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35"/>
  </p:notesMasterIdLst>
  <p:handoutMasterIdLst>
    <p:handoutMasterId r:id="rId36"/>
  </p:handoutMasterIdLst>
  <p:sldIdLst>
    <p:sldId id="299" r:id="rId2"/>
    <p:sldId id="325" r:id="rId3"/>
    <p:sldId id="373" r:id="rId4"/>
    <p:sldId id="341" r:id="rId5"/>
    <p:sldId id="296" r:id="rId6"/>
    <p:sldId id="342" r:id="rId7"/>
    <p:sldId id="343" r:id="rId8"/>
    <p:sldId id="333" r:id="rId9"/>
    <p:sldId id="334" r:id="rId10"/>
    <p:sldId id="332" r:id="rId11"/>
    <p:sldId id="336" r:id="rId12"/>
    <p:sldId id="335" r:id="rId13"/>
    <p:sldId id="337" r:id="rId14"/>
    <p:sldId id="338" r:id="rId15"/>
    <p:sldId id="319" r:id="rId16"/>
    <p:sldId id="323" r:id="rId17"/>
    <p:sldId id="302" r:id="rId18"/>
    <p:sldId id="324" r:id="rId19"/>
    <p:sldId id="356" r:id="rId20"/>
    <p:sldId id="357" r:id="rId21"/>
    <p:sldId id="358" r:id="rId22"/>
    <p:sldId id="359" r:id="rId23"/>
    <p:sldId id="362" r:id="rId24"/>
    <p:sldId id="363" r:id="rId25"/>
    <p:sldId id="364" r:id="rId26"/>
    <p:sldId id="365" r:id="rId27"/>
    <p:sldId id="366" r:id="rId28"/>
    <p:sldId id="367" r:id="rId29"/>
    <p:sldId id="368" r:id="rId30"/>
    <p:sldId id="369" r:id="rId31"/>
    <p:sldId id="370" r:id="rId32"/>
    <p:sldId id="371" r:id="rId33"/>
    <p:sldId id="372"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46" autoAdjust="0"/>
    <p:restoredTop sz="94575" autoAdjust="0"/>
  </p:normalViewPr>
  <p:slideViewPr>
    <p:cSldViewPr snapToObjects="1">
      <p:cViewPr varScale="1">
        <p:scale>
          <a:sx n="66" d="100"/>
          <a:sy n="66" d="100"/>
        </p:scale>
        <p:origin x="1576" y="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p>
        </p:txBody>
      </p:sp>
      <p:sp>
        <p:nvSpPr>
          <p:cNvPr id="21811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21811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p>
        </p:txBody>
      </p:sp>
      <p:sp>
        <p:nvSpPr>
          <p:cNvPr id="21811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28064F7-D565-40BB-ACD5-B9030FABA6AF}"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p>
        </p:txBody>
      </p:sp>
      <p:sp>
        <p:nvSpPr>
          <p:cNvPr id="727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27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p>
        </p:txBody>
      </p:sp>
      <p:sp>
        <p:nvSpPr>
          <p:cNvPr id="727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DDCEF9E-C189-4E76-AEFD-E57C22C8116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AI-fall 06</a:t>
            </a:r>
          </a:p>
        </p:txBody>
      </p:sp>
      <p:sp>
        <p:nvSpPr>
          <p:cNvPr id="6" name="Rectangle 6"/>
          <p:cNvSpPr>
            <a:spLocks noGrp="1" noChangeArrowheads="1"/>
          </p:cNvSpPr>
          <p:nvPr>
            <p:ph type="sldNum" sz="quarter" idx="12"/>
          </p:nvPr>
        </p:nvSpPr>
        <p:spPr>
          <a:ln/>
        </p:spPr>
        <p:txBody>
          <a:bodyPr/>
          <a:lstStyle>
            <a:lvl1pPr>
              <a:defRPr/>
            </a:lvl1pPr>
          </a:lstStyle>
          <a:p>
            <a:fld id="{4C8D430A-F4BD-45D0-8C3F-41A6D4AEA60F}" type="slidenum">
              <a:rPr lang="en-US" altLang="en-US"/>
              <a:pPr/>
              <a:t>‹#›</a:t>
            </a:fld>
            <a:endParaRPr lang="en-US" altLang="en-US"/>
          </a:p>
        </p:txBody>
      </p:sp>
    </p:spTree>
    <p:extLst>
      <p:ext uri="{BB962C8B-B14F-4D97-AF65-F5344CB8AC3E}">
        <p14:creationId xmlns:p14="http://schemas.microsoft.com/office/powerpoint/2010/main" val="4029748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AI-fall 06</a:t>
            </a:r>
          </a:p>
        </p:txBody>
      </p:sp>
      <p:sp>
        <p:nvSpPr>
          <p:cNvPr id="6" name="Rectangle 6"/>
          <p:cNvSpPr>
            <a:spLocks noGrp="1" noChangeArrowheads="1"/>
          </p:cNvSpPr>
          <p:nvPr>
            <p:ph type="sldNum" sz="quarter" idx="12"/>
          </p:nvPr>
        </p:nvSpPr>
        <p:spPr>
          <a:ln/>
        </p:spPr>
        <p:txBody>
          <a:bodyPr/>
          <a:lstStyle>
            <a:lvl1pPr>
              <a:defRPr/>
            </a:lvl1pPr>
          </a:lstStyle>
          <a:p>
            <a:fld id="{0C13DE4B-1D3F-4588-BC86-223E1F2DD426}" type="slidenum">
              <a:rPr lang="en-US" altLang="en-US"/>
              <a:pPr/>
              <a:t>‹#›</a:t>
            </a:fld>
            <a:endParaRPr lang="en-US" altLang="en-US"/>
          </a:p>
        </p:txBody>
      </p:sp>
    </p:spTree>
    <p:extLst>
      <p:ext uri="{BB962C8B-B14F-4D97-AF65-F5344CB8AC3E}">
        <p14:creationId xmlns:p14="http://schemas.microsoft.com/office/powerpoint/2010/main" val="3491277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AI-fall 06</a:t>
            </a:r>
          </a:p>
        </p:txBody>
      </p:sp>
      <p:sp>
        <p:nvSpPr>
          <p:cNvPr id="6" name="Rectangle 6"/>
          <p:cNvSpPr>
            <a:spLocks noGrp="1" noChangeArrowheads="1"/>
          </p:cNvSpPr>
          <p:nvPr>
            <p:ph type="sldNum" sz="quarter" idx="12"/>
          </p:nvPr>
        </p:nvSpPr>
        <p:spPr>
          <a:ln/>
        </p:spPr>
        <p:txBody>
          <a:bodyPr/>
          <a:lstStyle>
            <a:lvl1pPr>
              <a:defRPr/>
            </a:lvl1pPr>
          </a:lstStyle>
          <a:p>
            <a:fld id="{CD6B76BB-3597-4F62-A2A9-74201E95F12C}" type="slidenum">
              <a:rPr lang="en-US" altLang="en-US"/>
              <a:pPr/>
              <a:t>‹#›</a:t>
            </a:fld>
            <a:endParaRPr lang="en-US" altLang="en-US"/>
          </a:p>
        </p:txBody>
      </p:sp>
    </p:spTree>
    <p:extLst>
      <p:ext uri="{BB962C8B-B14F-4D97-AF65-F5344CB8AC3E}">
        <p14:creationId xmlns:p14="http://schemas.microsoft.com/office/powerpoint/2010/main" val="1961299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AI-fall 06</a:t>
            </a:r>
          </a:p>
        </p:txBody>
      </p:sp>
      <p:sp>
        <p:nvSpPr>
          <p:cNvPr id="5" name="Rectangle 6"/>
          <p:cNvSpPr>
            <a:spLocks noGrp="1" noChangeArrowheads="1"/>
          </p:cNvSpPr>
          <p:nvPr>
            <p:ph type="sldNum" sz="quarter" idx="12"/>
          </p:nvPr>
        </p:nvSpPr>
        <p:spPr>
          <a:ln/>
        </p:spPr>
        <p:txBody>
          <a:bodyPr/>
          <a:lstStyle>
            <a:lvl1pPr>
              <a:defRPr/>
            </a:lvl1pPr>
          </a:lstStyle>
          <a:p>
            <a:fld id="{FD880EEC-4D49-4346-8BEC-F9C641344940}" type="slidenum">
              <a:rPr lang="en-US" altLang="en-US"/>
              <a:pPr/>
              <a:t>‹#›</a:t>
            </a:fld>
            <a:endParaRPr lang="en-US" altLang="en-US"/>
          </a:p>
        </p:txBody>
      </p:sp>
    </p:spTree>
    <p:extLst>
      <p:ext uri="{BB962C8B-B14F-4D97-AF65-F5344CB8AC3E}">
        <p14:creationId xmlns:p14="http://schemas.microsoft.com/office/powerpoint/2010/main" val="3243297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AI-fall 06</a:t>
            </a:r>
          </a:p>
        </p:txBody>
      </p:sp>
      <p:sp>
        <p:nvSpPr>
          <p:cNvPr id="6" name="Rectangle 6"/>
          <p:cNvSpPr>
            <a:spLocks noGrp="1" noChangeArrowheads="1"/>
          </p:cNvSpPr>
          <p:nvPr>
            <p:ph type="sldNum" sz="quarter" idx="12"/>
          </p:nvPr>
        </p:nvSpPr>
        <p:spPr>
          <a:ln/>
        </p:spPr>
        <p:txBody>
          <a:bodyPr/>
          <a:lstStyle>
            <a:lvl1pPr>
              <a:defRPr/>
            </a:lvl1pPr>
          </a:lstStyle>
          <a:p>
            <a:fld id="{8D27A561-AA34-4AF5-A26D-398ECC7F714D}" type="slidenum">
              <a:rPr lang="en-US" altLang="en-US"/>
              <a:pPr/>
              <a:t>‹#›</a:t>
            </a:fld>
            <a:endParaRPr lang="en-US" altLang="en-US"/>
          </a:p>
        </p:txBody>
      </p:sp>
    </p:spTree>
    <p:extLst>
      <p:ext uri="{BB962C8B-B14F-4D97-AF65-F5344CB8AC3E}">
        <p14:creationId xmlns:p14="http://schemas.microsoft.com/office/powerpoint/2010/main" val="3076845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AI-fall 06</a:t>
            </a:r>
          </a:p>
        </p:txBody>
      </p:sp>
      <p:sp>
        <p:nvSpPr>
          <p:cNvPr id="6" name="Rectangle 6"/>
          <p:cNvSpPr>
            <a:spLocks noGrp="1" noChangeArrowheads="1"/>
          </p:cNvSpPr>
          <p:nvPr>
            <p:ph type="sldNum" sz="quarter" idx="12"/>
          </p:nvPr>
        </p:nvSpPr>
        <p:spPr>
          <a:ln/>
        </p:spPr>
        <p:txBody>
          <a:bodyPr/>
          <a:lstStyle>
            <a:lvl1pPr>
              <a:defRPr/>
            </a:lvl1pPr>
          </a:lstStyle>
          <a:p>
            <a:fld id="{109ADC39-EF39-4897-BFDD-125AE69DEC24}" type="slidenum">
              <a:rPr lang="en-US" altLang="en-US"/>
              <a:pPr/>
              <a:t>‹#›</a:t>
            </a:fld>
            <a:endParaRPr lang="en-US" altLang="en-US"/>
          </a:p>
        </p:txBody>
      </p:sp>
    </p:spTree>
    <p:extLst>
      <p:ext uri="{BB962C8B-B14F-4D97-AF65-F5344CB8AC3E}">
        <p14:creationId xmlns:p14="http://schemas.microsoft.com/office/powerpoint/2010/main" val="2914170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AI-fall 06</a:t>
            </a:r>
          </a:p>
        </p:txBody>
      </p:sp>
      <p:sp>
        <p:nvSpPr>
          <p:cNvPr id="7" name="Rectangle 6"/>
          <p:cNvSpPr>
            <a:spLocks noGrp="1" noChangeArrowheads="1"/>
          </p:cNvSpPr>
          <p:nvPr>
            <p:ph type="sldNum" sz="quarter" idx="12"/>
          </p:nvPr>
        </p:nvSpPr>
        <p:spPr>
          <a:ln/>
        </p:spPr>
        <p:txBody>
          <a:bodyPr/>
          <a:lstStyle>
            <a:lvl1pPr>
              <a:defRPr/>
            </a:lvl1pPr>
          </a:lstStyle>
          <a:p>
            <a:fld id="{0CD079E6-3085-4C35-A28E-25F7105C3695}" type="slidenum">
              <a:rPr lang="en-US" altLang="en-US"/>
              <a:pPr/>
              <a:t>‹#›</a:t>
            </a:fld>
            <a:endParaRPr lang="en-US" altLang="en-US"/>
          </a:p>
        </p:txBody>
      </p:sp>
    </p:spTree>
    <p:extLst>
      <p:ext uri="{BB962C8B-B14F-4D97-AF65-F5344CB8AC3E}">
        <p14:creationId xmlns:p14="http://schemas.microsoft.com/office/powerpoint/2010/main" val="3522391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AI-fall 06</a:t>
            </a:r>
          </a:p>
        </p:txBody>
      </p:sp>
      <p:sp>
        <p:nvSpPr>
          <p:cNvPr id="9" name="Rectangle 6"/>
          <p:cNvSpPr>
            <a:spLocks noGrp="1" noChangeArrowheads="1"/>
          </p:cNvSpPr>
          <p:nvPr>
            <p:ph type="sldNum" sz="quarter" idx="12"/>
          </p:nvPr>
        </p:nvSpPr>
        <p:spPr>
          <a:ln/>
        </p:spPr>
        <p:txBody>
          <a:bodyPr/>
          <a:lstStyle>
            <a:lvl1pPr>
              <a:defRPr/>
            </a:lvl1pPr>
          </a:lstStyle>
          <a:p>
            <a:fld id="{5D7622C2-4819-4FFA-B261-5F27E50AD09F}" type="slidenum">
              <a:rPr lang="en-US" altLang="en-US"/>
              <a:pPr/>
              <a:t>‹#›</a:t>
            </a:fld>
            <a:endParaRPr lang="en-US" altLang="en-US"/>
          </a:p>
        </p:txBody>
      </p:sp>
    </p:spTree>
    <p:extLst>
      <p:ext uri="{BB962C8B-B14F-4D97-AF65-F5344CB8AC3E}">
        <p14:creationId xmlns:p14="http://schemas.microsoft.com/office/powerpoint/2010/main" val="2135333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AI-fall 06</a:t>
            </a:r>
          </a:p>
        </p:txBody>
      </p:sp>
      <p:sp>
        <p:nvSpPr>
          <p:cNvPr id="5" name="Rectangle 6"/>
          <p:cNvSpPr>
            <a:spLocks noGrp="1" noChangeArrowheads="1"/>
          </p:cNvSpPr>
          <p:nvPr>
            <p:ph type="sldNum" sz="quarter" idx="12"/>
          </p:nvPr>
        </p:nvSpPr>
        <p:spPr>
          <a:ln/>
        </p:spPr>
        <p:txBody>
          <a:bodyPr/>
          <a:lstStyle>
            <a:lvl1pPr>
              <a:defRPr/>
            </a:lvl1pPr>
          </a:lstStyle>
          <a:p>
            <a:fld id="{89AE8F43-0DA6-494F-B8C3-AB32489758ED}" type="slidenum">
              <a:rPr lang="en-US" altLang="en-US"/>
              <a:pPr/>
              <a:t>‹#›</a:t>
            </a:fld>
            <a:endParaRPr lang="en-US" altLang="en-US"/>
          </a:p>
        </p:txBody>
      </p:sp>
    </p:spTree>
    <p:extLst>
      <p:ext uri="{BB962C8B-B14F-4D97-AF65-F5344CB8AC3E}">
        <p14:creationId xmlns:p14="http://schemas.microsoft.com/office/powerpoint/2010/main" val="2221471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AI-fall 06</a:t>
            </a:r>
          </a:p>
        </p:txBody>
      </p:sp>
      <p:sp>
        <p:nvSpPr>
          <p:cNvPr id="4" name="Rectangle 6"/>
          <p:cNvSpPr>
            <a:spLocks noGrp="1" noChangeArrowheads="1"/>
          </p:cNvSpPr>
          <p:nvPr>
            <p:ph type="sldNum" sz="quarter" idx="12"/>
          </p:nvPr>
        </p:nvSpPr>
        <p:spPr>
          <a:ln/>
        </p:spPr>
        <p:txBody>
          <a:bodyPr/>
          <a:lstStyle>
            <a:lvl1pPr>
              <a:defRPr/>
            </a:lvl1pPr>
          </a:lstStyle>
          <a:p>
            <a:fld id="{71361317-DFF3-4894-A1A0-5A6E98CD8A8F}" type="slidenum">
              <a:rPr lang="en-US" altLang="en-US"/>
              <a:pPr/>
              <a:t>‹#›</a:t>
            </a:fld>
            <a:endParaRPr lang="en-US" altLang="en-US"/>
          </a:p>
        </p:txBody>
      </p:sp>
    </p:spTree>
    <p:extLst>
      <p:ext uri="{BB962C8B-B14F-4D97-AF65-F5344CB8AC3E}">
        <p14:creationId xmlns:p14="http://schemas.microsoft.com/office/powerpoint/2010/main" val="57740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AI-fall 06</a:t>
            </a:r>
          </a:p>
        </p:txBody>
      </p:sp>
      <p:sp>
        <p:nvSpPr>
          <p:cNvPr id="7" name="Rectangle 6"/>
          <p:cNvSpPr>
            <a:spLocks noGrp="1" noChangeArrowheads="1"/>
          </p:cNvSpPr>
          <p:nvPr>
            <p:ph type="sldNum" sz="quarter" idx="12"/>
          </p:nvPr>
        </p:nvSpPr>
        <p:spPr>
          <a:ln/>
        </p:spPr>
        <p:txBody>
          <a:bodyPr/>
          <a:lstStyle>
            <a:lvl1pPr>
              <a:defRPr/>
            </a:lvl1pPr>
          </a:lstStyle>
          <a:p>
            <a:fld id="{B1F7B216-3F9B-4F04-A685-465A3FA5C94C}" type="slidenum">
              <a:rPr lang="en-US" altLang="en-US"/>
              <a:pPr/>
              <a:t>‹#›</a:t>
            </a:fld>
            <a:endParaRPr lang="en-US" altLang="en-US"/>
          </a:p>
        </p:txBody>
      </p:sp>
    </p:spTree>
    <p:extLst>
      <p:ext uri="{BB962C8B-B14F-4D97-AF65-F5344CB8AC3E}">
        <p14:creationId xmlns:p14="http://schemas.microsoft.com/office/powerpoint/2010/main" val="286664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AI-fall 06</a:t>
            </a:r>
          </a:p>
        </p:txBody>
      </p:sp>
      <p:sp>
        <p:nvSpPr>
          <p:cNvPr id="7" name="Rectangle 6"/>
          <p:cNvSpPr>
            <a:spLocks noGrp="1" noChangeArrowheads="1"/>
          </p:cNvSpPr>
          <p:nvPr>
            <p:ph type="sldNum" sz="quarter" idx="12"/>
          </p:nvPr>
        </p:nvSpPr>
        <p:spPr>
          <a:ln/>
        </p:spPr>
        <p:txBody>
          <a:bodyPr/>
          <a:lstStyle>
            <a:lvl1pPr>
              <a:defRPr/>
            </a:lvl1pPr>
          </a:lstStyle>
          <a:p>
            <a:fld id="{47E06946-9AAC-4D01-B909-F669343E689C}" type="slidenum">
              <a:rPr lang="en-US" altLang="en-US"/>
              <a:pPr/>
              <a:t>‹#›</a:t>
            </a:fld>
            <a:endParaRPr lang="en-US" altLang="en-US"/>
          </a:p>
        </p:txBody>
      </p:sp>
    </p:spTree>
    <p:extLst>
      <p:ext uri="{BB962C8B-B14F-4D97-AF65-F5344CB8AC3E}">
        <p14:creationId xmlns:p14="http://schemas.microsoft.com/office/powerpoint/2010/main" val="2665468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1606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atin typeface="Arial" charset="0"/>
              </a:defRPr>
            </a:lvl1pPr>
          </a:lstStyle>
          <a:p>
            <a:pPr>
              <a:defRPr/>
            </a:pPr>
            <a:endParaRPr lang="en-US"/>
          </a:p>
        </p:txBody>
      </p:sp>
      <p:sp>
        <p:nvSpPr>
          <p:cNvPr id="21606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Arial" charset="0"/>
              </a:defRPr>
            </a:lvl1pPr>
          </a:lstStyle>
          <a:p>
            <a:pPr>
              <a:defRPr/>
            </a:pPr>
            <a:r>
              <a:rPr lang="en-US"/>
              <a:t>AI-fall 06</a:t>
            </a:r>
          </a:p>
        </p:txBody>
      </p:sp>
      <p:sp>
        <p:nvSpPr>
          <p:cNvPr id="21607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4C2D94E-C8C0-4CD6-9ECA-BD7C23299EE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63811B6-4D8C-42F9-9845-14ED3EA9CC0F}" type="slidenum">
              <a:rPr lang="en-US" altLang="en-US"/>
              <a:pPr eaLnBrk="1" hangingPunct="1"/>
              <a:t>1</a:t>
            </a:fld>
            <a:endParaRPr lang="en-US" altLang="en-US"/>
          </a:p>
        </p:txBody>
      </p:sp>
      <p:sp>
        <p:nvSpPr>
          <p:cNvPr id="70659" name="Text Box 3"/>
          <p:cNvSpPr txBox="1">
            <a:spLocks noChangeArrowheads="1"/>
          </p:cNvSpPr>
          <p:nvPr/>
        </p:nvSpPr>
        <p:spPr bwMode="auto">
          <a:xfrm>
            <a:off x="0" y="1905000"/>
            <a:ext cx="9144000" cy="3387725"/>
          </a:xfrm>
          <a:prstGeom prst="rect">
            <a:avLst/>
          </a:prstGeom>
          <a:noFill/>
          <a:ln w="9525">
            <a:noFill/>
            <a:miter lim="800000"/>
            <a:headEnd/>
            <a:tailEnd/>
          </a:ln>
          <a:effectLst/>
        </p:spPr>
        <p:txBody>
          <a:bodyPr>
            <a:spAutoFit/>
          </a:bodyPr>
          <a:lstStyle/>
          <a:p>
            <a:pPr algn="ctr">
              <a:defRPr/>
            </a:pPr>
            <a:endParaRPr lang="en-US" sz="3600" b="1">
              <a:solidFill>
                <a:srgbClr val="0033CC"/>
              </a:solidFill>
              <a:effectLst>
                <a:outerShdw blurRad="38100" dist="38100" dir="2700000" algn="tl">
                  <a:srgbClr val="C0C0C0"/>
                </a:outerShdw>
              </a:effectLst>
              <a:latin typeface="Arial" charset="0"/>
            </a:endParaRPr>
          </a:p>
          <a:p>
            <a:pPr algn="ctr">
              <a:defRPr/>
            </a:pPr>
            <a:r>
              <a:rPr lang="en-US" sz="3600" b="1">
                <a:solidFill>
                  <a:schemeClr val="folHlink"/>
                </a:solidFill>
                <a:effectLst>
                  <a:outerShdw blurRad="38100" dist="38100" dir="2700000" algn="tl">
                    <a:srgbClr val="C0C0C0"/>
                  </a:outerShdw>
                </a:effectLst>
                <a:latin typeface="Arial" charset="0"/>
              </a:rPr>
              <a:t>Introduction to </a:t>
            </a:r>
          </a:p>
          <a:p>
            <a:pPr algn="ctr">
              <a:defRPr/>
            </a:pPr>
            <a:r>
              <a:rPr lang="en-US" sz="3600" b="1">
                <a:solidFill>
                  <a:schemeClr val="folHlink"/>
                </a:solidFill>
                <a:effectLst>
                  <a:outerShdw blurRad="38100" dist="38100" dir="2700000" algn="tl">
                    <a:srgbClr val="C0C0C0"/>
                  </a:outerShdw>
                </a:effectLst>
                <a:latin typeface="Arial" charset="0"/>
              </a:rPr>
              <a:t>Genetic Algorithms</a:t>
            </a:r>
          </a:p>
          <a:p>
            <a:pPr algn="ctr">
              <a:defRPr/>
            </a:pPr>
            <a:endParaRPr lang="en-US" sz="3600" b="1">
              <a:solidFill>
                <a:schemeClr val="folHlink"/>
              </a:solidFill>
              <a:effectLst>
                <a:outerShdw blurRad="38100" dist="38100" dir="2700000" algn="tl">
                  <a:srgbClr val="C0C0C0"/>
                </a:outerShdw>
              </a:effectLst>
              <a:latin typeface="Arial" charset="0"/>
            </a:endParaRPr>
          </a:p>
          <a:p>
            <a:pPr algn="ctr">
              <a:defRPr/>
            </a:pPr>
            <a:endParaRPr lang="en-US" sz="3600" b="1">
              <a:solidFill>
                <a:schemeClr val="folHlink"/>
              </a:solidFill>
              <a:effectLst>
                <a:outerShdw blurRad="38100" dist="38100" dir="2700000" algn="tl">
                  <a:srgbClr val="C0C0C0"/>
                </a:outerShdw>
              </a:effectLst>
              <a:latin typeface="Arial" charset="0"/>
            </a:endParaRPr>
          </a:p>
          <a:p>
            <a:pPr algn="ctr">
              <a:defRPr/>
            </a:pPr>
            <a:endParaRPr lang="en-US" sz="3600">
              <a:solidFill>
                <a:schemeClr val="folHlink"/>
              </a:solidFill>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6D40E6B-5ACC-4DCB-B026-E87BB77B9511}" type="slidenum">
              <a:rPr lang="en-US" altLang="en-US"/>
              <a:pPr eaLnBrk="1" hangingPunct="1"/>
              <a:t>10</a:t>
            </a:fld>
            <a:endParaRPr lang="en-US" altLang="en-US"/>
          </a:p>
        </p:txBody>
      </p:sp>
      <p:sp>
        <p:nvSpPr>
          <p:cNvPr id="12291" name="Text Box 3"/>
          <p:cNvSpPr txBox="1">
            <a:spLocks noChangeArrowheads="1"/>
          </p:cNvSpPr>
          <p:nvPr/>
        </p:nvSpPr>
        <p:spPr bwMode="auto">
          <a:xfrm>
            <a:off x="381000" y="8382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latin typeface="Tahoma" panose="020B0604030504040204" pitchFamily="34" charset="0"/>
            </a:endParaRPr>
          </a:p>
        </p:txBody>
      </p:sp>
      <p:sp>
        <p:nvSpPr>
          <p:cNvPr id="12292" name="Freeform 8"/>
          <p:cNvSpPr>
            <a:spLocks/>
          </p:cNvSpPr>
          <p:nvPr/>
        </p:nvSpPr>
        <p:spPr bwMode="auto">
          <a:xfrm>
            <a:off x="55563" y="554038"/>
            <a:ext cx="9069387" cy="5964237"/>
          </a:xfrm>
          <a:custGeom>
            <a:avLst/>
            <a:gdLst>
              <a:gd name="T0" fmla="*/ 0 w 5713"/>
              <a:gd name="T1" fmla="*/ 3741 h 3757"/>
              <a:gd name="T2" fmla="*/ 506 w 5713"/>
              <a:gd name="T3" fmla="*/ 3671 h 3757"/>
              <a:gd name="T4" fmla="*/ 841 w 5713"/>
              <a:gd name="T5" fmla="*/ 3222 h 3757"/>
              <a:gd name="T6" fmla="*/ 1002 w 5713"/>
              <a:gd name="T7" fmla="*/ 2404 h 3757"/>
              <a:gd name="T8" fmla="*/ 1082 w 5713"/>
              <a:gd name="T9" fmla="*/ 1874 h 3757"/>
              <a:gd name="T10" fmla="*/ 1347 w 5713"/>
              <a:gd name="T11" fmla="*/ 1759 h 3757"/>
              <a:gd name="T12" fmla="*/ 1843 w 5713"/>
              <a:gd name="T13" fmla="*/ 2381 h 3757"/>
              <a:gd name="T14" fmla="*/ 2246 w 5713"/>
              <a:gd name="T15" fmla="*/ 2992 h 3757"/>
              <a:gd name="T16" fmla="*/ 2753 w 5713"/>
              <a:gd name="T17" fmla="*/ 3372 h 3757"/>
              <a:gd name="T18" fmla="*/ 3433 w 5713"/>
              <a:gd name="T19" fmla="*/ 3579 h 3757"/>
              <a:gd name="T20" fmla="*/ 3893 w 5713"/>
              <a:gd name="T21" fmla="*/ 3291 h 3757"/>
              <a:gd name="T22" fmla="*/ 4043 w 5713"/>
              <a:gd name="T23" fmla="*/ 2335 h 3757"/>
              <a:gd name="T24" fmla="*/ 4101 w 5713"/>
              <a:gd name="T25" fmla="*/ 1275 h 3757"/>
              <a:gd name="T26" fmla="*/ 4193 w 5713"/>
              <a:gd name="T27" fmla="*/ 285 h 3757"/>
              <a:gd name="T28" fmla="*/ 4331 w 5713"/>
              <a:gd name="T29" fmla="*/ 169 h 3757"/>
              <a:gd name="T30" fmla="*/ 4527 w 5713"/>
              <a:gd name="T31" fmla="*/ 1298 h 3757"/>
              <a:gd name="T32" fmla="*/ 4665 w 5713"/>
              <a:gd name="T33" fmla="*/ 2519 h 3757"/>
              <a:gd name="T34" fmla="*/ 4849 w 5713"/>
              <a:gd name="T35" fmla="*/ 3372 h 3757"/>
              <a:gd name="T36" fmla="*/ 5034 w 5713"/>
              <a:gd name="T37" fmla="*/ 3637 h 3757"/>
              <a:gd name="T38" fmla="*/ 5425 w 5713"/>
              <a:gd name="T39" fmla="*/ 3718 h 3757"/>
              <a:gd name="T40" fmla="*/ 5713 w 5713"/>
              <a:gd name="T41" fmla="*/ 3683 h 37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13"/>
              <a:gd name="T64" fmla="*/ 0 h 3757"/>
              <a:gd name="T65" fmla="*/ 5713 w 5713"/>
              <a:gd name="T66" fmla="*/ 3757 h 37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13" h="3757">
                <a:moveTo>
                  <a:pt x="0" y="3741"/>
                </a:moveTo>
                <a:cubicBezTo>
                  <a:pt x="183" y="3749"/>
                  <a:pt x="366" y="3757"/>
                  <a:pt x="506" y="3671"/>
                </a:cubicBezTo>
                <a:cubicBezTo>
                  <a:pt x="646" y="3585"/>
                  <a:pt x="758" y="3433"/>
                  <a:pt x="841" y="3222"/>
                </a:cubicBezTo>
                <a:cubicBezTo>
                  <a:pt x="924" y="3011"/>
                  <a:pt x="962" y="2629"/>
                  <a:pt x="1002" y="2404"/>
                </a:cubicBezTo>
                <a:cubicBezTo>
                  <a:pt x="1042" y="2179"/>
                  <a:pt x="1025" y="1981"/>
                  <a:pt x="1082" y="1874"/>
                </a:cubicBezTo>
                <a:cubicBezTo>
                  <a:pt x="1139" y="1767"/>
                  <a:pt x="1220" y="1675"/>
                  <a:pt x="1347" y="1759"/>
                </a:cubicBezTo>
                <a:cubicBezTo>
                  <a:pt x="1474" y="1843"/>
                  <a:pt x="1693" y="2176"/>
                  <a:pt x="1843" y="2381"/>
                </a:cubicBezTo>
                <a:cubicBezTo>
                  <a:pt x="1993" y="2586"/>
                  <a:pt x="2094" y="2827"/>
                  <a:pt x="2246" y="2992"/>
                </a:cubicBezTo>
                <a:cubicBezTo>
                  <a:pt x="2398" y="3157"/>
                  <a:pt x="2555" y="3274"/>
                  <a:pt x="2753" y="3372"/>
                </a:cubicBezTo>
                <a:cubicBezTo>
                  <a:pt x="2951" y="3470"/>
                  <a:pt x="3243" y="3592"/>
                  <a:pt x="3433" y="3579"/>
                </a:cubicBezTo>
                <a:cubicBezTo>
                  <a:pt x="3623" y="3566"/>
                  <a:pt x="3791" y="3498"/>
                  <a:pt x="3893" y="3291"/>
                </a:cubicBezTo>
                <a:cubicBezTo>
                  <a:pt x="3995" y="3084"/>
                  <a:pt x="4008" y="2671"/>
                  <a:pt x="4043" y="2335"/>
                </a:cubicBezTo>
                <a:cubicBezTo>
                  <a:pt x="4078" y="1999"/>
                  <a:pt x="4076" y="1617"/>
                  <a:pt x="4101" y="1275"/>
                </a:cubicBezTo>
                <a:cubicBezTo>
                  <a:pt x="4126" y="933"/>
                  <a:pt x="4155" y="469"/>
                  <a:pt x="4193" y="285"/>
                </a:cubicBezTo>
                <a:cubicBezTo>
                  <a:pt x="4231" y="101"/>
                  <a:pt x="4275" y="0"/>
                  <a:pt x="4331" y="169"/>
                </a:cubicBezTo>
                <a:cubicBezTo>
                  <a:pt x="4387" y="338"/>
                  <a:pt x="4471" y="906"/>
                  <a:pt x="4527" y="1298"/>
                </a:cubicBezTo>
                <a:cubicBezTo>
                  <a:pt x="4583" y="1690"/>
                  <a:pt x="4611" y="2174"/>
                  <a:pt x="4665" y="2519"/>
                </a:cubicBezTo>
                <a:cubicBezTo>
                  <a:pt x="4719" y="2864"/>
                  <a:pt x="4788" y="3186"/>
                  <a:pt x="4849" y="3372"/>
                </a:cubicBezTo>
                <a:cubicBezTo>
                  <a:pt x="4910" y="3558"/>
                  <a:pt x="4938" y="3579"/>
                  <a:pt x="5034" y="3637"/>
                </a:cubicBezTo>
                <a:cubicBezTo>
                  <a:pt x="5130" y="3695"/>
                  <a:pt x="5312" y="3710"/>
                  <a:pt x="5425" y="3718"/>
                </a:cubicBezTo>
                <a:cubicBezTo>
                  <a:pt x="5538" y="3726"/>
                  <a:pt x="5665" y="3687"/>
                  <a:pt x="5713" y="3683"/>
                </a:cubicBezTo>
              </a:path>
            </a:pathLst>
          </a:custGeom>
          <a:noFill/>
          <a:ln w="762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2" name="Group 12"/>
          <p:cNvGrpSpPr>
            <a:grpSpLocks/>
          </p:cNvGrpSpPr>
          <p:nvPr/>
        </p:nvGrpSpPr>
        <p:grpSpPr bwMode="auto">
          <a:xfrm>
            <a:off x="4170363" y="585788"/>
            <a:ext cx="4900612" cy="6053137"/>
            <a:chOff x="2627" y="369"/>
            <a:chExt cx="3087" cy="3813"/>
          </a:xfrm>
        </p:grpSpPr>
        <p:sp>
          <p:nvSpPr>
            <p:cNvPr id="12296" name="Freeform 10"/>
            <p:cNvSpPr>
              <a:spLocks/>
            </p:cNvSpPr>
            <p:nvPr/>
          </p:nvSpPr>
          <p:spPr bwMode="auto">
            <a:xfrm>
              <a:off x="3456" y="369"/>
              <a:ext cx="1879" cy="3813"/>
            </a:xfrm>
            <a:custGeom>
              <a:avLst/>
              <a:gdLst>
                <a:gd name="T0" fmla="*/ 0 w 1879"/>
                <a:gd name="T1" fmla="*/ 3513 h 3813"/>
                <a:gd name="T2" fmla="*/ 92 w 1879"/>
                <a:gd name="T3" fmla="*/ 3559 h 3813"/>
                <a:gd name="T4" fmla="*/ 161 w 1879"/>
                <a:gd name="T5" fmla="*/ 3582 h 3813"/>
                <a:gd name="T6" fmla="*/ 300 w 1879"/>
                <a:gd name="T7" fmla="*/ 3698 h 3813"/>
                <a:gd name="T8" fmla="*/ 507 w 1879"/>
                <a:gd name="T9" fmla="*/ 3767 h 3813"/>
                <a:gd name="T10" fmla="*/ 772 w 1879"/>
                <a:gd name="T11" fmla="*/ 3778 h 3813"/>
                <a:gd name="T12" fmla="*/ 1060 w 1879"/>
                <a:gd name="T13" fmla="*/ 3813 h 3813"/>
                <a:gd name="T14" fmla="*/ 1716 w 1879"/>
                <a:gd name="T15" fmla="*/ 3767 h 3813"/>
                <a:gd name="T16" fmla="*/ 1855 w 1879"/>
                <a:gd name="T17" fmla="*/ 3732 h 3813"/>
                <a:gd name="T18" fmla="*/ 1809 w 1879"/>
                <a:gd name="T19" fmla="*/ 3548 h 3813"/>
                <a:gd name="T20" fmla="*/ 1728 w 1879"/>
                <a:gd name="T21" fmla="*/ 3340 h 3813"/>
                <a:gd name="T22" fmla="*/ 1670 w 1879"/>
                <a:gd name="T23" fmla="*/ 3041 h 3813"/>
                <a:gd name="T24" fmla="*/ 1647 w 1879"/>
                <a:gd name="T25" fmla="*/ 2903 h 3813"/>
                <a:gd name="T26" fmla="*/ 1636 w 1879"/>
                <a:gd name="T27" fmla="*/ 2442 h 3813"/>
                <a:gd name="T28" fmla="*/ 1613 w 1879"/>
                <a:gd name="T29" fmla="*/ 2396 h 3813"/>
                <a:gd name="T30" fmla="*/ 1521 w 1879"/>
                <a:gd name="T31" fmla="*/ 2004 h 3813"/>
                <a:gd name="T32" fmla="*/ 1394 w 1879"/>
                <a:gd name="T33" fmla="*/ 1509 h 3813"/>
                <a:gd name="T34" fmla="*/ 1348 w 1879"/>
                <a:gd name="T35" fmla="*/ 1382 h 3813"/>
                <a:gd name="T36" fmla="*/ 1325 w 1879"/>
                <a:gd name="T37" fmla="*/ 1267 h 3813"/>
                <a:gd name="T38" fmla="*/ 1267 w 1879"/>
                <a:gd name="T39" fmla="*/ 656 h 3813"/>
                <a:gd name="T40" fmla="*/ 1221 w 1879"/>
                <a:gd name="T41" fmla="*/ 483 h 3813"/>
                <a:gd name="T42" fmla="*/ 1198 w 1879"/>
                <a:gd name="T43" fmla="*/ 357 h 3813"/>
                <a:gd name="T44" fmla="*/ 1025 w 1879"/>
                <a:gd name="T45" fmla="*/ 115 h 3813"/>
                <a:gd name="T46" fmla="*/ 876 w 1879"/>
                <a:gd name="T47" fmla="*/ 0 h 3813"/>
                <a:gd name="T48" fmla="*/ 657 w 1879"/>
                <a:gd name="T49" fmla="*/ 138 h 3813"/>
                <a:gd name="T50" fmla="*/ 576 w 1879"/>
                <a:gd name="T51" fmla="*/ 391 h 3813"/>
                <a:gd name="T52" fmla="*/ 530 w 1879"/>
                <a:gd name="T53" fmla="*/ 921 h 3813"/>
                <a:gd name="T54" fmla="*/ 495 w 1879"/>
                <a:gd name="T55" fmla="*/ 1313 h 3813"/>
                <a:gd name="T56" fmla="*/ 438 w 1879"/>
                <a:gd name="T57" fmla="*/ 2039 h 3813"/>
                <a:gd name="T58" fmla="*/ 346 w 1879"/>
                <a:gd name="T59" fmla="*/ 2534 h 3813"/>
                <a:gd name="T60" fmla="*/ 253 w 1879"/>
                <a:gd name="T61" fmla="*/ 2764 h 3813"/>
                <a:gd name="T62" fmla="*/ 219 w 1879"/>
                <a:gd name="T63" fmla="*/ 2799 h 3813"/>
                <a:gd name="T64" fmla="*/ 92 w 1879"/>
                <a:gd name="T65" fmla="*/ 2972 h 3813"/>
                <a:gd name="T66" fmla="*/ 12 w 1879"/>
                <a:gd name="T67" fmla="*/ 3237 h 3813"/>
                <a:gd name="T68" fmla="*/ 0 w 1879"/>
                <a:gd name="T69" fmla="*/ 3513 h 38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79"/>
                <a:gd name="T106" fmla="*/ 0 h 3813"/>
                <a:gd name="T107" fmla="*/ 1879 w 1879"/>
                <a:gd name="T108" fmla="*/ 3813 h 38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79" h="3813">
                  <a:moveTo>
                    <a:pt x="0" y="3513"/>
                  </a:moveTo>
                  <a:cubicBezTo>
                    <a:pt x="31" y="3528"/>
                    <a:pt x="59" y="3548"/>
                    <a:pt x="92" y="3559"/>
                  </a:cubicBezTo>
                  <a:cubicBezTo>
                    <a:pt x="115" y="3567"/>
                    <a:pt x="161" y="3582"/>
                    <a:pt x="161" y="3582"/>
                  </a:cubicBezTo>
                  <a:cubicBezTo>
                    <a:pt x="130" y="3680"/>
                    <a:pt x="198" y="3664"/>
                    <a:pt x="300" y="3698"/>
                  </a:cubicBezTo>
                  <a:cubicBezTo>
                    <a:pt x="364" y="3719"/>
                    <a:pt x="440" y="3762"/>
                    <a:pt x="507" y="3767"/>
                  </a:cubicBezTo>
                  <a:cubicBezTo>
                    <a:pt x="595" y="3774"/>
                    <a:pt x="684" y="3774"/>
                    <a:pt x="772" y="3778"/>
                  </a:cubicBezTo>
                  <a:cubicBezTo>
                    <a:pt x="878" y="3794"/>
                    <a:pt x="944" y="3805"/>
                    <a:pt x="1060" y="3813"/>
                  </a:cubicBezTo>
                  <a:cubicBezTo>
                    <a:pt x="1280" y="3801"/>
                    <a:pt x="1498" y="3793"/>
                    <a:pt x="1716" y="3767"/>
                  </a:cubicBezTo>
                  <a:cubicBezTo>
                    <a:pt x="1763" y="3755"/>
                    <a:pt x="1810" y="3748"/>
                    <a:pt x="1855" y="3732"/>
                  </a:cubicBezTo>
                  <a:cubicBezTo>
                    <a:pt x="1879" y="3659"/>
                    <a:pt x="1838" y="3611"/>
                    <a:pt x="1809" y="3548"/>
                  </a:cubicBezTo>
                  <a:cubicBezTo>
                    <a:pt x="1777" y="3479"/>
                    <a:pt x="1761" y="3408"/>
                    <a:pt x="1728" y="3340"/>
                  </a:cubicBezTo>
                  <a:cubicBezTo>
                    <a:pt x="1710" y="3238"/>
                    <a:pt x="1686" y="3146"/>
                    <a:pt x="1670" y="3041"/>
                  </a:cubicBezTo>
                  <a:cubicBezTo>
                    <a:pt x="1663" y="2995"/>
                    <a:pt x="1647" y="2903"/>
                    <a:pt x="1647" y="2903"/>
                  </a:cubicBezTo>
                  <a:cubicBezTo>
                    <a:pt x="1643" y="2749"/>
                    <a:pt x="1646" y="2595"/>
                    <a:pt x="1636" y="2442"/>
                  </a:cubicBezTo>
                  <a:cubicBezTo>
                    <a:pt x="1635" y="2425"/>
                    <a:pt x="1617" y="2413"/>
                    <a:pt x="1613" y="2396"/>
                  </a:cubicBezTo>
                  <a:cubicBezTo>
                    <a:pt x="1590" y="2302"/>
                    <a:pt x="1548" y="2128"/>
                    <a:pt x="1521" y="2004"/>
                  </a:cubicBezTo>
                  <a:cubicBezTo>
                    <a:pt x="1451" y="1677"/>
                    <a:pt x="1481" y="1702"/>
                    <a:pt x="1394" y="1509"/>
                  </a:cubicBezTo>
                  <a:cubicBezTo>
                    <a:pt x="1375" y="1468"/>
                    <a:pt x="1360" y="1426"/>
                    <a:pt x="1348" y="1382"/>
                  </a:cubicBezTo>
                  <a:cubicBezTo>
                    <a:pt x="1338" y="1344"/>
                    <a:pt x="1325" y="1267"/>
                    <a:pt x="1325" y="1267"/>
                  </a:cubicBezTo>
                  <a:cubicBezTo>
                    <a:pt x="1323" y="1219"/>
                    <a:pt x="1335" y="792"/>
                    <a:pt x="1267" y="656"/>
                  </a:cubicBezTo>
                  <a:cubicBezTo>
                    <a:pt x="1258" y="590"/>
                    <a:pt x="1239" y="545"/>
                    <a:pt x="1221" y="483"/>
                  </a:cubicBezTo>
                  <a:cubicBezTo>
                    <a:pt x="1209" y="442"/>
                    <a:pt x="1212" y="397"/>
                    <a:pt x="1198" y="357"/>
                  </a:cubicBezTo>
                  <a:cubicBezTo>
                    <a:pt x="1166" y="262"/>
                    <a:pt x="1094" y="184"/>
                    <a:pt x="1025" y="115"/>
                  </a:cubicBezTo>
                  <a:cubicBezTo>
                    <a:pt x="980" y="70"/>
                    <a:pt x="938" y="20"/>
                    <a:pt x="876" y="0"/>
                  </a:cubicBezTo>
                  <a:cubicBezTo>
                    <a:pt x="761" y="22"/>
                    <a:pt x="730" y="46"/>
                    <a:pt x="657" y="138"/>
                  </a:cubicBezTo>
                  <a:cubicBezTo>
                    <a:pt x="635" y="225"/>
                    <a:pt x="599" y="305"/>
                    <a:pt x="576" y="391"/>
                  </a:cubicBezTo>
                  <a:cubicBezTo>
                    <a:pt x="568" y="573"/>
                    <a:pt x="558" y="743"/>
                    <a:pt x="530" y="921"/>
                  </a:cubicBezTo>
                  <a:cubicBezTo>
                    <a:pt x="523" y="1047"/>
                    <a:pt x="527" y="1189"/>
                    <a:pt x="495" y="1313"/>
                  </a:cubicBezTo>
                  <a:cubicBezTo>
                    <a:pt x="486" y="1547"/>
                    <a:pt x="482" y="1809"/>
                    <a:pt x="438" y="2039"/>
                  </a:cubicBezTo>
                  <a:cubicBezTo>
                    <a:pt x="426" y="2213"/>
                    <a:pt x="401" y="2370"/>
                    <a:pt x="346" y="2534"/>
                  </a:cubicBezTo>
                  <a:cubicBezTo>
                    <a:pt x="320" y="2610"/>
                    <a:pt x="300" y="2697"/>
                    <a:pt x="253" y="2764"/>
                  </a:cubicBezTo>
                  <a:cubicBezTo>
                    <a:pt x="244" y="2777"/>
                    <a:pt x="228" y="2785"/>
                    <a:pt x="219" y="2799"/>
                  </a:cubicBezTo>
                  <a:cubicBezTo>
                    <a:pt x="173" y="2872"/>
                    <a:pt x="167" y="2923"/>
                    <a:pt x="92" y="2972"/>
                  </a:cubicBezTo>
                  <a:cubicBezTo>
                    <a:pt x="50" y="3056"/>
                    <a:pt x="29" y="3145"/>
                    <a:pt x="12" y="3237"/>
                  </a:cubicBezTo>
                  <a:cubicBezTo>
                    <a:pt x="23" y="3547"/>
                    <a:pt x="94" y="3607"/>
                    <a:pt x="0" y="351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297" name="Freeform 11"/>
            <p:cNvSpPr>
              <a:spLocks/>
            </p:cNvSpPr>
            <p:nvPr/>
          </p:nvSpPr>
          <p:spPr bwMode="auto">
            <a:xfrm>
              <a:off x="2627" y="3640"/>
              <a:ext cx="3087" cy="440"/>
            </a:xfrm>
            <a:custGeom>
              <a:avLst/>
              <a:gdLst>
                <a:gd name="T0" fmla="*/ 0 w 3087"/>
                <a:gd name="T1" fmla="*/ 0 h 440"/>
                <a:gd name="T2" fmla="*/ 460 w 3087"/>
                <a:gd name="T3" fmla="*/ 219 h 440"/>
                <a:gd name="T4" fmla="*/ 944 w 3087"/>
                <a:gd name="T5" fmla="*/ 323 h 440"/>
                <a:gd name="T6" fmla="*/ 1739 w 3087"/>
                <a:gd name="T7" fmla="*/ 404 h 440"/>
                <a:gd name="T8" fmla="*/ 2453 w 3087"/>
                <a:gd name="T9" fmla="*/ 438 h 440"/>
                <a:gd name="T10" fmla="*/ 3087 w 3087"/>
                <a:gd name="T11" fmla="*/ 415 h 440"/>
                <a:gd name="T12" fmla="*/ 0 60000 65536"/>
                <a:gd name="T13" fmla="*/ 0 60000 65536"/>
                <a:gd name="T14" fmla="*/ 0 60000 65536"/>
                <a:gd name="T15" fmla="*/ 0 60000 65536"/>
                <a:gd name="T16" fmla="*/ 0 60000 65536"/>
                <a:gd name="T17" fmla="*/ 0 60000 65536"/>
                <a:gd name="T18" fmla="*/ 0 w 3087"/>
                <a:gd name="T19" fmla="*/ 0 h 440"/>
                <a:gd name="T20" fmla="*/ 3087 w 3087"/>
                <a:gd name="T21" fmla="*/ 440 h 440"/>
              </a:gdLst>
              <a:ahLst/>
              <a:cxnLst>
                <a:cxn ang="T12">
                  <a:pos x="T0" y="T1"/>
                </a:cxn>
                <a:cxn ang="T13">
                  <a:pos x="T2" y="T3"/>
                </a:cxn>
                <a:cxn ang="T14">
                  <a:pos x="T4" y="T5"/>
                </a:cxn>
                <a:cxn ang="T15">
                  <a:pos x="T6" y="T7"/>
                </a:cxn>
                <a:cxn ang="T16">
                  <a:pos x="T8" y="T9"/>
                </a:cxn>
                <a:cxn ang="T17">
                  <a:pos x="T10" y="T11"/>
                </a:cxn>
              </a:cxnLst>
              <a:rect l="T18" t="T19" r="T20" b="T21"/>
              <a:pathLst>
                <a:path w="3087" h="440">
                  <a:moveTo>
                    <a:pt x="0" y="0"/>
                  </a:moveTo>
                  <a:cubicBezTo>
                    <a:pt x="151" y="82"/>
                    <a:pt x="303" y="165"/>
                    <a:pt x="460" y="219"/>
                  </a:cubicBezTo>
                  <a:cubicBezTo>
                    <a:pt x="617" y="273"/>
                    <a:pt x="731" y="292"/>
                    <a:pt x="944" y="323"/>
                  </a:cubicBezTo>
                  <a:cubicBezTo>
                    <a:pt x="1157" y="354"/>
                    <a:pt x="1488" y="385"/>
                    <a:pt x="1739" y="404"/>
                  </a:cubicBezTo>
                  <a:cubicBezTo>
                    <a:pt x="1990" y="423"/>
                    <a:pt x="2228" y="436"/>
                    <a:pt x="2453" y="438"/>
                  </a:cubicBezTo>
                  <a:cubicBezTo>
                    <a:pt x="2678" y="440"/>
                    <a:pt x="2882" y="427"/>
                    <a:pt x="3087" y="415"/>
                  </a:cubicBezTo>
                </a:path>
              </a:pathLst>
            </a:custGeom>
            <a:noFill/>
            <a:ln w="762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12294" name="Text Box 14"/>
          <p:cNvSpPr txBox="1">
            <a:spLocks noChangeArrowheads="1"/>
          </p:cNvSpPr>
          <p:nvPr/>
        </p:nvSpPr>
        <p:spPr bwMode="auto">
          <a:xfrm>
            <a:off x="0" y="0"/>
            <a:ext cx="9144000" cy="5794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a:latin typeface="Tahoma" panose="020B0604030504040204" pitchFamily="34" charset="0"/>
              </a:rPr>
              <a:t>Calculus: Problem</a:t>
            </a:r>
          </a:p>
        </p:txBody>
      </p:sp>
      <p:sp>
        <p:nvSpPr>
          <p:cNvPr id="167952" name="Text Box 16"/>
          <p:cNvSpPr txBox="1">
            <a:spLocks noChangeArrowheads="1"/>
          </p:cNvSpPr>
          <p:nvPr/>
        </p:nvSpPr>
        <p:spPr bwMode="auto">
          <a:xfrm>
            <a:off x="6553200" y="2362200"/>
            <a:ext cx="74295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7200" b="1">
                <a:solidFill>
                  <a:schemeClr val="hlink"/>
                </a:solidFill>
                <a:latin typeface="Arial Black" panose="020B0A040201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xit" presetSubtype="16" fill="hold" nodeType="clickEffect">
                                  <p:stCondLst>
                                    <p:cond delay="0"/>
                                  </p:stCondLst>
                                  <p:childTnLst>
                                    <p:animEffect transition="out" filter="box(i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7952"/>
                                        </p:tgtEl>
                                        <p:attrNameLst>
                                          <p:attrName>style.visibility</p:attrName>
                                        </p:attrNameLst>
                                      </p:cBhvr>
                                      <p:to>
                                        <p:strVal val="visible"/>
                                      </p:to>
                                    </p:set>
                                    <p:animEffect transition="in" filter="blinds(horizontal)">
                                      <p:cBhvr>
                                        <p:cTn id="12" dur="500"/>
                                        <p:tgtEl>
                                          <p:spTgt spid="1679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5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4D1F63B-B30D-4318-A517-7E1255F31D11}" type="slidenum">
              <a:rPr lang="en-US" altLang="en-US"/>
              <a:pPr eaLnBrk="1" hangingPunct="1"/>
              <a:t>11</a:t>
            </a:fld>
            <a:endParaRPr lang="en-US" altLang="en-US"/>
          </a:p>
        </p:txBody>
      </p:sp>
      <p:sp>
        <p:nvSpPr>
          <p:cNvPr id="13315" name="Text Box 2"/>
          <p:cNvSpPr txBox="1">
            <a:spLocks noChangeArrowheads="1"/>
          </p:cNvSpPr>
          <p:nvPr/>
        </p:nvSpPr>
        <p:spPr bwMode="auto">
          <a:xfrm>
            <a:off x="381000" y="8382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latin typeface="Tahoma" panose="020B0604030504040204" pitchFamily="34" charset="0"/>
            </a:endParaRPr>
          </a:p>
        </p:txBody>
      </p:sp>
      <p:sp>
        <p:nvSpPr>
          <p:cNvPr id="173059" name="Text Box 3"/>
          <p:cNvSpPr txBox="1">
            <a:spLocks noChangeArrowheads="1"/>
          </p:cNvSpPr>
          <p:nvPr/>
        </p:nvSpPr>
        <p:spPr bwMode="auto">
          <a:xfrm>
            <a:off x="285750" y="733425"/>
            <a:ext cx="8474075"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a:latin typeface="Tahoma" panose="020B0604030504040204" pitchFamily="34" charset="0"/>
              </a:rPr>
              <a:t>Both methods are local in scope. The optima sought is best in the </a:t>
            </a:r>
            <a:r>
              <a:rPr lang="en-US" altLang="en-US" sz="2800" u="sng">
                <a:latin typeface="Tahoma" panose="020B0604030504040204" pitchFamily="34" charset="0"/>
              </a:rPr>
              <a:t>neighborhood</a:t>
            </a:r>
            <a:r>
              <a:rPr lang="en-US" altLang="en-US" sz="2800">
                <a:latin typeface="Tahoma" panose="020B0604030504040204" pitchFamily="34" charset="0"/>
              </a:rPr>
              <a:t> of current point.</a:t>
            </a:r>
          </a:p>
          <a:p>
            <a:endParaRPr lang="en-US" altLang="en-US" sz="2800">
              <a:latin typeface="Tahoma" panose="020B0604030504040204" pitchFamily="34" charset="0"/>
            </a:endParaRPr>
          </a:p>
          <a:p>
            <a:r>
              <a:rPr lang="en-US" altLang="en-US" sz="2800">
                <a:latin typeface="Tahoma" panose="020B0604030504040204" pitchFamily="34" charset="0"/>
              </a:rPr>
              <a:t>Clearly zero finding in the neighborhood of lower peak will cause us to </a:t>
            </a:r>
            <a:r>
              <a:rPr lang="en-US" altLang="en-US" sz="2800" u="sng">
                <a:latin typeface="Tahoma" panose="020B0604030504040204" pitchFamily="34" charset="0"/>
              </a:rPr>
              <a:t>miss</a:t>
            </a:r>
            <a:r>
              <a:rPr lang="en-US" altLang="en-US" sz="2800">
                <a:latin typeface="Tahoma" panose="020B0604030504040204" pitchFamily="34" charset="0"/>
              </a:rPr>
              <a:t> the higher peak.</a:t>
            </a:r>
          </a:p>
          <a:p>
            <a:endParaRPr lang="en-US" altLang="en-US" sz="2800">
              <a:latin typeface="Tahoma" panose="020B0604030504040204" pitchFamily="34" charset="0"/>
            </a:endParaRPr>
          </a:p>
          <a:p>
            <a:r>
              <a:rPr lang="en-US" altLang="en-US" sz="2800">
                <a:latin typeface="Tahoma" panose="020B0604030504040204" pitchFamily="34" charset="0"/>
              </a:rPr>
              <a:t>Once the lower peak is reached, further improvement may be sought by random restart or other </a:t>
            </a:r>
            <a:r>
              <a:rPr lang="en-US" altLang="en-US" sz="2800" u="sng">
                <a:latin typeface="Tahoma" panose="020B0604030504040204" pitchFamily="34" charset="0"/>
              </a:rPr>
              <a:t>tricks</a:t>
            </a:r>
            <a:r>
              <a:rPr lang="en-US" altLang="en-US" sz="2800">
                <a:latin typeface="Tahoma" panose="020B0604030504040204" pitchFamily="34" charset="0"/>
              </a:rPr>
              <a:t>.</a:t>
            </a:r>
          </a:p>
          <a:p>
            <a:endParaRPr lang="en-US" altLang="en-US" sz="2800">
              <a:latin typeface="Tahoma" panose="020B0604030504040204" pitchFamily="34" charset="0"/>
            </a:endParaRPr>
          </a:p>
          <a:p>
            <a:r>
              <a:rPr lang="en-US" altLang="en-US" sz="2800">
                <a:latin typeface="Tahoma" panose="020B0604030504040204" pitchFamily="34" charset="0"/>
              </a:rPr>
              <a:t>Based on the existence of derivatives (well defined slope) and implied smoothness.</a:t>
            </a:r>
          </a:p>
        </p:txBody>
      </p:sp>
      <p:sp>
        <p:nvSpPr>
          <p:cNvPr id="13317" name="Text Box 5"/>
          <p:cNvSpPr txBox="1">
            <a:spLocks noChangeArrowheads="1"/>
          </p:cNvSpPr>
          <p:nvPr/>
        </p:nvSpPr>
        <p:spPr bwMode="auto">
          <a:xfrm>
            <a:off x="0" y="0"/>
            <a:ext cx="9144000" cy="5794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a:latin typeface="Tahoma" panose="020B0604030504040204" pitchFamily="34" charset="0"/>
              </a:rPr>
              <a:t>Calculus: Problems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30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305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305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30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7DA0480-F2EB-4629-8B75-FB805E3C9763}" type="slidenum">
              <a:rPr lang="en-US" altLang="en-US"/>
              <a:pPr eaLnBrk="1" hangingPunct="1"/>
              <a:t>12</a:t>
            </a:fld>
            <a:endParaRPr lang="en-US" altLang="en-US"/>
          </a:p>
        </p:txBody>
      </p:sp>
      <p:pic>
        <p:nvPicPr>
          <p:cNvPr id="172050" name="Picture 18"/>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11113" y="560388"/>
            <a:ext cx="9150350" cy="5819775"/>
          </a:xfrm>
          <a:noFill/>
        </p:spPr>
      </p:pic>
      <p:sp>
        <p:nvSpPr>
          <p:cNvPr id="14340" name="Text Box 2"/>
          <p:cNvSpPr txBox="1">
            <a:spLocks noChangeArrowheads="1"/>
          </p:cNvSpPr>
          <p:nvPr/>
        </p:nvSpPr>
        <p:spPr bwMode="auto">
          <a:xfrm>
            <a:off x="0" y="0"/>
            <a:ext cx="9144000" cy="5794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a:latin typeface="Tahoma" panose="020B0604030504040204" pitchFamily="34" charset="0"/>
              </a:rPr>
              <a:t>Real-Life: </a:t>
            </a:r>
            <a:r>
              <a:rPr lang="en-US" altLang="en-US" sz="2400">
                <a:latin typeface="Tahoma" panose="020B0604030504040204" pitchFamily="34" charset="0"/>
              </a:rPr>
              <a:t>Unsuitability of traditional optimization for search</a:t>
            </a:r>
          </a:p>
        </p:txBody>
      </p:sp>
      <p:sp>
        <p:nvSpPr>
          <p:cNvPr id="14341" name="Text Box 3"/>
          <p:cNvSpPr txBox="1">
            <a:spLocks noChangeArrowheads="1"/>
          </p:cNvSpPr>
          <p:nvPr/>
        </p:nvSpPr>
        <p:spPr bwMode="auto">
          <a:xfrm>
            <a:off x="381000" y="8382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latin typeface="Tahoma" panose="020B0604030504040204" pitchFamily="34" charset="0"/>
            </a:endParaRPr>
          </a:p>
        </p:txBody>
      </p:sp>
      <p:sp>
        <p:nvSpPr>
          <p:cNvPr id="172047" name="Freeform 15"/>
          <p:cNvSpPr>
            <a:spLocks/>
          </p:cNvSpPr>
          <p:nvPr/>
        </p:nvSpPr>
        <p:spPr bwMode="auto">
          <a:xfrm>
            <a:off x="36513" y="3316288"/>
            <a:ext cx="9236075" cy="3068637"/>
          </a:xfrm>
          <a:custGeom>
            <a:avLst/>
            <a:gdLst>
              <a:gd name="T0" fmla="*/ 0 w 5818"/>
              <a:gd name="T1" fmla="*/ 1920 h 1933"/>
              <a:gd name="T2" fmla="*/ 288 w 5818"/>
              <a:gd name="T3" fmla="*/ 1908 h 1933"/>
              <a:gd name="T4" fmla="*/ 541 w 5818"/>
              <a:gd name="T5" fmla="*/ 1828 h 1933"/>
              <a:gd name="T6" fmla="*/ 760 w 5818"/>
              <a:gd name="T7" fmla="*/ 1701 h 1933"/>
              <a:gd name="T8" fmla="*/ 922 w 5818"/>
              <a:gd name="T9" fmla="*/ 1240 h 1933"/>
              <a:gd name="T10" fmla="*/ 1037 w 5818"/>
              <a:gd name="T11" fmla="*/ 538 h 1933"/>
              <a:gd name="T12" fmla="*/ 1094 w 5818"/>
              <a:gd name="T13" fmla="*/ 284 h 1933"/>
              <a:gd name="T14" fmla="*/ 1164 w 5818"/>
              <a:gd name="T15" fmla="*/ 111 h 1933"/>
              <a:gd name="T16" fmla="*/ 1221 w 5818"/>
              <a:gd name="T17" fmla="*/ 8 h 1933"/>
              <a:gd name="T18" fmla="*/ 1394 w 5818"/>
              <a:gd name="T19" fmla="*/ 65 h 1933"/>
              <a:gd name="T20" fmla="*/ 1670 w 5818"/>
              <a:gd name="T21" fmla="*/ 330 h 1933"/>
              <a:gd name="T22" fmla="*/ 1855 w 5818"/>
              <a:gd name="T23" fmla="*/ 572 h 1933"/>
              <a:gd name="T24" fmla="*/ 2039 w 5818"/>
              <a:gd name="T25" fmla="*/ 837 h 1933"/>
              <a:gd name="T26" fmla="*/ 2200 w 5818"/>
              <a:gd name="T27" fmla="*/ 1102 h 1933"/>
              <a:gd name="T28" fmla="*/ 2350 w 5818"/>
              <a:gd name="T29" fmla="*/ 1298 h 1933"/>
              <a:gd name="T30" fmla="*/ 2661 w 5818"/>
              <a:gd name="T31" fmla="*/ 1494 h 1933"/>
              <a:gd name="T32" fmla="*/ 2903 w 5818"/>
              <a:gd name="T33" fmla="*/ 1620 h 1933"/>
              <a:gd name="T34" fmla="*/ 3410 w 5818"/>
              <a:gd name="T35" fmla="*/ 1759 h 1933"/>
              <a:gd name="T36" fmla="*/ 3997 w 5818"/>
              <a:gd name="T37" fmla="*/ 1839 h 1933"/>
              <a:gd name="T38" fmla="*/ 4493 w 5818"/>
              <a:gd name="T39" fmla="*/ 1897 h 1933"/>
              <a:gd name="T40" fmla="*/ 5034 w 5818"/>
              <a:gd name="T41" fmla="*/ 1920 h 1933"/>
              <a:gd name="T42" fmla="*/ 5472 w 5818"/>
              <a:gd name="T43" fmla="*/ 1931 h 1933"/>
              <a:gd name="T44" fmla="*/ 5818 w 5818"/>
              <a:gd name="T45" fmla="*/ 1931 h 19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818"/>
              <a:gd name="T70" fmla="*/ 0 h 1933"/>
              <a:gd name="T71" fmla="*/ 5818 w 5818"/>
              <a:gd name="T72" fmla="*/ 1933 h 19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818" h="1933">
                <a:moveTo>
                  <a:pt x="0" y="1920"/>
                </a:moveTo>
                <a:cubicBezTo>
                  <a:pt x="99" y="1921"/>
                  <a:pt x="198" y="1923"/>
                  <a:pt x="288" y="1908"/>
                </a:cubicBezTo>
                <a:cubicBezTo>
                  <a:pt x="378" y="1893"/>
                  <a:pt x="462" y="1862"/>
                  <a:pt x="541" y="1828"/>
                </a:cubicBezTo>
                <a:cubicBezTo>
                  <a:pt x="620" y="1794"/>
                  <a:pt x="697" y="1799"/>
                  <a:pt x="760" y="1701"/>
                </a:cubicBezTo>
                <a:cubicBezTo>
                  <a:pt x="823" y="1603"/>
                  <a:pt x="876" y="1434"/>
                  <a:pt x="922" y="1240"/>
                </a:cubicBezTo>
                <a:cubicBezTo>
                  <a:pt x="968" y="1046"/>
                  <a:pt x="1008" y="697"/>
                  <a:pt x="1037" y="538"/>
                </a:cubicBezTo>
                <a:cubicBezTo>
                  <a:pt x="1066" y="379"/>
                  <a:pt x="1073" y="355"/>
                  <a:pt x="1094" y="284"/>
                </a:cubicBezTo>
                <a:cubicBezTo>
                  <a:pt x="1115" y="213"/>
                  <a:pt x="1143" y="157"/>
                  <a:pt x="1164" y="111"/>
                </a:cubicBezTo>
                <a:cubicBezTo>
                  <a:pt x="1185" y="65"/>
                  <a:pt x="1183" y="16"/>
                  <a:pt x="1221" y="8"/>
                </a:cubicBezTo>
                <a:cubicBezTo>
                  <a:pt x="1259" y="0"/>
                  <a:pt x="1319" y="11"/>
                  <a:pt x="1394" y="65"/>
                </a:cubicBezTo>
                <a:cubicBezTo>
                  <a:pt x="1469" y="119"/>
                  <a:pt x="1593" y="246"/>
                  <a:pt x="1670" y="330"/>
                </a:cubicBezTo>
                <a:cubicBezTo>
                  <a:pt x="1747" y="414"/>
                  <a:pt x="1793" y="487"/>
                  <a:pt x="1855" y="572"/>
                </a:cubicBezTo>
                <a:cubicBezTo>
                  <a:pt x="1917" y="657"/>
                  <a:pt x="1981" y="749"/>
                  <a:pt x="2039" y="837"/>
                </a:cubicBezTo>
                <a:cubicBezTo>
                  <a:pt x="2097" y="925"/>
                  <a:pt x="2148" y="1025"/>
                  <a:pt x="2200" y="1102"/>
                </a:cubicBezTo>
                <a:cubicBezTo>
                  <a:pt x="2252" y="1179"/>
                  <a:pt x="2273" y="1233"/>
                  <a:pt x="2350" y="1298"/>
                </a:cubicBezTo>
                <a:cubicBezTo>
                  <a:pt x="2427" y="1363"/>
                  <a:pt x="2569" y="1440"/>
                  <a:pt x="2661" y="1494"/>
                </a:cubicBezTo>
                <a:cubicBezTo>
                  <a:pt x="2753" y="1548"/>
                  <a:pt x="2778" y="1576"/>
                  <a:pt x="2903" y="1620"/>
                </a:cubicBezTo>
                <a:cubicBezTo>
                  <a:pt x="3028" y="1664"/>
                  <a:pt x="3228" y="1723"/>
                  <a:pt x="3410" y="1759"/>
                </a:cubicBezTo>
                <a:cubicBezTo>
                  <a:pt x="3592" y="1795"/>
                  <a:pt x="3817" y="1816"/>
                  <a:pt x="3997" y="1839"/>
                </a:cubicBezTo>
                <a:cubicBezTo>
                  <a:pt x="4177" y="1862"/>
                  <a:pt x="4320" y="1884"/>
                  <a:pt x="4493" y="1897"/>
                </a:cubicBezTo>
                <a:cubicBezTo>
                  <a:pt x="4666" y="1910"/>
                  <a:pt x="4871" y="1914"/>
                  <a:pt x="5034" y="1920"/>
                </a:cubicBezTo>
                <a:cubicBezTo>
                  <a:pt x="5197" y="1926"/>
                  <a:pt x="5341" y="1929"/>
                  <a:pt x="5472" y="1931"/>
                </a:cubicBezTo>
                <a:cubicBezTo>
                  <a:pt x="5603" y="1933"/>
                  <a:pt x="5710" y="1932"/>
                  <a:pt x="5818" y="1931"/>
                </a:cubicBezTo>
              </a:path>
            </a:pathLst>
          </a:cu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20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4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A34ABC0-69DB-418C-BFE3-6BF5E5909470}" type="slidenum">
              <a:rPr lang="en-US" altLang="en-US"/>
              <a:pPr eaLnBrk="1" hangingPunct="1"/>
              <a:t>13</a:t>
            </a:fld>
            <a:endParaRPr lang="en-US" altLang="en-US"/>
          </a:p>
        </p:txBody>
      </p:sp>
      <p:sp>
        <p:nvSpPr>
          <p:cNvPr id="15363" name="Text Box 2"/>
          <p:cNvSpPr txBox="1">
            <a:spLocks noChangeArrowheads="1"/>
          </p:cNvSpPr>
          <p:nvPr/>
        </p:nvSpPr>
        <p:spPr bwMode="auto">
          <a:xfrm>
            <a:off x="381000" y="8382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latin typeface="Tahoma" panose="020B0604030504040204" pitchFamily="34" charset="0"/>
            </a:endParaRPr>
          </a:p>
        </p:txBody>
      </p:sp>
      <p:sp>
        <p:nvSpPr>
          <p:cNvPr id="174083" name="Text Box 3"/>
          <p:cNvSpPr txBox="1">
            <a:spLocks noChangeArrowheads="1"/>
          </p:cNvSpPr>
          <p:nvPr/>
        </p:nvSpPr>
        <p:spPr bwMode="auto">
          <a:xfrm>
            <a:off x="365125" y="741363"/>
            <a:ext cx="8474075"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a:latin typeface="Tahoma" panose="020B0604030504040204" pitchFamily="34" charset="0"/>
              </a:rPr>
              <a:t>Within a finite search space, look at objective function value at </a:t>
            </a:r>
            <a:r>
              <a:rPr lang="en-US" altLang="en-US" sz="2800" b="1">
                <a:latin typeface="Tahoma" panose="020B0604030504040204" pitchFamily="34" charset="0"/>
              </a:rPr>
              <a:t>every</a:t>
            </a:r>
            <a:r>
              <a:rPr lang="en-US" altLang="en-US" sz="2800">
                <a:latin typeface="Tahoma" panose="020B0604030504040204" pitchFamily="34" charset="0"/>
              </a:rPr>
              <a:t> point in space </a:t>
            </a:r>
            <a:r>
              <a:rPr lang="en-US" altLang="en-US" sz="2800" b="1">
                <a:latin typeface="Tahoma" panose="020B0604030504040204" pitchFamily="34" charset="0"/>
              </a:rPr>
              <a:t>one</a:t>
            </a:r>
            <a:r>
              <a:rPr lang="en-US" altLang="en-US" sz="2800">
                <a:latin typeface="Tahoma" panose="020B0604030504040204" pitchFamily="34" charset="0"/>
              </a:rPr>
              <a:t> at a time. </a:t>
            </a:r>
            <a:r>
              <a:rPr lang="en-US" altLang="en-US" sz="2800" b="1">
                <a:solidFill>
                  <a:schemeClr val="hlink"/>
                </a:solidFill>
                <a:latin typeface="Tahoma" panose="020B0604030504040204" pitchFamily="34" charset="0"/>
              </a:rPr>
              <a:t>Problem?</a:t>
            </a:r>
          </a:p>
          <a:p>
            <a:endParaRPr lang="en-US" altLang="en-US">
              <a:latin typeface="Tahoma" panose="020B0604030504040204" pitchFamily="34" charset="0"/>
            </a:endParaRPr>
          </a:p>
          <a:p>
            <a:r>
              <a:rPr lang="en-US" altLang="en-US" sz="2800" b="1">
                <a:latin typeface="Tahoma" panose="020B0604030504040204" pitchFamily="34" charset="0"/>
              </a:rPr>
              <a:t>Analysis:</a:t>
            </a:r>
          </a:p>
          <a:p>
            <a:endParaRPr lang="en-US" altLang="en-US">
              <a:latin typeface="Tahoma" panose="020B0604030504040204" pitchFamily="34" charset="0"/>
            </a:endParaRPr>
          </a:p>
          <a:p>
            <a:r>
              <a:rPr lang="en-US" altLang="en-US" sz="2800">
                <a:latin typeface="Tahoma" panose="020B0604030504040204" pitchFamily="34" charset="0"/>
              </a:rPr>
              <a:t>Works when number of possibilities are small.</a:t>
            </a:r>
          </a:p>
          <a:p>
            <a:endParaRPr lang="en-US" altLang="en-US">
              <a:latin typeface="Tahoma" panose="020B0604030504040204" pitchFamily="34" charset="0"/>
            </a:endParaRPr>
          </a:p>
          <a:p>
            <a:r>
              <a:rPr lang="en-US" altLang="en-US" sz="2800">
                <a:latin typeface="Tahoma" panose="020B0604030504040204" pitchFamily="34" charset="0"/>
              </a:rPr>
              <a:t>NOT efficient as practical spaces are too large.</a:t>
            </a:r>
          </a:p>
          <a:p>
            <a:endParaRPr lang="en-US" altLang="en-US" sz="1600">
              <a:latin typeface="Tahoma" panose="020B0604030504040204" pitchFamily="34" charset="0"/>
            </a:endParaRPr>
          </a:p>
        </p:txBody>
      </p:sp>
      <p:sp>
        <p:nvSpPr>
          <p:cNvPr id="15365" name="Text Box 4"/>
          <p:cNvSpPr txBox="1">
            <a:spLocks noChangeArrowheads="1"/>
          </p:cNvSpPr>
          <p:nvPr/>
        </p:nvSpPr>
        <p:spPr bwMode="auto">
          <a:xfrm>
            <a:off x="0" y="0"/>
            <a:ext cx="9144000" cy="5794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a:latin typeface="Tahoma" panose="020B0604030504040204" pitchFamily="34" charset="0"/>
              </a:rPr>
              <a:t>Enumerative: Traditional optimization and search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0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0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08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0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42197EB-3A3F-41BA-BC0A-BEC15507952C}" type="slidenum">
              <a:rPr lang="en-US" altLang="en-US"/>
              <a:pPr eaLnBrk="1" hangingPunct="1"/>
              <a:t>14</a:t>
            </a:fld>
            <a:endParaRPr lang="en-US" altLang="en-US"/>
          </a:p>
        </p:txBody>
      </p:sp>
      <p:sp>
        <p:nvSpPr>
          <p:cNvPr id="16387" name="Text Box 2"/>
          <p:cNvSpPr txBox="1">
            <a:spLocks noChangeArrowheads="1"/>
          </p:cNvSpPr>
          <p:nvPr/>
        </p:nvSpPr>
        <p:spPr bwMode="auto">
          <a:xfrm>
            <a:off x="381000" y="8382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latin typeface="Tahoma" panose="020B0604030504040204" pitchFamily="34" charset="0"/>
            </a:endParaRPr>
          </a:p>
        </p:txBody>
      </p:sp>
      <p:sp>
        <p:nvSpPr>
          <p:cNvPr id="175107" name="Text Box 3"/>
          <p:cNvSpPr txBox="1">
            <a:spLocks noChangeArrowheads="1"/>
          </p:cNvSpPr>
          <p:nvPr/>
        </p:nvSpPr>
        <p:spPr bwMode="auto">
          <a:xfrm>
            <a:off x="247650" y="790575"/>
            <a:ext cx="8474075" cy="4362450"/>
          </a:xfrm>
          <a:prstGeom prst="rect">
            <a:avLst/>
          </a:prstGeom>
          <a:noFill/>
          <a:ln w="9525">
            <a:noFill/>
            <a:miter lim="800000"/>
            <a:headEnd/>
            <a:tailEnd/>
          </a:ln>
          <a:effectLst/>
        </p:spPr>
        <p:txBody>
          <a:bodyPr>
            <a:spAutoFit/>
          </a:bodyPr>
          <a:lstStyle/>
          <a:p>
            <a:pPr eaLnBrk="0" hangingPunct="0">
              <a:defRPr/>
            </a:pPr>
            <a:r>
              <a:rPr lang="en-US" sz="2800">
                <a:latin typeface="Tahoma" charset="0"/>
              </a:rPr>
              <a:t>Became popular because of shortcomings of calculus based and enumerative schemes.</a:t>
            </a:r>
          </a:p>
          <a:p>
            <a:pPr eaLnBrk="0" hangingPunct="0">
              <a:defRPr/>
            </a:pPr>
            <a:endParaRPr lang="en-US">
              <a:latin typeface="Tahoma" charset="0"/>
            </a:endParaRPr>
          </a:p>
          <a:p>
            <a:pPr eaLnBrk="0" hangingPunct="0">
              <a:defRPr/>
            </a:pPr>
            <a:r>
              <a:rPr lang="en-US" sz="2800">
                <a:latin typeface="Tahoma" charset="0"/>
              </a:rPr>
              <a:t>But random techniques that search and save the best must also be discontinued because of inefficiency.</a:t>
            </a:r>
          </a:p>
          <a:p>
            <a:pPr eaLnBrk="0" hangingPunct="0">
              <a:defRPr/>
            </a:pPr>
            <a:endParaRPr lang="en-US">
              <a:latin typeface="Tahoma" charset="0"/>
            </a:endParaRPr>
          </a:p>
          <a:p>
            <a:pPr eaLnBrk="0" hangingPunct="0">
              <a:defRPr/>
            </a:pPr>
            <a:r>
              <a:rPr lang="en-US" sz="2800">
                <a:latin typeface="Tahoma" charset="0"/>
              </a:rPr>
              <a:t>In the long run do no better than enumerative.</a:t>
            </a:r>
          </a:p>
          <a:p>
            <a:pPr eaLnBrk="0" hangingPunct="0">
              <a:defRPr/>
            </a:pPr>
            <a:endParaRPr lang="en-US" sz="2000">
              <a:latin typeface="Tahoma" charset="0"/>
            </a:endParaRPr>
          </a:p>
          <a:p>
            <a:pPr eaLnBrk="0" hangingPunct="0">
              <a:defRPr/>
            </a:pPr>
            <a:r>
              <a:rPr lang="en-US" sz="2800">
                <a:latin typeface="Tahoma" charset="0"/>
              </a:rPr>
              <a:t>Note that GA use random choice as a tool in directed search process.</a:t>
            </a:r>
            <a:endParaRPr lang="en-US" sz="2800" b="1">
              <a:effectLst>
                <a:outerShdw blurRad="38100" dist="38100" dir="2700000" algn="tl">
                  <a:srgbClr val="C0C0C0"/>
                </a:outerShdw>
              </a:effectLst>
              <a:latin typeface="Tahoma" charset="0"/>
            </a:endParaRPr>
          </a:p>
        </p:txBody>
      </p:sp>
      <p:sp>
        <p:nvSpPr>
          <p:cNvPr id="16389" name="Text Box 4"/>
          <p:cNvSpPr txBox="1">
            <a:spLocks noChangeArrowheads="1"/>
          </p:cNvSpPr>
          <p:nvPr/>
        </p:nvSpPr>
        <p:spPr bwMode="auto">
          <a:xfrm>
            <a:off x="0" y="0"/>
            <a:ext cx="9144000" cy="5794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a:latin typeface="Tahoma" panose="020B0604030504040204" pitchFamily="34" charset="0"/>
              </a:rPr>
              <a:t>Random: Traditional optimization and search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51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510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51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85D6651-5014-4543-A59E-7FEC918A46E8}" type="slidenum">
              <a:rPr lang="en-US" altLang="en-US"/>
              <a:pPr eaLnBrk="1" hangingPunct="1"/>
              <a:t>15</a:t>
            </a:fld>
            <a:endParaRPr lang="en-US" altLang="en-US"/>
          </a:p>
        </p:txBody>
      </p:sp>
      <p:sp>
        <p:nvSpPr>
          <p:cNvPr id="17411" name="Text Box 4"/>
          <p:cNvSpPr txBox="1">
            <a:spLocks noChangeArrowheads="1"/>
          </p:cNvSpPr>
          <p:nvPr/>
        </p:nvSpPr>
        <p:spPr bwMode="auto">
          <a:xfrm>
            <a:off x="0" y="0"/>
            <a:ext cx="9144000" cy="5794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a:latin typeface="Tahoma" panose="020B0604030504040204" pitchFamily="34" charset="0"/>
              </a:rPr>
              <a:t>Genetic Algorithms:</a:t>
            </a:r>
          </a:p>
        </p:txBody>
      </p:sp>
      <p:sp>
        <p:nvSpPr>
          <p:cNvPr id="17412" name="Text Box 5"/>
          <p:cNvSpPr txBox="1">
            <a:spLocks noChangeArrowheads="1"/>
          </p:cNvSpPr>
          <p:nvPr/>
        </p:nvSpPr>
        <p:spPr bwMode="auto">
          <a:xfrm>
            <a:off x="381000" y="8382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latin typeface="Tahoma" panose="020B0604030504040204" pitchFamily="34" charset="0"/>
            </a:endParaRPr>
          </a:p>
        </p:txBody>
      </p:sp>
      <p:sp>
        <p:nvSpPr>
          <p:cNvPr id="152582" name="Text Box 6"/>
          <p:cNvSpPr txBox="1">
            <a:spLocks noChangeArrowheads="1"/>
          </p:cNvSpPr>
          <p:nvPr/>
        </p:nvSpPr>
        <p:spPr bwMode="auto">
          <a:xfrm>
            <a:off x="585788" y="1944688"/>
            <a:ext cx="7939087"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600">
                <a:latin typeface="Tahoma" panose="020B0604030504040204" pitchFamily="34" charset="0"/>
              </a:rPr>
              <a:t>A genetic algorithm maintains a population of candidate solutions for the problem at hand, and makes it evolve by iteratively applying a set of </a:t>
            </a:r>
            <a:r>
              <a:rPr lang="en-US" altLang="en-US" sz="3600">
                <a:solidFill>
                  <a:schemeClr val="hlink"/>
                </a:solidFill>
                <a:latin typeface="Tahoma" panose="020B0604030504040204" pitchFamily="34" charset="0"/>
              </a:rPr>
              <a:t>stochastic operators</a:t>
            </a:r>
            <a:r>
              <a:rPr lang="en-US" altLang="en-US" sz="3600">
                <a:latin typeface="Tahoma" panose="020B060403050404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258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8756965-BE3D-42CA-8379-8F384D822916}" type="slidenum">
              <a:rPr lang="en-US" altLang="en-US"/>
              <a:pPr eaLnBrk="1" hangingPunct="1"/>
              <a:t>16</a:t>
            </a:fld>
            <a:endParaRPr lang="en-US" altLang="en-US"/>
          </a:p>
        </p:txBody>
      </p:sp>
      <p:sp>
        <p:nvSpPr>
          <p:cNvPr id="157700" name="Rectangle 4"/>
          <p:cNvSpPr>
            <a:spLocks noChangeArrowheads="1"/>
          </p:cNvSpPr>
          <p:nvPr/>
        </p:nvSpPr>
        <p:spPr bwMode="auto">
          <a:xfrm>
            <a:off x="252413" y="703263"/>
            <a:ext cx="8891587" cy="558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a:solidFill>
                  <a:schemeClr val="tx2"/>
                </a:solidFill>
                <a:latin typeface="Tahoma" panose="020B0604030504040204" pitchFamily="34" charset="0"/>
              </a:rPr>
              <a:t>GAs differ from more normal optimization and search procedures in 4 ways:</a:t>
            </a:r>
          </a:p>
          <a:p>
            <a:endParaRPr lang="en-US" altLang="en-US" sz="2000">
              <a:solidFill>
                <a:schemeClr val="tx2"/>
              </a:solidFill>
              <a:latin typeface="Tahoma" panose="020B0604030504040204" pitchFamily="34" charset="0"/>
            </a:endParaRPr>
          </a:p>
          <a:p>
            <a:r>
              <a:rPr lang="en-US" altLang="en-US" sz="2800">
                <a:latin typeface="Tahoma" panose="020B0604030504040204" pitchFamily="34" charset="0"/>
              </a:rPr>
              <a:t>GAs work with a coding of the parameter set, not the parameters themselves.</a:t>
            </a:r>
          </a:p>
          <a:p>
            <a:endParaRPr lang="en-US" altLang="en-US" sz="2000">
              <a:latin typeface="Tahoma" panose="020B0604030504040204" pitchFamily="34" charset="0"/>
            </a:endParaRPr>
          </a:p>
          <a:p>
            <a:r>
              <a:rPr lang="en-US" altLang="en-US" sz="2800">
                <a:latin typeface="Tahoma" panose="020B0604030504040204" pitchFamily="34" charset="0"/>
              </a:rPr>
              <a:t>GAs search from a population of points, not a single point.</a:t>
            </a:r>
          </a:p>
          <a:p>
            <a:endParaRPr lang="en-US" altLang="en-US" sz="2000">
              <a:latin typeface="Tahoma" panose="020B0604030504040204" pitchFamily="34" charset="0"/>
            </a:endParaRPr>
          </a:p>
          <a:p>
            <a:r>
              <a:rPr lang="en-US" altLang="en-US" sz="2800">
                <a:latin typeface="Tahoma" panose="020B0604030504040204" pitchFamily="34" charset="0"/>
              </a:rPr>
              <a:t>GAs use payoff (objective function) information, not derivatives or other auxiliary knowledge.</a:t>
            </a:r>
          </a:p>
          <a:p>
            <a:endParaRPr lang="en-US" altLang="en-US" sz="2000">
              <a:latin typeface="Tahoma" panose="020B0604030504040204" pitchFamily="34" charset="0"/>
            </a:endParaRPr>
          </a:p>
          <a:p>
            <a:r>
              <a:rPr lang="en-US" altLang="en-US" sz="2800">
                <a:latin typeface="Tahoma" panose="020B0604030504040204" pitchFamily="34" charset="0"/>
              </a:rPr>
              <a:t>GAs use probabilistic transition rules, not deterministic rules.</a:t>
            </a:r>
          </a:p>
        </p:txBody>
      </p:sp>
      <p:sp>
        <p:nvSpPr>
          <p:cNvPr id="18436" name="Text Box 5"/>
          <p:cNvSpPr txBox="1">
            <a:spLocks noChangeArrowheads="1"/>
          </p:cNvSpPr>
          <p:nvPr/>
        </p:nvSpPr>
        <p:spPr bwMode="auto">
          <a:xfrm>
            <a:off x="0" y="0"/>
            <a:ext cx="9144000" cy="5794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a:latin typeface="Tahoma" panose="020B0604030504040204" pitchFamily="34" charset="0"/>
              </a:rPr>
              <a:t>Genetic Algorithms: Difference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770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770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7700">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7700">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770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2715113-836B-4284-A508-F97CCC4BB972}" type="slidenum">
              <a:rPr lang="en-US" altLang="en-US"/>
              <a:pPr eaLnBrk="1" hangingPunct="1"/>
              <a:t>17</a:t>
            </a:fld>
            <a:endParaRPr lang="en-US" altLang="en-US"/>
          </a:p>
        </p:txBody>
      </p:sp>
      <p:sp>
        <p:nvSpPr>
          <p:cNvPr id="19459" name="Text Box 2"/>
          <p:cNvSpPr txBox="1">
            <a:spLocks noChangeArrowheads="1"/>
          </p:cNvSpPr>
          <p:nvPr/>
        </p:nvSpPr>
        <p:spPr bwMode="auto">
          <a:xfrm>
            <a:off x="0" y="0"/>
            <a:ext cx="9144000" cy="5794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a:latin typeface="Tahoma" panose="020B0604030504040204" pitchFamily="34" charset="0"/>
              </a:rPr>
              <a:t>Genetic Algorithms: Stochastic Operators</a:t>
            </a:r>
          </a:p>
        </p:txBody>
      </p:sp>
      <p:sp>
        <p:nvSpPr>
          <p:cNvPr id="74761" name="Text Box 9"/>
          <p:cNvSpPr txBox="1">
            <a:spLocks noChangeArrowheads="1"/>
          </p:cNvSpPr>
          <p:nvPr/>
        </p:nvSpPr>
        <p:spPr bwMode="auto">
          <a:xfrm>
            <a:off x="341313" y="811213"/>
            <a:ext cx="8474075" cy="509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i="1" u="sng">
                <a:latin typeface="Tahoma" panose="020B0604030504040204" pitchFamily="34" charset="0"/>
              </a:rPr>
              <a:t>Selection</a:t>
            </a:r>
            <a:r>
              <a:rPr lang="en-US" altLang="en-US" sz="2800">
                <a:latin typeface="Tahoma" panose="020B0604030504040204" pitchFamily="34" charset="0"/>
              </a:rPr>
              <a:t> replicates the most successful solutions found in a population at a rate proportional to their relative quality. Also known as </a:t>
            </a:r>
            <a:r>
              <a:rPr lang="en-US" altLang="en-US" sz="2800" b="1">
                <a:latin typeface="Tahoma" panose="020B0604030504040204" pitchFamily="34" charset="0"/>
              </a:rPr>
              <a:t>Reproduction</a:t>
            </a:r>
            <a:r>
              <a:rPr lang="en-US" altLang="en-US" sz="2800">
                <a:latin typeface="Tahoma" panose="020B0604030504040204" pitchFamily="34" charset="0"/>
              </a:rPr>
              <a:t>.</a:t>
            </a:r>
          </a:p>
          <a:p>
            <a:endParaRPr lang="en-US" altLang="en-US" sz="2000">
              <a:latin typeface="Tahoma" panose="020B0604030504040204" pitchFamily="34" charset="0"/>
            </a:endParaRPr>
          </a:p>
          <a:p>
            <a:r>
              <a:rPr lang="en-US" altLang="en-US" sz="2800">
                <a:latin typeface="Tahoma" panose="020B0604030504040204" pitchFamily="34" charset="0"/>
              </a:rPr>
              <a:t>Examples of selections schemes:</a:t>
            </a:r>
          </a:p>
          <a:p>
            <a:endParaRPr lang="en-US" altLang="en-US" sz="1600">
              <a:latin typeface="Tahoma" panose="020B0604030504040204" pitchFamily="34" charset="0"/>
            </a:endParaRPr>
          </a:p>
          <a:p>
            <a:r>
              <a:rPr lang="en-US" altLang="en-US" sz="2800">
                <a:latin typeface="Tahoma" panose="020B0604030504040204" pitchFamily="34" charset="0"/>
              </a:rPr>
              <a:t> </a:t>
            </a:r>
            <a:r>
              <a:rPr lang="en-US" altLang="en-US" sz="2800" b="1">
                <a:latin typeface="Tahoma" panose="020B0604030504040204" pitchFamily="34" charset="0"/>
              </a:rPr>
              <a:t>Roulette wheel selection</a:t>
            </a:r>
            <a:r>
              <a:rPr lang="en-US" altLang="en-US" sz="2800">
                <a:latin typeface="Tahoma" panose="020B0604030504040204" pitchFamily="34" charset="0"/>
              </a:rPr>
              <a:t> (probabilistic selection based on fitness).</a:t>
            </a:r>
          </a:p>
          <a:p>
            <a:endParaRPr lang="en-US" altLang="en-US" sz="2000">
              <a:latin typeface="Tahoma" panose="020B0604030504040204" pitchFamily="34" charset="0"/>
            </a:endParaRPr>
          </a:p>
          <a:p>
            <a:r>
              <a:rPr lang="en-US" altLang="en-US" sz="2800">
                <a:latin typeface="Tahoma" panose="020B0604030504040204" pitchFamily="34" charset="0"/>
              </a:rPr>
              <a:t> </a:t>
            </a:r>
            <a:r>
              <a:rPr lang="en-US" altLang="en-US" sz="2800" b="1">
                <a:latin typeface="Tahoma" panose="020B0604030504040204" pitchFamily="34" charset="0"/>
              </a:rPr>
              <a:t>Rank selection</a:t>
            </a:r>
            <a:r>
              <a:rPr lang="en-US" altLang="en-US" sz="2800">
                <a:latin typeface="Tahoma" panose="020B0604030504040204" pitchFamily="34" charset="0"/>
              </a:rPr>
              <a:t> (pick the best individual each time).</a:t>
            </a:r>
          </a:p>
          <a:p>
            <a:endParaRPr lang="en-US" altLang="en-US" sz="2000">
              <a:latin typeface="Tahoma" panose="020B0604030504040204" pitchFamily="34" charset="0"/>
            </a:endParaRPr>
          </a:p>
          <a:p>
            <a:r>
              <a:rPr lang="en-US" altLang="en-US" sz="2800">
                <a:latin typeface="Tahoma" panose="020B060403050404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6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76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476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4761">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476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CBD462F-3C71-4427-8FFE-086EFC839D3A}" type="slidenum">
              <a:rPr lang="en-US" altLang="en-US"/>
              <a:pPr eaLnBrk="1" hangingPunct="1"/>
              <a:t>18</a:t>
            </a:fld>
            <a:endParaRPr lang="en-US" altLang="en-US"/>
          </a:p>
        </p:txBody>
      </p:sp>
      <p:sp>
        <p:nvSpPr>
          <p:cNvPr id="20483" name="Text Box 4"/>
          <p:cNvSpPr txBox="1">
            <a:spLocks noChangeArrowheads="1"/>
          </p:cNvSpPr>
          <p:nvPr/>
        </p:nvSpPr>
        <p:spPr bwMode="auto">
          <a:xfrm>
            <a:off x="0" y="0"/>
            <a:ext cx="9144000" cy="5794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a:latin typeface="Tahoma" panose="020B0604030504040204" pitchFamily="34" charset="0"/>
              </a:rPr>
              <a:t>Genetic Algorithms: Stochastic Operators Cont…</a:t>
            </a:r>
          </a:p>
        </p:txBody>
      </p:sp>
      <p:sp>
        <p:nvSpPr>
          <p:cNvPr id="158725" name="Rectangle 5"/>
          <p:cNvSpPr>
            <a:spLocks noChangeArrowheads="1"/>
          </p:cNvSpPr>
          <p:nvPr/>
        </p:nvSpPr>
        <p:spPr bwMode="auto">
          <a:xfrm>
            <a:off x="222250" y="1814513"/>
            <a:ext cx="8807450" cy="286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i="1" u="sng">
                <a:latin typeface="Tahoma" panose="020B0604030504040204" pitchFamily="34" charset="0"/>
              </a:rPr>
              <a:t>Recombination</a:t>
            </a:r>
            <a:r>
              <a:rPr lang="en-US" altLang="en-US" sz="2800">
                <a:latin typeface="Tahoma" panose="020B0604030504040204" pitchFamily="34" charset="0"/>
              </a:rPr>
              <a:t> decomposes two distinct solutions and then randomly mixes their parts to form novel solutions. Also known as </a:t>
            </a:r>
            <a:r>
              <a:rPr lang="en-US" altLang="en-US" sz="2800" b="1">
                <a:latin typeface="Tahoma" panose="020B0604030504040204" pitchFamily="34" charset="0"/>
              </a:rPr>
              <a:t>Crossover</a:t>
            </a:r>
            <a:r>
              <a:rPr lang="en-US" altLang="en-US" sz="2800">
                <a:latin typeface="Tahoma" panose="020B0604030504040204" pitchFamily="34" charset="0"/>
              </a:rPr>
              <a:t>.</a:t>
            </a:r>
          </a:p>
          <a:p>
            <a:endParaRPr lang="en-US" altLang="en-US" sz="2800" b="1" i="1" u="sng">
              <a:latin typeface="Tahoma" panose="020B0604030504040204" pitchFamily="34" charset="0"/>
            </a:endParaRPr>
          </a:p>
          <a:p>
            <a:r>
              <a:rPr lang="en-US" altLang="en-US" sz="2800" b="1" i="1" u="sng">
                <a:latin typeface="Tahoma" panose="020B0604030504040204" pitchFamily="34" charset="0"/>
              </a:rPr>
              <a:t>Mutation</a:t>
            </a:r>
            <a:r>
              <a:rPr lang="en-US" altLang="en-US" sz="2800">
                <a:latin typeface="Tahoma" panose="020B0604030504040204" pitchFamily="34" charset="0"/>
              </a:rPr>
              <a:t> randomly invert a candidate solution.</a:t>
            </a:r>
          </a:p>
          <a:p>
            <a:pPr>
              <a:spcBef>
                <a:spcPct val="50000"/>
              </a:spcBef>
              <a:buFont typeface="Wingdings" panose="05000000000000000000" pitchFamily="2" charset="2"/>
              <a:buChar char="§"/>
            </a:pPr>
            <a:endParaRPr lang="en-US" altLang="en-US" sz="28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872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872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694E676-C57E-4E18-A6AF-0BB27EB6613C}" type="slidenum">
              <a:rPr lang="en-US" altLang="en-US"/>
              <a:pPr eaLnBrk="1" hangingPunct="1"/>
              <a:t>19</a:t>
            </a:fld>
            <a:endParaRPr lang="en-US" altLang="en-US"/>
          </a:p>
        </p:txBody>
      </p:sp>
      <p:sp>
        <p:nvSpPr>
          <p:cNvPr id="21507" name="Text Box 2"/>
          <p:cNvSpPr txBox="1">
            <a:spLocks noChangeArrowheads="1"/>
          </p:cNvSpPr>
          <p:nvPr/>
        </p:nvSpPr>
        <p:spPr bwMode="auto">
          <a:xfrm>
            <a:off x="0" y="0"/>
            <a:ext cx="9144000" cy="5794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a:latin typeface="Tahoma" panose="020B0604030504040204" pitchFamily="34" charset="0"/>
              </a:rPr>
              <a:t>Genetic Algorithms: Example</a:t>
            </a:r>
          </a:p>
        </p:txBody>
      </p:sp>
      <p:sp>
        <p:nvSpPr>
          <p:cNvPr id="193539" name="Rectangle 3"/>
          <p:cNvSpPr>
            <a:spLocks noChangeArrowheads="1"/>
          </p:cNvSpPr>
          <p:nvPr/>
        </p:nvSpPr>
        <p:spPr bwMode="auto">
          <a:xfrm>
            <a:off x="457200" y="762000"/>
            <a:ext cx="8382000" cy="545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a:latin typeface="Tahoma" panose="020B0604030504040204" pitchFamily="34" charset="0"/>
              </a:rPr>
              <a:t>Mechanics of GA are surprisingly simple, not more complex than copying strings and swapping partial strings.</a:t>
            </a:r>
          </a:p>
          <a:p>
            <a:endParaRPr lang="en-US" altLang="en-US" sz="3200">
              <a:latin typeface="Tahoma" panose="020B0604030504040204" pitchFamily="34" charset="0"/>
            </a:endParaRPr>
          </a:p>
          <a:p>
            <a:r>
              <a:rPr lang="en-US" altLang="en-US" sz="3200">
                <a:latin typeface="Tahoma" panose="020B0604030504040204" pitchFamily="34" charset="0"/>
              </a:rPr>
              <a:t>Good results are obtained for many practical problems consisting of following three operators:</a:t>
            </a:r>
          </a:p>
          <a:p>
            <a:endParaRPr lang="en-US" altLang="en-US" sz="3200">
              <a:latin typeface="Tahoma" panose="020B0604030504040204" pitchFamily="34" charset="0"/>
            </a:endParaRPr>
          </a:p>
          <a:p>
            <a:pPr>
              <a:buFontTx/>
              <a:buChar char="•"/>
            </a:pPr>
            <a:r>
              <a:rPr lang="en-US" altLang="en-US" sz="3200">
                <a:latin typeface="Tahoma" panose="020B0604030504040204" pitchFamily="34" charset="0"/>
              </a:rPr>
              <a:t> Reproduction</a:t>
            </a:r>
          </a:p>
          <a:p>
            <a:pPr>
              <a:buFontTx/>
              <a:buChar char="•"/>
            </a:pPr>
            <a:r>
              <a:rPr lang="en-US" altLang="en-US" sz="3200">
                <a:latin typeface="Tahoma" panose="020B0604030504040204" pitchFamily="34" charset="0"/>
              </a:rPr>
              <a:t> Crossover</a:t>
            </a:r>
          </a:p>
          <a:p>
            <a:pPr>
              <a:buFontTx/>
              <a:buChar char="•"/>
            </a:pPr>
            <a:r>
              <a:rPr lang="en-US" altLang="en-US" sz="3200">
                <a:latin typeface="Tahoma" panose="020B0604030504040204" pitchFamily="34" charset="0"/>
              </a:rPr>
              <a:t> Mutation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35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35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353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353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35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EAD777C-4729-4B06-A1B9-206EA6A53E66}" type="slidenum">
              <a:rPr lang="en-US" altLang="en-US"/>
              <a:pPr eaLnBrk="1" hangingPunct="1"/>
              <a:t>2</a:t>
            </a:fld>
            <a:endParaRPr lang="en-US" altLang="en-US"/>
          </a:p>
        </p:txBody>
      </p:sp>
      <p:sp>
        <p:nvSpPr>
          <p:cNvPr id="4099" name="Text Box 2"/>
          <p:cNvSpPr txBox="1">
            <a:spLocks noChangeArrowheads="1"/>
          </p:cNvSpPr>
          <p:nvPr/>
        </p:nvSpPr>
        <p:spPr bwMode="auto">
          <a:xfrm>
            <a:off x="0" y="0"/>
            <a:ext cx="9144000" cy="5794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a:latin typeface="Tahoma" panose="020B0604030504040204" pitchFamily="34" charset="0"/>
              </a:rPr>
              <a:t>Genetics: Introduction</a:t>
            </a:r>
          </a:p>
        </p:txBody>
      </p:sp>
      <p:sp>
        <p:nvSpPr>
          <p:cNvPr id="4100" name="Text Box 3"/>
          <p:cNvSpPr txBox="1">
            <a:spLocks noChangeArrowheads="1"/>
          </p:cNvSpPr>
          <p:nvPr/>
        </p:nvSpPr>
        <p:spPr bwMode="auto">
          <a:xfrm>
            <a:off x="381000" y="8382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latin typeface="Tahoma" panose="020B0604030504040204" pitchFamily="34" charset="0"/>
            </a:endParaRPr>
          </a:p>
        </p:txBody>
      </p:sp>
      <p:sp>
        <p:nvSpPr>
          <p:cNvPr id="159748" name="Text Box 4"/>
          <p:cNvSpPr txBox="1">
            <a:spLocks noChangeArrowheads="1"/>
          </p:cNvSpPr>
          <p:nvPr/>
        </p:nvSpPr>
        <p:spPr bwMode="auto">
          <a:xfrm>
            <a:off x="304800" y="660400"/>
            <a:ext cx="8474075"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a:latin typeface="Tahoma" panose="020B0604030504040204" pitchFamily="34" charset="0"/>
              </a:rPr>
              <a:t>The study of inheritance, fundamental to all of biology</a:t>
            </a:r>
          </a:p>
          <a:p>
            <a:endParaRPr lang="en-US" altLang="en-US">
              <a:latin typeface="Tahoma" panose="020B0604030504040204" pitchFamily="34" charset="0"/>
            </a:endParaRPr>
          </a:p>
          <a:p>
            <a:r>
              <a:rPr lang="en-US" altLang="en-US" sz="2800" i="1">
                <a:latin typeface="Tahoma" panose="020B0604030504040204" pitchFamily="34" charset="0"/>
              </a:rPr>
              <a:t>The study of (i) structure (ii) function and the (iii) transmission of </a:t>
            </a:r>
            <a:r>
              <a:rPr lang="en-US" altLang="en-US" sz="2800" b="1" i="1">
                <a:latin typeface="Tahoma" panose="020B0604030504040204" pitchFamily="34" charset="0"/>
              </a:rPr>
              <a:t>genes</a:t>
            </a:r>
            <a:r>
              <a:rPr lang="en-US" altLang="en-US" sz="2800" i="1">
                <a:latin typeface="Tahoma" panose="020B0604030504040204" pitchFamily="34" charset="0"/>
              </a:rPr>
              <a:t> from parents to offspring.</a:t>
            </a:r>
          </a:p>
          <a:p>
            <a:endParaRPr lang="en-US" altLang="en-US" sz="2800" b="1">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974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97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8"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0B3E30B-BA5A-45BF-B399-8CAFBFA65187}" type="slidenum">
              <a:rPr lang="en-US" altLang="en-US"/>
              <a:pPr eaLnBrk="1" hangingPunct="1"/>
              <a:t>20</a:t>
            </a:fld>
            <a:endParaRPr lang="en-US" altLang="en-US"/>
          </a:p>
        </p:txBody>
      </p:sp>
      <p:sp>
        <p:nvSpPr>
          <p:cNvPr id="22531" name="Text Box 2"/>
          <p:cNvSpPr txBox="1">
            <a:spLocks noChangeArrowheads="1"/>
          </p:cNvSpPr>
          <p:nvPr/>
        </p:nvSpPr>
        <p:spPr bwMode="auto">
          <a:xfrm>
            <a:off x="0" y="0"/>
            <a:ext cx="9144000" cy="5794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a:latin typeface="Tahoma" panose="020B0604030504040204" pitchFamily="34" charset="0"/>
              </a:rPr>
              <a:t>Genetic Algorithms: Example</a:t>
            </a:r>
          </a:p>
        </p:txBody>
      </p:sp>
      <p:sp>
        <p:nvSpPr>
          <p:cNvPr id="194563" name="Rectangle 3"/>
          <p:cNvSpPr>
            <a:spLocks noChangeArrowheads="1"/>
          </p:cNvSpPr>
          <p:nvPr/>
        </p:nvSpPr>
        <p:spPr bwMode="auto">
          <a:xfrm>
            <a:off x="457200" y="762000"/>
            <a:ext cx="8382000" cy="35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600" b="1">
                <a:latin typeface="Tahoma" panose="020B0604030504040204" pitchFamily="34" charset="0"/>
              </a:rPr>
              <a:t>Reproduction (copying)</a:t>
            </a:r>
          </a:p>
          <a:p>
            <a:endParaRPr lang="en-US" altLang="en-US" sz="2600" b="1">
              <a:latin typeface="Tahoma" panose="020B0604030504040204" pitchFamily="34" charset="0"/>
            </a:endParaRPr>
          </a:p>
          <a:p>
            <a:r>
              <a:rPr lang="en-US" altLang="en-US" sz="2200">
                <a:latin typeface="Tahoma" panose="020B0604030504040204" pitchFamily="34" charset="0"/>
              </a:rPr>
              <a:t>Strings copied according to their objective function values</a:t>
            </a:r>
            <a:r>
              <a:rPr lang="en-US" altLang="en-US" sz="2200" i="1">
                <a:latin typeface="Tahoma" panose="020B0604030504040204" pitchFamily="34" charset="0"/>
              </a:rPr>
              <a:t> f</a:t>
            </a:r>
            <a:r>
              <a:rPr lang="en-US" altLang="en-US" sz="2200">
                <a:latin typeface="Tahoma" panose="020B0604030504040204" pitchFamily="34" charset="0"/>
              </a:rPr>
              <a:t> (biologists call it the fitness function).</a:t>
            </a:r>
          </a:p>
          <a:p>
            <a:endParaRPr lang="en-US" altLang="en-US" sz="2200">
              <a:latin typeface="Tahoma" panose="020B0604030504040204" pitchFamily="34" charset="0"/>
            </a:endParaRPr>
          </a:p>
          <a:p>
            <a:r>
              <a:rPr lang="en-US" altLang="en-US" sz="2200">
                <a:latin typeface="Tahoma" panose="020B0604030504040204" pitchFamily="34" charset="0"/>
              </a:rPr>
              <a:t>Fit strings has a higher probability of contributing one or more offspring in the next generation.</a:t>
            </a:r>
          </a:p>
          <a:p>
            <a:endParaRPr lang="en-US" altLang="en-US" sz="2200">
              <a:latin typeface="Tahoma" panose="020B0604030504040204" pitchFamily="34" charset="0"/>
            </a:endParaRPr>
          </a:p>
          <a:p>
            <a:r>
              <a:rPr lang="en-US" altLang="en-US" sz="2200">
                <a:latin typeface="Tahoma" panose="020B0604030504040204" pitchFamily="34" charset="0"/>
              </a:rPr>
              <a:t>In our artificial environment objective function is the final arbiter of the string’s life or death.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6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A49EFE9-DF2F-42AB-A6DA-531D848914D5}" type="slidenum">
              <a:rPr lang="en-US" altLang="en-US"/>
              <a:pPr eaLnBrk="1" hangingPunct="1"/>
              <a:t>21</a:t>
            </a:fld>
            <a:endParaRPr lang="en-US" altLang="en-US"/>
          </a:p>
        </p:txBody>
      </p:sp>
      <p:sp>
        <p:nvSpPr>
          <p:cNvPr id="23555" name="Text Box 2"/>
          <p:cNvSpPr txBox="1">
            <a:spLocks noChangeArrowheads="1"/>
          </p:cNvSpPr>
          <p:nvPr/>
        </p:nvSpPr>
        <p:spPr bwMode="auto">
          <a:xfrm>
            <a:off x="0" y="0"/>
            <a:ext cx="9144000" cy="5794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a:latin typeface="Tahoma" panose="020B0604030504040204" pitchFamily="34" charset="0"/>
              </a:rPr>
              <a:t>Genetic Algorithms: Example</a:t>
            </a:r>
          </a:p>
        </p:txBody>
      </p:sp>
      <p:sp>
        <p:nvSpPr>
          <p:cNvPr id="195587" name="Rectangle 3"/>
          <p:cNvSpPr>
            <a:spLocks noChangeArrowheads="1"/>
          </p:cNvSpPr>
          <p:nvPr/>
        </p:nvSpPr>
        <p:spPr bwMode="auto">
          <a:xfrm>
            <a:off x="457200" y="762000"/>
            <a:ext cx="8382000" cy="592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900" b="1">
                <a:latin typeface="Tahoma" panose="020B0604030504040204" pitchFamily="34" charset="0"/>
              </a:rPr>
              <a:t>Crossover</a:t>
            </a:r>
          </a:p>
          <a:p>
            <a:endParaRPr lang="en-US" altLang="en-US" sz="2900" b="1">
              <a:latin typeface="Tahoma" panose="020B0604030504040204" pitchFamily="34" charset="0"/>
            </a:endParaRPr>
          </a:p>
          <a:p>
            <a:r>
              <a:rPr lang="en-US" altLang="en-US" sz="2500">
                <a:latin typeface="Tahoma" panose="020B0604030504040204" pitchFamily="34" charset="0"/>
              </a:rPr>
              <a:t>This proceeds in two steps:</a:t>
            </a:r>
          </a:p>
          <a:p>
            <a:endParaRPr lang="en-US" altLang="en-US" sz="2500">
              <a:latin typeface="Tahoma" panose="020B0604030504040204" pitchFamily="34" charset="0"/>
            </a:endParaRPr>
          </a:p>
          <a:p>
            <a:r>
              <a:rPr lang="en-US" altLang="en-US" sz="2500">
                <a:latin typeface="Tahoma" panose="020B0604030504040204" pitchFamily="34" charset="0"/>
              </a:rPr>
              <a:t>1. Members of the copied strings are combined at random.</a:t>
            </a:r>
          </a:p>
          <a:p>
            <a:endParaRPr lang="en-US" altLang="en-US" sz="2500">
              <a:latin typeface="Tahoma" panose="020B0604030504040204" pitchFamily="34" charset="0"/>
            </a:endParaRPr>
          </a:p>
          <a:p>
            <a:r>
              <a:rPr lang="en-US" altLang="en-US" sz="2500">
                <a:latin typeface="Tahoma" panose="020B0604030504040204" pitchFamily="34" charset="0"/>
              </a:rPr>
              <a:t>2. Each pair of strings undergoes crossover (as follows):</a:t>
            </a:r>
          </a:p>
          <a:p>
            <a:r>
              <a:rPr lang="en-US" altLang="en-US" sz="2500">
                <a:latin typeface="Tahoma" panose="020B0604030504040204" pitchFamily="34" charset="0"/>
              </a:rPr>
              <a:t>An integer position is selected uniformly at random |1, </a:t>
            </a:r>
            <a:r>
              <a:rPr lang="en-US" altLang="en-US" sz="2500" i="1">
                <a:latin typeface="Tahoma" panose="020B0604030504040204" pitchFamily="34" charset="0"/>
              </a:rPr>
              <a:t>l </a:t>
            </a:r>
            <a:r>
              <a:rPr lang="en-US" altLang="en-US" sz="2500">
                <a:latin typeface="Tahoma" panose="020B0604030504040204" pitchFamily="34" charset="0"/>
              </a:rPr>
              <a:t>– 1| where </a:t>
            </a:r>
            <a:r>
              <a:rPr lang="en-US" altLang="en-US" sz="2500" i="1">
                <a:latin typeface="Tahoma" panose="020B0604030504040204" pitchFamily="34" charset="0"/>
              </a:rPr>
              <a:t>l  </a:t>
            </a:r>
            <a:r>
              <a:rPr lang="en-US" altLang="en-US" sz="2500">
                <a:latin typeface="Tahoma" panose="020B0604030504040204" pitchFamily="34" charset="0"/>
              </a:rPr>
              <a:t>is string length. This integer is called crossover point.</a:t>
            </a:r>
          </a:p>
          <a:p>
            <a:endParaRPr lang="en-US" altLang="en-US" sz="2500">
              <a:latin typeface="Tahoma" panose="020B0604030504040204" pitchFamily="34" charset="0"/>
            </a:endParaRPr>
          </a:p>
          <a:p>
            <a:r>
              <a:rPr lang="en-US" altLang="en-US" sz="2500">
                <a:latin typeface="Tahoma" panose="020B0604030504040204" pitchFamily="34" charset="0"/>
              </a:rPr>
              <a:t>Two new strings are created by swapping all characters across the crossover point.</a:t>
            </a:r>
          </a:p>
          <a:p>
            <a:endParaRPr lang="en-US" altLang="en-US" sz="2500" b="1">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5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558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587">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5587">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55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97E8106-E48B-4D14-8790-B8FECCD2159E}" type="slidenum">
              <a:rPr lang="en-US" altLang="en-US"/>
              <a:pPr eaLnBrk="1" hangingPunct="1"/>
              <a:t>22</a:t>
            </a:fld>
            <a:endParaRPr lang="en-US" altLang="en-US"/>
          </a:p>
        </p:txBody>
      </p:sp>
      <p:sp>
        <p:nvSpPr>
          <p:cNvPr id="24579" name="Text Box 2"/>
          <p:cNvSpPr txBox="1">
            <a:spLocks noChangeArrowheads="1"/>
          </p:cNvSpPr>
          <p:nvPr/>
        </p:nvSpPr>
        <p:spPr bwMode="auto">
          <a:xfrm>
            <a:off x="0" y="0"/>
            <a:ext cx="9144000" cy="5794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a:latin typeface="Tahoma" panose="020B0604030504040204" pitchFamily="34" charset="0"/>
              </a:rPr>
              <a:t>Genetic Algorithms: Example</a:t>
            </a:r>
          </a:p>
        </p:txBody>
      </p:sp>
      <p:sp>
        <p:nvSpPr>
          <p:cNvPr id="196611" name="Rectangle 3"/>
          <p:cNvSpPr>
            <a:spLocks noChangeArrowheads="1"/>
          </p:cNvSpPr>
          <p:nvPr/>
        </p:nvSpPr>
        <p:spPr bwMode="auto">
          <a:xfrm>
            <a:off x="457200" y="762000"/>
            <a:ext cx="8382000" cy="569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a:latin typeface="Tahoma" panose="020B0604030504040204" pitchFamily="34" charset="0"/>
              </a:rPr>
              <a:t>Mutation</a:t>
            </a:r>
          </a:p>
          <a:p>
            <a:endParaRPr lang="en-US" altLang="en-US" sz="2800">
              <a:latin typeface="Tahoma" panose="020B0604030504040204" pitchFamily="34" charset="0"/>
            </a:endParaRPr>
          </a:p>
          <a:p>
            <a:r>
              <a:rPr lang="en-US" altLang="en-US" sz="2400">
                <a:latin typeface="Tahoma" panose="020B0604030504040204" pitchFamily="34" charset="0"/>
              </a:rPr>
              <a:t>Although selective reproduction and crossover generate bulk of next generation, but these operations may miss-out potentially useful material i.e. 1’s and 0’s at particular locations.</a:t>
            </a:r>
          </a:p>
          <a:p>
            <a:endParaRPr lang="en-US" altLang="en-US" sz="2400">
              <a:latin typeface="Tahoma" panose="020B0604030504040204" pitchFamily="34" charset="0"/>
            </a:endParaRPr>
          </a:p>
          <a:p>
            <a:r>
              <a:rPr lang="en-US" altLang="en-US" sz="2400">
                <a:latin typeface="Tahoma" panose="020B0604030504040204" pitchFamily="34" charset="0"/>
              </a:rPr>
              <a:t>In artificial genetic systems, mutation protects against such irrecoverable loss.</a:t>
            </a:r>
          </a:p>
          <a:p>
            <a:endParaRPr lang="en-US" altLang="en-US" sz="2400">
              <a:latin typeface="Tahoma" panose="020B0604030504040204" pitchFamily="34" charset="0"/>
            </a:endParaRPr>
          </a:p>
          <a:p>
            <a:r>
              <a:rPr lang="en-US" altLang="en-US" sz="2400">
                <a:latin typeface="Tahoma" panose="020B0604030504040204" pitchFamily="34" charset="0"/>
              </a:rPr>
              <a:t>In GA mutation is the random (with small probability) alteration of the value of a string position.</a:t>
            </a:r>
          </a:p>
          <a:p>
            <a:endParaRPr lang="en-US" altLang="en-US" sz="2400">
              <a:latin typeface="Tahoma" panose="020B0604030504040204" pitchFamily="34" charset="0"/>
            </a:endParaRPr>
          </a:p>
          <a:p>
            <a:r>
              <a:rPr lang="en-US" altLang="en-US" sz="2400">
                <a:latin typeface="Tahoma" panose="020B0604030504040204" pitchFamily="34" charset="0"/>
              </a:rPr>
              <a:t>Mutation in GA is used sparingly i.e. one in a thousand bit (position) transfers.</a:t>
            </a:r>
            <a:endParaRPr lang="en-US" altLang="en-US" sz="3300" b="1">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6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66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661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6611">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66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2"/>
          <p:cNvSpPr txBox="1">
            <a:spLocks noChangeArrowheads="1"/>
          </p:cNvSpPr>
          <p:nvPr/>
        </p:nvSpPr>
        <p:spPr bwMode="auto">
          <a:xfrm>
            <a:off x="457200" y="914400"/>
            <a:ext cx="8245475" cy="4838700"/>
          </a:xfrm>
          <a:prstGeom prst="rect">
            <a:avLst/>
          </a:prstGeom>
          <a:noFill/>
          <a:ln w="9525">
            <a:noFill/>
            <a:miter lim="800000"/>
            <a:headEnd/>
            <a:tailEnd/>
          </a:ln>
          <a:effectLst/>
        </p:spPr>
        <p:txBody>
          <a:bodyPr>
            <a:spAutoFit/>
          </a:bodyPr>
          <a:lstStyle/>
          <a:p>
            <a:pPr>
              <a:defRPr/>
            </a:pPr>
            <a:r>
              <a:rPr lang="en-US" sz="2400" b="1">
                <a:effectLst>
                  <a:outerShdw blurRad="38100" dist="38100" dir="2700000" algn="tl">
                    <a:srgbClr val="C0C0C0"/>
                  </a:outerShdw>
                </a:effectLst>
                <a:latin typeface="Arial" charset="0"/>
              </a:rPr>
              <a:t>Problem:</a:t>
            </a:r>
            <a:r>
              <a:rPr lang="en-US" sz="2400" b="1">
                <a:latin typeface="Arial" charset="0"/>
              </a:rPr>
              <a:t> Maximize the function f(x) = x</a:t>
            </a:r>
            <a:r>
              <a:rPr lang="en-US" sz="2400" b="1" baseline="30000">
                <a:latin typeface="Arial" charset="0"/>
              </a:rPr>
              <a:t>2</a:t>
            </a:r>
            <a:r>
              <a:rPr lang="en-US" sz="2400" b="1">
                <a:latin typeface="Arial" charset="0"/>
              </a:rPr>
              <a:t> where x varies between 1 and 31.</a:t>
            </a:r>
          </a:p>
          <a:p>
            <a:pPr>
              <a:defRPr/>
            </a:pPr>
            <a:endParaRPr lang="en-US" sz="2400" b="1">
              <a:latin typeface="Arial" charset="0"/>
            </a:endParaRPr>
          </a:p>
          <a:p>
            <a:pPr>
              <a:defRPr/>
            </a:pPr>
            <a:r>
              <a:rPr lang="en-US" sz="2400" b="1">
                <a:effectLst>
                  <a:outerShdw blurRad="38100" dist="38100" dir="2700000" algn="tl">
                    <a:srgbClr val="C0C0C0"/>
                  </a:outerShdw>
                </a:effectLst>
                <a:latin typeface="Arial" charset="0"/>
              </a:rPr>
              <a:t>Step-1:</a:t>
            </a:r>
            <a:r>
              <a:rPr lang="en-US" sz="2400" b="1">
                <a:latin typeface="Arial" charset="0"/>
              </a:rPr>
              <a:t> Code the decision variables of the problem as some finite length string.</a:t>
            </a:r>
          </a:p>
          <a:p>
            <a:pPr>
              <a:defRPr/>
            </a:pPr>
            <a:endParaRPr lang="en-US" sz="2400" b="1">
              <a:latin typeface="Arial" charset="0"/>
            </a:endParaRPr>
          </a:p>
          <a:p>
            <a:pPr>
              <a:defRPr/>
            </a:pPr>
            <a:r>
              <a:rPr lang="en-US" sz="2400" b="1">
                <a:latin typeface="Arial" charset="0"/>
              </a:rPr>
              <a:t>Code it as a binary unsigned integer of length 5.</a:t>
            </a:r>
          </a:p>
          <a:p>
            <a:pPr>
              <a:defRPr/>
            </a:pPr>
            <a:endParaRPr lang="en-US" sz="2400" b="1">
              <a:latin typeface="Arial" charset="0"/>
            </a:endParaRPr>
          </a:p>
          <a:p>
            <a:pPr>
              <a:defRPr/>
            </a:pPr>
            <a:r>
              <a:rPr lang="en-US" sz="2400" b="1">
                <a:latin typeface="Arial" charset="0"/>
              </a:rPr>
              <a:t>To start we select an initial population of size 4 by tossing a fair coin 20 times.</a:t>
            </a:r>
          </a:p>
          <a:p>
            <a:pPr>
              <a:defRPr/>
            </a:pPr>
            <a:endParaRPr lang="en-US" sz="2400" b="1">
              <a:latin typeface="Arial" charset="0"/>
            </a:endParaRPr>
          </a:p>
          <a:p>
            <a:pPr>
              <a:defRPr/>
            </a:pPr>
            <a:r>
              <a:rPr lang="en-US" sz="2400" b="1">
                <a:latin typeface="Arial" charset="0"/>
              </a:rPr>
              <a:t>Fitness or objective function is calculated by squaring x value.</a:t>
            </a:r>
          </a:p>
        </p:txBody>
      </p:sp>
      <p:sp>
        <p:nvSpPr>
          <p:cNvPr id="25603" name="Text Box 3"/>
          <p:cNvSpPr txBox="1">
            <a:spLocks noChangeArrowheads="1"/>
          </p:cNvSpPr>
          <p:nvPr/>
        </p:nvSpPr>
        <p:spPr bwMode="auto">
          <a:xfrm>
            <a:off x="0" y="0"/>
            <a:ext cx="9144000" cy="6413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600">
                <a:solidFill>
                  <a:schemeClr val="bg1"/>
                </a:solidFill>
              </a:rPr>
              <a:t>GA: Example </a:t>
            </a:r>
            <a:r>
              <a:rPr lang="en-US" altLang="en-US" sz="3600" i="1">
                <a:solidFill>
                  <a:schemeClr val="bg1"/>
                </a:solidFill>
              </a:rPr>
              <a:t>f(x) = x</a:t>
            </a:r>
            <a:r>
              <a:rPr lang="en-US" altLang="en-US" sz="3600" i="1" baseline="30000">
                <a:solidFill>
                  <a:schemeClr val="bg1"/>
                </a:solidFill>
              </a:rPr>
              <a: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8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968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968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9682">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968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0706" name="Group 2"/>
          <p:cNvGraphicFramePr>
            <a:graphicFrameLocks noGrp="1"/>
          </p:cNvGraphicFramePr>
          <p:nvPr/>
        </p:nvGraphicFramePr>
        <p:xfrm>
          <a:off x="838200" y="1295400"/>
          <a:ext cx="7361238" cy="3124200"/>
        </p:xfrm>
        <a:graphic>
          <a:graphicData uri="http://schemas.openxmlformats.org/drawingml/2006/table">
            <a:tbl>
              <a:tblPr/>
              <a:tblGrid>
                <a:gridCol w="1839913">
                  <a:extLst>
                    <a:ext uri="{9D8B030D-6E8A-4147-A177-3AD203B41FA5}">
                      <a16:colId xmlns:a16="http://schemas.microsoft.com/office/drawing/2014/main" val="20000"/>
                    </a:ext>
                  </a:extLst>
                </a:gridCol>
                <a:gridCol w="1841500">
                  <a:extLst>
                    <a:ext uri="{9D8B030D-6E8A-4147-A177-3AD203B41FA5}">
                      <a16:colId xmlns:a16="http://schemas.microsoft.com/office/drawing/2014/main" val="20001"/>
                    </a:ext>
                  </a:extLst>
                </a:gridCol>
                <a:gridCol w="1839912">
                  <a:extLst>
                    <a:ext uri="{9D8B030D-6E8A-4147-A177-3AD203B41FA5}">
                      <a16:colId xmlns:a16="http://schemas.microsoft.com/office/drawing/2014/main" val="20002"/>
                    </a:ext>
                  </a:extLst>
                </a:gridCol>
                <a:gridCol w="1839913">
                  <a:extLst>
                    <a:ext uri="{9D8B030D-6E8A-4147-A177-3AD203B41FA5}">
                      <a16:colId xmlns:a16="http://schemas.microsoft.com/office/drawing/2014/main" val="20003"/>
                    </a:ext>
                  </a:extLst>
                </a:gridCol>
              </a:tblGrid>
              <a:tr h="6223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Times New Roman" pitchFamily="18" charset="0"/>
                          <a:cs typeface="Times New Roman" pitchFamily="18" charset="0"/>
                        </a:rPr>
                        <a:t>String no</a:t>
                      </a:r>
                      <a:endParaRPr kumimoji="0" lang="en-US" sz="4000" b="1" i="0" u="none" strike="noStrike" cap="none" normalizeH="0" baseline="0" smtClean="0">
                        <a:ln>
                          <a:noFill/>
                        </a:ln>
                        <a:solidFill>
                          <a:schemeClr val="bg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Times New Roman" pitchFamily="18" charset="0"/>
                          <a:cs typeface="Times New Roman" pitchFamily="18" charset="0"/>
                        </a:rPr>
                        <a:t>Initial pop</a:t>
                      </a:r>
                      <a:endParaRPr kumimoji="0" lang="en-US" sz="4000" b="1" i="0" u="none" strike="noStrike" cap="none" normalizeH="0" baseline="0" smtClean="0">
                        <a:ln>
                          <a:noFill/>
                        </a:ln>
                        <a:solidFill>
                          <a:schemeClr val="bg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Times New Roman" pitchFamily="18" charset="0"/>
                          <a:cs typeface="Times New Roman" pitchFamily="18" charset="0"/>
                        </a:rPr>
                        <a:t>x value</a:t>
                      </a:r>
                      <a:endParaRPr kumimoji="0" lang="en-US" sz="4000" b="1" i="0" u="none" strike="noStrike" cap="none" normalizeH="0" baseline="0" smtClean="0">
                        <a:ln>
                          <a:noFill/>
                        </a:ln>
                        <a:solidFill>
                          <a:schemeClr val="bg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Times New Roman" pitchFamily="18" charset="0"/>
                          <a:cs typeface="Times New Roman" pitchFamily="18" charset="0"/>
                        </a:rPr>
                        <a:t>f(x) = x</a:t>
                      </a:r>
                      <a:r>
                        <a:rPr kumimoji="0" lang="en-US" sz="1800" b="1" i="0" u="none" strike="noStrike" cap="none" normalizeH="0" baseline="30000" smtClean="0">
                          <a:ln>
                            <a:noFill/>
                          </a:ln>
                          <a:solidFill>
                            <a:schemeClr val="bg1"/>
                          </a:solidFill>
                          <a:effectLst/>
                          <a:latin typeface="Times New Roman" pitchFamily="18" charset="0"/>
                          <a:cs typeface="Times New Roman" pitchFamily="18" charset="0"/>
                        </a:rPr>
                        <a:t>2</a:t>
                      </a:r>
                      <a:endParaRPr kumimoji="0" lang="en-US" sz="4000" b="1" i="0" u="none" strike="noStrike" cap="none" normalizeH="0" baseline="0" smtClean="0">
                        <a:ln>
                          <a:noFill/>
                        </a:ln>
                        <a:solidFill>
                          <a:schemeClr val="bg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extLst>
                  <a:ext uri="{0D108BD9-81ED-4DB2-BD59-A6C34878D82A}">
                    <a16:rowId xmlns:a16="http://schemas.microsoft.com/office/drawing/2014/main" val="10000"/>
                  </a:ext>
                </a:extLst>
              </a:tr>
              <a:tr h="625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4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01101</a:t>
                      </a:r>
                      <a:r>
                        <a:rPr kumimoji="0" lang="en-US" sz="3200" b="0" i="0" u="none" strike="noStrike" cap="none" normalizeH="0" baseline="-25000" smtClean="0">
                          <a:ln>
                            <a:noFill/>
                          </a:ln>
                          <a:solidFill>
                            <a:schemeClr val="tx1"/>
                          </a:solidFill>
                          <a:effectLst/>
                          <a:latin typeface="Times New Roman" pitchFamily="18" charset="0"/>
                          <a:cs typeface="Times New Roman" pitchFamily="18" charset="0"/>
                        </a:rPr>
                        <a:t>2</a:t>
                      </a:r>
                      <a:endParaRPr kumimoji="0" lang="en-US" sz="3200" b="0" i="0" u="none" strike="noStrike" cap="none" normalizeH="0" baseline="-2500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13</a:t>
                      </a:r>
                      <a:endParaRPr kumimoji="0" lang="en-US" sz="4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169</a:t>
                      </a:r>
                      <a:endParaRPr kumimoji="0" lang="en-US" sz="4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5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4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11000</a:t>
                      </a:r>
                      <a:r>
                        <a:rPr kumimoji="0" lang="en-US" sz="3200" b="0" i="0" u="none" strike="noStrike" cap="none" normalizeH="0" baseline="-25000" smtClean="0">
                          <a:ln>
                            <a:noFill/>
                          </a:ln>
                          <a:solidFill>
                            <a:schemeClr val="tx1"/>
                          </a:solidFill>
                          <a:effectLst/>
                          <a:latin typeface="Times New Roman" pitchFamily="18" charset="0"/>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24</a:t>
                      </a:r>
                      <a:endParaRPr kumimoji="0" lang="en-US" sz="4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576</a:t>
                      </a:r>
                      <a:endParaRPr kumimoji="0" lang="en-US" sz="4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5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4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01000</a:t>
                      </a:r>
                      <a:r>
                        <a:rPr kumimoji="0" lang="en-US" sz="3200" b="0" i="0" u="none" strike="noStrike" cap="none" normalizeH="0" baseline="-25000" smtClean="0">
                          <a:ln>
                            <a:noFill/>
                          </a:ln>
                          <a:solidFill>
                            <a:schemeClr val="tx1"/>
                          </a:solidFill>
                          <a:effectLst/>
                          <a:latin typeface="Times New Roman" pitchFamily="18" charset="0"/>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8</a:t>
                      </a:r>
                      <a:endParaRPr kumimoji="0" lang="en-US" sz="4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64</a:t>
                      </a:r>
                      <a:endParaRPr kumimoji="0" lang="en-US" sz="4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5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4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10011</a:t>
                      </a:r>
                      <a:r>
                        <a:rPr kumimoji="0" lang="en-US" sz="3200" b="0" i="0" u="none" strike="noStrike" cap="none" normalizeH="0" baseline="-25000" smtClean="0">
                          <a:ln>
                            <a:noFill/>
                          </a:ln>
                          <a:solidFill>
                            <a:schemeClr val="tx1"/>
                          </a:solidFill>
                          <a:effectLst/>
                          <a:latin typeface="Times New Roman" pitchFamily="18" charset="0"/>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19</a:t>
                      </a:r>
                      <a:endParaRPr kumimoji="0" lang="en-US" sz="4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361</a:t>
                      </a:r>
                      <a:endParaRPr kumimoji="0" lang="en-US" sz="4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6658" name="Text Box 34"/>
          <p:cNvSpPr txBox="1">
            <a:spLocks noChangeArrowheads="1"/>
          </p:cNvSpPr>
          <p:nvPr/>
        </p:nvSpPr>
        <p:spPr bwMode="auto">
          <a:xfrm>
            <a:off x="0" y="0"/>
            <a:ext cx="9144000" cy="6413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600">
                <a:solidFill>
                  <a:schemeClr val="bg1"/>
                </a:solidFill>
              </a:rPr>
              <a:t>GA: Example </a:t>
            </a:r>
            <a:r>
              <a:rPr lang="en-US" altLang="en-US" sz="3600" i="1">
                <a:solidFill>
                  <a:schemeClr val="bg1"/>
                </a:solidFill>
              </a:rPr>
              <a:t>f(x) = x</a:t>
            </a:r>
            <a:r>
              <a:rPr lang="en-US" altLang="en-US" sz="3600" i="1" baseline="30000">
                <a:solidFill>
                  <a:schemeClr val="bg1"/>
                </a:solidFill>
              </a:rPr>
              <a:t>2</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0" y="0"/>
            <a:ext cx="9144000" cy="6413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600">
                <a:solidFill>
                  <a:schemeClr val="bg1"/>
                </a:solidFill>
              </a:rPr>
              <a:t>GA: Example </a:t>
            </a:r>
            <a:r>
              <a:rPr lang="en-US" altLang="en-US" sz="3600" i="1">
                <a:solidFill>
                  <a:schemeClr val="bg1"/>
                </a:solidFill>
              </a:rPr>
              <a:t>f(x) = x</a:t>
            </a:r>
            <a:r>
              <a:rPr lang="en-US" altLang="en-US" sz="3600" i="1" baseline="30000">
                <a:solidFill>
                  <a:schemeClr val="bg1"/>
                </a:solidFill>
              </a:rPr>
              <a:t>2</a:t>
            </a:r>
          </a:p>
        </p:txBody>
      </p:sp>
      <p:sp>
        <p:nvSpPr>
          <p:cNvPr id="201731" name="Rectangle 3"/>
          <p:cNvSpPr>
            <a:spLocks noChangeArrowheads="1"/>
          </p:cNvSpPr>
          <p:nvPr/>
        </p:nvSpPr>
        <p:spPr bwMode="auto">
          <a:xfrm>
            <a:off x="344488" y="739775"/>
            <a:ext cx="8467725" cy="1800225"/>
          </a:xfrm>
          <a:prstGeom prst="rect">
            <a:avLst/>
          </a:prstGeom>
          <a:noFill/>
          <a:ln w="9525">
            <a:noFill/>
            <a:miter lim="800000"/>
            <a:headEnd/>
            <a:tailEnd/>
          </a:ln>
          <a:effectLst/>
        </p:spPr>
        <p:txBody>
          <a:bodyPr>
            <a:spAutoFit/>
          </a:bodyPr>
          <a:lstStyle/>
          <a:p>
            <a:pPr>
              <a:defRPr/>
            </a:pPr>
            <a:r>
              <a:rPr lang="en-US" sz="2800" b="1">
                <a:effectLst>
                  <a:outerShdw blurRad="38100" dist="38100" dir="2700000" algn="tl">
                    <a:srgbClr val="C0C0C0"/>
                  </a:outerShdw>
                </a:effectLst>
                <a:latin typeface="Arial" charset="0"/>
              </a:rPr>
              <a:t>Step-2:</a:t>
            </a:r>
            <a:r>
              <a:rPr lang="en-US" sz="2800" b="1">
                <a:latin typeface="Arial" charset="0"/>
              </a:rPr>
              <a:t> Reproduction (copying). </a:t>
            </a:r>
          </a:p>
          <a:p>
            <a:pPr>
              <a:defRPr/>
            </a:pPr>
            <a:endParaRPr lang="en-US" sz="2800" b="1">
              <a:latin typeface="Arial" charset="0"/>
            </a:endParaRPr>
          </a:p>
          <a:p>
            <a:pPr>
              <a:defRPr/>
            </a:pPr>
            <a:r>
              <a:rPr lang="en-US" sz="2800" b="1">
                <a:latin typeface="Arial" charset="0"/>
              </a:rPr>
              <a:t>Strings for creating next generation are selected by spinning the weighted roulette wheel 4 times.</a:t>
            </a:r>
          </a:p>
        </p:txBody>
      </p:sp>
      <p:grpSp>
        <p:nvGrpSpPr>
          <p:cNvPr id="2" name="Group 4"/>
          <p:cNvGrpSpPr>
            <a:grpSpLocks/>
          </p:cNvGrpSpPr>
          <p:nvPr/>
        </p:nvGrpSpPr>
        <p:grpSpPr bwMode="auto">
          <a:xfrm>
            <a:off x="3235325" y="3094038"/>
            <a:ext cx="2663825" cy="2663825"/>
            <a:chOff x="3787" y="2432"/>
            <a:chExt cx="1678" cy="1678"/>
          </a:xfrm>
        </p:grpSpPr>
        <p:grpSp>
          <p:nvGrpSpPr>
            <p:cNvPr id="27657" name="Group 5"/>
            <p:cNvGrpSpPr>
              <a:grpSpLocks/>
            </p:cNvGrpSpPr>
            <p:nvPr/>
          </p:nvGrpSpPr>
          <p:grpSpPr bwMode="auto">
            <a:xfrm>
              <a:off x="3787" y="2432"/>
              <a:ext cx="1678" cy="1678"/>
              <a:chOff x="3787" y="2432"/>
              <a:chExt cx="1678" cy="1678"/>
            </a:xfrm>
          </p:grpSpPr>
          <p:sp>
            <p:nvSpPr>
              <p:cNvPr id="27662" name="Oval 6"/>
              <p:cNvSpPr>
                <a:spLocks noChangeArrowheads="1"/>
              </p:cNvSpPr>
              <p:nvPr/>
            </p:nvSpPr>
            <p:spPr bwMode="auto">
              <a:xfrm>
                <a:off x="3787" y="2432"/>
                <a:ext cx="1678" cy="167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7663" name="Line 7"/>
              <p:cNvSpPr>
                <a:spLocks noChangeShapeType="1"/>
              </p:cNvSpPr>
              <p:nvPr/>
            </p:nvSpPr>
            <p:spPr bwMode="auto">
              <a:xfrm>
                <a:off x="3787" y="3294"/>
                <a:ext cx="16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4" name="Line 8"/>
              <p:cNvSpPr>
                <a:spLocks noChangeShapeType="1"/>
              </p:cNvSpPr>
              <p:nvPr/>
            </p:nvSpPr>
            <p:spPr bwMode="auto">
              <a:xfrm>
                <a:off x="4604" y="2432"/>
                <a:ext cx="0" cy="16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5" name="Line 9"/>
              <p:cNvSpPr>
                <a:spLocks noChangeShapeType="1"/>
              </p:cNvSpPr>
              <p:nvPr/>
            </p:nvSpPr>
            <p:spPr bwMode="auto">
              <a:xfrm flipH="1">
                <a:off x="4059" y="2659"/>
                <a:ext cx="1134" cy="1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6" name="Line 10"/>
              <p:cNvSpPr>
                <a:spLocks noChangeShapeType="1"/>
              </p:cNvSpPr>
              <p:nvPr/>
            </p:nvSpPr>
            <p:spPr bwMode="auto">
              <a:xfrm>
                <a:off x="3969" y="2750"/>
                <a:ext cx="1270" cy="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7" name="Line 11"/>
              <p:cNvSpPr>
                <a:spLocks noChangeShapeType="1"/>
              </p:cNvSpPr>
              <p:nvPr/>
            </p:nvSpPr>
            <p:spPr bwMode="auto">
              <a:xfrm flipH="1" flipV="1">
                <a:off x="4241" y="2523"/>
                <a:ext cx="726" cy="14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8" name="Line 12"/>
              <p:cNvSpPr>
                <a:spLocks noChangeShapeType="1"/>
              </p:cNvSpPr>
              <p:nvPr/>
            </p:nvSpPr>
            <p:spPr bwMode="auto">
              <a:xfrm flipV="1">
                <a:off x="3833" y="2976"/>
                <a:ext cx="1587" cy="6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9" name="Line 13"/>
              <p:cNvSpPr>
                <a:spLocks noChangeShapeType="1"/>
              </p:cNvSpPr>
              <p:nvPr/>
            </p:nvSpPr>
            <p:spPr bwMode="auto">
              <a:xfrm flipV="1">
                <a:off x="4286" y="2478"/>
                <a:ext cx="635"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0" name="Line 14"/>
              <p:cNvSpPr>
                <a:spLocks noChangeShapeType="1"/>
              </p:cNvSpPr>
              <p:nvPr/>
            </p:nvSpPr>
            <p:spPr bwMode="auto">
              <a:xfrm flipH="1" flipV="1">
                <a:off x="3833" y="3022"/>
                <a:ext cx="1587"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1" name="Oval 15"/>
              <p:cNvSpPr>
                <a:spLocks noChangeArrowheads="1"/>
              </p:cNvSpPr>
              <p:nvPr/>
            </p:nvSpPr>
            <p:spPr bwMode="auto">
              <a:xfrm>
                <a:off x="3923" y="2568"/>
                <a:ext cx="1406" cy="1406"/>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7672" name="Line 16"/>
              <p:cNvSpPr>
                <a:spLocks noChangeShapeType="1"/>
              </p:cNvSpPr>
              <p:nvPr/>
            </p:nvSpPr>
            <p:spPr bwMode="auto">
              <a:xfrm>
                <a:off x="4604" y="2568"/>
                <a:ext cx="0" cy="6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3" name="Line 17"/>
              <p:cNvSpPr>
                <a:spLocks noChangeShapeType="1"/>
              </p:cNvSpPr>
              <p:nvPr/>
            </p:nvSpPr>
            <p:spPr bwMode="auto">
              <a:xfrm flipH="1">
                <a:off x="3969" y="3249"/>
                <a:ext cx="635" cy="2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4" name="Line 18"/>
              <p:cNvSpPr>
                <a:spLocks noChangeShapeType="1"/>
              </p:cNvSpPr>
              <p:nvPr/>
            </p:nvSpPr>
            <p:spPr bwMode="auto">
              <a:xfrm flipH="1">
                <a:off x="4105" y="3249"/>
                <a:ext cx="499" cy="4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5" name="Line 19"/>
              <p:cNvSpPr>
                <a:spLocks noChangeShapeType="1"/>
              </p:cNvSpPr>
              <p:nvPr/>
            </p:nvSpPr>
            <p:spPr bwMode="auto">
              <a:xfrm flipV="1">
                <a:off x="4604" y="2840"/>
                <a:ext cx="544"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7658" name="Text Box 20"/>
            <p:cNvSpPr txBox="1">
              <a:spLocks noChangeArrowheads="1"/>
            </p:cNvSpPr>
            <p:nvPr/>
          </p:nvSpPr>
          <p:spPr bwMode="auto">
            <a:xfrm>
              <a:off x="4682" y="3248"/>
              <a:ext cx="43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t>49.2%</a:t>
              </a:r>
            </a:p>
            <a:p>
              <a:pPr eaLnBrk="1" hangingPunct="1"/>
              <a:r>
                <a:rPr lang="en-US" altLang="en-US">
                  <a:sym typeface="Wingdings" panose="05000000000000000000" pitchFamily="2" charset="2"/>
                </a:rPr>
                <a:t></a:t>
              </a:r>
            </a:p>
          </p:txBody>
        </p:sp>
        <p:sp>
          <p:nvSpPr>
            <p:cNvPr id="27659" name="Text Box 21"/>
            <p:cNvSpPr txBox="1">
              <a:spLocks noChangeArrowheads="1"/>
            </p:cNvSpPr>
            <p:nvPr/>
          </p:nvSpPr>
          <p:spPr bwMode="auto">
            <a:xfrm>
              <a:off x="4604" y="2704"/>
              <a:ext cx="43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t>14.4%</a:t>
              </a:r>
            </a:p>
            <a:p>
              <a:pPr eaLnBrk="1" hangingPunct="1"/>
              <a:r>
                <a:rPr lang="en-US" altLang="en-US">
                  <a:sym typeface="Wingdings" panose="05000000000000000000" pitchFamily="2" charset="2"/>
                </a:rPr>
                <a:t></a:t>
              </a:r>
            </a:p>
          </p:txBody>
        </p:sp>
        <p:sp>
          <p:nvSpPr>
            <p:cNvPr id="27660" name="Text Box 22"/>
            <p:cNvSpPr txBox="1">
              <a:spLocks noChangeArrowheads="1"/>
            </p:cNvSpPr>
            <p:nvPr/>
          </p:nvSpPr>
          <p:spPr bwMode="auto">
            <a:xfrm>
              <a:off x="4150" y="2795"/>
              <a:ext cx="43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t>30.9%</a:t>
              </a:r>
            </a:p>
            <a:p>
              <a:pPr eaLnBrk="1" hangingPunct="1"/>
              <a:r>
                <a:rPr lang="en-US" altLang="en-US">
                  <a:sym typeface="Wingdings" panose="05000000000000000000" pitchFamily="2" charset="2"/>
                </a:rPr>
                <a:t></a:t>
              </a:r>
            </a:p>
          </p:txBody>
        </p:sp>
        <p:sp>
          <p:nvSpPr>
            <p:cNvPr id="27661" name="Text Box 23"/>
            <p:cNvSpPr txBox="1">
              <a:spLocks noChangeArrowheads="1"/>
            </p:cNvSpPr>
            <p:nvPr/>
          </p:nvSpPr>
          <p:spPr bwMode="auto">
            <a:xfrm>
              <a:off x="4014" y="3294"/>
              <a:ext cx="7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t>5.5% </a:t>
              </a:r>
              <a:r>
                <a:rPr lang="en-US" altLang="en-US">
                  <a:sym typeface="Wingdings" panose="05000000000000000000" pitchFamily="2" charset="2"/>
                </a:rPr>
                <a:t></a:t>
              </a:r>
            </a:p>
          </p:txBody>
        </p:sp>
      </p:grpSp>
      <p:sp>
        <p:nvSpPr>
          <p:cNvPr id="201752" name="Arc 24"/>
          <p:cNvSpPr>
            <a:spLocks/>
          </p:cNvSpPr>
          <p:nvPr/>
        </p:nvSpPr>
        <p:spPr bwMode="auto">
          <a:xfrm>
            <a:off x="5035550" y="2949575"/>
            <a:ext cx="1081088" cy="1296988"/>
          </a:xfrm>
          <a:custGeom>
            <a:avLst/>
            <a:gdLst>
              <a:gd name="T0" fmla="*/ 0 w 21600"/>
              <a:gd name="T1" fmla="*/ 0 h 21600"/>
              <a:gd name="T2" fmla="*/ 1081088 w 21600"/>
              <a:gd name="T3" fmla="*/ 1296988 h 21600"/>
              <a:gd name="T4" fmla="*/ 0 w 21600"/>
              <a:gd name="T5" fmla="*/ 129698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1753" name="Oval 25"/>
          <p:cNvSpPr>
            <a:spLocks noChangeArrowheads="1"/>
          </p:cNvSpPr>
          <p:nvPr/>
        </p:nvSpPr>
        <p:spPr bwMode="auto">
          <a:xfrm>
            <a:off x="5683250" y="4102100"/>
            <a:ext cx="144463" cy="144463"/>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1754" name="Oval 26"/>
          <p:cNvSpPr>
            <a:spLocks noChangeArrowheads="1"/>
          </p:cNvSpPr>
          <p:nvPr/>
        </p:nvSpPr>
        <p:spPr bwMode="auto">
          <a:xfrm>
            <a:off x="3724275" y="5329238"/>
            <a:ext cx="144463" cy="1444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1755" name="Oval 27"/>
          <p:cNvSpPr>
            <a:spLocks noChangeArrowheads="1"/>
          </p:cNvSpPr>
          <p:nvPr/>
        </p:nvSpPr>
        <p:spPr bwMode="auto">
          <a:xfrm>
            <a:off x="4079875" y="3203575"/>
            <a:ext cx="144463" cy="144463"/>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7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17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175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175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0" presetClass="path" presetSubtype="0" accel="50000" decel="50000" fill="hold" grpId="1" nodeType="clickEffect">
                                  <p:stCondLst>
                                    <p:cond delay="0"/>
                                  </p:stCondLst>
                                  <p:childTnLst>
                                    <p:animMotion origin="layout" path="M 0.00487 0.00347 C 0.00625 0.02338 0.00763 0.04352 0.00625 0.06203 C 0.00487 0.08055 0.00157 0.0993 -0.0033 0.11481 C -0.00816 0.13032 -0.01511 0.14352 -0.02257 0.15509 C -0.03003 0.16666 -0.03803 0.175 -0.04843 0.18426 C -0.05886 0.19352 -0.0724 0.20393 -0.0856 0.20995 C -0.09879 0.21597 -0.1132 0.22106 -0.12796 0.22083 C -0.14271 0.2206 -0.16007 0.21504 -0.17448 0.2081 C -0.18889 0.20115 -0.20157 0.19004 -0.21424 0.17893 " pathEditMode="relative" rAng="0" ptsTypes="aaaaaaaaA">
                                      <p:cBhvr>
                                        <p:cTn id="26" dur="2000" fill="hold"/>
                                        <p:tgtEl>
                                          <p:spTgt spid="201753"/>
                                        </p:tgtEl>
                                        <p:attrNameLst>
                                          <p:attrName>ppt_x</p:attrName>
                                          <p:attrName>ppt_y</p:attrName>
                                        </p:attrNameLst>
                                      </p:cBhvr>
                                      <p:rCtr x="-10816" y="10880"/>
                                    </p:animMotion>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175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0" presetClass="path" presetSubtype="0" accel="50000" decel="50000" fill="hold" grpId="1" nodeType="clickEffect">
                                  <p:stCondLst>
                                    <p:cond delay="0"/>
                                  </p:stCondLst>
                                  <p:childTnLst>
                                    <p:animMotion origin="layout" path="M -4.16667E-6 -1.11111E-6 C -0.00642 -0.01042 -0.01284 -0.02083 -0.01788 -0.02917 C -0.02291 -0.0375 -0.02604 -0.04051 -0.0302 -0.05092 C -0.03437 -0.06134 -0.03975 -0.07778 -0.04253 -0.0912 C -0.04531 -0.10463 -0.046 -0.11921 -0.0467 -0.13148 C -0.04739 -0.14375 -0.04809 -0.15185 -0.0467 -0.16435 C -0.04531 -0.17685 -0.04201 -0.19375 -0.03836 -0.20625 C -0.03472 -0.21875 -0.02934 -0.2287 -0.02465 -0.23912 C -0.01996 -0.24954 -0.01718 -0.25903 -0.00972 -0.26829 C -0.00225 -0.27755 0.01164 -0.28727 0.02049 -0.29398 C 0.02934 -0.30069 0.03646 -0.30463 0.04375 -0.30856 " pathEditMode="relative" rAng="0" ptsTypes="aaaaaaaaaaA">
                                      <p:cBhvr>
                                        <p:cTn id="34" dur="2000" fill="hold"/>
                                        <p:tgtEl>
                                          <p:spTgt spid="201754"/>
                                        </p:tgtEl>
                                        <p:attrNameLst>
                                          <p:attrName>ppt_x</p:attrName>
                                          <p:attrName>ppt_y</p:attrName>
                                        </p:attrNameLst>
                                      </p:cBhvr>
                                      <p:rCtr x="-226" y="-15440"/>
                                    </p:animMotion>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175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0" presetClass="path" presetSubtype="0" accel="50000" decel="50000" fill="hold" grpId="1" nodeType="clickEffect">
                                  <p:stCondLst>
                                    <p:cond delay="0"/>
                                  </p:stCondLst>
                                  <p:childTnLst>
                                    <p:animMotion origin="layout" path="M 1.38889E-6 -2.59259E-6 C 0.01875 -0.00556 0.0375 -0.01111 0.05521 -0.00972 C 0.07292 -0.00833 0.09115 -0.00301 0.10625 0.00833 C 0.12136 0.01967 0.13594 0.04305 0.14584 0.05833 C 0.15573 0.07361 0.16059 0.08217 0.16563 0.1 C 0.17066 0.11782 0.17552 0.14421 0.17604 0.16528 C 0.17656 0.18634 0.17344 0.20717 0.16875 0.22639 C 0.16406 0.2456 0.15834 0.26458 0.14792 0.28055 C 0.1375 0.29653 0.12153 0.31157 0.10625 0.32222 C 0.09097 0.33287 0.06441 0.34074 0.05625 0.34444 " pathEditMode="relative" ptsTypes="aaaaaaaaaA">
                                      <p:cBhvr>
                                        <p:cTn id="42" dur="2000" fill="hold"/>
                                        <p:tgtEl>
                                          <p:spTgt spid="20175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build="p"/>
      <p:bldP spid="201752" grpId="0" animBg="1"/>
      <p:bldP spid="201753" grpId="0" animBg="1"/>
      <p:bldP spid="201753" grpId="1" animBg="1"/>
      <p:bldP spid="201754" grpId="0" animBg="1"/>
      <p:bldP spid="201754" grpId="1" animBg="1"/>
      <p:bldP spid="201755" grpId="0" animBg="1"/>
      <p:bldP spid="201755"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2754" name="Group 2"/>
          <p:cNvGraphicFramePr>
            <a:graphicFrameLocks noGrp="1"/>
          </p:cNvGraphicFramePr>
          <p:nvPr/>
        </p:nvGraphicFramePr>
        <p:xfrm>
          <a:off x="685800" y="914400"/>
          <a:ext cx="8229600" cy="5257803"/>
        </p:xfrm>
        <a:graphic>
          <a:graphicData uri="http://schemas.openxmlformats.org/drawingml/2006/table">
            <a:tbl>
              <a:tblPr/>
              <a:tblGrid>
                <a:gridCol w="1520825">
                  <a:extLst>
                    <a:ext uri="{9D8B030D-6E8A-4147-A177-3AD203B41FA5}">
                      <a16:colId xmlns:a16="http://schemas.microsoft.com/office/drawing/2014/main" val="20000"/>
                    </a:ext>
                  </a:extLst>
                </a:gridCol>
                <a:gridCol w="1968500">
                  <a:extLst>
                    <a:ext uri="{9D8B030D-6E8A-4147-A177-3AD203B41FA5}">
                      <a16:colId xmlns:a16="http://schemas.microsoft.com/office/drawing/2014/main" val="20001"/>
                    </a:ext>
                  </a:extLst>
                </a:gridCol>
                <a:gridCol w="2419350">
                  <a:extLst>
                    <a:ext uri="{9D8B030D-6E8A-4147-A177-3AD203B41FA5}">
                      <a16:colId xmlns:a16="http://schemas.microsoft.com/office/drawing/2014/main" val="20002"/>
                    </a:ext>
                  </a:extLst>
                </a:gridCol>
                <a:gridCol w="2320925">
                  <a:extLst>
                    <a:ext uri="{9D8B030D-6E8A-4147-A177-3AD203B41FA5}">
                      <a16:colId xmlns:a16="http://schemas.microsoft.com/office/drawing/2014/main" val="20003"/>
                    </a:ext>
                  </a:extLst>
                </a:gridCol>
              </a:tblGrid>
              <a:tr h="823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Times New Roman" pitchFamily="18" charset="0"/>
                          <a:cs typeface="Times New Roman" pitchFamily="18" charset="0"/>
                        </a:rPr>
                        <a:t>f(x) = x</a:t>
                      </a:r>
                      <a:r>
                        <a:rPr kumimoji="0" lang="en-US" sz="2400" b="1" i="0" u="none" strike="noStrike" cap="none" normalizeH="0" baseline="30000" smtClean="0">
                          <a:ln>
                            <a:noFill/>
                          </a:ln>
                          <a:solidFill>
                            <a:schemeClr val="bg1"/>
                          </a:solidFill>
                          <a:effectLst/>
                          <a:latin typeface="Times New Roman" pitchFamily="18" charset="0"/>
                          <a:cs typeface="Times New Roman" pitchFamily="18" charset="0"/>
                        </a:rPr>
                        <a:t>2</a:t>
                      </a:r>
                      <a:endParaRPr kumimoji="0" lang="en-US" sz="3600" b="0" i="0" u="none" strike="noStrike" cap="none" normalizeH="0" baseline="0" smtClean="0">
                        <a:ln>
                          <a:noFill/>
                        </a:ln>
                        <a:solidFill>
                          <a:schemeClr val="bg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Times New Roman" pitchFamily="18" charset="0"/>
                          <a:cs typeface="Times New Roman" pitchFamily="18" charset="0"/>
                        </a:rPr>
                        <a:t>pselect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Times New Roman" pitchFamily="18" charset="0"/>
                          <a:cs typeface="Times New Roman" pitchFamily="18" charset="0"/>
                        </a:rPr>
                        <a:t>fi/</a:t>
                      </a:r>
                      <a:r>
                        <a:rPr kumimoji="0" lang="en-US" sz="2400" b="1" i="0" u="none" strike="noStrike" cap="none" normalizeH="0" baseline="0" smtClean="0">
                          <a:ln>
                            <a:noFill/>
                          </a:ln>
                          <a:solidFill>
                            <a:schemeClr val="bg1"/>
                          </a:solidFill>
                          <a:effectLst/>
                          <a:latin typeface="Times New Roman" pitchFamily="18" charset="0"/>
                          <a:cs typeface="Times New Roman" pitchFamily="18" charset="0"/>
                          <a:sym typeface="Symbol" pitchFamily="18" charset="2"/>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Times New Roman" pitchFamily="18" charset="0"/>
                          <a:cs typeface="Times New Roman" pitchFamily="18" charset="0"/>
                        </a:rPr>
                        <a:t>Expected count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Times New Roman" pitchFamily="18" charset="0"/>
                          <a:cs typeface="Times New Roman" pitchFamily="18" charset="0"/>
                        </a:rPr>
                        <a:t>fi/avg</a:t>
                      </a:r>
                      <a:endParaRPr kumimoji="0" lang="en-US" sz="3600" b="0" i="0" u="none" strike="noStrike" cap="none" normalizeH="0" baseline="0" smtClean="0">
                        <a:ln>
                          <a:noFill/>
                        </a:ln>
                        <a:solidFill>
                          <a:schemeClr val="bg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Times New Roman" pitchFamily="18" charset="0"/>
                          <a:cs typeface="Times New Roman" pitchFamily="18" charset="0"/>
                        </a:rPr>
                        <a:t>Actual count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Times New Roman" pitchFamily="18" charset="0"/>
                          <a:cs typeface="Times New Roman" pitchFamily="18" charset="0"/>
                        </a:rPr>
                        <a:t>(Roulette wheel)</a:t>
                      </a:r>
                      <a:endParaRPr kumimoji="0" lang="en-US" sz="3600" b="0" i="0" u="none" strike="noStrike" cap="none" normalizeH="0" baseline="0" smtClean="0">
                        <a:ln>
                          <a:noFill/>
                        </a:ln>
                        <a:solidFill>
                          <a:schemeClr val="bg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extLst>
                  <a:ext uri="{0D108BD9-81ED-4DB2-BD59-A6C34878D82A}">
                    <a16:rowId xmlns:a16="http://schemas.microsoft.com/office/drawing/2014/main" val="10000"/>
                  </a:ext>
                </a:extLst>
              </a:tr>
              <a:tr h="6270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169</a:t>
                      </a:r>
                      <a:endParaRPr kumimoji="0" lang="en-US" sz="4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0.14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0.58</a:t>
                      </a:r>
                      <a:endParaRPr kumimoji="0" lang="en-US" sz="4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4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70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576</a:t>
                      </a:r>
                      <a:endParaRPr kumimoji="0" lang="en-US" sz="4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0.49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1.97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4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70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64</a:t>
                      </a:r>
                      <a:endParaRPr kumimoji="0" lang="en-US" sz="4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0.06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0.22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4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70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361</a:t>
                      </a:r>
                      <a:endParaRPr kumimoji="0" lang="en-US" sz="4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0.31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1.23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4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42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1170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5"/>
                  </a:ext>
                </a:extLst>
              </a:tr>
              <a:tr h="641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293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0.25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6"/>
                  </a:ext>
                </a:extLst>
              </a:tr>
              <a:tr h="641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576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0.49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1.97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7"/>
                  </a:ext>
                </a:extLst>
              </a:tr>
            </a:tbl>
          </a:graphicData>
        </a:graphic>
      </p:graphicFrame>
      <p:sp>
        <p:nvSpPr>
          <p:cNvPr id="28721" name="Text Box 49"/>
          <p:cNvSpPr txBox="1">
            <a:spLocks noChangeArrowheads="1"/>
          </p:cNvSpPr>
          <p:nvPr/>
        </p:nvSpPr>
        <p:spPr bwMode="auto">
          <a:xfrm>
            <a:off x="0" y="0"/>
            <a:ext cx="9144000" cy="6413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600">
                <a:solidFill>
                  <a:schemeClr val="bg1"/>
                </a:solidFill>
              </a:rPr>
              <a:t>GA: Example </a:t>
            </a:r>
            <a:r>
              <a:rPr lang="en-US" altLang="en-US" sz="3600" i="1">
                <a:solidFill>
                  <a:schemeClr val="bg1"/>
                </a:solidFill>
              </a:rPr>
              <a:t>f(x) = x</a:t>
            </a:r>
            <a:r>
              <a:rPr lang="en-US" altLang="en-US" sz="3600" i="1" baseline="30000">
                <a:solidFill>
                  <a:schemeClr val="bg1"/>
                </a:solidFill>
              </a:rPr>
              <a:t>2</a:t>
            </a:r>
          </a:p>
        </p:txBody>
      </p:sp>
      <p:sp>
        <p:nvSpPr>
          <p:cNvPr id="28722" name="Text Box 50"/>
          <p:cNvSpPr txBox="1">
            <a:spLocks noChangeArrowheads="1"/>
          </p:cNvSpPr>
          <p:nvPr/>
        </p:nvSpPr>
        <p:spPr bwMode="auto">
          <a:xfrm>
            <a:off x="0" y="4346575"/>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ym typeface="Symbol" panose="05050102010706020507" pitchFamily="18" charset="2"/>
              </a:rPr>
              <a:t>Sum</a:t>
            </a:r>
          </a:p>
        </p:txBody>
      </p:sp>
      <p:sp>
        <p:nvSpPr>
          <p:cNvPr id="28723" name="Text Box 51"/>
          <p:cNvSpPr txBox="1">
            <a:spLocks noChangeArrowheads="1"/>
          </p:cNvSpPr>
          <p:nvPr/>
        </p:nvSpPr>
        <p:spPr bwMode="auto">
          <a:xfrm>
            <a:off x="0" y="5029200"/>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ym typeface="Symbol" panose="05050102010706020507" pitchFamily="18" charset="2"/>
              </a:rPr>
              <a:t>Avg</a:t>
            </a:r>
          </a:p>
        </p:txBody>
      </p:sp>
      <p:sp>
        <p:nvSpPr>
          <p:cNvPr id="28724" name="Text Box 52"/>
          <p:cNvSpPr txBox="1">
            <a:spLocks noChangeArrowheads="1"/>
          </p:cNvSpPr>
          <p:nvPr/>
        </p:nvSpPr>
        <p:spPr bwMode="auto">
          <a:xfrm>
            <a:off x="0" y="5638800"/>
            <a:ext cx="62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ym typeface="Symbol" panose="05050102010706020507" pitchFamily="18" charset="2"/>
              </a:rPr>
              <a:t>Max</a:t>
            </a:r>
          </a:p>
        </p:txBody>
      </p:sp>
      <p:sp>
        <p:nvSpPr>
          <p:cNvPr id="28725" name="Text Box 53"/>
          <p:cNvSpPr txBox="1">
            <a:spLocks noChangeArrowheads="1"/>
          </p:cNvSpPr>
          <p:nvPr/>
        </p:nvSpPr>
        <p:spPr bwMode="auto">
          <a:xfrm>
            <a:off x="396875" y="1947863"/>
            <a:ext cx="692150"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FF"/>
                </a:solidFill>
              </a:rPr>
              <a:t>1</a:t>
            </a:r>
            <a:r>
              <a:rPr lang="en-US" altLang="en-US"/>
              <a:t>  </a:t>
            </a:r>
            <a:r>
              <a:rPr lang="en-US" altLang="en-US">
                <a:solidFill>
                  <a:srgbClr val="009900"/>
                </a:solidFill>
              </a:rPr>
              <a:t>13</a:t>
            </a:r>
          </a:p>
          <a:p>
            <a:pPr eaLnBrk="1" hangingPunct="1"/>
            <a:endParaRPr lang="en-US" altLang="en-US"/>
          </a:p>
          <a:p>
            <a:pPr eaLnBrk="1" hangingPunct="1"/>
            <a:r>
              <a:rPr lang="en-US" altLang="en-US">
                <a:solidFill>
                  <a:srgbClr val="0000FF"/>
                </a:solidFill>
              </a:rPr>
              <a:t>2</a:t>
            </a:r>
            <a:r>
              <a:rPr lang="en-US" altLang="en-US"/>
              <a:t>  </a:t>
            </a:r>
            <a:r>
              <a:rPr lang="en-US" altLang="en-US">
                <a:solidFill>
                  <a:srgbClr val="009900"/>
                </a:solidFill>
              </a:rPr>
              <a:t>24</a:t>
            </a:r>
          </a:p>
          <a:p>
            <a:pPr eaLnBrk="1" hangingPunct="1"/>
            <a:endParaRPr lang="en-US" altLang="en-US"/>
          </a:p>
          <a:p>
            <a:pPr eaLnBrk="1" hangingPunct="1"/>
            <a:r>
              <a:rPr lang="en-US" altLang="en-US">
                <a:solidFill>
                  <a:srgbClr val="0000FF"/>
                </a:solidFill>
              </a:rPr>
              <a:t>3</a:t>
            </a:r>
            <a:r>
              <a:rPr lang="en-US" altLang="en-US"/>
              <a:t>  </a:t>
            </a:r>
            <a:r>
              <a:rPr lang="en-US" altLang="en-US">
                <a:solidFill>
                  <a:srgbClr val="009900"/>
                </a:solidFill>
              </a:rPr>
              <a:t>08</a:t>
            </a:r>
          </a:p>
          <a:p>
            <a:pPr eaLnBrk="1" hangingPunct="1"/>
            <a:endParaRPr lang="en-US" altLang="en-US"/>
          </a:p>
          <a:p>
            <a:pPr eaLnBrk="1" hangingPunct="1"/>
            <a:r>
              <a:rPr lang="en-US" altLang="en-US">
                <a:solidFill>
                  <a:srgbClr val="0000FF"/>
                </a:solidFill>
              </a:rPr>
              <a:t>4</a:t>
            </a:r>
            <a:r>
              <a:rPr lang="en-US" altLang="en-US"/>
              <a:t>  </a:t>
            </a:r>
            <a:r>
              <a:rPr lang="en-US" altLang="en-US">
                <a:solidFill>
                  <a:srgbClr val="009900"/>
                </a:solidFill>
              </a:rPr>
              <a:t>19</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0" y="0"/>
            <a:ext cx="9144000" cy="6413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600">
                <a:solidFill>
                  <a:schemeClr val="bg1"/>
                </a:solidFill>
              </a:rPr>
              <a:t>GA: Example </a:t>
            </a:r>
            <a:r>
              <a:rPr lang="en-US" altLang="en-US" sz="3600" i="1">
                <a:solidFill>
                  <a:schemeClr val="bg1"/>
                </a:solidFill>
              </a:rPr>
              <a:t>f(x) = x</a:t>
            </a:r>
            <a:r>
              <a:rPr lang="en-US" altLang="en-US" sz="3600" i="1" baseline="30000">
                <a:solidFill>
                  <a:schemeClr val="bg1"/>
                </a:solidFill>
              </a:rPr>
              <a:t>2</a:t>
            </a:r>
          </a:p>
        </p:txBody>
      </p:sp>
      <p:sp>
        <p:nvSpPr>
          <p:cNvPr id="203779" name="Rectangle 3"/>
          <p:cNvSpPr>
            <a:spLocks noChangeArrowheads="1"/>
          </p:cNvSpPr>
          <p:nvPr/>
        </p:nvSpPr>
        <p:spPr bwMode="auto">
          <a:xfrm>
            <a:off x="457200" y="990600"/>
            <a:ext cx="82296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71475" indent="-371475" eaLnBrk="0" hangingPunct="0">
              <a:defRPr>
                <a:solidFill>
                  <a:schemeClr val="tx1"/>
                </a:solidFill>
                <a:latin typeface="Arial" panose="020B0604020202020204" pitchFamily="34" charset="0"/>
              </a:defRPr>
            </a:lvl1pPr>
            <a:lvl2pPr marL="828675" indent="-371475"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t>The best strings get more copies, while the weak ones just die off.</a:t>
            </a:r>
          </a:p>
          <a:p>
            <a:pPr eaLnBrk="1" hangingPunct="1"/>
            <a:endParaRPr lang="en-US" altLang="en-US" sz="2400" b="1"/>
          </a:p>
          <a:p>
            <a:pPr eaLnBrk="1" hangingPunct="1"/>
            <a:r>
              <a:rPr lang="en-US" altLang="en-US" sz="2400" b="1"/>
              <a:t>After selection, crossover takes place in two steps</a:t>
            </a:r>
          </a:p>
          <a:p>
            <a:pPr eaLnBrk="1" hangingPunct="1"/>
            <a:endParaRPr lang="en-US" altLang="en-US" sz="2400" b="1"/>
          </a:p>
          <a:p>
            <a:pPr lvl="1" eaLnBrk="1" hangingPunct="1">
              <a:buFontTx/>
              <a:buAutoNum type="romanLcParenBoth"/>
            </a:pPr>
            <a:r>
              <a:rPr lang="en-US" altLang="en-US" sz="2400" b="1"/>
              <a:t>strings combined randomly using coin tosses </a:t>
            </a:r>
          </a:p>
          <a:p>
            <a:pPr lvl="1" eaLnBrk="1" hangingPunct="1">
              <a:buFontTx/>
              <a:buAutoNum type="romanLcParenBoth"/>
            </a:pPr>
            <a:r>
              <a:rPr lang="en-US" altLang="en-US" sz="2400" b="1"/>
              <a:t> selection of crossing sites using coin tosses.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37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377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37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0" y="0"/>
            <a:ext cx="9144000" cy="6413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600">
                <a:solidFill>
                  <a:schemeClr val="bg1"/>
                </a:solidFill>
              </a:rPr>
              <a:t>GA: Example </a:t>
            </a:r>
            <a:r>
              <a:rPr lang="en-US" altLang="en-US" sz="3600" i="1">
                <a:solidFill>
                  <a:schemeClr val="bg1"/>
                </a:solidFill>
              </a:rPr>
              <a:t>f(x) = x</a:t>
            </a:r>
            <a:r>
              <a:rPr lang="en-US" altLang="en-US" sz="3600" i="1" baseline="30000">
                <a:solidFill>
                  <a:schemeClr val="bg1"/>
                </a:solidFill>
              </a:rPr>
              <a:t>2</a:t>
            </a:r>
          </a:p>
        </p:txBody>
      </p:sp>
      <p:graphicFrame>
        <p:nvGraphicFramePr>
          <p:cNvPr id="204803" name="Group 3"/>
          <p:cNvGraphicFramePr>
            <a:graphicFrameLocks noGrp="1"/>
          </p:cNvGraphicFramePr>
          <p:nvPr/>
        </p:nvGraphicFramePr>
        <p:xfrm>
          <a:off x="381000" y="1295400"/>
          <a:ext cx="8153400" cy="3324366"/>
        </p:xfrm>
        <a:graphic>
          <a:graphicData uri="http://schemas.openxmlformats.org/drawingml/2006/table">
            <a:tbl>
              <a:tblPr/>
              <a:tblGrid>
                <a:gridCol w="10668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981200">
                  <a:extLst>
                    <a:ext uri="{9D8B030D-6E8A-4147-A177-3AD203B41FA5}">
                      <a16:colId xmlns:a16="http://schemas.microsoft.com/office/drawing/2014/main" val="20004"/>
                    </a:ext>
                  </a:extLst>
                </a:gridCol>
              </a:tblGrid>
              <a:tr h="82280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Times New Roman" pitchFamily="18" charset="0"/>
                          <a:cs typeface="Times New Roman" pitchFamily="18" charset="0"/>
                        </a:rPr>
                        <a:t>String no</a:t>
                      </a:r>
                      <a:endParaRPr kumimoji="0" lang="en-US" sz="3600" b="1" i="0" u="none" strike="noStrike" cap="none" normalizeH="0" baseline="0" smtClean="0">
                        <a:ln>
                          <a:noFill/>
                        </a:ln>
                        <a:solidFill>
                          <a:schemeClr val="bg1"/>
                        </a:solidFill>
                        <a:effectLst/>
                        <a:latin typeface="Arial" charset="0"/>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Times New Roman" pitchFamily="18" charset="0"/>
                          <a:cs typeface="Times New Roman" pitchFamily="18" charset="0"/>
                        </a:rPr>
                        <a:t>Crossover site</a:t>
                      </a:r>
                      <a:endParaRPr kumimoji="0" lang="en-US" sz="3600" b="1" i="0" u="none" strike="noStrike" cap="none" normalizeH="0" baseline="0" smtClean="0">
                        <a:ln>
                          <a:noFill/>
                        </a:ln>
                        <a:solidFill>
                          <a:schemeClr val="bg1"/>
                        </a:solidFill>
                        <a:effectLst/>
                        <a:latin typeface="Arial" charset="0"/>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Times New Roman" pitchFamily="18" charset="0"/>
                          <a:cs typeface="Times New Roman" pitchFamily="18" charset="0"/>
                        </a:rPr>
                        <a:t>Mating pool after selection</a:t>
                      </a:r>
                      <a:endParaRPr kumimoji="0" lang="en-US" sz="3600" b="1" i="0" u="none" strike="noStrike" cap="none" normalizeH="0" baseline="0" smtClean="0">
                        <a:ln>
                          <a:noFill/>
                        </a:ln>
                        <a:solidFill>
                          <a:schemeClr val="bg1"/>
                        </a:solidFill>
                        <a:effectLst/>
                        <a:latin typeface="Arial" charset="0"/>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Times New Roman" pitchFamily="18" charset="0"/>
                          <a:cs typeface="Times New Roman" pitchFamily="18" charset="0"/>
                        </a:rPr>
                        <a:t>mate</a:t>
                      </a:r>
                      <a:endParaRPr kumimoji="0" lang="en-US" sz="3600" b="1" i="0" u="none" strike="noStrike" cap="none" normalizeH="0" baseline="0" smtClean="0">
                        <a:ln>
                          <a:noFill/>
                        </a:ln>
                        <a:solidFill>
                          <a:schemeClr val="bg1"/>
                        </a:solidFill>
                        <a:effectLst/>
                        <a:latin typeface="Arial" charset="0"/>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Times New Roman" pitchFamily="18" charset="0"/>
                          <a:cs typeface="Times New Roman" pitchFamily="18" charset="0"/>
                        </a:rPr>
                        <a:t>Mate coded</a:t>
                      </a:r>
                      <a:endParaRPr kumimoji="0" lang="en-US" sz="3600" b="1" i="0" u="none" strike="noStrike" cap="none" normalizeH="0" baseline="0" smtClean="0">
                        <a:ln>
                          <a:noFill/>
                        </a:ln>
                        <a:solidFill>
                          <a:schemeClr val="bg1"/>
                        </a:solidFill>
                        <a:effectLst/>
                        <a:latin typeface="Arial" charset="0"/>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extLst>
                  <a:ext uri="{0D108BD9-81ED-4DB2-BD59-A6C34878D82A}">
                    <a16:rowId xmlns:a16="http://schemas.microsoft.com/office/drawing/2014/main" val="10000"/>
                  </a:ext>
                </a:extLst>
              </a:tr>
              <a:tr h="6253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4400" b="0" i="0" u="none" strike="noStrike" cap="none" normalizeH="0" baseline="0" smtClean="0">
                        <a:ln>
                          <a:noFill/>
                        </a:ln>
                        <a:solidFill>
                          <a:schemeClr val="tx1"/>
                        </a:solidFill>
                        <a:effectLst/>
                        <a:latin typeface="Arial" charset="0"/>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4400" b="0" i="0" u="none" strike="noStrike" cap="none" normalizeH="0" baseline="0" smtClean="0">
                        <a:ln>
                          <a:noFill/>
                        </a:ln>
                        <a:solidFill>
                          <a:schemeClr val="tx1"/>
                        </a:solidFill>
                        <a:effectLst/>
                        <a:latin typeface="Arial" charset="0"/>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0110</a:t>
                      </a:r>
                      <a:r>
                        <a:rPr kumimoji="0" lang="en-US" sz="32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rPr>
                        <a:t>|</a:t>
                      </a: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1</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4400" b="0" i="0" u="none" strike="noStrike" cap="none" normalizeH="0" baseline="0" smtClean="0">
                        <a:ln>
                          <a:noFill/>
                        </a:ln>
                        <a:solidFill>
                          <a:schemeClr val="tx1"/>
                        </a:solidFill>
                        <a:effectLst/>
                        <a:latin typeface="Arial" charset="0"/>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1100</a:t>
                      </a:r>
                      <a:r>
                        <a:rPr kumimoji="0" lang="en-US" sz="32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rPr>
                        <a:t>|1</a:t>
                      </a:r>
                      <a:endParaRPr kumimoji="0" lang="en-US" sz="3200" b="0" i="0" u="none" strike="noStrike" cap="none" normalizeH="0" baseline="0" smtClean="0">
                        <a:ln>
                          <a:noFill/>
                        </a:ln>
                        <a:solidFill>
                          <a:schemeClr val="tx1"/>
                        </a:solidFill>
                        <a:effectLst/>
                        <a:latin typeface="Times New Roman" pitchFamily="18" charset="0"/>
                        <a:cs typeface="Times New Roman" pitchFamily="18" charset="0"/>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53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4400" b="0" i="0" u="none" strike="noStrike" cap="none" normalizeH="0" baseline="0" smtClean="0">
                        <a:ln>
                          <a:noFill/>
                        </a:ln>
                        <a:solidFill>
                          <a:schemeClr val="tx1"/>
                        </a:solidFill>
                        <a:effectLst/>
                        <a:latin typeface="Arial" charset="0"/>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4400" b="0" i="0" u="none" strike="noStrike" cap="none" normalizeH="0" baseline="0" smtClean="0">
                        <a:ln>
                          <a:noFill/>
                        </a:ln>
                        <a:solidFill>
                          <a:schemeClr val="tx1"/>
                        </a:solidFill>
                        <a:effectLst/>
                        <a:latin typeface="Arial" charset="0"/>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1100</a:t>
                      </a:r>
                      <a:r>
                        <a:rPr kumimoji="0" lang="en-US" sz="32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rPr>
                        <a:t>|</a:t>
                      </a: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0</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1</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0110</a:t>
                      </a:r>
                      <a:r>
                        <a:rPr kumimoji="0" lang="en-US" sz="32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rPr>
                        <a:t>|0</a:t>
                      </a:r>
                      <a:endParaRPr kumimoji="0" lang="en-US" sz="3200" b="0" i="0" u="none" strike="noStrike" cap="none" normalizeH="0" baseline="0" smtClean="0">
                        <a:ln>
                          <a:noFill/>
                        </a:ln>
                        <a:solidFill>
                          <a:schemeClr val="tx1"/>
                        </a:solidFill>
                        <a:effectLst/>
                        <a:latin typeface="Times New Roman" pitchFamily="18" charset="0"/>
                        <a:cs typeface="Times New Roman" pitchFamily="18" charset="0"/>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53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4400" b="0" i="0" u="none" strike="noStrike" cap="none" normalizeH="0" baseline="0" smtClean="0">
                        <a:ln>
                          <a:noFill/>
                        </a:ln>
                        <a:solidFill>
                          <a:schemeClr val="tx1"/>
                        </a:solidFill>
                        <a:effectLst/>
                        <a:latin typeface="Arial" charset="0"/>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2</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11</a:t>
                      </a:r>
                      <a:r>
                        <a:rPr kumimoji="0" lang="en-US" sz="32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rPr>
                        <a:t>|</a:t>
                      </a: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000</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4</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10</a:t>
                      </a:r>
                      <a:r>
                        <a:rPr kumimoji="0" lang="en-US" sz="32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rPr>
                        <a:t>|</a:t>
                      </a: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000</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53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4400" b="0" i="0" u="none" strike="noStrike" cap="none" normalizeH="0" baseline="0" smtClean="0">
                        <a:ln>
                          <a:noFill/>
                        </a:ln>
                        <a:solidFill>
                          <a:schemeClr val="tx1"/>
                        </a:solidFill>
                        <a:effectLst/>
                        <a:latin typeface="Arial" charset="0"/>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2</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10</a:t>
                      </a:r>
                      <a:r>
                        <a:rPr kumimoji="0" lang="en-US" sz="32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rPr>
                        <a:t>|</a:t>
                      </a: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011</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3</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11</a:t>
                      </a:r>
                      <a:r>
                        <a:rPr kumimoji="0" lang="en-US" sz="32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rPr>
                        <a:t>|</a:t>
                      </a: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011</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0761" name="Text Box 41"/>
          <p:cNvSpPr txBox="1">
            <a:spLocks noChangeArrowheads="1"/>
          </p:cNvSpPr>
          <p:nvPr/>
        </p:nvSpPr>
        <p:spPr bwMode="auto">
          <a:xfrm>
            <a:off x="76200" y="2284413"/>
            <a:ext cx="692150"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FF"/>
                </a:solidFill>
              </a:rPr>
              <a:t>1</a:t>
            </a:r>
            <a:r>
              <a:rPr lang="en-US" altLang="en-US"/>
              <a:t>  </a:t>
            </a:r>
            <a:r>
              <a:rPr lang="en-US" altLang="en-US">
                <a:solidFill>
                  <a:srgbClr val="009900"/>
                </a:solidFill>
              </a:rPr>
              <a:t>13</a:t>
            </a:r>
          </a:p>
          <a:p>
            <a:pPr eaLnBrk="1" hangingPunct="1"/>
            <a:endParaRPr lang="en-US" altLang="en-US"/>
          </a:p>
          <a:p>
            <a:pPr eaLnBrk="1" hangingPunct="1"/>
            <a:r>
              <a:rPr lang="en-US" altLang="en-US">
                <a:solidFill>
                  <a:srgbClr val="0000FF"/>
                </a:solidFill>
              </a:rPr>
              <a:t>2</a:t>
            </a:r>
            <a:r>
              <a:rPr lang="en-US" altLang="en-US"/>
              <a:t>  </a:t>
            </a:r>
            <a:r>
              <a:rPr lang="en-US" altLang="en-US">
                <a:solidFill>
                  <a:srgbClr val="009900"/>
                </a:solidFill>
              </a:rPr>
              <a:t>24</a:t>
            </a:r>
          </a:p>
          <a:p>
            <a:pPr eaLnBrk="1" hangingPunct="1"/>
            <a:endParaRPr lang="en-US" altLang="en-US"/>
          </a:p>
          <a:p>
            <a:pPr eaLnBrk="1" hangingPunct="1"/>
            <a:r>
              <a:rPr lang="en-US" altLang="en-US">
                <a:solidFill>
                  <a:srgbClr val="0000FF"/>
                </a:solidFill>
              </a:rPr>
              <a:t>2</a:t>
            </a:r>
            <a:r>
              <a:rPr lang="en-US" altLang="en-US"/>
              <a:t>  </a:t>
            </a:r>
            <a:r>
              <a:rPr lang="en-US" altLang="en-US">
                <a:solidFill>
                  <a:srgbClr val="009900"/>
                </a:solidFill>
              </a:rPr>
              <a:t>24</a:t>
            </a:r>
          </a:p>
          <a:p>
            <a:pPr eaLnBrk="1" hangingPunct="1"/>
            <a:endParaRPr lang="en-US" altLang="en-US"/>
          </a:p>
          <a:p>
            <a:pPr eaLnBrk="1" hangingPunct="1"/>
            <a:r>
              <a:rPr lang="en-US" altLang="en-US">
                <a:solidFill>
                  <a:srgbClr val="0000FF"/>
                </a:solidFill>
              </a:rPr>
              <a:t>4</a:t>
            </a:r>
            <a:r>
              <a:rPr lang="en-US" altLang="en-US"/>
              <a:t>  </a:t>
            </a:r>
            <a:r>
              <a:rPr lang="en-US" altLang="en-US">
                <a:solidFill>
                  <a:srgbClr val="009900"/>
                </a:solidFill>
              </a:rPr>
              <a:t>19</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0" y="0"/>
            <a:ext cx="9144000" cy="6413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600">
                <a:solidFill>
                  <a:schemeClr val="bg1"/>
                </a:solidFill>
              </a:rPr>
              <a:t>GA: Example </a:t>
            </a:r>
            <a:r>
              <a:rPr lang="en-US" altLang="en-US" sz="3600" i="1">
                <a:solidFill>
                  <a:schemeClr val="bg1"/>
                </a:solidFill>
              </a:rPr>
              <a:t>f(x) = x</a:t>
            </a:r>
            <a:r>
              <a:rPr lang="en-US" altLang="en-US" sz="3600" i="1" baseline="30000">
                <a:solidFill>
                  <a:schemeClr val="bg1"/>
                </a:solidFill>
              </a:rPr>
              <a:t>2</a:t>
            </a:r>
          </a:p>
        </p:txBody>
      </p:sp>
      <p:graphicFrame>
        <p:nvGraphicFramePr>
          <p:cNvPr id="205870" name="Group 46"/>
          <p:cNvGraphicFramePr>
            <a:graphicFrameLocks noGrp="1"/>
          </p:cNvGraphicFramePr>
          <p:nvPr/>
        </p:nvGraphicFramePr>
        <p:xfrm>
          <a:off x="249238" y="1600200"/>
          <a:ext cx="8507412" cy="3017838"/>
        </p:xfrm>
        <a:graphic>
          <a:graphicData uri="http://schemas.openxmlformats.org/drawingml/2006/table">
            <a:tbl>
              <a:tblPr/>
              <a:tblGrid>
                <a:gridCol w="2279650">
                  <a:extLst>
                    <a:ext uri="{9D8B030D-6E8A-4147-A177-3AD203B41FA5}">
                      <a16:colId xmlns:a16="http://schemas.microsoft.com/office/drawing/2014/main" val="20000"/>
                    </a:ext>
                  </a:extLst>
                </a:gridCol>
                <a:gridCol w="1843087">
                  <a:extLst>
                    <a:ext uri="{9D8B030D-6E8A-4147-A177-3AD203B41FA5}">
                      <a16:colId xmlns:a16="http://schemas.microsoft.com/office/drawing/2014/main" val="20001"/>
                    </a:ext>
                  </a:extLst>
                </a:gridCol>
                <a:gridCol w="2279650">
                  <a:extLst>
                    <a:ext uri="{9D8B030D-6E8A-4147-A177-3AD203B41FA5}">
                      <a16:colId xmlns:a16="http://schemas.microsoft.com/office/drawing/2014/main" val="20002"/>
                    </a:ext>
                  </a:extLst>
                </a:gridCol>
                <a:gridCol w="1052513">
                  <a:extLst>
                    <a:ext uri="{9D8B030D-6E8A-4147-A177-3AD203B41FA5}">
                      <a16:colId xmlns:a16="http://schemas.microsoft.com/office/drawing/2014/main" val="20003"/>
                    </a:ext>
                  </a:extLst>
                </a:gridCol>
                <a:gridCol w="1052512">
                  <a:extLst>
                    <a:ext uri="{9D8B030D-6E8A-4147-A177-3AD203B41FA5}">
                      <a16:colId xmlns:a16="http://schemas.microsoft.com/office/drawing/2014/main" val="20004"/>
                    </a:ext>
                  </a:extLst>
                </a:gridCol>
              </a:tblGrid>
              <a:tr h="7011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bg1"/>
                          </a:solidFill>
                          <a:effectLst/>
                          <a:latin typeface="Times New Roman" pitchFamily="18" charset="0"/>
                          <a:cs typeface="Times New Roman" pitchFamily="18" charset="0"/>
                        </a:rPr>
                        <a:t>Mating pool after selection</a:t>
                      </a:r>
                      <a:endParaRPr kumimoji="0" lang="en-US" sz="3200" b="0" i="0" u="none" strike="noStrike" cap="none" normalizeH="0" baseline="0" smtClean="0">
                        <a:ln>
                          <a:noFill/>
                        </a:ln>
                        <a:solidFill>
                          <a:schemeClr val="bg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bg1"/>
                          </a:solidFill>
                          <a:effectLst/>
                          <a:latin typeface="Times New Roman" pitchFamily="18" charset="0"/>
                          <a:cs typeface="Times New Roman" pitchFamily="18" charset="0"/>
                        </a:rPr>
                        <a:t>Mate coded</a:t>
                      </a:r>
                      <a:endParaRPr kumimoji="0" lang="en-US" sz="3200" b="0" i="0" u="none" strike="noStrike" cap="none" normalizeH="0" baseline="0" smtClean="0">
                        <a:ln>
                          <a:noFill/>
                        </a:ln>
                        <a:solidFill>
                          <a:schemeClr val="bg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bg1"/>
                          </a:solidFill>
                          <a:effectLst/>
                          <a:latin typeface="Times New Roman" pitchFamily="18" charset="0"/>
                          <a:cs typeface="Times New Roman" pitchFamily="18" charset="0"/>
                        </a:rPr>
                        <a:t>New population</a:t>
                      </a:r>
                      <a:endParaRPr kumimoji="0" lang="en-US" sz="3200" b="0" i="0" u="none" strike="noStrike" cap="none" normalizeH="0" baseline="0" smtClean="0">
                        <a:ln>
                          <a:noFill/>
                        </a:ln>
                        <a:solidFill>
                          <a:schemeClr val="bg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bg1"/>
                          </a:solidFill>
                          <a:effectLst/>
                          <a:latin typeface="Times New Roman" pitchFamily="18" charset="0"/>
                          <a:cs typeface="Times New Roman" pitchFamily="18" charset="0"/>
                        </a:rPr>
                        <a:t>x value</a:t>
                      </a:r>
                      <a:endParaRPr kumimoji="0" lang="en-US" sz="3200" b="0" i="0" u="none" strike="noStrike" cap="none" normalizeH="0" baseline="0" smtClean="0">
                        <a:ln>
                          <a:noFill/>
                        </a:ln>
                        <a:solidFill>
                          <a:schemeClr val="bg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bg1"/>
                          </a:solidFill>
                          <a:effectLst/>
                          <a:latin typeface="Times New Roman" pitchFamily="18" charset="0"/>
                          <a:cs typeface="Times New Roman" pitchFamily="18" charset="0"/>
                        </a:rPr>
                        <a:t>f(x) x</a:t>
                      </a:r>
                      <a:r>
                        <a:rPr kumimoji="0" lang="en-US" sz="2000" b="1" i="0" u="none" strike="noStrike" cap="none" normalizeH="0" baseline="30000" smtClean="0">
                          <a:ln>
                            <a:noFill/>
                          </a:ln>
                          <a:solidFill>
                            <a:schemeClr val="bg1"/>
                          </a:solidFill>
                          <a:effectLst/>
                          <a:latin typeface="Times New Roman" pitchFamily="18" charset="0"/>
                          <a:cs typeface="Times New Roman" pitchFamily="18" charset="0"/>
                        </a:rPr>
                        <a:t>2</a:t>
                      </a:r>
                      <a:endParaRPr kumimoji="0" lang="en-US" sz="2000" b="1" i="0" u="none" strike="noStrike" cap="none" normalizeH="0" baseline="30000" smtClean="0">
                        <a:ln>
                          <a:noFill/>
                        </a:ln>
                        <a:solidFill>
                          <a:schemeClr val="bg1"/>
                        </a:solidFill>
                        <a:effectLst/>
                        <a:latin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extLst>
                  <a:ext uri="{0D108BD9-81ED-4DB2-BD59-A6C34878D82A}">
                    <a16:rowId xmlns:a16="http://schemas.microsoft.com/office/drawing/2014/main" val="10000"/>
                  </a:ext>
                </a:extLst>
              </a:tr>
              <a:tr h="5791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rgbClr val="FF0000"/>
                          </a:solidFill>
                          <a:effectLst/>
                          <a:latin typeface="Times New Roman" pitchFamily="18" charset="0"/>
                          <a:cs typeface="Times New Roman" pitchFamily="18" charset="0"/>
                        </a:rPr>
                        <a:t>0110</a:t>
                      </a:r>
                      <a:r>
                        <a:rPr kumimoji="0" lang="en-US" sz="32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rPr>
                        <a:t>|</a:t>
                      </a:r>
                      <a:r>
                        <a:rPr kumimoji="0" lang="en-US" sz="3200" b="0" i="0" u="none" strike="noStrike" cap="none" normalizeH="0" baseline="0" smtClean="0">
                          <a:ln>
                            <a:noFill/>
                          </a:ln>
                          <a:solidFill>
                            <a:srgbClr val="FF0000"/>
                          </a:solidFill>
                          <a:effectLst/>
                          <a:latin typeface="Times New Roman" pitchFamily="18" charset="0"/>
                          <a:cs typeface="Times New Roman" pitchFamily="18" charset="0"/>
                        </a:rPr>
                        <a:t>1</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rgbClr val="0000FF"/>
                          </a:solidFill>
                          <a:effectLst/>
                          <a:latin typeface="Times New Roman" pitchFamily="18" charset="0"/>
                          <a:cs typeface="Times New Roman" pitchFamily="18" charset="0"/>
                        </a:rPr>
                        <a:t>1100</a:t>
                      </a:r>
                      <a:r>
                        <a:rPr kumimoji="0" lang="en-US" sz="32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rPr>
                        <a:t>|</a:t>
                      </a:r>
                      <a:r>
                        <a:rPr kumimoji="0" lang="en-US" sz="3200" b="0" i="0" u="none" strike="noStrike" cap="none" normalizeH="0" baseline="0" smtClean="0">
                          <a:ln>
                            <a:noFill/>
                          </a:ln>
                          <a:solidFill>
                            <a:srgbClr val="0000FF"/>
                          </a:solidFill>
                          <a:effectLst/>
                          <a:latin typeface="Times New Roman" pitchFamily="18" charset="0"/>
                          <a:cs typeface="Times New Roman" pitchFamily="18" charset="0"/>
                        </a:rPr>
                        <a:t>0</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rgbClr val="FF0000"/>
                          </a:solidFill>
                          <a:effectLst/>
                          <a:latin typeface="Times New Roman" pitchFamily="18" charset="0"/>
                          <a:cs typeface="Times New Roman" pitchFamily="18" charset="0"/>
                        </a:rPr>
                        <a:t>0110</a:t>
                      </a:r>
                      <a:r>
                        <a:rPr kumimoji="0" lang="en-US" sz="3200" b="1" i="0" u="none" strike="noStrike" cap="none" normalizeH="0" baseline="0" smtClean="0">
                          <a:ln>
                            <a:noFill/>
                          </a:ln>
                          <a:solidFill>
                            <a:srgbClr val="0000FF"/>
                          </a:solidFill>
                          <a:effectLst/>
                          <a:latin typeface="Times New Roman" pitchFamily="18" charset="0"/>
                          <a:cs typeface="Times New Roman" pitchFamily="18" charset="0"/>
                        </a:rPr>
                        <a:t>0</a:t>
                      </a:r>
                      <a:endParaRPr kumimoji="0" lang="en-US" sz="4400" b="1" i="0" u="none" strike="noStrike" cap="none" normalizeH="0" baseline="0" smtClean="0">
                        <a:ln>
                          <a:noFill/>
                        </a:ln>
                        <a:solidFill>
                          <a:srgbClr val="0000FF"/>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12</a:t>
                      </a:r>
                      <a:endParaRPr kumimoji="0" lang="en-US" sz="4400" b="0" i="0" u="none" strike="noStrike" cap="none" normalizeH="0" baseline="0" smtClean="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144</a:t>
                      </a:r>
                      <a:endParaRPr kumimoji="0" lang="en-US" sz="4400" b="0" i="0" u="none" strike="noStrike" cap="none" normalizeH="0" baseline="0" smtClean="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1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rgbClr val="FF0000"/>
                          </a:solidFill>
                          <a:effectLst/>
                          <a:latin typeface="Times New Roman" pitchFamily="18" charset="0"/>
                          <a:cs typeface="Times New Roman" pitchFamily="18" charset="0"/>
                        </a:rPr>
                        <a:t>1100</a:t>
                      </a:r>
                      <a:r>
                        <a:rPr kumimoji="0" lang="en-US" sz="32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rPr>
                        <a:t>|</a:t>
                      </a:r>
                      <a:r>
                        <a:rPr kumimoji="0" lang="en-US" sz="3200" b="0" i="0" u="none" strike="noStrike" cap="none" normalizeH="0" baseline="0" smtClean="0">
                          <a:ln>
                            <a:noFill/>
                          </a:ln>
                          <a:solidFill>
                            <a:srgbClr val="FF0000"/>
                          </a:solidFill>
                          <a:effectLst/>
                          <a:latin typeface="Times New Roman" pitchFamily="18" charset="0"/>
                          <a:cs typeface="Times New Roman" pitchFamily="18" charset="0"/>
                        </a:rPr>
                        <a:t>0</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rgbClr val="0000FF"/>
                          </a:solidFill>
                          <a:effectLst/>
                          <a:latin typeface="Times New Roman" pitchFamily="18" charset="0"/>
                          <a:cs typeface="Times New Roman" pitchFamily="18" charset="0"/>
                        </a:rPr>
                        <a:t>0110</a:t>
                      </a:r>
                      <a:r>
                        <a:rPr kumimoji="0" lang="en-US" sz="32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rPr>
                        <a:t>|</a:t>
                      </a:r>
                      <a:r>
                        <a:rPr kumimoji="0" lang="en-US" sz="3200" b="0" i="0" u="none" strike="noStrike" cap="none" normalizeH="0" baseline="0" smtClean="0">
                          <a:ln>
                            <a:noFill/>
                          </a:ln>
                          <a:solidFill>
                            <a:srgbClr val="0000FF"/>
                          </a:solidFill>
                          <a:effectLst/>
                          <a:latin typeface="Times New Roman" pitchFamily="18" charset="0"/>
                          <a:cs typeface="Times New Roman" pitchFamily="18" charset="0"/>
                        </a:rPr>
                        <a:t>1</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rgbClr val="FF0000"/>
                          </a:solidFill>
                          <a:effectLst/>
                          <a:latin typeface="Times New Roman" pitchFamily="18" charset="0"/>
                          <a:cs typeface="Times New Roman" pitchFamily="18" charset="0"/>
                        </a:rPr>
                        <a:t>1100</a:t>
                      </a:r>
                      <a:r>
                        <a:rPr kumimoji="0" lang="en-US" sz="3200" b="1" i="0" u="none" strike="noStrike" cap="none" normalizeH="0" baseline="0" smtClean="0">
                          <a:ln>
                            <a:noFill/>
                          </a:ln>
                          <a:solidFill>
                            <a:srgbClr val="0000FF"/>
                          </a:solidFill>
                          <a:effectLst/>
                          <a:latin typeface="Times New Roman" pitchFamily="18" charset="0"/>
                          <a:cs typeface="Times New Roman" pitchFamily="18" charset="0"/>
                        </a:rPr>
                        <a:t>1</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25</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625</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1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rgbClr val="FF0000"/>
                          </a:solidFill>
                          <a:effectLst/>
                          <a:latin typeface="Times New Roman" pitchFamily="18" charset="0"/>
                          <a:cs typeface="Times New Roman" pitchFamily="18" charset="0"/>
                        </a:rPr>
                        <a:t>11</a:t>
                      </a:r>
                      <a:r>
                        <a:rPr kumimoji="0" lang="en-US" sz="32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rPr>
                        <a:t>|</a:t>
                      </a:r>
                      <a:r>
                        <a:rPr kumimoji="0" lang="en-US" sz="3200" b="0" i="0" u="none" strike="noStrike" cap="none" normalizeH="0" baseline="0" smtClean="0">
                          <a:ln>
                            <a:noFill/>
                          </a:ln>
                          <a:solidFill>
                            <a:srgbClr val="FF0000"/>
                          </a:solidFill>
                          <a:effectLst/>
                          <a:latin typeface="Times New Roman" pitchFamily="18" charset="0"/>
                          <a:cs typeface="Times New Roman" pitchFamily="18" charset="0"/>
                        </a:rPr>
                        <a:t>000</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rgbClr val="0000FF"/>
                          </a:solidFill>
                          <a:effectLst/>
                          <a:latin typeface="Times New Roman" pitchFamily="18" charset="0"/>
                          <a:cs typeface="Times New Roman" pitchFamily="18" charset="0"/>
                        </a:rPr>
                        <a:t>10</a:t>
                      </a:r>
                      <a:r>
                        <a:rPr kumimoji="0" lang="en-US" sz="32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rPr>
                        <a:t>|</a:t>
                      </a:r>
                      <a:r>
                        <a:rPr kumimoji="0" lang="en-US" sz="3200" b="0" i="0" u="none" strike="noStrike" cap="none" normalizeH="0" baseline="0" smtClean="0">
                          <a:ln>
                            <a:noFill/>
                          </a:ln>
                          <a:solidFill>
                            <a:srgbClr val="0000FF"/>
                          </a:solidFill>
                          <a:effectLst/>
                          <a:latin typeface="Times New Roman" pitchFamily="18" charset="0"/>
                          <a:cs typeface="Times New Roman" pitchFamily="18" charset="0"/>
                        </a:rPr>
                        <a:t>011</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rgbClr val="FF0000"/>
                          </a:solidFill>
                          <a:effectLst/>
                          <a:latin typeface="Times New Roman" pitchFamily="18" charset="0"/>
                          <a:cs typeface="Times New Roman" pitchFamily="18" charset="0"/>
                        </a:rPr>
                        <a:t>11</a:t>
                      </a:r>
                      <a:r>
                        <a:rPr kumimoji="0" lang="en-US" sz="3200" b="1" i="0" u="none" strike="noStrike" cap="none" normalizeH="0" baseline="0" smtClean="0">
                          <a:ln>
                            <a:noFill/>
                          </a:ln>
                          <a:solidFill>
                            <a:srgbClr val="0000FF"/>
                          </a:solidFill>
                          <a:effectLst/>
                          <a:latin typeface="Times New Roman" pitchFamily="18" charset="0"/>
                          <a:cs typeface="Times New Roman" pitchFamily="18" charset="0"/>
                        </a:rPr>
                        <a:t>011</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27</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729</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1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rgbClr val="FF0000"/>
                          </a:solidFill>
                          <a:effectLst/>
                          <a:latin typeface="Times New Roman" pitchFamily="18" charset="0"/>
                          <a:cs typeface="Times New Roman" pitchFamily="18" charset="0"/>
                        </a:rPr>
                        <a:t>10</a:t>
                      </a:r>
                      <a:r>
                        <a:rPr kumimoji="0" lang="en-US" sz="32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rPr>
                        <a:t>|</a:t>
                      </a:r>
                      <a:r>
                        <a:rPr kumimoji="0" lang="en-US" sz="3200" b="0" i="0" u="none" strike="noStrike" cap="none" normalizeH="0" baseline="0" smtClean="0">
                          <a:ln>
                            <a:noFill/>
                          </a:ln>
                          <a:solidFill>
                            <a:srgbClr val="FF0000"/>
                          </a:solidFill>
                          <a:effectLst/>
                          <a:latin typeface="Times New Roman" pitchFamily="18" charset="0"/>
                          <a:cs typeface="Times New Roman" pitchFamily="18" charset="0"/>
                        </a:rPr>
                        <a:t>011</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rgbClr val="0000FF"/>
                          </a:solidFill>
                          <a:effectLst/>
                          <a:latin typeface="Times New Roman" pitchFamily="18" charset="0"/>
                          <a:cs typeface="Times New Roman" pitchFamily="18" charset="0"/>
                        </a:rPr>
                        <a:t>01</a:t>
                      </a:r>
                      <a:r>
                        <a:rPr kumimoji="0" lang="en-US" sz="32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rPr>
                        <a:t>|</a:t>
                      </a:r>
                      <a:r>
                        <a:rPr kumimoji="0" lang="en-US" sz="3200" b="0" i="0" u="none" strike="noStrike" cap="none" normalizeH="0" baseline="0" smtClean="0">
                          <a:ln>
                            <a:noFill/>
                          </a:ln>
                          <a:solidFill>
                            <a:srgbClr val="0000FF"/>
                          </a:solidFill>
                          <a:effectLst/>
                          <a:latin typeface="Times New Roman" pitchFamily="18" charset="0"/>
                          <a:cs typeface="Times New Roman" pitchFamily="18" charset="0"/>
                        </a:rPr>
                        <a:t>000</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rgbClr val="FF0000"/>
                          </a:solidFill>
                          <a:effectLst/>
                          <a:latin typeface="Times New Roman" pitchFamily="18" charset="0"/>
                          <a:cs typeface="Times New Roman" pitchFamily="18" charset="0"/>
                        </a:rPr>
                        <a:t>10</a:t>
                      </a:r>
                      <a:r>
                        <a:rPr kumimoji="0" lang="en-US" sz="3200" b="1" i="0" u="none" strike="noStrike" cap="none" normalizeH="0" baseline="0" smtClean="0">
                          <a:ln>
                            <a:noFill/>
                          </a:ln>
                          <a:solidFill>
                            <a:srgbClr val="0000FF"/>
                          </a:solidFill>
                          <a:effectLst/>
                          <a:latin typeface="Times New Roman" pitchFamily="18" charset="0"/>
                          <a:cs typeface="Times New Roman" pitchFamily="18" charset="0"/>
                        </a:rPr>
                        <a:t>000</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16</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256</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1785" name="Text Box 41"/>
          <p:cNvSpPr txBox="1">
            <a:spLocks noChangeArrowheads="1"/>
          </p:cNvSpPr>
          <p:nvPr/>
        </p:nvSpPr>
        <p:spPr bwMode="auto">
          <a:xfrm>
            <a:off x="0" y="2525713"/>
            <a:ext cx="692150"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FF"/>
                </a:solidFill>
              </a:rPr>
              <a:t>1</a:t>
            </a:r>
            <a:r>
              <a:rPr lang="en-US" altLang="en-US"/>
              <a:t>  </a:t>
            </a:r>
            <a:r>
              <a:rPr lang="en-US" altLang="en-US">
                <a:solidFill>
                  <a:srgbClr val="009900"/>
                </a:solidFill>
              </a:rPr>
              <a:t>13</a:t>
            </a:r>
          </a:p>
          <a:p>
            <a:pPr eaLnBrk="1" hangingPunct="1"/>
            <a:endParaRPr lang="en-US" altLang="en-US"/>
          </a:p>
          <a:p>
            <a:pPr eaLnBrk="1" hangingPunct="1"/>
            <a:r>
              <a:rPr lang="en-US" altLang="en-US">
                <a:solidFill>
                  <a:srgbClr val="0000FF"/>
                </a:solidFill>
              </a:rPr>
              <a:t>2</a:t>
            </a:r>
            <a:r>
              <a:rPr lang="en-US" altLang="en-US"/>
              <a:t>  </a:t>
            </a:r>
            <a:r>
              <a:rPr lang="en-US" altLang="en-US">
                <a:solidFill>
                  <a:srgbClr val="009900"/>
                </a:solidFill>
              </a:rPr>
              <a:t>24</a:t>
            </a:r>
          </a:p>
          <a:p>
            <a:pPr eaLnBrk="1" hangingPunct="1"/>
            <a:endParaRPr lang="en-US" altLang="en-US"/>
          </a:p>
          <a:p>
            <a:pPr eaLnBrk="1" hangingPunct="1"/>
            <a:r>
              <a:rPr lang="en-US" altLang="en-US">
                <a:solidFill>
                  <a:srgbClr val="0000FF"/>
                </a:solidFill>
              </a:rPr>
              <a:t>2</a:t>
            </a:r>
            <a:r>
              <a:rPr lang="en-US" altLang="en-US"/>
              <a:t>  </a:t>
            </a:r>
            <a:r>
              <a:rPr lang="en-US" altLang="en-US">
                <a:solidFill>
                  <a:srgbClr val="009900"/>
                </a:solidFill>
              </a:rPr>
              <a:t>24</a:t>
            </a:r>
          </a:p>
          <a:p>
            <a:pPr eaLnBrk="1" hangingPunct="1"/>
            <a:endParaRPr lang="en-US" altLang="en-US"/>
          </a:p>
          <a:p>
            <a:pPr eaLnBrk="1" hangingPunct="1"/>
            <a:r>
              <a:rPr lang="en-US" altLang="en-US">
                <a:solidFill>
                  <a:srgbClr val="0000FF"/>
                </a:solidFill>
              </a:rPr>
              <a:t>4</a:t>
            </a:r>
            <a:r>
              <a:rPr lang="en-US" altLang="en-US"/>
              <a:t>  </a:t>
            </a:r>
            <a:r>
              <a:rPr lang="en-US" altLang="en-US">
                <a:solidFill>
                  <a:srgbClr val="009900"/>
                </a:solidFill>
              </a:rPr>
              <a:t>19</a:t>
            </a:r>
          </a:p>
        </p:txBody>
      </p:sp>
      <p:sp>
        <p:nvSpPr>
          <p:cNvPr id="31786" name="Text Box 42"/>
          <p:cNvSpPr txBox="1">
            <a:spLocks noChangeArrowheads="1"/>
          </p:cNvSpPr>
          <p:nvPr/>
        </p:nvSpPr>
        <p:spPr bwMode="auto">
          <a:xfrm>
            <a:off x="2217738" y="2489200"/>
            <a:ext cx="69215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FF"/>
                </a:solidFill>
              </a:rPr>
              <a:t>2</a:t>
            </a:r>
            <a:r>
              <a:rPr lang="en-US" altLang="en-US"/>
              <a:t>  </a:t>
            </a:r>
            <a:r>
              <a:rPr lang="en-US" altLang="en-US">
                <a:solidFill>
                  <a:srgbClr val="009900"/>
                </a:solidFill>
              </a:rPr>
              <a:t>24</a:t>
            </a:r>
          </a:p>
          <a:p>
            <a:pPr eaLnBrk="1" hangingPunct="1"/>
            <a:endParaRPr lang="en-US" altLang="en-US"/>
          </a:p>
          <a:p>
            <a:pPr eaLnBrk="1" hangingPunct="1"/>
            <a:r>
              <a:rPr lang="en-US" altLang="en-US">
                <a:solidFill>
                  <a:srgbClr val="0000FF"/>
                </a:solidFill>
              </a:rPr>
              <a:t>1</a:t>
            </a:r>
            <a:r>
              <a:rPr lang="en-US" altLang="en-US"/>
              <a:t>  </a:t>
            </a:r>
            <a:r>
              <a:rPr lang="en-US" altLang="en-US">
                <a:solidFill>
                  <a:srgbClr val="009900"/>
                </a:solidFill>
              </a:rPr>
              <a:t>13</a:t>
            </a:r>
          </a:p>
          <a:p>
            <a:pPr eaLnBrk="1" hangingPunct="1"/>
            <a:endParaRPr lang="en-US" altLang="en-US"/>
          </a:p>
          <a:p>
            <a:pPr eaLnBrk="1" hangingPunct="1"/>
            <a:r>
              <a:rPr lang="en-US" altLang="en-US">
                <a:solidFill>
                  <a:srgbClr val="0000FF"/>
                </a:solidFill>
              </a:rPr>
              <a:t>4</a:t>
            </a:r>
            <a:r>
              <a:rPr lang="en-US" altLang="en-US"/>
              <a:t>  </a:t>
            </a:r>
            <a:r>
              <a:rPr lang="en-US" altLang="en-US">
                <a:solidFill>
                  <a:srgbClr val="009900"/>
                </a:solidFill>
              </a:rPr>
              <a:t>19</a:t>
            </a:r>
          </a:p>
          <a:p>
            <a:pPr eaLnBrk="1" hangingPunct="1"/>
            <a:endParaRPr lang="en-US" altLang="en-US"/>
          </a:p>
          <a:p>
            <a:pPr eaLnBrk="1" hangingPunct="1"/>
            <a:r>
              <a:rPr lang="en-US" altLang="en-US">
                <a:solidFill>
                  <a:srgbClr val="0000FF"/>
                </a:solidFill>
              </a:rPr>
              <a:t>3</a:t>
            </a:r>
            <a:r>
              <a:rPr lang="en-US" altLang="en-US"/>
              <a:t>  </a:t>
            </a:r>
            <a:r>
              <a:rPr lang="en-US" altLang="en-US">
                <a:solidFill>
                  <a:srgbClr val="009900"/>
                </a:solidFill>
              </a:rPr>
              <a:t>08</a:t>
            </a:r>
          </a:p>
        </p:txBody>
      </p:sp>
      <p:sp>
        <p:nvSpPr>
          <p:cNvPr id="205867" name="Rectangle 43"/>
          <p:cNvSpPr>
            <a:spLocks noChangeArrowheads="1"/>
          </p:cNvSpPr>
          <p:nvPr/>
        </p:nvSpPr>
        <p:spPr bwMode="auto">
          <a:xfrm>
            <a:off x="0" y="2936875"/>
            <a:ext cx="8770938" cy="6254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5868" name="Rectangle 44"/>
          <p:cNvSpPr>
            <a:spLocks noChangeArrowheads="1"/>
          </p:cNvSpPr>
          <p:nvPr/>
        </p:nvSpPr>
        <p:spPr bwMode="auto">
          <a:xfrm>
            <a:off x="0" y="3570288"/>
            <a:ext cx="8770938" cy="625475"/>
          </a:xfrm>
          <a:prstGeom prst="rect">
            <a:avLst/>
          </a:prstGeom>
          <a:solidFill>
            <a:schemeClr val="bg1"/>
          </a:solidFill>
          <a:ln w="9525">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5869" name="Rectangle 45"/>
          <p:cNvSpPr>
            <a:spLocks noChangeArrowheads="1"/>
          </p:cNvSpPr>
          <p:nvPr/>
        </p:nvSpPr>
        <p:spPr bwMode="auto">
          <a:xfrm>
            <a:off x="0" y="4195763"/>
            <a:ext cx="8770938" cy="625475"/>
          </a:xfrm>
          <a:prstGeom prst="rect">
            <a:avLst/>
          </a:prstGeom>
          <a:solidFill>
            <a:schemeClr val="bg1"/>
          </a:solidFill>
          <a:ln w="9525">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xit" presetSubtype="16" fill="hold" grpId="0" nodeType="clickEffect">
                                  <p:stCondLst>
                                    <p:cond delay="0"/>
                                  </p:stCondLst>
                                  <p:childTnLst>
                                    <p:animEffect transition="out" filter="box(in)">
                                      <p:cBhvr>
                                        <p:cTn id="6" dur="500"/>
                                        <p:tgtEl>
                                          <p:spTgt spid="205867"/>
                                        </p:tgtEl>
                                      </p:cBhvr>
                                    </p:animEffect>
                                    <p:set>
                                      <p:cBhvr>
                                        <p:cTn id="7" dur="1" fill="hold">
                                          <p:stCondLst>
                                            <p:cond delay="499"/>
                                          </p:stCondLst>
                                        </p:cTn>
                                        <p:tgtEl>
                                          <p:spTgt spid="205867"/>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xit" presetSubtype="16" fill="hold" grpId="0" nodeType="clickEffect">
                                  <p:stCondLst>
                                    <p:cond delay="0"/>
                                  </p:stCondLst>
                                  <p:childTnLst>
                                    <p:animEffect transition="out" filter="box(in)">
                                      <p:cBhvr>
                                        <p:cTn id="11" dur="500"/>
                                        <p:tgtEl>
                                          <p:spTgt spid="205868"/>
                                        </p:tgtEl>
                                      </p:cBhvr>
                                    </p:animEffect>
                                    <p:set>
                                      <p:cBhvr>
                                        <p:cTn id="12" dur="1" fill="hold">
                                          <p:stCondLst>
                                            <p:cond delay="499"/>
                                          </p:stCondLst>
                                        </p:cTn>
                                        <p:tgtEl>
                                          <p:spTgt spid="205868"/>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xit" presetSubtype="16" fill="hold" grpId="0" nodeType="clickEffect">
                                  <p:stCondLst>
                                    <p:cond delay="0"/>
                                  </p:stCondLst>
                                  <p:childTnLst>
                                    <p:animEffect transition="out" filter="box(in)">
                                      <p:cBhvr>
                                        <p:cTn id="16" dur="500"/>
                                        <p:tgtEl>
                                          <p:spTgt spid="205869"/>
                                        </p:tgtEl>
                                      </p:cBhvr>
                                    </p:animEffect>
                                    <p:set>
                                      <p:cBhvr>
                                        <p:cTn id="17" dur="1" fill="hold">
                                          <p:stCondLst>
                                            <p:cond delay="499"/>
                                          </p:stCondLst>
                                        </p:cTn>
                                        <p:tgtEl>
                                          <p:spTgt spid="2058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67" grpId="0" animBg="1"/>
      <p:bldP spid="205868" grpId="0" animBg="1"/>
      <p:bldP spid="20586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D27A561-AA34-4AF5-A26D-398ECC7F714D}" type="slidenum">
              <a:rPr lang="en-US" altLang="en-US" smtClean="0"/>
              <a:pPr/>
              <a:t>3</a:t>
            </a:fld>
            <a:endParaRPr lang="en-US" altLang="en-US"/>
          </a:p>
        </p:txBody>
      </p:sp>
      <p:sp>
        <p:nvSpPr>
          <p:cNvPr id="6" name="Text Box 2"/>
          <p:cNvSpPr txBox="1">
            <a:spLocks noChangeArrowheads="1"/>
          </p:cNvSpPr>
          <p:nvPr/>
        </p:nvSpPr>
        <p:spPr bwMode="auto">
          <a:xfrm>
            <a:off x="0" y="0"/>
            <a:ext cx="9144000" cy="5794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dirty="0">
                <a:latin typeface="Tahoma" panose="020B0604030504040204" pitchFamily="34" charset="0"/>
              </a:rPr>
              <a:t>Genetics: Introduction </a:t>
            </a:r>
            <a:r>
              <a:rPr lang="en-US" altLang="en-US" sz="3200" dirty="0" err="1">
                <a:latin typeface="Tahoma" panose="020B0604030504040204" pitchFamily="34" charset="0"/>
              </a:rPr>
              <a:t>Cont</a:t>
            </a:r>
            <a:r>
              <a:rPr lang="en-US" altLang="en-US" sz="3200" dirty="0">
                <a:latin typeface="Tahoma" panose="020B0604030504040204" pitchFamily="34" charset="0"/>
              </a:rPr>
              <a:t>…</a:t>
            </a:r>
          </a:p>
        </p:txBody>
      </p:sp>
      <p:sp>
        <p:nvSpPr>
          <p:cNvPr id="7" name="Text Box 4"/>
          <p:cNvSpPr txBox="1">
            <a:spLocks noChangeArrowheads="1"/>
          </p:cNvSpPr>
          <p:nvPr/>
        </p:nvSpPr>
        <p:spPr bwMode="auto">
          <a:xfrm>
            <a:off x="304800" y="660400"/>
            <a:ext cx="8474075" cy="612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dirty="0">
                <a:latin typeface="Tahoma" panose="020B0604030504040204" pitchFamily="34" charset="0"/>
              </a:rPr>
              <a:t>Genes</a:t>
            </a:r>
            <a:r>
              <a:rPr lang="en-US" altLang="en-US" sz="2800" dirty="0">
                <a:latin typeface="Tahoma" panose="020B0604030504040204" pitchFamily="34" charset="0"/>
              </a:rPr>
              <a:t> of living organisms contain an internal description encoded in the chemical text of </a:t>
            </a:r>
            <a:r>
              <a:rPr lang="en-US" altLang="en-US" sz="2800" dirty="0" err="1">
                <a:latin typeface="Tahoma" panose="020B0604030504040204" pitchFamily="34" charset="0"/>
              </a:rPr>
              <a:t>DeoxyriboNucleic</a:t>
            </a:r>
            <a:r>
              <a:rPr lang="en-US" altLang="en-US" sz="2800" dirty="0">
                <a:latin typeface="Tahoma" panose="020B0604030504040204" pitchFamily="34" charset="0"/>
              </a:rPr>
              <a:t> Acid</a:t>
            </a:r>
            <a:r>
              <a:rPr lang="en-US" altLang="en-US" sz="2800" b="1" dirty="0">
                <a:latin typeface="Tahoma" panose="020B0604030504040204" pitchFamily="34" charset="0"/>
              </a:rPr>
              <a:t> (DNA)</a:t>
            </a:r>
            <a:r>
              <a:rPr lang="en-US" altLang="en-US" sz="2800" dirty="0">
                <a:latin typeface="Tahoma" panose="020B0604030504040204" pitchFamily="34" charset="0"/>
              </a:rPr>
              <a:t>. </a:t>
            </a:r>
          </a:p>
          <a:p>
            <a:endParaRPr lang="en-US" altLang="en-US" sz="2800" dirty="0">
              <a:latin typeface="Tahoma" panose="020B0604030504040204" pitchFamily="34" charset="0"/>
            </a:endParaRPr>
          </a:p>
          <a:p>
            <a:r>
              <a:rPr lang="en-US" altLang="en-US" sz="2800" dirty="0">
                <a:latin typeface="Tahoma" panose="020B0604030504040204" pitchFamily="34" charset="0"/>
              </a:rPr>
              <a:t>It is this description and NOT the organism itself which is handed down from generation to generation (inheritance).</a:t>
            </a:r>
          </a:p>
          <a:p>
            <a:endParaRPr lang="en-US" altLang="en-US" sz="2800" dirty="0">
              <a:latin typeface="Tahoma" panose="020B0604030504040204" pitchFamily="34" charset="0"/>
            </a:endParaRPr>
          </a:p>
          <a:p>
            <a:r>
              <a:rPr lang="en-US" altLang="en-US" sz="2800" dirty="0">
                <a:latin typeface="Tahoma" panose="020B0604030504040204" pitchFamily="34" charset="0"/>
              </a:rPr>
              <a:t>The complete set of instructions for making an organism is called its genome. The human genome consists of DNA’s and associated protein molecules.</a:t>
            </a:r>
          </a:p>
          <a:p>
            <a:endParaRPr lang="en-US" altLang="en-US" sz="2800" dirty="0">
              <a:latin typeface="Tahoma" panose="020B0604030504040204" pitchFamily="34" charset="0"/>
            </a:endParaRPr>
          </a:p>
          <a:p>
            <a:r>
              <a:rPr lang="en-US" altLang="en-US" sz="2800" dirty="0">
                <a:latin typeface="Tahoma" panose="020B0604030504040204" pitchFamily="34" charset="0"/>
              </a:rPr>
              <a:t>The human genome is estimated to comprise more than 30,000 genes. </a:t>
            </a:r>
          </a:p>
        </p:txBody>
      </p:sp>
    </p:spTree>
    <p:extLst>
      <p:ext uri="{BB962C8B-B14F-4D97-AF65-F5344CB8AC3E}">
        <p14:creationId xmlns:p14="http://schemas.microsoft.com/office/powerpoint/2010/main" val="1009029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2"/>
          <p:cNvSpPr txBox="1">
            <a:spLocks noChangeArrowheads="1"/>
          </p:cNvSpPr>
          <p:nvPr/>
        </p:nvSpPr>
        <p:spPr bwMode="auto">
          <a:xfrm>
            <a:off x="0" y="0"/>
            <a:ext cx="9144000" cy="6413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600">
                <a:solidFill>
                  <a:schemeClr val="bg1"/>
                </a:solidFill>
              </a:rPr>
              <a:t>GA: Example </a:t>
            </a:r>
            <a:r>
              <a:rPr lang="en-US" altLang="en-US" sz="3600" i="1">
                <a:solidFill>
                  <a:schemeClr val="bg1"/>
                </a:solidFill>
              </a:rPr>
              <a:t>f(x) = x</a:t>
            </a:r>
            <a:r>
              <a:rPr lang="en-US" altLang="en-US" sz="3600" i="1" baseline="30000">
                <a:solidFill>
                  <a:schemeClr val="bg1"/>
                </a:solidFill>
              </a:rPr>
              <a:t>2</a:t>
            </a:r>
          </a:p>
        </p:txBody>
      </p:sp>
      <p:sp>
        <p:nvSpPr>
          <p:cNvPr id="1028" name="Rectangle 3"/>
          <p:cNvSpPr>
            <a:spLocks noChangeArrowheads="1"/>
          </p:cNvSpPr>
          <p:nvPr/>
        </p:nvSpPr>
        <p:spPr bwMode="auto">
          <a:xfrm>
            <a:off x="0" y="2514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1026" name="Object 4"/>
          <p:cNvGraphicFramePr>
            <a:graphicFrameLocks noChangeAspect="1"/>
          </p:cNvGraphicFramePr>
          <p:nvPr/>
        </p:nvGraphicFramePr>
        <p:xfrm>
          <a:off x="1014413" y="985838"/>
          <a:ext cx="6977062" cy="4652962"/>
        </p:xfrm>
        <a:graphic>
          <a:graphicData uri="http://schemas.openxmlformats.org/presentationml/2006/ole">
            <mc:AlternateContent xmlns:mc="http://schemas.openxmlformats.org/markup-compatibility/2006">
              <mc:Choice xmlns:v="urn:schemas-microsoft-com:vml" Requires="v">
                <p:oleObj spid="_x0000_s1030" name="Chart" r:id="rId3" imgW="2743290" imgH="1828800" progId="MSGraph.Chart.8">
                  <p:embed/>
                </p:oleObj>
              </mc:Choice>
              <mc:Fallback>
                <p:oleObj name="Chart" r:id="rId3" imgW="2743290" imgH="1828800" progId="MSGraph.Char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4413" y="985838"/>
                        <a:ext cx="6977062" cy="4652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0" y="0"/>
            <a:ext cx="9144000" cy="6413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600">
                <a:solidFill>
                  <a:schemeClr val="bg1"/>
                </a:solidFill>
              </a:rPr>
              <a:t>GA: Example </a:t>
            </a:r>
            <a:r>
              <a:rPr lang="en-US" altLang="en-US" sz="3600" i="1">
                <a:solidFill>
                  <a:schemeClr val="bg1"/>
                </a:solidFill>
              </a:rPr>
              <a:t>f(x) = x</a:t>
            </a:r>
            <a:r>
              <a:rPr lang="en-US" altLang="en-US" sz="3600" i="1" baseline="30000">
                <a:solidFill>
                  <a:schemeClr val="bg1"/>
                </a:solidFill>
              </a:rPr>
              <a:t>2</a:t>
            </a:r>
          </a:p>
        </p:txBody>
      </p:sp>
      <p:sp>
        <p:nvSpPr>
          <p:cNvPr id="32771" name="Rectangle 3"/>
          <p:cNvSpPr>
            <a:spLocks noChangeArrowheads="1"/>
          </p:cNvSpPr>
          <p:nvPr/>
        </p:nvSpPr>
        <p:spPr bwMode="auto">
          <a:xfrm>
            <a:off x="0" y="2514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7876" name="Text Box 4"/>
          <p:cNvSpPr txBox="1">
            <a:spLocks noChangeArrowheads="1"/>
          </p:cNvSpPr>
          <p:nvPr/>
        </p:nvSpPr>
        <p:spPr bwMode="auto">
          <a:xfrm>
            <a:off x="195263" y="1060450"/>
            <a:ext cx="8534400" cy="35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t>Initial population chosen by four repetitions of five coin tosses where head = 1 and tail = 0</a:t>
            </a:r>
          </a:p>
          <a:p>
            <a:pPr eaLnBrk="1" hangingPunct="1"/>
            <a:endParaRPr lang="en-US" altLang="en-US" sz="1200"/>
          </a:p>
          <a:p>
            <a:pPr eaLnBrk="1" hangingPunct="1"/>
            <a:endParaRPr lang="en-US" altLang="en-US" sz="1200"/>
          </a:p>
          <a:p>
            <a:pPr eaLnBrk="1" hangingPunct="1"/>
            <a:endParaRPr lang="en-US" altLang="en-US" sz="1200"/>
          </a:p>
          <a:p>
            <a:pPr eaLnBrk="1" hangingPunct="1"/>
            <a:r>
              <a:rPr lang="en-US" altLang="en-US" sz="2400"/>
              <a:t>Crossover performed by binary decoding of 2 coin tosses (TT = 00</a:t>
            </a:r>
            <a:r>
              <a:rPr lang="en-US" altLang="en-US" sz="2400" baseline="-25000"/>
              <a:t>2</a:t>
            </a:r>
            <a:r>
              <a:rPr lang="en-US" altLang="en-US" sz="2400"/>
              <a:t> = 0 = cross site 1, HH = 11</a:t>
            </a:r>
            <a:r>
              <a:rPr lang="en-US" altLang="en-US" sz="2400" baseline="-25000"/>
              <a:t>2</a:t>
            </a:r>
            <a:r>
              <a:rPr lang="en-US" altLang="en-US" sz="2400"/>
              <a:t> = 3 = cross site 4)</a:t>
            </a:r>
          </a:p>
          <a:p>
            <a:pPr eaLnBrk="1" hangingPunct="1"/>
            <a:endParaRPr lang="en-US" altLang="en-US" sz="1200"/>
          </a:p>
          <a:p>
            <a:pPr eaLnBrk="1" hangingPunct="1"/>
            <a:endParaRPr lang="en-US" altLang="en-US" sz="1200"/>
          </a:p>
          <a:p>
            <a:pPr eaLnBrk="1" hangingPunct="1"/>
            <a:r>
              <a:rPr lang="en-US" altLang="en-US" sz="2400"/>
              <a:t>Mutation probability p</a:t>
            </a:r>
            <a:r>
              <a:rPr lang="en-US" altLang="en-US" sz="2400" baseline="-25000"/>
              <a:t>m</a:t>
            </a:r>
            <a:r>
              <a:rPr lang="en-US" altLang="en-US" sz="2400"/>
              <a:t> assumed to be 0.001, expected mutations = 5 x 4 x 0.0001 = 0.02. No mutation expected during a single generation. None simulated.</a:t>
            </a:r>
          </a:p>
        </p:txBody>
      </p:sp>
      <p:sp>
        <p:nvSpPr>
          <p:cNvPr id="32773" name="Rectangle 5"/>
          <p:cNvSpPr>
            <a:spLocks noChangeArrowheads="1"/>
          </p:cNvSpPr>
          <p:nvPr/>
        </p:nvSpPr>
        <p:spPr bwMode="auto">
          <a:xfrm>
            <a:off x="304800" y="568325"/>
            <a:ext cx="14462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200" b="1"/>
              <a:t>Notes: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787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7876">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787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0" y="0"/>
            <a:ext cx="9144000" cy="6413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600">
                <a:solidFill>
                  <a:schemeClr val="bg1"/>
                </a:solidFill>
              </a:rPr>
              <a:t>GA: Limitations &amp; Weaknesses</a:t>
            </a:r>
            <a:endParaRPr lang="en-US" altLang="en-US" sz="3600" i="1" baseline="30000">
              <a:solidFill>
                <a:schemeClr val="bg1"/>
              </a:solidFill>
            </a:endParaRPr>
          </a:p>
        </p:txBody>
      </p:sp>
      <p:sp>
        <p:nvSpPr>
          <p:cNvPr id="33795" name="Rectangle 3"/>
          <p:cNvSpPr>
            <a:spLocks noChangeArrowheads="1"/>
          </p:cNvSpPr>
          <p:nvPr/>
        </p:nvSpPr>
        <p:spPr bwMode="auto">
          <a:xfrm>
            <a:off x="0" y="2514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8900" name="Text Box 4"/>
          <p:cNvSpPr txBox="1">
            <a:spLocks noChangeArrowheads="1"/>
          </p:cNvSpPr>
          <p:nvPr/>
        </p:nvSpPr>
        <p:spPr bwMode="auto">
          <a:xfrm>
            <a:off x="254000" y="858838"/>
            <a:ext cx="85344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t>The idea behind GA is extremely appealing, but just don't seem to work on practical combinatorial optimization problems for the following reasons:</a:t>
            </a:r>
          </a:p>
          <a:p>
            <a:pPr eaLnBrk="1" hangingPunct="1"/>
            <a:endParaRPr lang="en-US" altLang="en-US" sz="2400"/>
          </a:p>
          <a:p>
            <a:pPr eaLnBrk="1" hangingPunct="1"/>
            <a:r>
              <a:rPr lang="en-US" altLang="en-US" sz="2400"/>
              <a:t>It is quite </a:t>
            </a:r>
            <a:r>
              <a:rPr lang="en-US" altLang="en-US" sz="2400" u="sng"/>
              <a:t>unnatural</a:t>
            </a:r>
            <a:r>
              <a:rPr lang="en-US" altLang="en-US" sz="2400"/>
              <a:t> to model most applications in terms of genetic operators like mutation and crossover on bit strings.</a:t>
            </a:r>
          </a:p>
          <a:p>
            <a:pPr eaLnBrk="1" hangingPunct="1"/>
            <a:endParaRPr lang="en-US" altLang="en-US" sz="2400"/>
          </a:p>
          <a:p>
            <a:pPr eaLnBrk="1" hangingPunct="1"/>
            <a:r>
              <a:rPr lang="en-US" altLang="en-US" sz="2400"/>
              <a:t>The process of selection alone is too systematic and predictable, not like creativity as we know it. </a:t>
            </a:r>
          </a:p>
          <a:p>
            <a:pPr eaLnBrk="1" hangingPunct="1"/>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890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890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89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0"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0" y="0"/>
            <a:ext cx="9144000" cy="6413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600">
                <a:solidFill>
                  <a:schemeClr val="bg1"/>
                </a:solidFill>
              </a:rPr>
              <a:t>GA: Limitations &amp; Weaknesses</a:t>
            </a:r>
            <a:endParaRPr lang="en-US" altLang="en-US" sz="3600" i="1" baseline="30000">
              <a:solidFill>
                <a:schemeClr val="bg1"/>
              </a:solidFill>
            </a:endParaRPr>
          </a:p>
        </p:txBody>
      </p:sp>
      <p:sp>
        <p:nvSpPr>
          <p:cNvPr id="34819" name="Rectangle 3"/>
          <p:cNvSpPr>
            <a:spLocks noChangeArrowheads="1"/>
          </p:cNvSpPr>
          <p:nvPr/>
        </p:nvSpPr>
        <p:spPr bwMode="auto">
          <a:xfrm>
            <a:off x="0" y="2514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9924" name="Text Box 4"/>
          <p:cNvSpPr txBox="1">
            <a:spLocks noChangeArrowheads="1"/>
          </p:cNvSpPr>
          <p:nvPr/>
        </p:nvSpPr>
        <p:spPr bwMode="auto">
          <a:xfrm>
            <a:off x="207963" y="874713"/>
            <a:ext cx="85344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t>The cross over and mutations make no use of real problem structure, so large fractions of transitions lead to inferior solutions, and convergence is slow. </a:t>
            </a:r>
          </a:p>
          <a:p>
            <a:pPr eaLnBrk="1" hangingPunct="1"/>
            <a:endParaRPr lang="en-US" altLang="en-US" sz="2400"/>
          </a:p>
          <a:p>
            <a:pPr eaLnBrk="1" hangingPunct="1"/>
            <a:r>
              <a:rPr lang="en-US" altLang="en-US" sz="2400"/>
              <a:t>GAs take a very long time on non-trivial problems. </a:t>
            </a:r>
            <a:r>
              <a:rPr lang="en-US" altLang="en-US" sz="2400" b="1"/>
              <a:t>This being a major practical limitation.</a:t>
            </a:r>
          </a:p>
          <a:p>
            <a:pPr eaLnBrk="1" hangingPunct="1"/>
            <a:endParaRPr lang="en-US" altLang="en-US" sz="2400" b="1"/>
          </a:p>
          <a:p>
            <a:pPr eaLnBrk="1" hangingPunct="1"/>
            <a:r>
              <a:rPr lang="en-US" altLang="en-US" sz="2400"/>
              <a:t>Analogy with evolution is appropriate, but it took millions of years to achieve significant improvement. </a:t>
            </a:r>
          </a:p>
          <a:p>
            <a:pPr eaLnBrk="1" hangingPunct="1"/>
            <a:endParaRPr lang="en-US" altLang="en-US" sz="2400"/>
          </a:p>
          <a:p>
            <a:pPr eaLnBrk="1" hangingPunct="1"/>
            <a:r>
              <a:rPr lang="en-US" altLang="en-US" sz="2400" b="1">
                <a:solidFill>
                  <a:srgbClr val="FF0000"/>
                </a:solidFill>
              </a:rPr>
              <a:t>Can we afford to wait that long?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992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992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9924">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992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6192675-6EBC-4F15-9704-28086D4199A2}" type="slidenum">
              <a:rPr lang="en-US" altLang="en-US"/>
              <a:pPr eaLnBrk="1" hangingPunct="1"/>
              <a:t>4</a:t>
            </a:fld>
            <a:endParaRPr lang="en-US" altLang="en-US"/>
          </a:p>
        </p:txBody>
      </p:sp>
      <p:sp>
        <p:nvSpPr>
          <p:cNvPr id="6147" name="Text Box 3"/>
          <p:cNvSpPr txBox="1">
            <a:spLocks noChangeArrowheads="1"/>
          </p:cNvSpPr>
          <p:nvPr/>
        </p:nvSpPr>
        <p:spPr bwMode="auto">
          <a:xfrm>
            <a:off x="0" y="0"/>
            <a:ext cx="9144000" cy="5794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a:latin typeface="Tahoma" panose="020B0604030504040204" pitchFamily="34" charset="0"/>
              </a:rPr>
              <a:t>Genetics: Writing on the Wall</a:t>
            </a:r>
          </a:p>
        </p:txBody>
      </p:sp>
      <p:sp>
        <p:nvSpPr>
          <p:cNvPr id="6148" name="Text Box 4"/>
          <p:cNvSpPr txBox="1">
            <a:spLocks noChangeArrowheads="1"/>
          </p:cNvSpPr>
          <p:nvPr/>
        </p:nvSpPr>
        <p:spPr bwMode="auto">
          <a:xfrm>
            <a:off x="381000" y="8382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latin typeface="Tahoma" panose="020B0604030504040204" pitchFamily="34" charset="0"/>
            </a:endParaRPr>
          </a:p>
        </p:txBody>
      </p:sp>
      <p:sp>
        <p:nvSpPr>
          <p:cNvPr id="178183" name="Rectangle 7"/>
          <p:cNvSpPr>
            <a:spLocks noChangeArrowheads="1"/>
          </p:cNvSpPr>
          <p:nvPr/>
        </p:nvSpPr>
        <p:spPr bwMode="auto">
          <a:xfrm>
            <a:off x="152400" y="990600"/>
            <a:ext cx="8686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2800" i="1"/>
              <a:t>“</a:t>
            </a:r>
            <a:r>
              <a:rPr lang="en-US" altLang="en-US" sz="2600" i="1">
                <a:latin typeface="Times New Roman" panose="02020603050405020304" pitchFamily="18" charset="0"/>
              </a:rPr>
              <a:t>The Gene is by far the most sophisticated program around</a:t>
            </a:r>
            <a:r>
              <a:rPr lang="en-US" altLang="en-US" sz="2600" i="1"/>
              <a:t>.”</a:t>
            </a:r>
            <a:r>
              <a:rPr lang="en-US" altLang="en-US" sz="2400" i="1"/>
              <a:t/>
            </a:r>
            <a:br>
              <a:rPr lang="en-US" altLang="en-US" sz="2400" i="1"/>
            </a:br>
            <a:r>
              <a:rPr lang="en-US" altLang="en-US" sz="800" i="1"/>
              <a:t/>
            </a:r>
            <a:br>
              <a:rPr lang="en-US" altLang="en-US" sz="800" i="1"/>
            </a:br>
            <a:endParaRPr lang="en-US" altLang="en-US" sz="800" i="1"/>
          </a:p>
          <a:p>
            <a:pPr algn="ctr" eaLnBrk="1" hangingPunct="1">
              <a:spcBef>
                <a:spcPct val="20000"/>
              </a:spcBef>
            </a:pPr>
            <a:r>
              <a:rPr lang="en-US" altLang="en-US" sz="2000" i="1">
                <a:latin typeface="Times New Roman" panose="02020603050405020304" pitchFamily="18" charset="0"/>
              </a:rPr>
              <a:t>- </a:t>
            </a:r>
            <a:r>
              <a:rPr lang="en-US" altLang="en-US" sz="2000">
                <a:latin typeface="Times New Roman" panose="02020603050405020304" pitchFamily="18" charset="0"/>
              </a:rPr>
              <a:t>Bill Gates, </a:t>
            </a:r>
            <a:r>
              <a:rPr lang="en-US" altLang="en-US" sz="2000" i="1">
                <a:latin typeface="Times New Roman" panose="02020603050405020304" pitchFamily="18" charset="0"/>
              </a:rPr>
              <a:t>Business Week</a:t>
            </a:r>
            <a:r>
              <a:rPr lang="en-US" altLang="en-US" sz="2000">
                <a:latin typeface="Times New Roman" panose="02020603050405020304" pitchFamily="18" charset="0"/>
              </a:rPr>
              <a:t>, June 27, 1994</a:t>
            </a:r>
          </a:p>
        </p:txBody>
      </p:sp>
      <p:sp>
        <p:nvSpPr>
          <p:cNvPr id="178184" name="Rectangle 8"/>
          <p:cNvSpPr>
            <a:spLocks noChangeArrowheads="1"/>
          </p:cNvSpPr>
          <p:nvPr/>
        </p:nvSpPr>
        <p:spPr bwMode="auto">
          <a:xfrm>
            <a:off x="609600" y="2895600"/>
            <a:ext cx="8077200"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i="1">
                <a:latin typeface="Tahoma" panose="020B0604030504040204" pitchFamily="34" charset="0"/>
              </a:rPr>
              <a:t>10 Hottest jobs of 2025</a:t>
            </a:r>
          </a:p>
          <a:p>
            <a:pPr algn="ctr" eaLnBrk="1" hangingPunct="1"/>
            <a:r>
              <a:rPr lang="en-US" altLang="en-US" sz="2000" i="1">
                <a:latin typeface="Tahoma" panose="020B0604030504040204" pitchFamily="34" charset="0"/>
              </a:rPr>
              <a:t>Time Magazine May 2000</a:t>
            </a:r>
          </a:p>
          <a:p>
            <a:pPr eaLnBrk="1" hangingPunct="1"/>
            <a:endParaRPr lang="en-US" altLang="en-US" sz="2000" i="1">
              <a:latin typeface="Tahoma" panose="020B0604030504040204" pitchFamily="34" charset="0"/>
            </a:endParaRPr>
          </a:p>
          <a:p>
            <a:pPr eaLnBrk="1" hangingPunct="1"/>
            <a:r>
              <a:rPr lang="en-US" altLang="en-US" sz="2400" i="1">
                <a:latin typeface="Tahoma" panose="020B0604030504040204" pitchFamily="34" charset="0"/>
              </a:rPr>
              <a:t>Gene programmers –</a:t>
            </a:r>
            <a:r>
              <a:rPr lang="en-US" altLang="en-US" sz="2400">
                <a:latin typeface="Tahoma" panose="020B0604030504040204" pitchFamily="34" charset="0"/>
              </a:rPr>
              <a:t> Digital genome maps will allow lab technicians to create customized prescriptions, altering individual genes by rewriting lines of computer code. After scanning your DNA for defects, doctors will use gene therapy to prevent a variety of diseases, including certain cancers.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81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81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3" grpId="0"/>
      <p:bldP spid="17818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0C82D45-75B0-4BCB-B841-381B00EA196D}" type="slidenum">
              <a:rPr lang="en-US" altLang="en-US"/>
              <a:pPr eaLnBrk="1" hangingPunct="1"/>
              <a:t>5</a:t>
            </a:fld>
            <a:endParaRPr lang="en-US" altLang="en-US"/>
          </a:p>
        </p:txBody>
      </p:sp>
      <p:sp>
        <p:nvSpPr>
          <p:cNvPr id="7171" name="Text Box 4"/>
          <p:cNvSpPr txBox="1">
            <a:spLocks noChangeArrowheads="1"/>
          </p:cNvSpPr>
          <p:nvPr/>
        </p:nvSpPr>
        <p:spPr bwMode="auto">
          <a:xfrm>
            <a:off x="0" y="0"/>
            <a:ext cx="9144000" cy="5794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a:latin typeface="Tahoma" panose="020B0604030504040204" pitchFamily="34" charset="0"/>
              </a:rPr>
              <a:t>Genetic Algorithms: Overview</a:t>
            </a:r>
          </a:p>
        </p:txBody>
      </p:sp>
      <p:sp>
        <p:nvSpPr>
          <p:cNvPr id="7172" name="Text Box 5"/>
          <p:cNvSpPr txBox="1">
            <a:spLocks noChangeArrowheads="1"/>
          </p:cNvSpPr>
          <p:nvPr/>
        </p:nvSpPr>
        <p:spPr bwMode="auto">
          <a:xfrm>
            <a:off x="381000" y="8382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latin typeface="Tahoma" panose="020B0604030504040204" pitchFamily="34" charset="0"/>
            </a:endParaRPr>
          </a:p>
        </p:txBody>
      </p:sp>
      <p:sp>
        <p:nvSpPr>
          <p:cNvPr id="67590" name="Text Box 6"/>
          <p:cNvSpPr txBox="1">
            <a:spLocks noChangeArrowheads="1"/>
          </p:cNvSpPr>
          <p:nvPr/>
        </p:nvSpPr>
        <p:spPr bwMode="auto">
          <a:xfrm>
            <a:off x="322263" y="879475"/>
            <a:ext cx="8474075" cy="478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a:latin typeface="Tahoma" panose="020B0604030504040204" pitchFamily="34" charset="0"/>
              </a:rPr>
              <a:t>A class of </a:t>
            </a:r>
            <a:r>
              <a:rPr lang="en-US" altLang="en-US" sz="2800" u="sng">
                <a:latin typeface="Tahoma" panose="020B0604030504040204" pitchFamily="34" charset="0"/>
              </a:rPr>
              <a:t>probabilistic</a:t>
            </a:r>
            <a:r>
              <a:rPr lang="en-US" altLang="en-US" sz="2800">
                <a:latin typeface="Tahoma" panose="020B0604030504040204" pitchFamily="34" charset="0"/>
              </a:rPr>
              <a:t> </a:t>
            </a:r>
            <a:r>
              <a:rPr lang="en-US" altLang="en-US" sz="2800" u="sng">
                <a:latin typeface="Tahoma" panose="020B0604030504040204" pitchFamily="34" charset="0"/>
              </a:rPr>
              <a:t>optimized</a:t>
            </a:r>
            <a:r>
              <a:rPr lang="en-US" altLang="en-US" sz="2800">
                <a:latin typeface="Tahoma" panose="020B0604030504040204" pitchFamily="34" charset="0"/>
              </a:rPr>
              <a:t> </a:t>
            </a:r>
            <a:r>
              <a:rPr lang="en-US" altLang="en-US" sz="2800" u="sng">
                <a:latin typeface="Tahoma" panose="020B0604030504040204" pitchFamily="34" charset="0"/>
              </a:rPr>
              <a:t>search algorithms</a:t>
            </a:r>
            <a:r>
              <a:rPr lang="en-US" altLang="en-US">
                <a:latin typeface="Tahoma" panose="020B0604030504040204" pitchFamily="34" charset="0"/>
              </a:rPr>
              <a:t> </a:t>
            </a:r>
            <a:r>
              <a:rPr lang="en-US" altLang="en-US" sz="2800">
                <a:latin typeface="Tahoma" panose="020B0604030504040204" pitchFamily="34" charset="0"/>
              </a:rPr>
              <a:t>based on the mechanics of </a:t>
            </a:r>
            <a:r>
              <a:rPr lang="en-US" altLang="en-US" sz="2800" u="sng">
                <a:latin typeface="Tahoma" panose="020B0604030504040204" pitchFamily="34" charset="0"/>
              </a:rPr>
              <a:t>natural selection</a:t>
            </a:r>
            <a:r>
              <a:rPr lang="en-US" altLang="en-US" sz="2800">
                <a:latin typeface="Tahoma" panose="020B0604030504040204" pitchFamily="34" charset="0"/>
              </a:rPr>
              <a:t> and </a:t>
            </a:r>
            <a:r>
              <a:rPr lang="en-US" altLang="en-US" sz="2800" u="sng">
                <a:latin typeface="Tahoma" panose="020B0604030504040204" pitchFamily="34" charset="0"/>
              </a:rPr>
              <a:t>natural genetics</a:t>
            </a:r>
            <a:r>
              <a:rPr lang="en-US" altLang="en-US" sz="2800">
                <a:latin typeface="Tahoma" panose="020B0604030504040204" pitchFamily="34" charset="0"/>
              </a:rPr>
              <a:t>.</a:t>
            </a:r>
          </a:p>
          <a:p>
            <a:endParaRPr lang="en-US" altLang="en-US" sz="2800">
              <a:latin typeface="Tahoma" panose="020B0604030504040204" pitchFamily="34" charset="0"/>
            </a:endParaRPr>
          </a:p>
          <a:p>
            <a:r>
              <a:rPr lang="en-US" altLang="en-US" sz="2800">
                <a:latin typeface="Tahoma" panose="020B0604030504040204" pitchFamily="34" charset="0"/>
              </a:rPr>
              <a:t>Inspired by the biological evolution process. Dinosaurs are dead, cockroaches still surviving.</a:t>
            </a:r>
          </a:p>
          <a:p>
            <a:endParaRPr lang="en-US" altLang="en-US" sz="2800">
              <a:latin typeface="Tahoma" panose="020B0604030504040204" pitchFamily="34" charset="0"/>
            </a:endParaRPr>
          </a:p>
          <a:p>
            <a:r>
              <a:rPr lang="en-US" altLang="en-US" sz="2800">
                <a:latin typeface="Tahoma" panose="020B0604030504040204" pitchFamily="34" charset="0"/>
              </a:rPr>
              <a:t>Based on the </a:t>
            </a:r>
            <a:r>
              <a:rPr lang="en-US" altLang="en-US" sz="2800" u="sng">
                <a:latin typeface="Tahoma" panose="020B0604030504040204" pitchFamily="34" charset="0"/>
              </a:rPr>
              <a:t>survival of the fittest</a:t>
            </a:r>
            <a:r>
              <a:rPr lang="en-US" altLang="en-US" sz="2800">
                <a:latin typeface="Tahoma" panose="020B0604030504040204" pitchFamily="34" charset="0"/>
              </a:rPr>
              <a:t> among string structures with a structured yet randomized exchange to form search algorithm.</a:t>
            </a:r>
          </a:p>
          <a:p>
            <a:endParaRPr lang="en-US" altLang="en-US" sz="28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59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759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759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DB47D8F-EEBF-4177-B7F3-15F79DC356D0}" type="slidenum">
              <a:rPr lang="en-US" altLang="en-US"/>
              <a:pPr eaLnBrk="1" hangingPunct="1"/>
              <a:t>6</a:t>
            </a:fld>
            <a:endParaRPr lang="en-US" altLang="en-US"/>
          </a:p>
        </p:txBody>
      </p:sp>
      <p:sp>
        <p:nvSpPr>
          <p:cNvPr id="8195" name="Text Box 2"/>
          <p:cNvSpPr txBox="1">
            <a:spLocks noChangeArrowheads="1"/>
          </p:cNvSpPr>
          <p:nvPr/>
        </p:nvSpPr>
        <p:spPr bwMode="auto">
          <a:xfrm>
            <a:off x="0" y="0"/>
            <a:ext cx="9144000" cy="5794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a:latin typeface="Tahoma" panose="020B0604030504040204" pitchFamily="34" charset="0"/>
              </a:rPr>
              <a:t>Genetic Algorithms: Overview</a:t>
            </a:r>
          </a:p>
        </p:txBody>
      </p:sp>
      <p:sp>
        <p:nvSpPr>
          <p:cNvPr id="8196" name="Text Box 3"/>
          <p:cNvSpPr txBox="1">
            <a:spLocks noChangeArrowheads="1"/>
          </p:cNvSpPr>
          <p:nvPr/>
        </p:nvSpPr>
        <p:spPr bwMode="auto">
          <a:xfrm>
            <a:off x="381000" y="8382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latin typeface="Tahoma" panose="020B0604030504040204" pitchFamily="34" charset="0"/>
            </a:endParaRPr>
          </a:p>
        </p:txBody>
      </p:sp>
      <p:sp>
        <p:nvSpPr>
          <p:cNvPr id="8197" name="Text Box 4"/>
          <p:cNvSpPr txBox="1">
            <a:spLocks noChangeArrowheads="1"/>
          </p:cNvSpPr>
          <p:nvPr/>
        </p:nvSpPr>
        <p:spPr bwMode="auto">
          <a:xfrm>
            <a:off x="322263" y="879475"/>
            <a:ext cx="8474075" cy="393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a:latin typeface="Tahoma" panose="020B0604030504040204" pitchFamily="34" charset="0"/>
              </a:rPr>
              <a:t>Formally introduced in the 1970s by John Holland at University of Michigan. </a:t>
            </a:r>
          </a:p>
          <a:p>
            <a:endParaRPr lang="en-US" altLang="en-US" sz="2800">
              <a:latin typeface="Tahoma" panose="020B0604030504040204" pitchFamily="34" charset="0"/>
            </a:endParaRPr>
          </a:p>
          <a:p>
            <a:r>
              <a:rPr lang="en-US" altLang="en-US" sz="2800">
                <a:latin typeface="Tahoma" panose="020B0604030504040204" pitchFamily="34" charset="0"/>
              </a:rPr>
              <a:t>Now became attractive for some types of optimization problems because of price/performance improvements of computational systems. </a:t>
            </a:r>
          </a:p>
          <a:p>
            <a:endParaRPr lang="en-US" altLang="en-US" sz="2800">
              <a:latin typeface="Tahoma" panose="020B0604030504040204" pitchFamily="34" charset="0"/>
            </a:endParaRPr>
          </a:p>
          <a:p>
            <a:r>
              <a:rPr lang="en-US" altLang="en-US" sz="2800">
                <a:latin typeface="Tahoma" panose="020B0604030504040204" pitchFamily="34" charset="0"/>
              </a:rPr>
              <a:t>Work very well on combinatorial problems where little is known about the underlying search space.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5289AB4-B667-4000-A924-7E3A96FB91E1}" type="slidenum">
              <a:rPr lang="en-US" altLang="en-US"/>
              <a:pPr eaLnBrk="1" hangingPunct="1"/>
              <a:t>7</a:t>
            </a:fld>
            <a:endParaRPr lang="en-US" altLang="en-US"/>
          </a:p>
        </p:txBody>
      </p:sp>
      <p:sp>
        <p:nvSpPr>
          <p:cNvPr id="9219" name="Text Box 2"/>
          <p:cNvSpPr txBox="1">
            <a:spLocks noChangeArrowheads="1"/>
          </p:cNvSpPr>
          <p:nvPr/>
        </p:nvSpPr>
        <p:spPr bwMode="auto">
          <a:xfrm>
            <a:off x="0" y="0"/>
            <a:ext cx="9144000" cy="5794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a:latin typeface="Tahoma" panose="020B0604030504040204" pitchFamily="34" charset="0"/>
              </a:rPr>
              <a:t>Genetic Algorithms: Overview</a:t>
            </a:r>
          </a:p>
        </p:txBody>
      </p:sp>
      <p:sp>
        <p:nvSpPr>
          <p:cNvPr id="9220" name="Text Box 3"/>
          <p:cNvSpPr txBox="1">
            <a:spLocks noChangeArrowheads="1"/>
          </p:cNvSpPr>
          <p:nvPr/>
        </p:nvSpPr>
        <p:spPr bwMode="auto">
          <a:xfrm>
            <a:off x="381000" y="8382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latin typeface="Tahoma" panose="020B0604030504040204" pitchFamily="34" charset="0"/>
            </a:endParaRPr>
          </a:p>
        </p:txBody>
      </p:sp>
      <p:sp>
        <p:nvSpPr>
          <p:cNvPr id="180228" name="Text Box 4"/>
          <p:cNvSpPr txBox="1">
            <a:spLocks noChangeArrowheads="1"/>
          </p:cNvSpPr>
          <p:nvPr/>
        </p:nvSpPr>
        <p:spPr bwMode="auto">
          <a:xfrm>
            <a:off x="322263" y="879475"/>
            <a:ext cx="8474075"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a:latin typeface="Tahoma" panose="020B0604030504040204" pitchFamily="34" charset="0"/>
              </a:rPr>
              <a:t>Less susceptible to getting 'stuck' at local optima than gradient search methods. But tend to be computationally expensive</a:t>
            </a:r>
          </a:p>
          <a:p>
            <a:endParaRPr lang="en-US" altLang="en-US" sz="2800">
              <a:latin typeface="Tahoma" panose="020B0604030504040204" pitchFamily="34" charset="0"/>
            </a:endParaRPr>
          </a:p>
          <a:p>
            <a:r>
              <a:rPr lang="en-US" altLang="en-US" sz="2800">
                <a:latin typeface="Tahoma" panose="020B0604030504040204" pitchFamily="34" charset="0"/>
              </a:rPr>
              <a:t>In every search a new set of artificial creatures (strings) are created using bits and pieces of the fittest of the old; occasionally a new part tried.</a:t>
            </a:r>
          </a:p>
          <a:p>
            <a:endParaRPr lang="en-US" altLang="en-US" sz="2800">
              <a:latin typeface="Tahoma" panose="020B0604030504040204" pitchFamily="34" charset="0"/>
            </a:endParaRPr>
          </a:p>
          <a:p>
            <a:r>
              <a:rPr lang="en-US" altLang="en-US" sz="2800">
                <a:latin typeface="Tahoma" panose="020B0604030504040204" pitchFamily="34" charset="0"/>
              </a:rPr>
              <a:t>Randomized genetic algorithms are NOT a random walk, employ historical information.</a:t>
            </a:r>
          </a:p>
          <a:p>
            <a:endParaRPr lang="en-US" altLang="en-US" sz="2800">
              <a:latin typeface="Tahoma" panose="020B0604030504040204" pitchFamily="34" charset="0"/>
            </a:endParaRPr>
          </a:p>
          <a:p>
            <a:r>
              <a:rPr lang="en-US" altLang="en-US" sz="2800">
                <a:latin typeface="Tahoma" panose="020B0604030504040204" pitchFamily="34" charset="0"/>
              </a:rPr>
              <a:t>Widely-used in business and science.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0228">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0228">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022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A29E77A-3E02-473A-8C53-3807014BF7A4}" type="slidenum">
              <a:rPr lang="en-US" altLang="en-US"/>
              <a:pPr eaLnBrk="1" hangingPunct="1"/>
              <a:t>8</a:t>
            </a:fld>
            <a:endParaRPr lang="en-US" altLang="en-US"/>
          </a:p>
        </p:txBody>
      </p:sp>
      <p:sp>
        <p:nvSpPr>
          <p:cNvPr id="10243" name="Text Box 2"/>
          <p:cNvSpPr txBox="1">
            <a:spLocks noChangeArrowheads="1"/>
          </p:cNvSpPr>
          <p:nvPr/>
        </p:nvSpPr>
        <p:spPr bwMode="auto">
          <a:xfrm>
            <a:off x="0" y="0"/>
            <a:ext cx="9144000" cy="5794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a:latin typeface="Tahoma" panose="020B0604030504040204" pitchFamily="34" charset="0"/>
              </a:rPr>
              <a:t>Robustness: Traditional optimization and search</a:t>
            </a:r>
          </a:p>
        </p:txBody>
      </p:sp>
      <p:sp>
        <p:nvSpPr>
          <p:cNvPr id="10244" name="Text Box 3"/>
          <p:cNvSpPr txBox="1">
            <a:spLocks noChangeArrowheads="1"/>
          </p:cNvSpPr>
          <p:nvPr/>
        </p:nvSpPr>
        <p:spPr bwMode="auto">
          <a:xfrm>
            <a:off x="381000" y="8382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latin typeface="Tahoma" panose="020B0604030504040204" pitchFamily="34" charset="0"/>
            </a:endParaRPr>
          </a:p>
        </p:txBody>
      </p:sp>
      <p:sp>
        <p:nvSpPr>
          <p:cNvPr id="168964" name="Text Box 4"/>
          <p:cNvSpPr txBox="1">
            <a:spLocks noChangeArrowheads="1"/>
          </p:cNvSpPr>
          <p:nvPr/>
        </p:nvSpPr>
        <p:spPr bwMode="auto">
          <a:xfrm>
            <a:off x="285750" y="644525"/>
            <a:ext cx="8474075"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800100" indent="-34290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a:latin typeface="Tahoma" panose="020B0604030504040204" pitchFamily="34" charset="0"/>
              </a:rPr>
              <a:t>Three main types of search methods:</a:t>
            </a:r>
          </a:p>
          <a:p>
            <a:endParaRPr lang="en-US" altLang="en-US" sz="3200">
              <a:latin typeface="Tahoma" panose="020B0604030504040204" pitchFamily="34" charset="0"/>
            </a:endParaRPr>
          </a:p>
          <a:p>
            <a:pPr>
              <a:buFontTx/>
              <a:buAutoNum type="arabicPeriod"/>
            </a:pPr>
            <a:r>
              <a:rPr lang="en-US" altLang="en-US" sz="3200">
                <a:latin typeface="Tahoma" panose="020B0604030504040204" pitchFamily="34" charset="0"/>
              </a:rPr>
              <a:t> Calculus based</a:t>
            </a:r>
          </a:p>
          <a:p>
            <a:pPr lvl="1">
              <a:buFontTx/>
              <a:buAutoNum type="alphaLcPeriod"/>
            </a:pPr>
            <a:r>
              <a:rPr lang="en-US" altLang="en-US" sz="2800">
                <a:latin typeface="Tahoma" panose="020B0604030504040204" pitchFamily="34" charset="0"/>
              </a:rPr>
              <a:t> Direct</a:t>
            </a:r>
          </a:p>
          <a:p>
            <a:pPr lvl="1">
              <a:buFontTx/>
              <a:buAutoNum type="alphaLcPeriod"/>
            </a:pPr>
            <a:r>
              <a:rPr lang="en-US" altLang="en-US" sz="2800">
                <a:latin typeface="Tahoma" panose="020B0604030504040204" pitchFamily="34" charset="0"/>
              </a:rPr>
              <a:t> Indirect</a:t>
            </a:r>
          </a:p>
          <a:p>
            <a:pPr>
              <a:buFontTx/>
              <a:buAutoNum type="arabicPeriod"/>
            </a:pPr>
            <a:endParaRPr lang="en-US" altLang="en-US" sz="2800">
              <a:latin typeface="Tahoma" panose="020B0604030504040204" pitchFamily="34" charset="0"/>
            </a:endParaRPr>
          </a:p>
          <a:p>
            <a:pPr>
              <a:buFontTx/>
              <a:buAutoNum type="arabicPeriod"/>
            </a:pPr>
            <a:r>
              <a:rPr lang="en-US" altLang="en-US" sz="3200">
                <a:latin typeface="Tahoma" panose="020B0604030504040204" pitchFamily="34" charset="0"/>
              </a:rPr>
              <a:t> Enumerative</a:t>
            </a:r>
          </a:p>
          <a:p>
            <a:pPr>
              <a:buFontTx/>
              <a:buAutoNum type="arabicPeriod"/>
            </a:pPr>
            <a:endParaRPr lang="en-US" altLang="en-US" sz="3200">
              <a:latin typeface="Tahoma" panose="020B0604030504040204" pitchFamily="34" charset="0"/>
            </a:endParaRPr>
          </a:p>
          <a:p>
            <a:pPr>
              <a:buFontTx/>
              <a:buAutoNum type="arabicPeriod"/>
            </a:pPr>
            <a:r>
              <a:rPr lang="en-US" altLang="en-US" sz="3200">
                <a:latin typeface="Tahoma" panose="020B0604030504040204" pitchFamily="34" charset="0"/>
              </a:rPr>
              <a:t> Random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896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896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896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8964">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8964">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896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02502A9-354F-432E-8CE7-E9DE7AB33619}" type="slidenum">
              <a:rPr lang="en-US" altLang="en-US"/>
              <a:pPr eaLnBrk="1" hangingPunct="1"/>
              <a:t>9</a:t>
            </a:fld>
            <a:endParaRPr lang="en-US" altLang="en-US"/>
          </a:p>
        </p:txBody>
      </p:sp>
      <p:sp>
        <p:nvSpPr>
          <p:cNvPr id="11267" name="Text Box 3"/>
          <p:cNvSpPr txBox="1">
            <a:spLocks noChangeArrowheads="1"/>
          </p:cNvSpPr>
          <p:nvPr/>
        </p:nvSpPr>
        <p:spPr bwMode="auto">
          <a:xfrm>
            <a:off x="381000" y="8382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latin typeface="Tahoma" panose="020B0604030504040204" pitchFamily="34" charset="0"/>
            </a:endParaRPr>
          </a:p>
        </p:txBody>
      </p:sp>
      <p:sp>
        <p:nvSpPr>
          <p:cNvPr id="171012" name="Text Box 4"/>
          <p:cNvSpPr txBox="1">
            <a:spLocks noChangeArrowheads="1"/>
          </p:cNvSpPr>
          <p:nvPr/>
        </p:nvSpPr>
        <p:spPr bwMode="auto">
          <a:xfrm>
            <a:off x="285750" y="587375"/>
            <a:ext cx="8474075" cy="564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a:latin typeface="Tahoma" panose="020B0604030504040204" pitchFamily="34" charset="0"/>
              </a:rPr>
              <a:t>Indirect techniques: </a:t>
            </a:r>
            <a:r>
              <a:rPr lang="en-US" altLang="en-US" sz="2800">
                <a:latin typeface="Tahoma" panose="020B0604030504040204" pitchFamily="34" charset="0"/>
              </a:rPr>
              <a:t>Seek local maxima by solving non-linear set of equations, by setting gradient of objective function to zero.</a:t>
            </a:r>
          </a:p>
          <a:p>
            <a:endParaRPr lang="en-US" altLang="en-US" sz="2800">
              <a:latin typeface="Tahoma" panose="020B0604030504040204" pitchFamily="34" charset="0"/>
            </a:endParaRPr>
          </a:p>
          <a:p>
            <a:r>
              <a:rPr lang="en-US" altLang="en-US" sz="2800">
                <a:latin typeface="Tahoma" panose="020B0604030504040204" pitchFamily="34" charset="0"/>
              </a:rPr>
              <a:t>Given a smooth unconstrained function, finding a possible (single) peak starts by restricting search to those points with slopes of zero in all directions.</a:t>
            </a:r>
          </a:p>
          <a:p>
            <a:endParaRPr lang="en-US" altLang="en-US" sz="2800">
              <a:latin typeface="Tahoma" panose="020B0604030504040204" pitchFamily="34" charset="0"/>
            </a:endParaRPr>
          </a:p>
          <a:p>
            <a:r>
              <a:rPr lang="en-US" altLang="en-US" sz="2800" b="1">
                <a:latin typeface="Tahoma" panose="020B0604030504040204" pitchFamily="34" charset="0"/>
              </a:rPr>
              <a:t>Direct  techniques:</a:t>
            </a:r>
            <a:r>
              <a:rPr lang="en-US" altLang="en-US" sz="2800">
                <a:latin typeface="Tahoma" panose="020B0604030504040204" pitchFamily="34" charset="0"/>
              </a:rPr>
              <a:t> Hopping the function, and moving in a direction related to the </a:t>
            </a:r>
            <a:r>
              <a:rPr lang="en-US" altLang="en-US" sz="2800" u="sng">
                <a:latin typeface="Tahoma" panose="020B0604030504040204" pitchFamily="34" charset="0"/>
              </a:rPr>
              <a:t>local</a:t>
            </a:r>
            <a:r>
              <a:rPr lang="en-US" altLang="en-US" sz="2800">
                <a:latin typeface="Tahoma" panose="020B0604030504040204" pitchFamily="34" charset="0"/>
              </a:rPr>
              <a:t> gradient.</a:t>
            </a:r>
          </a:p>
          <a:p>
            <a:endParaRPr lang="en-US" altLang="en-US" sz="2800">
              <a:latin typeface="Tahoma" panose="020B0604030504040204" pitchFamily="34" charset="0"/>
            </a:endParaRPr>
          </a:p>
          <a:p>
            <a:r>
              <a:rPr lang="en-US" altLang="en-US" sz="2800">
                <a:latin typeface="Tahoma" panose="020B0604030504040204" pitchFamily="34" charset="0"/>
              </a:rPr>
              <a:t>Notion of hill climbing: Find the local best by climbing the steepest permissible direction. </a:t>
            </a:r>
          </a:p>
        </p:txBody>
      </p:sp>
      <p:sp>
        <p:nvSpPr>
          <p:cNvPr id="11269" name="Text Box 5"/>
          <p:cNvSpPr txBox="1">
            <a:spLocks noChangeArrowheads="1"/>
          </p:cNvSpPr>
          <p:nvPr/>
        </p:nvSpPr>
        <p:spPr bwMode="auto">
          <a:xfrm>
            <a:off x="0" y="0"/>
            <a:ext cx="9144000" cy="5794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a:latin typeface="Tahoma" panose="020B0604030504040204" pitchFamily="34" charset="0"/>
              </a:rPr>
              <a:t>Calculus: Traditional optimization and search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101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101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101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10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2234</TotalTime>
  <Words>1766</Words>
  <Application>Microsoft Office PowerPoint</Application>
  <PresentationFormat>On-screen Show (4:3)</PresentationFormat>
  <Paragraphs>366</Paragraphs>
  <Slides>33</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1" baseType="lpstr">
      <vt:lpstr>Arial</vt:lpstr>
      <vt:lpstr>Arial Black</vt:lpstr>
      <vt:lpstr>Symbol</vt:lpstr>
      <vt:lpstr>Tahoma</vt:lpstr>
      <vt:lpstr>Times New Roman</vt:lpstr>
      <vt:lpstr>Wingdings</vt:lpstr>
      <vt:lpstr>Default Design</vt:lpstr>
      <vt:lpstr>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IAC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Arish</dc:creator>
  <cp:lastModifiedBy>Moiz Ghauri</cp:lastModifiedBy>
  <cp:revision>423</cp:revision>
  <dcterms:created xsi:type="dcterms:W3CDTF">2003-02-23T01:46:17Z</dcterms:created>
  <dcterms:modified xsi:type="dcterms:W3CDTF">2022-12-07T07:10:17Z</dcterms:modified>
</cp:coreProperties>
</file>