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2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8.w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image" Target="../media/image40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769C7-4B45-47C2-A125-64B78501861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32921-ECD4-471C-BA67-FB068EC8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CE2465-527A-4F11-99B0-11DEEFCED20C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966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E37531-374A-4C15-AF85-659EC3AC2215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7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F9C999-86C8-4422-B22B-5173C10ADD9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73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5FEA44-CC5A-47B3-BFFF-20D3C2EA42C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03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8A503-2188-4049-8756-4E78A1A8D2A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46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0FCC86-EF6F-40DB-9923-81F2A0630B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931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76876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82A3FF-D8F8-406A-A666-FDD591C6BAA9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487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C7A12-6C02-43AA-9657-A9375BAE8097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400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D2C045-6C60-4C7B-A25E-E3B568E6759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94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2EB2D7-6CA4-4DF4-BC34-52481F216759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326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2584CB-8E9D-4405-BEAA-E292D0C7C64D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602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206D42-AB9E-48F9-85BB-E89998E7286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406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02A6DE-20A3-4B42-8A05-B871DA8A6C9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01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03570E-39EE-4084-926D-1B42A6CBD109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5848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AAF612-D57F-4A9E-A4FA-336CED94D966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564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381000"/>
            <a:ext cx="2819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81000"/>
            <a:ext cx="8255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25859F-220C-43E6-8A8F-63D017935F7F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068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5270C2-B2D7-415B-81FA-6DA4E01DE031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8897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A34126-1BDD-4C49-AB12-250DD12FA70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8916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001122-F749-4293-8F3D-AADA2BFB175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1138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0B4FAE-4CF1-4C0B-800C-C8F4D4FE2C5B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6123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DD113C-D45B-4C4A-A1EA-B05C9A05875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9811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381000"/>
            <a:ext cx="112776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7D7F4-25DE-4CFB-94D9-53F36F6215EB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7761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00500"/>
            <a:ext cx="11277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F22685-AB32-4774-B84C-9735C842D7DB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446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8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8" y="1143000"/>
            <a:ext cx="11091333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218" y="3810000"/>
            <a:ext cx="11091333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2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3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C3BD-C7BE-47BB-9F66-66A102C7E8D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9622-31EA-468F-B1B7-5C66776B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406401" y="1066800"/>
            <a:ext cx="11214100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112035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27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1754DB-AA87-4772-9A3B-ABE79E3469F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9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5" Type="http://schemas.openxmlformats.org/officeDocument/2006/relationships/image" Target="../media/image23.e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6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1 – sol 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the decision tree to classify the following examples:</a:t>
            </a:r>
          </a:p>
          <a:p>
            <a:endParaRPr lang="en-US" altLang="en-US" smtClean="0"/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4C81E06-8F29-43CC-8904-1271BF515EE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7653" name="Group 63"/>
          <p:cNvGrpSpPr>
            <a:grpSpLocks/>
          </p:cNvGrpSpPr>
          <p:nvPr/>
        </p:nvGrpSpPr>
        <p:grpSpPr bwMode="auto">
          <a:xfrm>
            <a:off x="5708181" y="2863851"/>
            <a:ext cx="4846321" cy="3211417"/>
            <a:chOff x="714" y="1152"/>
            <a:chExt cx="4091" cy="2467"/>
          </a:xfrm>
        </p:grpSpPr>
        <p:sp>
          <p:nvSpPr>
            <p:cNvPr id="27655" name="Rectangle 3"/>
            <p:cNvSpPr>
              <a:spLocks noChangeArrowheads="1"/>
            </p:cNvSpPr>
            <p:nvPr/>
          </p:nvSpPr>
          <p:spPr bwMode="auto">
            <a:xfrm>
              <a:off x="2309" y="1152"/>
              <a:ext cx="632" cy="35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27656" name="Rectangle 4"/>
            <p:cNvSpPr>
              <a:spLocks noChangeArrowheads="1"/>
            </p:cNvSpPr>
            <p:nvPr/>
          </p:nvSpPr>
          <p:spPr bwMode="auto">
            <a:xfrm>
              <a:off x="2112" y="1766"/>
              <a:ext cx="102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7657" name="Rectangle 5"/>
            <p:cNvSpPr>
              <a:spLocks noChangeArrowheads="1"/>
            </p:cNvSpPr>
            <p:nvPr/>
          </p:nvSpPr>
          <p:spPr bwMode="auto">
            <a:xfrm>
              <a:off x="1100" y="2342"/>
              <a:ext cx="1022" cy="355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27658" name="Rectangle 6"/>
            <p:cNvSpPr>
              <a:spLocks noChangeArrowheads="1"/>
            </p:cNvSpPr>
            <p:nvPr/>
          </p:nvSpPr>
          <p:spPr bwMode="auto">
            <a:xfrm>
              <a:off x="3236" y="2342"/>
              <a:ext cx="1532" cy="35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1424" y="1730"/>
              <a:ext cx="712" cy="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3290" y="1804"/>
              <a:ext cx="564" cy="3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9" name="Rectangle 25"/>
            <p:cNvSpPr>
              <a:spLocks noChangeArrowheads="1"/>
            </p:cNvSpPr>
            <p:nvPr/>
          </p:nvSpPr>
          <p:spPr bwMode="auto">
            <a:xfrm>
              <a:off x="714" y="3264"/>
              <a:ext cx="417" cy="35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7670" name="Rectangle 27"/>
            <p:cNvSpPr>
              <a:spLocks noChangeArrowheads="1"/>
            </p:cNvSpPr>
            <p:nvPr/>
          </p:nvSpPr>
          <p:spPr bwMode="auto">
            <a:xfrm>
              <a:off x="1962" y="3264"/>
              <a:ext cx="503" cy="3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7671" name="Rectangle 28"/>
            <p:cNvSpPr>
              <a:spLocks noChangeArrowheads="1"/>
            </p:cNvSpPr>
            <p:nvPr/>
          </p:nvSpPr>
          <p:spPr bwMode="auto">
            <a:xfrm>
              <a:off x="4302" y="3216"/>
              <a:ext cx="503" cy="3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7672" name="Rectangle 29"/>
            <p:cNvSpPr>
              <a:spLocks noChangeArrowheads="1"/>
            </p:cNvSpPr>
            <p:nvPr/>
          </p:nvSpPr>
          <p:spPr bwMode="auto">
            <a:xfrm>
              <a:off x="2371" y="2344"/>
              <a:ext cx="503" cy="35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7673" name="Rectangle 30"/>
            <p:cNvSpPr>
              <a:spLocks noChangeArrowheads="1"/>
            </p:cNvSpPr>
            <p:nvPr/>
          </p:nvSpPr>
          <p:spPr bwMode="auto">
            <a:xfrm>
              <a:off x="2208" y="1824"/>
              <a:ext cx="829" cy="2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31..40</a:t>
              </a:r>
              <a:endPara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4" name="Rectangle 62"/>
            <p:cNvSpPr>
              <a:spLocks noChangeArrowheads="1"/>
            </p:cNvSpPr>
            <p:nvPr/>
          </p:nvSpPr>
          <p:spPr bwMode="auto">
            <a:xfrm rot="21456844">
              <a:off x="3114" y="3182"/>
              <a:ext cx="417" cy="35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7675" name="Rectangle 9"/>
            <p:cNvSpPr>
              <a:spLocks noChangeArrowheads="1"/>
            </p:cNvSpPr>
            <p:nvPr/>
          </p:nvSpPr>
          <p:spPr bwMode="auto">
            <a:xfrm>
              <a:off x="4109" y="2784"/>
              <a:ext cx="517" cy="3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7676" name="Rectangle 10"/>
            <p:cNvSpPr>
              <a:spLocks noChangeArrowheads="1"/>
            </p:cNvSpPr>
            <p:nvPr/>
          </p:nvSpPr>
          <p:spPr bwMode="auto">
            <a:xfrm>
              <a:off x="2929" y="2784"/>
              <a:ext cx="1092" cy="3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7677" name="Rectangle 8"/>
            <p:cNvSpPr>
              <a:spLocks noChangeArrowheads="1"/>
            </p:cNvSpPr>
            <p:nvPr/>
          </p:nvSpPr>
          <p:spPr bwMode="auto">
            <a:xfrm>
              <a:off x="1806" y="2832"/>
              <a:ext cx="503" cy="3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767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3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1563689" y="2063750"/>
            <a:ext cx="61626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age	income	student	credit_rating   buys_computer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&lt;=30	high	no	fair		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31..40	high	no	excellent		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&lt;=30	high	no	fair		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&gt;40	medium	no	fair		yes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&gt;40	low	yes	fair		yes</a:t>
            </a:r>
          </a:p>
        </p:txBody>
      </p:sp>
    </p:spTree>
    <p:extLst>
      <p:ext uri="{BB962C8B-B14F-4D97-AF65-F5344CB8AC3E}">
        <p14:creationId xmlns:p14="http://schemas.microsoft.com/office/powerpoint/2010/main" val="2115049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5C10C6F-C2F8-4D92-A147-80BF2F57699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for Decision Tree Induction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Tree is constructed in a </a:t>
            </a:r>
            <a:r>
              <a:rPr lang="en-US" altLang="en-US" sz="240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Test attributes are selected on the basis of a heuristic or statistical measure (e.g., </a:t>
            </a:r>
            <a:r>
              <a:rPr lang="en-US" altLang="en-US" sz="2400">
                <a:solidFill>
                  <a:schemeClr val="hlink"/>
                </a:solidFill>
              </a:rPr>
              <a:t>information gain</a:t>
            </a:r>
            <a:r>
              <a:rPr lang="en-US" altLang="en-US" sz="240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There are no remaining attributes for further partitioning – </a:t>
            </a:r>
            <a:r>
              <a:rPr lang="en-US" altLang="en-US" sz="2400">
                <a:solidFill>
                  <a:schemeClr val="hlink"/>
                </a:solidFill>
              </a:rPr>
              <a:t>majority voting</a:t>
            </a:r>
            <a:r>
              <a:rPr lang="en-US" altLang="en-US" sz="2400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1832810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determine the Best Split</a:t>
            </a:r>
          </a:p>
        </p:txBody>
      </p:sp>
      <p:graphicFrame>
        <p:nvGraphicFramePr>
          <p:cNvPr id="3072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05001" y="2260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9538614" imgH="2239584" progId="Visio.Drawing.6">
                  <p:embed/>
                </p:oleObj>
              </mc:Choice>
              <mc:Fallback>
                <p:oleObj name="Visio" r:id="rId3" imgW="9538614" imgH="2239584" progId="Visio.Drawing.6">
                  <p:embed/>
                  <p:pic>
                    <p:nvPicPr>
                      <p:cNvPr id="307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260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3810000" y="12192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Before Splitting: 10 records of class 0,</a:t>
            </a:r>
            <a:b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		10 records of class 1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3505200" y="51196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4041960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determine the Best Split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approach: </a:t>
            </a:r>
          </a:p>
          <a:p>
            <a:pPr lvl="1" eaLnBrk="1" hangingPunct="1"/>
            <a:r>
              <a:rPr lang="en-US" altLang="en-US" smtClean="0"/>
              <a:t>Nodes with </a:t>
            </a:r>
            <a:r>
              <a:rPr lang="en-US" altLang="en-US" smtClean="0">
                <a:solidFill>
                  <a:srgbClr val="FF0000"/>
                </a:solidFill>
              </a:rPr>
              <a:t>homogeneous</a:t>
            </a:r>
            <a:r>
              <a:rPr lang="en-US" altLang="en-US" smtClean="0"/>
              <a:t> class distribution are preferred</a:t>
            </a:r>
          </a:p>
          <a:p>
            <a:pPr eaLnBrk="1" hangingPunct="1"/>
            <a:r>
              <a:rPr lang="en-US" altLang="en-US" smtClean="0"/>
              <a:t>Need a measure of node impurity: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graphicFrame>
        <p:nvGraphicFramePr>
          <p:cNvPr id="3174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3" imgW="655371" imgH="585812" progId="Visio.Drawing.6">
                  <p:embed/>
                </p:oleObj>
              </mc:Choice>
              <mc:Fallback>
                <p:oleObj name="Visio" r:id="rId3" imgW="655371" imgH="585812" progId="Visio.Drawing.6">
                  <p:embed/>
                  <p:pic>
                    <p:nvPicPr>
                      <p:cNvPr id="317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2390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5" imgW="655371" imgH="585812" progId="Visio.Drawing.6">
                  <p:embed/>
                </p:oleObj>
              </mc:Choice>
              <mc:Fallback>
                <p:oleObj name="Visio" r:id="rId5" imgW="655371" imgH="585812" progId="Visio.Drawing.6">
                  <p:embed/>
                  <p:pic>
                    <p:nvPicPr>
                      <p:cNvPr id="317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2"/>
          <p:cNvSpPr txBox="1">
            <a:spLocks noChangeArrowheads="1"/>
          </p:cNvSpPr>
          <p:nvPr/>
        </p:nvSpPr>
        <p:spPr bwMode="auto">
          <a:xfrm>
            <a:off x="2895600" y="4724401"/>
            <a:ext cx="2819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Non-homogeneous,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High degree of impurity</a:t>
            </a:r>
          </a:p>
        </p:txBody>
      </p: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6705600" y="4724401"/>
            <a:ext cx="2819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Homogeneous,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2548562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Find the Best Split</a:t>
            </a:r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8001000" y="18288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B?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 flipH="1">
            <a:off x="7426326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8534401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7153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9642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7010401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9197976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2971800" y="17526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A?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 flipH="1">
            <a:off x="2397126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>
            <a:off x="3505201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2124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2782" name="Text Box 15"/>
          <p:cNvSpPr txBox="1">
            <a:spLocks noChangeArrowheads="1"/>
          </p:cNvSpPr>
          <p:nvPr/>
        </p:nvSpPr>
        <p:spPr bwMode="auto">
          <a:xfrm>
            <a:off x="4613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1981201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4168776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2785" name="Text Box 18"/>
          <p:cNvSpPr txBox="1">
            <a:spLocks noChangeArrowheads="1"/>
          </p:cNvSpPr>
          <p:nvPr/>
        </p:nvSpPr>
        <p:spPr bwMode="auto">
          <a:xfrm>
            <a:off x="3429000" y="10668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Before Splitting:</a:t>
            </a:r>
          </a:p>
        </p:txBody>
      </p:sp>
      <p:graphicFrame>
        <p:nvGraphicFramePr>
          <p:cNvPr id="327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002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Document" r:id="rId3" imgW="3317490" imgH="1395377" progId="Word.Document.8">
                  <p:embed/>
                </p:oleObj>
              </mc:Choice>
              <mc:Fallback>
                <p:oleObj name="Document" r:id="rId3" imgW="3317490" imgH="1395377" progId="Word.Document.8">
                  <p:embed/>
                  <p:pic>
                    <p:nvPicPr>
                      <p:cNvPr id="32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3"/>
          <p:cNvGraphicFramePr>
            <a:graphicFrameLocks noChangeAspect="1"/>
          </p:cNvGraphicFramePr>
          <p:nvPr/>
        </p:nvGraphicFramePr>
        <p:xfrm>
          <a:off x="3890963" y="3586164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ocument" r:id="rId5" imgW="3325066" imgH="1394657" progId="Word.Document.8">
                  <p:embed/>
                </p:oleObj>
              </mc:Choice>
              <mc:Fallback>
                <p:oleObj name="Document" r:id="rId5" imgW="3325066" imgH="1394657" progId="Word.Document.8">
                  <p:embed/>
                  <p:pic>
                    <p:nvPicPr>
                      <p:cNvPr id="32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586164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4"/>
          <p:cNvGraphicFramePr>
            <a:graphicFrameLocks noChangeAspect="1"/>
          </p:cNvGraphicFramePr>
          <p:nvPr/>
        </p:nvGraphicFramePr>
        <p:xfrm>
          <a:off x="66294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Document" r:id="rId7" imgW="3325066" imgH="1394657" progId="Word.Document.8">
                  <p:embed/>
                </p:oleObj>
              </mc:Choice>
              <mc:Fallback>
                <p:oleObj name="Document" r:id="rId7" imgW="3325066" imgH="1394657" progId="Word.Document.8">
                  <p:embed/>
                  <p:pic>
                    <p:nvPicPr>
                      <p:cNvPr id="32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5"/>
          <p:cNvGraphicFramePr>
            <a:graphicFrameLocks noChangeAspect="1"/>
          </p:cNvGraphicFramePr>
          <p:nvPr/>
        </p:nvGraphicFramePr>
        <p:xfrm>
          <a:off x="8915401" y="3586164"/>
          <a:ext cx="1635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Document" r:id="rId9" imgW="3332642" imgH="1394657" progId="Word.Document.8">
                  <p:embed/>
                </p:oleObj>
              </mc:Choice>
              <mc:Fallback>
                <p:oleObj name="Document" r:id="rId9" imgW="3332642" imgH="1394657" progId="Word.Document.8">
                  <p:embed/>
                  <p:pic>
                    <p:nvPicPr>
                      <p:cNvPr id="32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3586164"/>
                        <a:ext cx="1635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6"/>
          <p:cNvGraphicFramePr>
            <a:graphicFrameLocks noChangeAspect="1"/>
          </p:cNvGraphicFramePr>
          <p:nvPr/>
        </p:nvGraphicFramePr>
        <p:xfrm>
          <a:off x="5486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Document" r:id="rId11" imgW="3332642" imgH="1394657" progId="Word.Document.8">
                  <p:embed/>
                </p:oleObj>
              </mc:Choice>
              <mc:Fallback>
                <p:oleObj name="Document" r:id="rId11" imgW="3332642" imgH="1394657" progId="Word.Document.8">
                  <p:embed/>
                  <p:pic>
                    <p:nvPicPr>
                      <p:cNvPr id="32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239000" y="1066801"/>
            <a:ext cx="1295400" cy="396875"/>
            <a:chOff x="3600" y="768"/>
            <a:chExt cx="816" cy="250"/>
          </a:xfrm>
        </p:grpSpPr>
        <p:sp>
          <p:nvSpPr>
            <p:cNvPr id="32807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08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M0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133600" y="4343401"/>
            <a:ext cx="8001000" cy="854075"/>
            <a:chOff x="384" y="2832"/>
            <a:chExt cx="5040" cy="538"/>
          </a:xfrm>
        </p:grpSpPr>
        <p:sp>
          <p:nvSpPr>
            <p:cNvPr id="32799" name="Text Box 36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M1</a:t>
              </a:r>
            </a:p>
          </p:txBody>
        </p:sp>
        <p:sp>
          <p:nvSpPr>
            <p:cNvPr id="32800" name="Text Box 37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M2</a:t>
              </a:r>
            </a:p>
          </p:txBody>
        </p:sp>
        <p:sp>
          <p:nvSpPr>
            <p:cNvPr id="32801" name="Text Box 38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M3</a:t>
              </a:r>
            </a:p>
          </p:txBody>
        </p:sp>
        <p:sp>
          <p:nvSpPr>
            <p:cNvPr id="32802" name="Text Box 39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M4</a:t>
              </a:r>
            </a:p>
          </p:txBody>
        </p:sp>
        <p:sp>
          <p:nvSpPr>
            <p:cNvPr id="32803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04" name="Line 41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05" name="Line 42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06" name="Line 43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286000" y="5257801"/>
            <a:ext cx="7620000" cy="777875"/>
            <a:chOff x="480" y="3408"/>
            <a:chExt cx="4800" cy="490"/>
          </a:xfrm>
        </p:grpSpPr>
        <p:sp>
          <p:nvSpPr>
            <p:cNvPr id="32795" name="AutoShape 44"/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796" name="AutoShape 45"/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797" name="Text Box 46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M12</a:t>
              </a:r>
            </a:p>
          </p:txBody>
        </p:sp>
        <p:sp>
          <p:nvSpPr>
            <p:cNvPr id="32798" name="Text Box 47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ahoma" panose="020B0604030504040204" pitchFamily="34" charset="0"/>
                </a:rPr>
                <a:t>M34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4343400" y="5927726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Gain = M0 – M12 vs  M0 – M34</a:t>
            </a:r>
          </a:p>
        </p:txBody>
      </p:sp>
    </p:spTree>
    <p:extLst>
      <p:ext uri="{BB962C8B-B14F-4D97-AF65-F5344CB8AC3E}">
        <p14:creationId xmlns:p14="http://schemas.microsoft.com/office/powerpoint/2010/main" val="2011915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Measure of Impurity: GINI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Gini Index for a given node t :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(NOTE: </a:t>
            </a:r>
            <a:r>
              <a:rPr lang="en-US" altLang="en-US" sz="2000" i="1">
                <a:latin typeface="Times New Roman" panose="02020603050405020304" pitchFamily="18" charset="0"/>
              </a:rPr>
              <a:t>p( j | t) </a:t>
            </a:r>
            <a:r>
              <a:rPr lang="en-US" altLang="en-US" sz="2000"/>
              <a:t>is the relative frequency of class j at node t).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Maximum (1 - 1/n</a:t>
            </a:r>
            <a:r>
              <a:rPr lang="en-US" altLang="en-US" sz="2400" baseline="-25000"/>
              <a:t>c</a:t>
            </a:r>
            <a:r>
              <a:rPr lang="en-US" altLang="en-US" sz="2400"/>
              <a:t>) when records are equally distributed among all classes, implying least interesting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Minimum (0.0) when all records belong to one class, implying most interesting information</a:t>
            </a:r>
            <a:endParaRPr lang="en-US" altLang="en-US" sz="2400" baseline="-25000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4267200" y="17780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337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780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2819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3379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60960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337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7772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337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6"/>
          <p:cNvGraphicFramePr>
            <a:graphicFrameLocks noChangeAspect="1"/>
          </p:cNvGraphicFramePr>
          <p:nvPr/>
        </p:nvGraphicFramePr>
        <p:xfrm>
          <a:off x="44958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Document" r:id="rId11" imgW="3284220" imgH="1970532" progId="Word.Document.8">
                  <p:embed/>
                </p:oleObj>
              </mc:Choice>
              <mc:Fallback>
                <p:oleObj name="Document" r:id="rId11" imgW="3284220" imgH="1970532" progId="Word.Document.8">
                  <p:embed/>
                  <p:pic>
                    <p:nvPicPr>
                      <p:cNvPr id="338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82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for computing GINI</a:t>
            </a:r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/>
        </p:nvGraphicFramePr>
        <p:xfrm>
          <a:off x="19812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348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3"/>
          <p:cNvGraphicFramePr>
            <a:graphicFrameLocks noChangeAspect="1"/>
          </p:cNvGraphicFramePr>
          <p:nvPr/>
        </p:nvGraphicFramePr>
        <p:xfrm>
          <a:off x="20574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348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2057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4572000" y="2339976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P(C1) = 0/6 = 0     P(C2) = 6/6 =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Gini = 1 – P(C1)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 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– P(C2)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= 1 – 0 – 1 = 0 </a:t>
            </a:r>
          </a:p>
        </p:txBody>
      </p:sp>
      <p:graphicFrame>
        <p:nvGraphicFramePr>
          <p:cNvPr id="34823" name="Object 5"/>
          <p:cNvGraphicFramePr>
            <a:graphicFrameLocks noChangeAspect="1"/>
          </p:cNvGraphicFramePr>
          <p:nvPr/>
        </p:nvGraphicFramePr>
        <p:xfrm>
          <a:off x="4114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348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4648200" y="3817939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P(C1) = 1/6          P(C2) = 5/6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Gini = 1 – (1/6)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 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– (5/6)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= 0.278</a:t>
            </a: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4648200" y="5105401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P(C1) = 2/6          P(C2) = 4/6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Gini = 1 – (2/6)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 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– (4/6)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= 0.444</a:t>
            </a:r>
          </a:p>
        </p:txBody>
      </p:sp>
    </p:spTree>
    <p:extLst>
      <p:ext uri="{BB962C8B-B14F-4D97-AF65-F5344CB8AC3E}">
        <p14:creationId xmlns:p14="http://schemas.microsoft.com/office/powerpoint/2010/main" val="226640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2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7145C95-7BDC-4160-9CC0-81CF4EFC955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5844" name="Object 5"/>
          <p:cNvGraphicFramePr>
            <a:graphicFrameLocks noChangeAspect="1"/>
          </p:cNvGraphicFramePr>
          <p:nvPr/>
        </p:nvGraphicFramePr>
        <p:xfrm>
          <a:off x="7315200" y="2286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358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Box 1"/>
          <p:cNvSpPr txBox="1">
            <a:spLocks noChangeArrowheads="1"/>
          </p:cNvSpPr>
          <p:nvPr/>
        </p:nvSpPr>
        <p:spPr bwMode="auto">
          <a:xfrm>
            <a:off x="2209801" y="1524000"/>
            <a:ext cx="435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SA" sz="1800">
                <a:solidFill>
                  <a:srgbClr val="000000"/>
                </a:solidFill>
                <a:latin typeface="Tahoma" panose="020B0604030504040204" pitchFamily="34" charset="0"/>
              </a:rPr>
              <a:t>Find the Gini for the following two cases: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69089" y="2122488"/>
          <a:ext cx="243522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C1</a:t>
                      </a:r>
                      <a:endParaRPr lang="en-US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C2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C3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2336800"/>
          <a:ext cx="2408238" cy="609600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8063137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1507992"/>
                    </a:ext>
                  </a:extLst>
                </a:gridCol>
              </a:tblGrid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764514"/>
                  </a:ext>
                </a:extLst>
              </a:tr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48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1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2 - Sol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C6C6764-4ACE-47D4-B3A9-3213BDC3AC0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7280275" y="906463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906463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2571751" y="3389314"/>
            <a:ext cx="317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Gini = 1 – (0/6)^2 – (6/6)^2</a:t>
            </a:r>
          </a:p>
        </p:txBody>
      </p:sp>
      <p:sp>
        <p:nvSpPr>
          <p:cNvPr id="36870" name="TextBox 9"/>
          <p:cNvSpPr txBox="1">
            <a:spLocks noChangeArrowheads="1"/>
          </p:cNvSpPr>
          <p:nvPr/>
        </p:nvSpPr>
        <p:spPr bwMode="auto">
          <a:xfrm>
            <a:off x="6248401" y="3414714"/>
            <a:ext cx="433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Gini = 1 – (2/8)^2 – (5/8)^2 – (1/8)^2 </a:t>
            </a:r>
          </a:p>
        </p:txBody>
      </p:sp>
      <p:sp>
        <p:nvSpPr>
          <p:cNvPr id="36871" name="TextBox 1"/>
          <p:cNvSpPr txBox="1">
            <a:spLocks noChangeArrowheads="1"/>
          </p:cNvSpPr>
          <p:nvPr/>
        </p:nvSpPr>
        <p:spPr bwMode="auto">
          <a:xfrm>
            <a:off x="2209801" y="1524000"/>
            <a:ext cx="435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SA" sz="1800">
                <a:solidFill>
                  <a:srgbClr val="000000"/>
                </a:solidFill>
                <a:latin typeface="Tahoma" panose="020B0604030504040204" pitchFamily="34" charset="0"/>
              </a:rPr>
              <a:t>Find the Gini for the following two cases: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69089" y="2122488"/>
          <a:ext cx="243522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C1</a:t>
                      </a:r>
                      <a:endParaRPr lang="en-US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C2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C3</a:t>
                      </a:r>
                      <a:endParaRPr lang="en-US" sz="1000" b="1" ker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2336800"/>
          <a:ext cx="2408238" cy="609600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41382554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2121676"/>
                    </a:ext>
                  </a:extLst>
                </a:gridCol>
              </a:tblGrid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682338"/>
                  </a:ext>
                </a:extLst>
              </a:tr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ar-S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93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2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Splitting Based on GINI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1430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When </a:t>
            </a:r>
            <a:r>
              <a:rPr lang="en-US" altLang="en-US" sz="2400" dirty="0"/>
              <a:t>a node p is split into k partitions (children), the quality of split is computed as,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		where,	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= number of records at child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    			n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= number of records at node p.</a:t>
            </a:r>
          </a:p>
          <a:p>
            <a:pPr eaLnBrk="1" hangingPunct="1"/>
            <a:r>
              <a:rPr lang="en-US" altLang="en-US" sz="2400" dirty="0"/>
              <a:t>Reduction in impurity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endParaRPr lang="en-US" altLang="en-US" sz="3200" dirty="0"/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90492"/>
              </p:ext>
            </p:extLst>
          </p:nvPr>
        </p:nvGraphicFramePr>
        <p:xfrm>
          <a:off x="4191000" y="2148037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37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48037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3733801" y="5486400"/>
          <a:ext cx="47037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5" imgW="1828800" imgH="241300" progId="Equation.3">
                  <p:embed/>
                </p:oleObj>
              </mc:Choice>
              <mc:Fallback>
                <p:oleObj name="Equation" r:id="rId5" imgW="1828800" imgH="241300" progId="Equation.3">
                  <p:embed/>
                  <p:pic>
                    <p:nvPicPr>
                      <p:cNvPr id="378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486400"/>
                        <a:ext cx="4703763" cy="6175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17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B44860-B1AE-483D-95EA-FB41F943C6DF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596418" name="Text Box 2"/>
          <p:cNvSpPr txBox="1">
            <a:spLocks noChangeArrowheads="1"/>
          </p:cNvSpPr>
          <p:nvPr/>
        </p:nvSpPr>
        <p:spPr bwMode="auto">
          <a:xfrm>
            <a:off x="2286000" y="3810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TREES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057400" y="1143000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b="1" dirty="0">
                <a:cs typeface="Times New Roman" panose="02020603050405020304" pitchFamily="18" charset="0"/>
              </a:rPr>
              <a:t>Most widely used learning method</a:t>
            </a:r>
          </a:p>
          <a:p>
            <a:pPr algn="just" eaLnBrk="1" hangingPunct="1"/>
            <a:endParaRPr lang="en-US" altLang="en-US" b="1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b="1" dirty="0">
                <a:cs typeface="Times New Roman" panose="02020603050405020304" pitchFamily="18" charset="0"/>
              </a:rPr>
              <a:t>It is a method that induces concepts from examples</a:t>
            </a:r>
          </a:p>
          <a:p>
            <a:pPr algn="just" eaLnBrk="1" hangingPunct="1"/>
            <a:endParaRPr lang="en-US" altLang="en-US" b="1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b="1" dirty="0">
                <a:cs typeface="Times New Roman" panose="02020603050405020304" pitchFamily="18" charset="0"/>
              </a:rPr>
              <a:t>The learning is </a:t>
            </a:r>
            <a:r>
              <a:rPr lang="en-US" altLang="en-US" b="1" i="1" dirty="0">
                <a:cs typeface="Times New Roman" panose="02020603050405020304" pitchFamily="18" charset="0"/>
              </a:rPr>
              <a:t>supervised</a:t>
            </a:r>
            <a:r>
              <a:rPr lang="en-US" altLang="en-US" b="1" dirty="0">
                <a:cs typeface="Times New Roman" panose="02020603050405020304" pitchFamily="18" charset="0"/>
              </a:rPr>
              <a:t>: i.e. the classes or categories of the data instances are already known</a:t>
            </a:r>
          </a:p>
          <a:p>
            <a:pPr algn="just" eaLnBrk="1" hangingPunct="1"/>
            <a:endParaRPr lang="en-US" altLang="en-US" b="1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b="1" dirty="0">
                <a:cs typeface="Times New Roman" panose="02020603050405020304" pitchFamily="18" charset="0"/>
              </a:rPr>
              <a:t>It represents concepts as </a:t>
            </a:r>
            <a:r>
              <a:rPr lang="en-US" altLang="en-US" b="1" i="1" dirty="0">
                <a:cs typeface="Times New Roman" panose="02020603050405020304" pitchFamily="18" charset="0"/>
              </a:rPr>
              <a:t>decision trees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Attributes: Computing GINI Index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1143001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Splits into two partitions</a:t>
            </a:r>
          </a:p>
          <a:p>
            <a:pPr fontAlgn="base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Effect of Weighing partitions: </a:t>
            </a:r>
          </a:p>
          <a:p>
            <a:pPr lvl="1" fontAlgn="base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Larger and Purer Partitions are sought for.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181600" y="2862264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B?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4606926" y="3319464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715001" y="3319464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333875" y="3435351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823075" y="343535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4191001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378576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38923" name="Object 2"/>
          <p:cNvGraphicFramePr>
            <a:graphicFrameLocks noChangeAspect="1"/>
          </p:cNvGraphicFramePr>
          <p:nvPr/>
        </p:nvGraphicFramePr>
        <p:xfrm>
          <a:off x="8077200" y="2590800"/>
          <a:ext cx="1981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389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1981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3"/>
          <p:cNvGraphicFramePr>
            <a:graphicFrameLocks noChangeAspect="1"/>
          </p:cNvGraphicFramePr>
          <p:nvPr/>
        </p:nvGraphicFramePr>
        <p:xfrm>
          <a:off x="4800600" y="46482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5" imgW="3410292" imgH="2544009" progId="Word.Document.8">
                  <p:embed/>
                </p:oleObj>
              </mc:Choice>
              <mc:Fallback>
                <p:oleObj name="Document" r:id="rId5" imgW="3410292" imgH="2544009" progId="Word.Document.8">
                  <p:embed/>
                  <p:pic>
                    <p:nvPicPr>
                      <p:cNvPr id="389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905000" y="4191001"/>
            <a:ext cx="2438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Gini(N1) </a:t>
            </a:r>
            <a:b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= 1 – (5/7)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 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– (2/7)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= 0.194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Gini(N2) </a:t>
            </a:r>
            <a:b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= 1 – (1/5)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 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– (4/5)</a:t>
            </a:r>
            <a:r>
              <a:rPr lang="en-US" altLang="en-US" sz="2000" baseline="3000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= 0.32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7467600" y="4648201"/>
            <a:ext cx="243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Gini(Children) </a:t>
            </a:r>
            <a:b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= 7/12 * 0.194 + </a:t>
            </a:r>
            <a:b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5/12 * 0.32</a:t>
            </a:r>
            <a:b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= 0.2465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70035"/>
              </p:ext>
            </p:extLst>
          </p:nvPr>
        </p:nvGraphicFramePr>
        <p:xfrm>
          <a:off x="8566483" y="1252886"/>
          <a:ext cx="3418583" cy="9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37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483" y="1252886"/>
                        <a:ext cx="3418583" cy="971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22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42B6BB9-BA56-49B9-BF92-804A8B1EA9D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Attribute Selection: GINI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N: buys_computer = “no”</a:t>
            </a:r>
            <a:endParaRPr lang="en-US" altLang="en-US" sz="2000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68699"/>
              </p:ext>
            </p:extLst>
          </p:nvPr>
        </p:nvGraphicFramePr>
        <p:xfrm>
          <a:off x="2284413" y="2589213"/>
          <a:ext cx="350043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Worksheet" r:id="rId4" imgW="3505200" imgH="1454055" progId="Excel.Sheet.8">
                  <p:embed/>
                </p:oleObj>
              </mc:Choice>
              <mc:Fallback>
                <p:oleObj name="Worksheet" r:id="rId4" imgW="3505200" imgH="1454055" progId="Excel.Sheet.8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589213"/>
                        <a:ext cx="3500437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562601" y="1295400"/>
          <a:ext cx="50387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معادلة" r:id="rId6" imgW="2743200" imgH="812800" progId="Equation.3">
                  <p:embed/>
                </p:oleObj>
              </mc:Choice>
              <mc:Fallback>
                <p:oleObj name="معادلة" r:id="rId6" imgW="2743200" imgH="812800" progId="Equation.3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295400"/>
                        <a:ext cx="50387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39503"/>
              </p:ext>
            </p:extLst>
          </p:nvPr>
        </p:nvGraphicFramePr>
        <p:xfrm>
          <a:off x="6729413" y="4291270"/>
          <a:ext cx="29225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8" imgW="1549080" imgH="888840" progId="Equation.3">
                  <p:embed/>
                </p:oleObj>
              </mc:Choice>
              <mc:Fallback>
                <p:oleObj name="Equation" r:id="rId8" imgW="1549080" imgH="888840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4291270"/>
                        <a:ext cx="2922587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045315"/>
              </p:ext>
            </p:extLst>
          </p:nvPr>
        </p:nvGraphicFramePr>
        <p:xfrm>
          <a:off x="6064217" y="2895600"/>
          <a:ext cx="55483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10" imgW="3314520" imgH="241200" progId="Equation.3">
                  <p:embed/>
                </p:oleObj>
              </mc:Choice>
              <mc:Fallback>
                <p:oleObj name="Equation" r:id="rId10" imgW="3314520" imgH="241200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17" y="2895600"/>
                        <a:ext cx="55483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/>
          </p:cNvGraphicFramePr>
          <p:nvPr/>
        </p:nvGraphicFramePr>
        <p:xfrm>
          <a:off x="1676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Worksheet" r:id="rId12" imgW="6115431" imgH="4458208" progId="Excel.Sheet.8">
                  <p:embed/>
                </p:oleObj>
              </mc:Choice>
              <mc:Fallback>
                <p:oleObj name="Worksheet" r:id="rId12" imgW="6115431" imgH="4458208" progId="Excel.Sheet.8">
                  <p:embed/>
                  <p:pic>
                    <p:nvPicPr>
                      <p:cNvPr id="3994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1"/>
          <p:cNvGraphicFramePr>
            <a:graphicFrameLocks noChangeAspect="1"/>
          </p:cNvGraphicFramePr>
          <p:nvPr/>
        </p:nvGraphicFramePr>
        <p:xfrm>
          <a:off x="2187576" y="1965326"/>
          <a:ext cx="36242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14" imgW="2501900" imgH="533400" progId="Equation.3">
                  <p:embed/>
                </p:oleObj>
              </mc:Choice>
              <mc:Fallback>
                <p:oleObj name="Equation" r:id="rId14" imgW="2501900" imgH="533400" progId="Equation.3">
                  <p:embed/>
                  <p:pic>
                    <p:nvPicPr>
                      <p:cNvPr id="399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1965326"/>
                        <a:ext cx="36242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55492"/>
              </p:ext>
            </p:extLst>
          </p:nvPr>
        </p:nvGraphicFramePr>
        <p:xfrm>
          <a:off x="109878" y="68977"/>
          <a:ext cx="3384093" cy="96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16" imgW="1511300" imgH="431800" progId="Equation.3">
                  <p:embed/>
                </p:oleObj>
              </mc:Choice>
              <mc:Fallback>
                <p:oleObj name="Equation" r:id="rId16" imgW="1511300" imgH="431800" progId="Equation.3">
                  <p:embed/>
                  <p:pic>
                    <p:nvPicPr>
                      <p:cNvPr id="37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78" y="68977"/>
                        <a:ext cx="3384093" cy="96214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39562"/>
              </p:ext>
            </p:extLst>
          </p:nvPr>
        </p:nvGraphicFramePr>
        <p:xfrm>
          <a:off x="7979343" y="3487052"/>
          <a:ext cx="4096578" cy="537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18" imgW="1828800" imgH="241300" progId="Equation.3">
                  <p:embed/>
                </p:oleObj>
              </mc:Choice>
              <mc:Fallback>
                <p:oleObj name="Equation" r:id="rId18" imgW="1828800" imgH="241300" progId="Equation.3">
                  <p:embed/>
                  <p:pic>
                    <p:nvPicPr>
                      <p:cNvPr id="378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343" y="3487052"/>
                        <a:ext cx="4096578" cy="53782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967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3</a:t>
            </a:r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Find 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908AABC-5963-45D0-BC67-8938E2AECCFE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2206626" y="1905000"/>
          <a:ext cx="18208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3" imgW="990170" imgH="241195" progId="Equation.3">
                  <p:embed/>
                </p:oleObj>
              </mc:Choice>
              <mc:Fallback>
                <p:oleObj name="Equation" r:id="rId3" imgW="990170" imgH="241195" progId="Equation.3">
                  <p:embed/>
                  <p:pic>
                    <p:nvPicPr>
                      <p:cNvPr id="419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1905000"/>
                        <a:ext cx="18208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/>
          <p:cNvGraphicFramePr>
            <a:graphicFrameLocks noChangeAspect="1"/>
          </p:cNvGraphicFramePr>
          <p:nvPr/>
        </p:nvGraphicFramePr>
        <p:xfrm>
          <a:off x="2209800" y="3429000"/>
          <a:ext cx="18430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5" imgW="1002865" imgH="241195" progId="Equation.3">
                  <p:embed/>
                </p:oleObj>
              </mc:Choice>
              <mc:Fallback>
                <p:oleObj name="Equation" r:id="rId5" imgW="1002865" imgH="241195" progId="Equation.3">
                  <p:embed/>
                  <p:pic>
                    <p:nvPicPr>
                      <p:cNvPr id="419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18430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"/>
          <p:cNvGraphicFramePr>
            <a:graphicFrameLocks/>
          </p:cNvGraphicFramePr>
          <p:nvPr/>
        </p:nvGraphicFramePr>
        <p:xfrm>
          <a:off x="7486650" y="6350"/>
          <a:ext cx="31813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Worksheet" r:id="rId7" imgW="4324320" imgH="4457580" progId="Excel.Sheet.8">
                  <p:embed/>
                </p:oleObj>
              </mc:Choice>
              <mc:Fallback>
                <p:oleObj name="Worksheet" r:id="rId7" imgW="4324320" imgH="4457580" progId="Excel.Sheet.8">
                  <p:embed/>
                  <p:pic>
                    <p:nvPicPr>
                      <p:cNvPr id="41991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6350"/>
                        <a:ext cx="31813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989138" y="4953000"/>
          <a:ext cx="2286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معادلة" r:id="rId9" imgW="1244600" imgH="241300" progId="Equation.3">
                  <p:embed/>
                </p:oleObj>
              </mc:Choice>
              <mc:Fallback>
                <p:oleObj name="معادلة" r:id="rId9" imgW="1244600" imgH="241300" progId="Equation.3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953000"/>
                        <a:ext cx="2286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5"/>
          <p:cNvGraphicFramePr>
            <a:graphicFrameLocks noChangeAspect="1"/>
          </p:cNvGraphicFramePr>
          <p:nvPr/>
        </p:nvGraphicFramePr>
        <p:xfrm>
          <a:off x="4435476" y="514351"/>
          <a:ext cx="25003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11" imgW="1612900" imgH="355600" progId="Equation.3">
                  <p:embed/>
                </p:oleObj>
              </mc:Choice>
              <mc:Fallback>
                <p:oleObj name="Equation" r:id="rId11" imgW="1612900" imgH="355600" progId="Equation.3">
                  <p:embed/>
                  <p:pic>
                    <p:nvPicPr>
                      <p:cNvPr id="419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6" y="514351"/>
                        <a:ext cx="2500313" cy="549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2"/>
          <p:cNvGraphicFramePr>
            <a:graphicFrameLocks noChangeAspect="1"/>
          </p:cNvGraphicFramePr>
          <p:nvPr/>
        </p:nvGraphicFramePr>
        <p:xfrm>
          <a:off x="4451351" y="1338263"/>
          <a:ext cx="25003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3" imgW="1511300" imgH="431800" progId="Equation.3">
                  <p:embed/>
                </p:oleObj>
              </mc:Choice>
              <mc:Fallback>
                <p:oleObj name="Equation" r:id="rId13" imgW="1511300" imgH="431800" progId="Equation.3">
                  <p:embed/>
                  <p:pic>
                    <p:nvPicPr>
                      <p:cNvPr id="419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1" y="1338263"/>
                        <a:ext cx="2500313" cy="7096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3"/>
          <p:cNvGraphicFramePr>
            <a:graphicFrameLocks noChangeAspect="1"/>
          </p:cNvGraphicFramePr>
          <p:nvPr/>
        </p:nvGraphicFramePr>
        <p:xfrm>
          <a:off x="3998914" y="2352675"/>
          <a:ext cx="33369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5" imgW="1828800" imgH="241300" progId="Equation.3">
                  <p:embed/>
                </p:oleObj>
              </mc:Choice>
              <mc:Fallback>
                <p:oleObj name="Equation" r:id="rId15" imgW="1828800" imgH="241300" progId="Equation.3">
                  <p:embed/>
                  <p:pic>
                    <p:nvPicPr>
                      <p:cNvPr id="419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4" y="2352675"/>
                        <a:ext cx="3336925" cy="438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532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C794AF0-5F73-4B5A-836F-BAC9C8D4C84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3 – Sol </a:t>
            </a:r>
          </a:p>
        </p:txBody>
      </p:sp>
      <p:graphicFrame>
        <p:nvGraphicFramePr>
          <p:cNvPr id="43012" name="Object 6"/>
          <p:cNvGraphicFramePr>
            <a:graphicFrameLocks noChangeAspect="1"/>
          </p:cNvGraphicFramePr>
          <p:nvPr/>
        </p:nvGraphicFramePr>
        <p:xfrm>
          <a:off x="1582738" y="1524000"/>
          <a:ext cx="5930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معادلة" r:id="rId3" imgW="3225800" imgH="241300" progId="Equation.3">
                  <p:embed/>
                </p:oleObj>
              </mc:Choice>
              <mc:Fallback>
                <p:oleObj name="معادلة" r:id="rId3" imgW="3225800" imgH="241300" progId="Equation.3">
                  <p:embed/>
                  <p:pic>
                    <p:nvPicPr>
                      <p:cNvPr id="430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1524000"/>
                        <a:ext cx="59309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1606550" y="4418014"/>
          <a:ext cx="50863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معادلة" r:id="rId5" imgW="2768600" imgH="241300" progId="Equation.3">
                  <p:embed/>
                </p:oleObj>
              </mc:Choice>
              <mc:Fallback>
                <p:oleObj name="معادلة" r:id="rId5" imgW="2768600" imgH="241300" progId="Equation.3">
                  <p:embed/>
                  <p:pic>
                    <p:nvPicPr>
                      <p:cNvPr id="430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418014"/>
                        <a:ext cx="50863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"/>
          <p:cNvGraphicFramePr>
            <a:graphicFrameLocks/>
          </p:cNvGraphicFramePr>
          <p:nvPr/>
        </p:nvGraphicFramePr>
        <p:xfrm>
          <a:off x="7486650" y="0"/>
          <a:ext cx="31813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Worksheet" r:id="rId7" imgW="4324320" imgH="4457580" progId="Excel.Sheet.8">
                  <p:embed/>
                </p:oleObj>
              </mc:Choice>
              <mc:Fallback>
                <p:oleObj name="Worksheet" r:id="rId7" imgW="4324320" imgH="4457580" progId="Excel.Sheet.8">
                  <p:embed/>
                  <p:pic>
                    <p:nvPicPr>
                      <p:cNvPr id="43014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0"/>
                        <a:ext cx="31813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057400" y="2751138"/>
          <a:ext cx="26670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Worksheet" r:id="rId9" imgW="4657776" imgH="1438183" progId="Excel.Sheet.8">
                  <p:embed/>
                </p:oleObj>
              </mc:Choice>
              <mc:Fallback>
                <p:oleObj name="Worksheet" r:id="rId9" imgW="4657776" imgH="1438183" progId="Excel.Sheet.8">
                  <p:embed/>
                  <p:pic>
                    <p:nvPicPr>
                      <p:cNvPr id="430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51138"/>
                        <a:ext cx="26670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9"/>
          <p:cNvGraphicFramePr>
            <a:graphicFrameLocks noChangeAspect="1"/>
          </p:cNvGraphicFramePr>
          <p:nvPr/>
        </p:nvGraphicFramePr>
        <p:xfrm>
          <a:off x="1752601" y="5789614"/>
          <a:ext cx="27162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Worksheet" r:id="rId11" imgW="4657776" imgH="1438385" progId="Excel.Sheet.8">
                  <p:embed/>
                </p:oleObj>
              </mc:Choice>
              <mc:Fallback>
                <p:oleObj name="Worksheet" r:id="rId11" imgW="4657776" imgH="1438385" progId="Excel.Sheet.8">
                  <p:embed/>
                  <p:pic>
                    <p:nvPicPr>
                      <p:cNvPr id="430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5789614"/>
                        <a:ext cx="271621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0"/>
          <p:cNvGraphicFramePr>
            <a:graphicFrameLocks noChangeAspect="1"/>
          </p:cNvGraphicFramePr>
          <p:nvPr/>
        </p:nvGraphicFramePr>
        <p:xfrm>
          <a:off x="1524001" y="1981200"/>
          <a:ext cx="58150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معادلة" r:id="rId13" imgW="3162300" imgH="406400" progId="Equation.3">
                  <p:embed/>
                </p:oleObj>
              </mc:Choice>
              <mc:Fallback>
                <p:oleObj name="معادلة" r:id="rId13" imgW="3162300" imgH="406400" progId="Equation.3">
                  <p:embed/>
                  <p:pic>
                    <p:nvPicPr>
                      <p:cNvPr id="430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981200"/>
                        <a:ext cx="58150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1"/>
          <p:cNvGraphicFramePr>
            <a:graphicFrameLocks noChangeAspect="1"/>
          </p:cNvGraphicFramePr>
          <p:nvPr/>
        </p:nvGraphicFramePr>
        <p:xfrm>
          <a:off x="1617663" y="4951414"/>
          <a:ext cx="58848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معادلة" r:id="rId15" imgW="3200400" imgH="406400" progId="Equation.3">
                  <p:embed/>
                </p:oleObj>
              </mc:Choice>
              <mc:Fallback>
                <p:oleObj name="معادلة" r:id="rId15" imgW="3200400" imgH="406400" progId="Equation.3">
                  <p:embed/>
                  <p:pic>
                    <p:nvPicPr>
                      <p:cNvPr id="430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951414"/>
                        <a:ext cx="588486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68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7C4CC27-6FB7-4659-8CE3-F5F5019A2F21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3 – Sol 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405454"/>
              </p:ext>
            </p:extLst>
          </p:nvPr>
        </p:nvGraphicFramePr>
        <p:xfrm>
          <a:off x="1524000" y="990600"/>
          <a:ext cx="5600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3" imgW="3047760" imgH="241200" progId="Equation.3">
                  <p:embed/>
                </p:oleObj>
              </mc:Choice>
              <mc:Fallback>
                <p:oleObj name="Equation" r:id="rId3" imgW="3047760" imgH="241200" progId="Equation.3">
                  <p:embed/>
                  <p:pic>
                    <p:nvPicPr>
                      <p:cNvPr id="440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5600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"/>
          <p:cNvGraphicFramePr>
            <a:graphicFrameLocks/>
          </p:cNvGraphicFramePr>
          <p:nvPr/>
        </p:nvGraphicFramePr>
        <p:xfrm>
          <a:off x="7486650" y="1905000"/>
          <a:ext cx="31813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Worksheet" r:id="rId5" imgW="4324320" imgH="4457580" progId="Excel.Sheet.8">
                  <p:embed/>
                </p:oleObj>
              </mc:Choice>
              <mc:Fallback>
                <p:oleObj name="Worksheet" r:id="rId5" imgW="4324320" imgH="4457580" progId="Excel.Sheet.8">
                  <p:embed/>
                  <p:pic>
                    <p:nvPicPr>
                      <p:cNvPr id="44037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1905000"/>
                        <a:ext cx="31813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9"/>
          <p:cNvGraphicFramePr>
            <a:graphicFrameLocks noChangeAspect="1"/>
          </p:cNvGraphicFramePr>
          <p:nvPr/>
        </p:nvGraphicFramePr>
        <p:xfrm>
          <a:off x="1752600" y="2362200"/>
          <a:ext cx="27003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Worksheet" r:id="rId7" imgW="4629004" imgH="1438385" progId="Excel.Sheet.8">
                  <p:embed/>
                </p:oleObj>
              </mc:Choice>
              <mc:Fallback>
                <p:oleObj name="Worksheet" r:id="rId7" imgW="4629004" imgH="1438385" progId="Excel.Sheet.8">
                  <p:embed/>
                  <p:pic>
                    <p:nvPicPr>
                      <p:cNvPr id="440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27003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1"/>
          <p:cNvGraphicFramePr>
            <a:graphicFrameLocks noChangeAspect="1"/>
          </p:cNvGraphicFramePr>
          <p:nvPr/>
        </p:nvGraphicFramePr>
        <p:xfrm>
          <a:off x="1524001" y="1524000"/>
          <a:ext cx="7707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معادلة" r:id="rId9" imgW="4191000" imgH="406400" progId="Equation.3">
                  <p:embed/>
                </p:oleObj>
              </mc:Choice>
              <mc:Fallback>
                <p:oleObj name="معادلة" r:id="rId9" imgW="4191000" imgH="406400" progId="Equation.3">
                  <p:embed/>
                  <p:pic>
                    <p:nvPicPr>
                      <p:cNvPr id="440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524000"/>
                        <a:ext cx="77073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2600" y="3505201"/>
          <a:ext cx="35052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Attribute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</a:t>
                      </a:r>
                      <a:r>
                        <a:rPr lang="en-US" sz="1800" baseline="0" dirty="0" smtClean="0"/>
                        <a:t> Gain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Income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0.02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Credit_Rating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0.03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60" name="TextBox 13"/>
          <p:cNvSpPr txBox="1">
            <a:spLocks noChangeArrowheads="1"/>
          </p:cNvSpPr>
          <p:nvPr/>
        </p:nvSpPr>
        <p:spPr bwMode="auto">
          <a:xfrm>
            <a:off x="1828800" y="5715001"/>
            <a:ext cx="403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7030A0"/>
                </a:solidFill>
                <a:latin typeface="Tahoma" panose="020B0604030504040204" pitchFamily="34" charset="0"/>
              </a:rPr>
              <a:t>Age has the highest information gain of 0.12, so it should be chosen as the root of the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80886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Decision Tree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82A3FF-D8F8-406A-A666-FDD591C6BAA9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7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01DD50-184D-4D7C-93CB-14C5DB74E936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737730" name="Text Box 2"/>
          <p:cNvSpPr txBox="1">
            <a:spLocks noChangeArrowheads="1"/>
          </p:cNvSpPr>
          <p:nvPr/>
        </p:nvSpPr>
        <p:spPr bwMode="auto">
          <a:xfrm>
            <a:off x="2286000" y="3810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TREES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057400" y="1143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b="1" i="1">
                <a:solidFill>
                  <a:srgbClr val="FF3300"/>
                </a:solidFill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64008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3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127267-BDF6-4CC1-8EED-5B57B1107D42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943600" y="1524001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Outlook</a:t>
            </a:r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657601" y="2895601"/>
            <a:ext cx="543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Humidity                                 Wind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4572000" y="2057400"/>
            <a:ext cx="2057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629400" y="2057400"/>
            <a:ext cx="1905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572001" y="1905001"/>
            <a:ext cx="105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Sunny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867401" y="2286001"/>
            <a:ext cx="146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Overcast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6629400" y="2057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6629400" y="2743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467601" y="1905001"/>
            <a:ext cx="855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Rain</a:t>
            </a:r>
          </a:p>
        </p:txBody>
      </p:sp>
      <p:sp>
        <p:nvSpPr>
          <p:cNvPr id="7180" name="WordArt 12"/>
          <p:cNvSpPr>
            <a:spLocks noChangeArrowheads="1" noChangeShapeType="1" noTextEdit="1"/>
          </p:cNvSpPr>
          <p:nvPr/>
        </p:nvSpPr>
        <p:spPr bwMode="auto">
          <a:xfrm>
            <a:off x="6172200" y="3352800"/>
            <a:ext cx="93345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kern="10" spc="-18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Yes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3429000" y="3352800"/>
            <a:ext cx="9906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419600" y="3352800"/>
            <a:ext cx="914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7772400" y="33528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8610600" y="33528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879725" y="3495676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High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953000" y="3505201"/>
            <a:ext cx="127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Normal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7086600" y="3505201"/>
            <a:ext cx="1131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Strong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9128125" y="3495676"/>
            <a:ext cx="97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Weak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657600" y="28956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8001000" y="2971800"/>
            <a:ext cx="12192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5943600" y="1600200"/>
            <a:ext cx="1524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WordArt 24"/>
          <p:cNvSpPr>
            <a:spLocks noChangeArrowheads="1" noChangeShapeType="1" noTextEdit="1"/>
          </p:cNvSpPr>
          <p:nvPr/>
        </p:nvSpPr>
        <p:spPr bwMode="auto">
          <a:xfrm>
            <a:off x="7543800" y="4648200"/>
            <a:ext cx="68580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No</a:t>
            </a:r>
          </a:p>
        </p:txBody>
      </p:sp>
      <p:sp>
        <p:nvSpPr>
          <p:cNvPr id="7193" name="WordArt 25"/>
          <p:cNvSpPr>
            <a:spLocks noChangeArrowheads="1" noChangeShapeType="1" noTextEdit="1"/>
          </p:cNvSpPr>
          <p:nvPr/>
        </p:nvSpPr>
        <p:spPr bwMode="auto">
          <a:xfrm>
            <a:off x="3200400" y="4800600"/>
            <a:ext cx="68580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No</a:t>
            </a:r>
          </a:p>
        </p:txBody>
      </p:sp>
      <p:sp>
        <p:nvSpPr>
          <p:cNvPr id="7194" name="WordArt 26"/>
          <p:cNvSpPr>
            <a:spLocks noChangeArrowheads="1" noChangeShapeType="1" noTextEdit="1"/>
          </p:cNvSpPr>
          <p:nvPr/>
        </p:nvSpPr>
        <p:spPr bwMode="auto">
          <a:xfrm>
            <a:off x="8991600" y="4419600"/>
            <a:ext cx="93345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kern="10" spc="-18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Yes</a:t>
            </a:r>
          </a:p>
        </p:txBody>
      </p:sp>
      <p:sp>
        <p:nvSpPr>
          <p:cNvPr id="7195" name="WordArt 27"/>
          <p:cNvSpPr>
            <a:spLocks noChangeArrowheads="1" noChangeShapeType="1" noTextEdit="1"/>
          </p:cNvSpPr>
          <p:nvPr/>
        </p:nvSpPr>
        <p:spPr bwMode="auto">
          <a:xfrm>
            <a:off x="4876800" y="4724400"/>
            <a:ext cx="93345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kern="10" spc="-18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Yes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352800" y="5791200"/>
            <a:ext cx="578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 Decision Tree for the concept </a:t>
            </a:r>
            <a:r>
              <a:rPr lang="en-US" altLang="en-US" b="1" i="1"/>
              <a:t>PlayTennis</a:t>
            </a:r>
            <a:endParaRPr lang="en-US" altLang="en-US" b="1"/>
          </a:p>
        </p:txBody>
      </p:sp>
      <p:sp>
        <p:nvSpPr>
          <p:cNvPr id="1661983" name="Text Box 31"/>
          <p:cNvSpPr txBox="1">
            <a:spLocks noChangeArrowheads="1"/>
          </p:cNvSpPr>
          <p:nvPr/>
        </p:nvSpPr>
        <p:spPr bwMode="auto">
          <a:xfrm>
            <a:off x="2286000" y="3810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0639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86A2DA-75DB-4688-85FF-8F7EAA70BEF8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057400" y="11430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</a:rPr>
              <a:t>Decision Trees Representation</a:t>
            </a:r>
            <a:endParaRPr lang="en-US" altLang="en-US" b="1"/>
          </a:p>
          <a:p>
            <a:pPr algn="just" eaLnBrk="1" hangingPunct="1"/>
            <a:endParaRPr lang="en-US" altLang="en-US" b="1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b="1">
                <a:cs typeface="Times New Roman" panose="02020603050405020304" pitchFamily="18" charset="0"/>
              </a:rPr>
              <a:t>	1. Each node corresponds to an attribute</a:t>
            </a:r>
          </a:p>
          <a:p>
            <a:pPr algn="just" eaLnBrk="1" hangingPunct="1"/>
            <a:endParaRPr lang="en-US" altLang="en-US" b="1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b="1">
                <a:cs typeface="Times New Roman" panose="02020603050405020304" pitchFamily="18" charset="0"/>
              </a:rPr>
              <a:t>	2. Each branch corresponds to an attribute value</a:t>
            </a:r>
          </a:p>
          <a:p>
            <a:pPr algn="just" eaLnBrk="1" hangingPunct="1"/>
            <a:endParaRPr lang="en-US" altLang="en-US" b="1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b="1">
                <a:cs typeface="Times New Roman" panose="02020603050405020304" pitchFamily="18" charset="0"/>
              </a:rPr>
              <a:t>	3. Each leaf node assigns a classification</a:t>
            </a:r>
          </a:p>
        </p:txBody>
      </p:sp>
      <p:sp>
        <p:nvSpPr>
          <p:cNvPr id="1770499" name="Text Box 3"/>
          <p:cNvSpPr txBox="1">
            <a:spLocks noChangeArrowheads="1"/>
          </p:cNvSpPr>
          <p:nvPr/>
        </p:nvSpPr>
        <p:spPr bwMode="auto">
          <a:xfrm>
            <a:off x="2438400" y="5334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6079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AFA22D-081B-4140-828B-25CA61A10D1D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458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rgbClr val="FF3300"/>
                </a:solidFill>
              </a:rPr>
              <a:t>ID3: The basic decision tree learning algorithm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114801" y="5029200"/>
            <a:ext cx="785813" cy="457200"/>
            <a:chOff x="2976" y="3552"/>
            <a:chExt cx="495" cy="288"/>
          </a:xfrm>
        </p:grpSpPr>
        <p:sp>
          <p:nvSpPr>
            <p:cNvPr id="9264" name="Rectangle 5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5" name="Text Box 6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D13</a:t>
              </a:r>
            </a:p>
          </p:txBody>
        </p:sp>
      </p:grp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3886201" y="2667000"/>
            <a:ext cx="785813" cy="457200"/>
            <a:chOff x="2976" y="3552"/>
            <a:chExt cx="495" cy="288"/>
          </a:xfrm>
        </p:grpSpPr>
        <p:sp>
          <p:nvSpPr>
            <p:cNvPr id="9262" name="Rectangle 8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3" name="Text Box 9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D12</a:t>
              </a:r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5181601" y="2590800"/>
            <a:ext cx="785813" cy="457200"/>
            <a:chOff x="2976" y="3552"/>
            <a:chExt cx="495" cy="288"/>
          </a:xfrm>
        </p:grpSpPr>
        <p:sp>
          <p:nvSpPr>
            <p:cNvPr id="9260" name="Rectangle 11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1" name="Text Box 12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D11</a:t>
              </a:r>
            </a:p>
          </p:txBody>
        </p:sp>
      </p:grpSp>
      <p:grpSp>
        <p:nvGrpSpPr>
          <p:cNvPr id="9223" name="Group 13"/>
          <p:cNvGrpSpPr>
            <a:grpSpLocks/>
          </p:cNvGrpSpPr>
          <p:nvPr/>
        </p:nvGrpSpPr>
        <p:grpSpPr bwMode="auto">
          <a:xfrm>
            <a:off x="1828801" y="3505200"/>
            <a:ext cx="785813" cy="457200"/>
            <a:chOff x="2976" y="3552"/>
            <a:chExt cx="495" cy="288"/>
          </a:xfrm>
        </p:grpSpPr>
        <p:sp>
          <p:nvSpPr>
            <p:cNvPr id="9258" name="Rectangle 14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9" name="Text Box 15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D10</a:t>
              </a:r>
            </a:p>
          </p:txBody>
        </p:sp>
      </p:grpSp>
      <p:grpSp>
        <p:nvGrpSpPr>
          <p:cNvPr id="9224" name="Group 16"/>
          <p:cNvGrpSpPr>
            <a:grpSpLocks/>
          </p:cNvGrpSpPr>
          <p:nvPr/>
        </p:nvGrpSpPr>
        <p:grpSpPr bwMode="auto">
          <a:xfrm>
            <a:off x="6172200" y="4572000"/>
            <a:ext cx="685800" cy="457200"/>
            <a:chOff x="2976" y="3552"/>
            <a:chExt cx="432" cy="288"/>
          </a:xfrm>
        </p:grpSpPr>
        <p:sp>
          <p:nvSpPr>
            <p:cNvPr id="9256" name="Rectangle 17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7" name="Text Box 18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D9</a:t>
              </a:r>
            </a:p>
          </p:txBody>
        </p:sp>
      </p:grp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3505200" y="3505200"/>
            <a:ext cx="685800" cy="457200"/>
            <a:chOff x="2976" y="3552"/>
            <a:chExt cx="432" cy="288"/>
          </a:xfrm>
        </p:grpSpPr>
        <p:sp>
          <p:nvSpPr>
            <p:cNvPr id="9254" name="Rectangle 20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5" name="Text Box 21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D4</a:t>
              </a:r>
            </a:p>
          </p:txBody>
        </p:sp>
      </p:grpSp>
      <p:grpSp>
        <p:nvGrpSpPr>
          <p:cNvPr id="9226" name="Group 22"/>
          <p:cNvGrpSpPr>
            <a:grpSpLocks/>
          </p:cNvGrpSpPr>
          <p:nvPr/>
        </p:nvGrpSpPr>
        <p:grpSpPr bwMode="auto">
          <a:xfrm>
            <a:off x="2819400" y="4876800"/>
            <a:ext cx="685800" cy="457200"/>
            <a:chOff x="2976" y="3552"/>
            <a:chExt cx="432" cy="288"/>
          </a:xfrm>
        </p:grpSpPr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3" name="Text Box 24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D7</a:t>
              </a:r>
            </a:p>
          </p:txBody>
        </p:sp>
      </p:grpSp>
      <p:grpSp>
        <p:nvGrpSpPr>
          <p:cNvPr id="9227" name="Group 25"/>
          <p:cNvGrpSpPr>
            <a:grpSpLocks/>
          </p:cNvGrpSpPr>
          <p:nvPr/>
        </p:nvGrpSpPr>
        <p:grpSpPr bwMode="auto">
          <a:xfrm>
            <a:off x="5791200" y="3276600"/>
            <a:ext cx="685800" cy="457200"/>
            <a:chOff x="2976" y="3552"/>
            <a:chExt cx="432" cy="288"/>
          </a:xfrm>
        </p:grpSpPr>
        <p:sp>
          <p:nvSpPr>
            <p:cNvPr id="9250" name="Rectangle 26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1" name="Text Box 27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D5</a:t>
              </a:r>
            </a:p>
          </p:txBody>
        </p:sp>
      </p:grpSp>
      <p:grpSp>
        <p:nvGrpSpPr>
          <p:cNvPr id="9228" name="Group 28"/>
          <p:cNvGrpSpPr>
            <a:grpSpLocks/>
          </p:cNvGrpSpPr>
          <p:nvPr/>
        </p:nvGrpSpPr>
        <p:grpSpPr bwMode="auto">
          <a:xfrm>
            <a:off x="4876800" y="4038600"/>
            <a:ext cx="685800" cy="457200"/>
            <a:chOff x="2976" y="3552"/>
            <a:chExt cx="432" cy="288"/>
          </a:xfrm>
        </p:grpSpPr>
        <p:sp>
          <p:nvSpPr>
            <p:cNvPr id="9248" name="Rectangle 29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9" name="Text Box 30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D3</a:t>
              </a:r>
            </a:p>
          </p:txBody>
        </p:sp>
      </p:grpSp>
      <p:grpSp>
        <p:nvGrpSpPr>
          <p:cNvPr id="9229" name="Group 31"/>
          <p:cNvGrpSpPr>
            <a:grpSpLocks/>
          </p:cNvGrpSpPr>
          <p:nvPr/>
        </p:nvGrpSpPr>
        <p:grpSpPr bwMode="auto">
          <a:xfrm>
            <a:off x="3962400" y="4038600"/>
            <a:ext cx="698500" cy="609600"/>
            <a:chOff x="1344" y="2448"/>
            <a:chExt cx="440" cy="384"/>
          </a:xfrm>
        </p:grpSpPr>
        <p:sp>
          <p:nvSpPr>
            <p:cNvPr id="9246" name="AutoShape 32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7" name="Text Box 33"/>
            <p:cNvSpPr txBox="1">
              <a:spLocks noChangeArrowheads="1"/>
            </p:cNvSpPr>
            <p:nvPr/>
          </p:nvSpPr>
          <p:spPr bwMode="auto">
            <a:xfrm>
              <a:off x="1392" y="2575"/>
              <a:ext cx="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D14</a:t>
              </a:r>
              <a:endParaRPr lang="en-US" altLang="en-US"/>
            </a:p>
          </p:txBody>
        </p:sp>
      </p:grpSp>
      <p:grpSp>
        <p:nvGrpSpPr>
          <p:cNvPr id="9230" name="Group 34"/>
          <p:cNvGrpSpPr>
            <a:grpSpLocks/>
          </p:cNvGrpSpPr>
          <p:nvPr/>
        </p:nvGrpSpPr>
        <p:grpSpPr bwMode="auto">
          <a:xfrm>
            <a:off x="5410200" y="4495800"/>
            <a:ext cx="685800" cy="609600"/>
            <a:chOff x="1344" y="2448"/>
            <a:chExt cx="432" cy="384"/>
          </a:xfrm>
        </p:grpSpPr>
        <p:sp>
          <p:nvSpPr>
            <p:cNvPr id="9244" name="AutoShape 35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5" name="Text Box 36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D8</a:t>
              </a:r>
            </a:p>
          </p:txBody>
        </p:sp>
      </p:grpSp>
      <p:grpSp>
        <p:nvGrpSpPr>
          <p:cNvPr id="9231" name="Group 37"/>
          <p:cNvGrpSpPr>
            <a:grpSpLocks/>
          </p:cNvGrpSpPr>
          <p:nvPr/>
        </p:nvGrpSpPr>
        <p:grpSpPr bwMode="auto">
          <a:xfrm>
            <a:off x="2514600" y="3733800"/>
            <a:ext cx="685800" cy="609600"/>
            <a:chOff x="1344" y="2448"/>
            <a:chExt cx="432" cy="384"/>
          </a:xfrm>
        </p:grpSpPr>
        <p:sp>
          <p:nvSpPr>
            <p:cNvPr id="9242" name="AutoShape 38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3" name="Text Box 39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D6</a:t>
              </a:r>
            </a:p>
          </p:txBody>
        </p:sp>
      </p:grpSp>
      <p:grpSp>
        <p:nvGrpSpPr>
          <p:cNvPr id="9232" name="Group 40"/>
          <p:cNvGrpSpPr>
            <a:grpSpLocks/>
          </p:cNvGrpSpPr>
          <p:nvPr/>
        </p:nvGrpSpPr>
        <p:grpSpPr bwMode="auto">
          <a:xfrm>
            <a:off x="4648200" y="3124200"/>
            <a:ext cx="685800" cy="609600"/>
            <a:chOff x="1344" y="2448"/>
            <a:chExt cx="432" cy="384"/>
          </a:xfrm>
        </p:grpSpPr>
        <p:sp>
          <p:nvSpPr>
            <p:cNvPr id="9240" name="AutoShape 41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1" name="Text Box 42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D2</a:t>
              </a:r>
            </a:p>
          </p:txBody>
        </p:sp>
      </p:grpSp>
      <p:grpSp>
        <p:nvGrpSpPr>
          <p:cNvPr id="9233" name="Group 43"/>
          <p:cNvGrpSpPr>
            <a:grpSpLocks/>
          </p:cNvGrpSpPr>
          <p:nvPr/>
        </p:nvGrpSpPr>
        <p:grpSpPr bwMode="auto">
          <a:xfrm>
            <a:off x="2438400" y="2743200"/>
            <a:ext cx="685800" cy="609600"/>
            <a:chOff x="1344" y="2448"/>
            <a:chExt cx="432" cy="384"/>
          </a:xfrm>
        </p:grpSpPr>
        <p:sp>
          <p:nvSpPr>
            <p:cNvPr id="9238" name="AutoShape 44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9" name="Text Box 45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</a:t>
              </a:r>
            </a:p>
          </p:txBody>
        </p:sp>
      </p:grpSp>
      <p:sp>
        <p:nvSpPr>
          <p:cNvPr id="9234" name="Text Box 46"/>
          <p:cNvSpPr txBox="1">
            <a:spLocks noChangeArrowheads="1"/>
          </p:cNvSpPr>
          <p:nvPr/>
        </p:nvSpPr>
        <p:spPr bwMode="auto">
          <a:xfrm>
            <a:off x="7162801" y="2613025"/>
            <a:ext cx="268214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What is the “best” </a:t>
            </a:r>
          </a:p>
          <a:p>
            <a:r>
              <a:rPr lang="en-US" altLang="en-US" b="1"/>
              <a:t>attribute?</a:t>
            </a:r>
          </a:p>
          <a:p>
            <a:endParaRPr lang="en-US" altLang="en-US" b="1"/>
          </a:p>
          <a:p>
            <a:r>
              <a:rPr lang="en-US" altLang="en-US" b="1" u="sng"/>
              <a:t>Answer:</a:t>
            </a:r>
            <a:r>
              <a:rPr lang="en-US" altLang="en-US" b="1"/>
              <a:t> Outlook</a:t>
            </a:r>
            <a:endParaRPr lang="en-US" altLang="en-US" b="1" u="sng"/>
          </a:p>
        </p:txBody>
      </p:sp>
      <p:sp>
        <p:nvSpPr>
          <p:cNvPr id="9235" name="Text Box 47"/>
          <p:cNvSpPr txBox="1">
            <a:spLocks noChangeArrowheads="1"/>
          </p:cNvSpPr>
          <p:nvPr/>
        </p:nvSpPr>
        <p:spPr bwMode="auto">
          <a:xfrm>
            <a:off x="7162801" y="4876801"/>
            <a:ext cx="30540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[“best” = with highest</a:t>
            </a:r>
          </a:p>
          <a:p>
            <a:r>
              <a:rPr lang="en-US" altLang="en-US" b="1"/>
              <a:t>  information gain]</a:t>
            </a:r>
          </a:p>
        </p:txBody>
      </p:sp>
      <p:sp>
        <p:nvSpPr>
          <p:cNvPr id="9236" name="AutoShape 48"/>
          <p:cNvSpPr>
            <a:spLocks noChangeArrowheads="1"/>
          </p:cNvSpPr>
          <p:nvPr/>
        </p:nvSpPr>
        <p:spPr bwMode="auto">
          <a:xfrm>
            <a:off x="7696200" y="5867400"/>
            <a:ext cx="1752600" cy="3048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64049" name="Text Box 49"/>
          <p:cNvSpPr txBox="1">
            <a:spLocks noChangeArrowheads="1"/>
          </p:cNvSpPr>
          <p:nvPr/>
        </p:nvSpPr>
        <p:spPr bwMode="auto">
          <a:xfrm>
            <a:off x="2286000" y="3810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5763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833A31-DA43-411B-913A-FDEF49EF8711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5867401" y="3962400"/>
            <a:ext cx="785813" cy="457200"/>
            <a:chOff x="2976" y="3552"/>
            <a:chExt cx="495" cy="288"/>
          </a:xfrm>
        </p:grpSpPr>
        <p:sp>
          <p:nvSpPr>
            <p:cNvPr id="10303" name="Rectangle 4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4" name="Text Box 5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D13</a:t>
              </a:r>
            </a:p>
          </p:txBody>
        </p:sp>
      </p:grp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5867401" y="3352800"/>
            <a:ext cx="785813" cy="457200"/>
            <a:chOff x="2976" y="3552"/>
            <a:chExt cx="495" cy="288"/>
          </a:xfrm>
        </p:grpSpPr>
        <p:sp>
          <p:nvSpPr>
            <p:cNvPr id="10301" name="Rectangle 7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2" name="Text Box 8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D12</a:t>
              </a:r>
            </a:p>
          </p:txBody>
        </p:sp>
      </p:grpSp>
      <p:grpSp>
        <p:nvGrpSpPr>
          <p:cNvPr id="10245" name="Group 9"/>
          <p:cNvGrpSpPr>
            <a:grpSpLocks/>
          </p:cNvGrpSpPr>
          <p:nvPr/>
        </p:nvGrpSpPr>
        <p:grpSpPr bwMode="auto">
          <a:xfrm>
            <a:off x="3810001" y="3276600"/>
            <a:ext cx="785813" cy="457200"/>
            <a:chOff x="2976" y="3552"/>
            <a:chExt cx="495" cy="288"/>
          </a:xfrm>
        </p:grpSpPr>
        <p:sp>
          <p:nvSpPr>
            <p:cNvPr id="10299" name="Rectangle 10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0" name="Text Box 11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D11</a:t>
              </a:r>
            </a:p>
          </p:txBody>
        </p:sp>
      </p:grpSp>
      <p:grpSp>
        <p:nvGrpSpPr>
          <p:cNvPr id="10246" name="Group 12"/>
          <p:cNvGrpSpPr>
            <a:grpSpLocks/>
          </p:cNvGrpSpPr>
          <p:nvPr/>
        </p:nvGrpSpPr>
        <p:grpSpPr bwMode="auto">
          <a:xfrm>
            <a:off x="8001001" y="2438400"/>
            <a:ext cx="785813" cy="457200"/>
            <a:chOff x="2976" y="3552"/>
            <a:chExt cx="495" cy="288"/>
          </a:xfrm>
        </p:grpSpPr>
        <p:sp>
          <p:nvSpPr>
            <p:cNvPr id="10297" name="Rectangle 13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8" name="Text Box 14"/>
            <p:cNvSpPr txBox="1">
              <a:spLocks noChangeArrowheads="1"/>
            </p:cNvSpPr>
            <p:nvPr/>
          </p:nvSpPr>
          <p:spPr bwMode="auto">
            <a:xfrm>
              <a:off x="3024" y="355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D10</a:t>
              </a:r>
            </a:p>
          </p:txBody>
        </p:sp>
      </p:grpSp>
      <p:grpSp>
        <p:nvGrpSpPr>
          <p:cNvPr id="10247" name="Group 15"/>
          <p:cNvGrpSpPr>
            <a:grpSpLocks/>
          </p:cNvGrpSpPr>
          <p:nvPr/>
        </p:nvGrpSpPr>
        <p:grpSpPr bwMode="auto">
          <a:xfrm>
            <a:off x="2057400" y="3429000"/>
            <a:ext cx="685800" cy="457200"/>
            <a:chOff x="2976" y="3552"/>
            <a:chExt cx="432" cy="288"/>
          </a:xfrm>
        </p:grpSpPr>
        <p:sp>
          <p:nvSpPr>
            <p:cNvPr id="10295" name="Rectangle 16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6" name="Text Box 17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D9</a:t>
              </a:r>
            </a:p>
          </p:txBody>
        </p:sp>
      </p:grpSp>
      <p:grpSp>
        <p:nvGrpSpPr>
          <p:cNvPr id="10248" name="Group 18"/>
          <p:cNvGrpSpPr>
            <a:grpSpLocks/>
          </p:cNvGrpSpPr>
          <p:nvPr/>
        </p:nvGrpSpPr>
        <p:grpSpPr bwMode="auto">
          <a:xfrm>
            <a:off x="8610600" y="3200400"/>
            <a:ext cx="685800" cy="457200"/>
            <a:chOff x="2976" y="3552"/>
            <a:chExt cx="432" cy="288"/>
          </a:xfrm>
        </p:grpSpPr>
        <p:sp>
          <p:nvSpPr>
            <p:cNvPr id="10293" name="Rectangle 19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4" name="Text Box 20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D4</a:t>
              </a:r>
            </a:p>
          </p:txBody>
        </p:sp>
      </p:grpSp>
      <p:grpSp>
        <p:nvGrpSpPr>
          <p:cNvPr id="10249" name="Group 21"/>
          <p:cNvGrpSpPr>
            <a:grpSpLocks/>
          </p:cNvGrpSpPr>
          <p:nvPr/>
        </p:nvGrpSpPr>
        <p:grpSpPr bwMode="auto">
          <a:xfrm>
            <a:off x="5029200" y="3657600"/>
            <a:ext cx="685800" cy="457200"/>
            <a:chOff x="2976" y="3552"/>
            <a:chExt cx="432" cy="288"/>
          </a:xfrm>
        </p:grpSpPr>
        <p:sp>
          <p:nvSpPr>
            <p:cNvPr id="10291" name="Rectangle 22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2" name="Text Box 23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D7</a:t>
              </a:r>
            </a:p>
          </p:txBody>
        </p:sp>
      </p:grpSp>
      <p:grpSp>
        <p:nvGrpSpPr>
          <p:cNvPr id="10250" name="Group 24"/>
          <p:cNvGrpSpPr>
            <a:grpSpLocks/>
          </p:cNvGrpSpPr>
          <p:nvPr/>
        </p:nvGrpSpPr>
        <p:grpSpPr bwMode="auto">
          <a:xfrm>
            <a:off x="8077200" y="3810000"/>
            <a:ext cx="685800" cy="457200"/>
            <a:chOff x="2976" y="3552"/>
            <a:chExt cx="432" cy="288"/>
          </a:xfrm>
        </p:grpSpPr>
        <p:sp>
          <p:nvSpPr>
            <p:cNvPr id="10289" name="Rectangle 25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0" name="Text Box 26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D5</a:t>
              </a:r>
            </a:p>
          </p:txBody>
        </p:sp>
      </p:grpSp>
      <p:grpSp>
        <p:nvGrpSpPr>
          <p:cNvPr id="10251" name="Group 27"/>
          <p:cNvGrpSpPr>
            <a:grpSpLocks/>
          </p:cNvGrpSpPr>
          <p:nvPr/>
        </p:nvGrpSpPr>
        <p:grpSpPr bwMode="auto">
          <a:xfrm>
            <a:off x="5334000" y="2819400"/>
            <a:ext cx="685800" cy="457200"/>
            <a:chOff x="2976" y="3552"/>
            <a:chExt cx="432" cy="288"/>
          </a:xfrm>
        </p:grpSpPr>
        <p:sp>
          <p:nvSpPr>
            <p:cNvPr id="10287" name="Rectangle 28"/>
            <p:cNvSpPr>
              <a:spLocks noChangeArrowheads="1"/>
            </p:cNvSpPr>
            <p:nvPr/>
          </p:nvSpPr>
          <p:spPr bwMode="auto">
            <a:xfrm>
              <a:off x="2976" y="3552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8" name="Text Box 29"/>
            <p:cNvSpPr txBox="1">
              <a:spLocks noChangeArrowheads="1"/>
            </p:cNvSpPr>
            <p:nvPr/>
          </p:nvSpPr>
          <p:spPr bwMode="auto">
            <a:xfrm>
              <a:off x="3024" y="35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D3</a:t>
              </a:r>
            </a:p>
          </p:txBody>
        </p:sp>
      </p:grpSp>
      <p:grpSp>
        <p:nvGrpSpPr>
          <p:cNvPr id="10252" name="Group 30"/>
          <p:cNvGrpSpPr>
            <a:grpSpLocks/>
          </p:cNvGrpSpPr>
          <p:nvPr/>
        </p:nvGrpSpPr>
        <p:grpSpPr bwMode="auto">
          <a:xfrm>
            <a:off x="7620000" y="2895600"/>
            <a:ext cx="698500" cy="609600"/>
            <a:chOff x="1344" y="2448"/>
            <a:chExt cx="440" cy="384"/>
          </a:xfrm>
        </p:grpSpPr>
        <p:sp>
          <p:nvSpPr>
            <p:cNvPr id="10285" name="AutoShape 31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6" name="Text Box 32"/>
            <p:cNvSpPr txBox="1">
              <a:spLocks noChangeArrowheads="1"/>
            </p:cNvSpPr>
            <p:nvPr/>
          </p:nvSpPr>
          <p:spPr bwMode="auto">
            <a:xfrm>
              <a:off x="1392" y="2575"/>
              <a:ext cx="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D14</a:t>
              </a:r>
              <a:endParaRPr lang="en-US" altLang="en-US"/>
            </a:p>
          </p:txBody>
        </p:sp>
      </p:grpSp>
      <p:grpSp>
        <p:nvGrpSpPr>
          <p:cNvPr id="10253" name="Group 33"/>
          <p:cNvGrpSpPr>
            <a:grpSpLocks/>
          </p:cNvGrpSpPr>
          <p:nvPr/>
        </p:nvGrpSpPr>
        <p:grpSpPr bwMode="auto">
          <a:xfrm>
            <a:off x="3200400" y="2438400"/>
            <a:ext cx="685800" cy="609600"/>
            <a:chOff x="1344" y="2448"/>
            <a:chExt cx="432" cy="384"/>
          </a:xfrm>
        </p:grpSpPr>
        <p:sp>
          <p:nvSpPr>
            <p:cNvPr id="10283" name="AutoShape 34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4" name="Text Box 35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D8</a:t>
              </a:r>
            </a:p>
          </p:txBody>
        </p:sp>
      </p:grpSp>
      <p:grpSp>
        <p:nvGrpSpPr>
          <p:cNvPr id="10254" name="Group 36"/>
          <p:cNvGrpSpPr>
            <a:grpSpLocks/>
          </p:cNvGrpSpPr>
          <p:nvPr/>
        </p:nvGrpSpPr>
        <p:grpSpPr bwMode="auto">
          <a:xfrm>
            <a:off x="9067800" y="2362200"/>
            <a:ext cx="685800" cy="609600"/>
            <a:chOff x="1344" y="2448"/>
            <a:chExt cx="432" cy="384"/>
          </a:xfrm>
        </p:grpSpPr>
        <p:sp>
          <p:nvSpPr>
            <p:cNvPr id="10281" name="AutoShape 37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2" name="Text Box 38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D6</a:t>
              </a:r>
            </a:p>
          </p:txBody>
        </p:sp>
      </p:grpSp>
      <p:grpSp>
        <p:nvGrpSpPr>
          <p:cNvPr id="10255" name="Group 39"/>
          <p:cNvGrpSpPr>
            <a:grpSpLocks/>
          </p:cNvGrpSpPr>
          <p:nvPr/>
        </p:nvGrpSpPr>
        <p:grpSpPr bwMode="auto">
          <a:xfrm>
            <a:off x="2819400" y="3429000"/>
            <a:ext cx="685800" cy="609600"/>
            <a:chOff x="1344" y="2448"/>
            <a:chExt cx="432" cy="384"/>
          </a:xfrm>
        </p:grpSpPr>
        <p:sp>
          <p:nvSpPr>
            <p:cNvPr id="10279" name="AutoShape 40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0" name="Text Box 41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D2</a:t>
              </a:r>
            </a:p>
          </p:txBody>
        </p:sp>
      </p:grpSp>
      <p:grpSp>
        <p:nvGrpSpPr>
          <p:cNvPr id="10256" name="Group 42"/>
          <p:cNvGrpSpPr>
            <a:grpSpLocks/>
          </p:cNvGrpSpPr>
          <p:nvPr/>
        </p:nvGrpSpPr>
        <p:grpSpPr bwMode="auto">
          <a:xfrm>
            <a:off x="2209800" y="2438400"/>
            <a:ext cx="685800" cy="609600"/>
            <a:chOff x="1344" y="2448"/>
            <a:chExt cx="432" cy="384"/>
          </a:xfrm>
        </p:grpSpPr>
        <p:sp>
          <p:nvSpPr>
            <p:cNvPr id="10277" name="AutoShape 43"/>
            <p:cNvSpPr>
              <a:spLocks noChangeArrowheads="1"/>
            </p:cNvSpPr>
            <p:nvPr/>
          </p:nvSpPr>
          <p:spPr bwMode="auto">
            <a:xfrm>
              <a:off x="1344" y="2448"/>
              <a:ext cx="432" cy="3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8" name="Text Box 44"/>
            <p:cNvSpPr txBox="1">
              <a:spLocks noChangeArrowheads="1"/>
            </p:cNvSpPr>
            <p:nvPr/>
          </p:nvSpPr>
          <p:spPr bwMode="auto">
            <a:xfrm>
              <a:off x="1392" y="254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D1</a:t>
              </a:r>
            </a:p>
          </p:txBody>
        </p:sp>
      </p:grpSp>
      <p:sp>
        <p:nvSpPr>
          <p:cNvPr id="10257" name="Text Box 45"/>
          <p:cNvSpPr txBox="1">
            <a:spLocks noChangeArrowheads="1"/>
          </p:cNvSpPr>
          <p:nvPr/>
        </p:nvSpPr>
        <p:spPr bwMode="auto">
          <a:xfrm>
            <a:off x="4876800" y="990601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Outlook</a:t>
            </a:r>
          </a:p>
        </p:txBody>
      </p:sp>
      <p:sp>
        <p:nvSpPr>
          <p:cNvPr id="10258" name="Rectangle 46"/>
          <p:cNvSpPr>
            <a:spLocks noChangeArrowheads="1"/>
          </p:cNvSpPr>
          <p:nvPr/>
        </p:nvSpPr>
        <p:spPr bwMode="auto">
          <a:xfrm>
            <a:off x="4800600" y="990600"/>
            <a:ext cx="1524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9" name="Line 47"/>
          <p:cNvSpPr>
            <a:spLocks noChangeShapeType="1"/>
          </p:cNvSpPr>
          <p:nvPr/>
        </p:nvSpPr>
        <p:spPr bwMode="auto">
          <a:xfrm>
            <a:off x="6324600" y="1524000"/>
            <a:ext cx="1752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48"/>
          <p:cNvSpPr>
            <a:spLocks noChangeShapeType="1"/>
          </p:cNvSpPr>
          <p:nvPr/>
        </p:nvSpPr>
        <p:spPr bwMode="auto">
          <a:xfrm flipH="1">
            <a:off x="2971800" y="1524000"/>
            <a:ext cx="1828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Text Box 49"/>
          <p:cNvSpPr txBox="1">
            <a:spLocks noChangeArrowheads="1"/>
          </p:cNvSpPr>
          <p:nvPr/>
        </p:nvSpPr>
        <p:spPr bwMode="auto">
          <a:xfrm>
            <a:off x="3048000" y="13716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Sunny</a:t>
            </a:r>
          </a:p>
        </p:txBody>
      </p:sp>
      <p:sp>
        <p:nvSpPr>
          <p:cNvPr id="10262" name="Text Box 50"/>
          <p:cNvSpPr txBox="1">
            <a:spLocks noChangeArrowheads="1"/>
          </p:cNvSpPr>
          <p:nvPr/>
        </p:nvSpPr>
        <p:spPr bwMode="auto">
          <a:xfrm>
            <a:off x="4876800" y="17526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Overcast</a:t>
            </a:r>
          </a:p>
        </p:txBody>
      </p:sp>
      <p:sp>
        <p:nvSpPr>
          <p:cNvPr id="10263" name="Line 51"/>
          <p:cNvSpPr>
            <a:spLocks noChangeShapeType="1"/>
          </p:cNvSpPr>
          <p:nvPr/>
        </p:nvSpPr>
        <p:spPr bwMode="auto">
          <a:xfrm>
            <a:off x="5562600" y="1524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52"/>
          <p:cNvSpPr>
            <a:spLocks noChangeShapeType="1"/>
          </p:cNvSpPr>
          <p:nvPr/>
        </p:nvSpPr>
        <p:spPr bwMode="auto">
          <a:xfrm>
            <a:off x="5562600" y="2133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Text Box 53"/>
          <p:cNvSpPr txBox="1">
            <a:spLocks noChangeArrowheads="1"/>
          </p:cNvSpPr>
          <p:nvPr/>
        </p:nvSpPr>
        <p:spPr bwMode="auto">
          <a:xfrm>
            <a:off x="7146926" y="1412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Rain</a:t>
            </a:r>
          </a:p>
        </p:txBody>
      </p:sp>
      <p:sp>
        <p:nvSpPr>
          <p:cNvPr id="10266" name="Freeform 54"/>
          <p:cNvSpPr>
            <a:spLocks/>
          </p:cNvSpPr>
          <p:nvPr/>
        </p:nvSpPr>
        <p:spPr bwMode="auto">
          <a:xfrm>
            <a:off x="1574800" y="2171700"/>
            <a:ext cx="3403600" cy="2463800"/>
          </a:xfrm>
          <a:custGeom>
            <a:avLst/>
            <a:gdLst>
              <a:gd name="T0" fmla="*/ 880 w 2144"/>
              <a:gd name="T1" fmla="*/ 24 h 1552"/>
              <a:gd name="T2" fmla="*/ 112 w 2144"/>
              <a:gd name="T3" fmla="*/ 360 h 1552"/>
              <a:gd name="T4" fmla="*/ 208 w 2144"/>
              <a:gd name="T5" fmla="*/ 1368 h 1552"/>
              <a:gd name="T6" fmla="*/ 1264 w 2144"/>
              <a:gd name="T7" fmla="*/ 1464 h 1552"/>
              <a:gd name="T8" fmla="*/ 2080 w 2144"/>
              <a:gd name="T9" fmla="*/ 888 h 1552"/>
              <a:gd name="T10" fmla="*/ 1648 w 2144"/>
              <a:gd name="T11" fmla="*/ 216 h 1552"/>
              <a:gd name="T12" fmla="*/ 880 w 2144"/>
              <a:gd name="T13" fmla="*/ 24 h 15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44"/>
              <a:gd name="T22" fmla="*/ 0 h 1552"/>
              <a:gd name="T23" fmla="*/ 2144 w 2144"/>
              <a:gd name="T24" fmla="*/ 1552 h 15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44" h="1552">
                <a:moveTo>
                  <a:pt x="880" y="24"/>
                </a:moveTo>
                <a:cubicBezTo>
                  <a:pt x="624" y="48"/>
                  <a:pt x="224" y="136"/>
                  <a:pt x="112" y="360"/>
                </a:cubicBezTo>
                <a:cubicBezTo>
                  <a:pt x="0" y="584"/>
                  <a:pt x="16" y="1184"/>
                  <a:pt x="208" y="1368"/>
                </a:cubicBezTo>
                <a:cubicBezTo>
                  <a:pt x="400" y="1552"/>
                  <a:pt x="952" y="1544"/>
                  <a:pt x="1264" y="1464"/>
                </a:cubicBezTo>
                <a:cubicBezTo>
                  <a:pt x="1576" y="1384"/>
                  <a:pt x="2016" y="1096"/>
                  <a:pt x="2080" y="888"/>
                </a:cubicBezTo>
                <a:cubicBezTo>
                  <a:pt x="2144" y="680"/>
                  <a:pt x="1848" y="368"/>
                  <a:pt x="1648" y="216"/>
                </a:cubicBezTo>
                <a:cubicBezTo>
                  <a:pt x="1448" y="64"/>
                  <a:pt x="1136" y="0"/>
                  <a:pt x="880" y="24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Freeform 55"/>
          <p:cNvSpPr>
            <a:spLocks/>
          </p:cNvSpPr>
          <p:nvPr/>
        </p:nvSpPr>
        <p:spPr bwMode="auto">
          <a:xfrm>
            <a:off x="4648200" y="2476500"/>
            <a:ext cx="2603500" cy="2171700"/>
          </a:xfrm>
          <a:custGeom>
            <a:avLst/>
            <a:gdLst>
              <a:gd name="T0" fmla="*/ 576 w 1640"/>
              <a:gd name="T1" fmla="*/ 24 h 1368"/>
              <a:gd name="T2" fmla="*/ 240 w 1640"/>
              <a:gd name="T3" fmla="*/ 456 h 1368"/>
              <a:gd name="T4" fmla="*/ 144 w 1640"/>
              <a:gd name="T5" fmla="*/ 1224 h 1368"/>
              <a:gd name="T6" fmla="*/ 1104 w 1640"/>
              <a:gd name="T7" fmla="*/ 1320 h 1368"/>
              <a:gd name="T8" fmla="*/ 1632 w 1640"/>
              <a:gd name="T9" fmla="*/ 1032 h 1368"/>
              <a:gd name="T10" fmla="*/ 1152 w 1640"/>
              <a:gd name="T11" fmla="*/ 312 h 1368"/>
              <a:gd name="T12" fmla="*/ 576 w 1640"/>
              <a:gd name="T13" fmla="*/ 24 h 13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0"/>
              <a:gd name="T22" fmla="*/ 0 h 1368"/>
              <a:gd name="T23" fmla="*/ 1640 w 1640"/>
              <a:gd name="T24" fmla="*/ 1368 h 13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0" h="1368">
                <a:moveTo>
                  <a:pt x="576" y="24"/>
                </a:moveTo>
                <a:cubicBezTo>
                  <a:pt x="424" y="48"/>
                  <a:pt x="312" y="256"/>
                  <a:pt x="240" y="456"/>
                </a:cubicBezTo>
                <a:cubicBezTo>
                  <a:pt x="168" y="656"/>
                  <a:pt x="0" y="1080"/>
                  <a:pt x="144" y="1224"/>
                </a:cubicBezTo>
                <a:cubicBezTo>
                  <a:pt x="288" y="1368"/>
                  <a:pt x="856" y="1352"/>
                  <a:pt x="1104" y="1320"/>
                </a:cubicBezTo>
                <a:cubicBezTo>
                  <a:pt x="1352" y="1288"/>
                  <a:pt x="1624" y="1200"/>
                  <a:pt x="1632" y="1032"/>
                </a:cubicBezTo>
                <a:cubicBezTo>
                  <a:pt x="1640" y="864"/>
                  <a:pt x="1328" y="480"/>
                  <a:pt x="1152" y="312"/>
                </a:cubicBezTo>
                <a:cubicBezTo>
                  <a:pt x="976" y="144"/>
                  <a:pt x="728" y="0"/>
                  <a:pt x="576" y="24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8" name="Freeform 56"/>
          <p:cNvSpPr>
            <a:spLocks/>
          </p:cNvSpPr>
          <p:nvPr/>
        </p:nvSpPr>
        <p:spPr bwMode="auto">
          <a:xfrm>
            <a:off x="7302500" y="2019300"/>
            <a:ext cx="2768600" cy="2679700"/>
          </a:xfrm>
          <a:custGeom>
            <a:avLst/>
            <a:gdLst>
              <a:gd name="T0" fmla="*/ 488 w 1744"/>
              <a:gd name="T1" fmla="*/ 168 h 1688"/>
              <a:gd name="T2" fmla="*/ 8 w 1744"/>
              <a:gd name="T3" fmla="*/ 840 h 1688"/>
              <a:gd name="T4" fmla="*/ 536 w 1744"/>
              <a:gd name="T5" fmla="*/ 1608 h 1688"/>
              <a:gd name="T6" fmla="*/ 1352 w 1744"/>
              <a:gd name="T7" fmla="*/ 1320 h 1688"/>
              <a:gd name="T8" fmla="*/ 1736 w 1744"/>
              <a:gd name="T9" fmla="*/ 552 h 1688"/>
              <a:gd name="T10" fmla="*/ 1304 w 1744"/>
              <a:gd name="T11" fmla="*/ 72 h 1688"/>
              <a:gd name="T12" fmla="*/ 488 w 1744"/>
              <a:gd name="T13" fmla="*/ 168 h 16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44"/>
              <a:gd name="T22" fmla="*/ 0 h 1688"/>
              <a:gd name="T23" fmla="*/ 1744 w 1744"/>
              <a:gd name="T24" fmla="*/ 1688 h 16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44" h="1688">
                <a:moveTo>
                  <a:pt x="488" y="168"/>
                </a:moveTo>
                <a:cubicBezTo>
                  <a:pt x="272" y="296"/>
                  <a:pt x="0" y="600"/>
                  <a:pt x="8" y="840"/>
                </a:cubicBezTo>
                <a:cubicBezTo>
                  <a:pt x="16" y="1080"/>
                  <a:pt x="312" y="1528"/>
                  <a:pt x="536" y="1608"/>
                </a:cubicBezTo>
                <a:cubicBezTo>
                  <a:pt x="760" y="1688"/>
                  <a:pt x="1152" y="1496"/>
                  <a:pt x="1352" y="1320"/>
                </a:cubicBezTo>
                <a:cubicBezTo>
                  <a:pt x="1552" y="1144"/>
                  <a:pt x="1744" y="760"/>
                  <a:pt x="1736" y="552"/>
                </a:cubicBezTo>
                <a:cubicBezTo>
                  <a:pt x="1728" y="344"/>
                  <a:pt x="1512" y="144"/>
                  <a:pt x="1304" y="72"/>
                </a:cubicBezTo>
                <a:cubicBezTo>
                  <a:pt x="1096" y="0"/>
                  <a:pt x="704" y="40"/>
                  <a:pt x="488" y="16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Rectangle 57"/>
          <p:cNvSpPr>
            <a:spLocks noChangeArrowheads="1"/>
          </p:cNvSpPr>
          <p:nvPr/>
        </p:nvSpPr>
        <p:spPr bwMode="auto">
          <a:xfrm>
            <a:off x="1828800" y="5280026"/>
            <a:ext cx="2536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What are the </a:t>
            </a:r>
          </a:p>
          <a:p>
            <a:r>
              <a:rPr lang="en-US" altLang="en-US" b="1"/>
              <a:t>“best” attributes?</a:t>
            </a:r>
          </a:p>
        </p:txBody>
      </p:sp>
      <p:sp>
        <p:nvSpPr>
          <p:cNvPr id="10270" name="WordArt 58"/>
          <p:cNvSpPr>
            <a:spLocks noChangeArrowheads="1" noChangeShapeType="1" noTextEdit="1"/>
          </p:cNvSpPr>
          <p:nvPr/>
        </p:nvSpPr>
        <p:spPr bwMode="auto">
          <a:xfrm>
            <a:off x="5410200" y="5029200"/>
            <a:ext cx="933450" cy="4953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kern="10" spc="-18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Yes</a:t>
            </a:r>
          </a:p>
        </p:txBody>
      </p:sp>
      <p:sp>
        <p:nvSpPr>
          <p:cNvPr id="10271" name="Text Box 59"/>
          <p:cNvSpPr txBox="1">
            <a:spLocks noChangeArrowheads="1"/>
          </p:cNvSpPr>
          <p:nvPr/>
        </p:nvSpPr>
        <p:spPr bwMode="auto">
          <a:xfrm>
            <a:off x="5235575" y="5715001"/>
            <a:ext cx="407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Humidity     </a:t>
            </a:r>
            <a:r>
              <a:rPr lang="en-US" altLang="en-US" sz="2800"/>
              <a:t>and </a:t>
            </a:r>
            <a:r>
              <a:rPr lang="en-US" altLang="en-US" sz="2800" b="1"/>
              <a:t>      Wind</a:t>
            </a:r>
          </a:p>
        </p:txBody>
      </p:sp>
      <p:sp>
        <p:nvSpPr>
          <p:cNvPr id="10272" name="Line 60"/>
          <p:cNvSpPr>
            <a:spLocks noChangeShapeType="1"/>
          </p:cNvSpPr>
          <p:nvPr/>
        </p:nvSpPr>
        <p:spPr bwMode="auto">
          <a:xfrm flipH="1" flipV="1">
            <a:off x="3733800" y="4572000"/>
            <a:ext cx="21336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61"/>
          <p:cNvSpPr>
            <a:spLocks noChangeShapeType="1"/>
          </p:cNvSpPr>
          <p:nvPr/>
        </p:nvSpPr>
        <p:spPr bwMode="auto">
          <a:xfrm flipH="1" flipV="1">
            <a:off x="8534400" y="47244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Rectangle 62"/>
          <p:cNvSpPr>
            <a:spLocks noChangeArrowheads="1"/>
          </p:cNvSpPr>
          <p:nvPr/>
        </p:nvSpPr>
        <p:spPr bwMode="auto">
          <a:xfrm>
            <a:off x="5181600" y="5791200"/>
            <a:ext cx="1752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5" name="Rectangle 63"/>
          <p:cNvSpPr>
            <a:spLocks noChangeArrowheads="1"/>
          </p:cNvSpPr>
          <p:nvPr/>
        </p:nvSpPr>
        <p:spPr bwMode="auto">
          <a:xfrm>
            <a:off x="8229600" y="5791200"/>
            <a:ext cx="10668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65088" name="Text Box 64"/>
          <p:cNvSpPr txBox="1">
            <a:spLocks noChangeArrowheads="1"/>
          </p:cNvSpPr>
          <p:nvPr/>
        </p:nvSpPr>
        <p:spPr bwMode="auto">
          <a:xfrm>
            <a:off x="2286000" y="3810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620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72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4183F2A-E500-4DAC-835D-539A05FB233E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Decision Tree Induction: An Example</a:t>
            </a:r>
            <a:endParaRPr lang="en-US" altLang="en-US" i="1" smtClean="0">
              <a:solidFill>
                <a:srgbClr val="170981"/>
              </a:solidFill>
            </a:endParaRPr>
          </a:p>
        </p:txBody>
      </p:sp>
      <p:grpSp>
        <p:nvGrpSpPr>
          <p:cNvPr id="24580" name="Group 63"/>
          <p:cNvGrpSpPr>
            <a:grpSpLocks/>
          </p:cNvGrpSpPr>
          <p:nvPr/>
        </p:nvGrpSpPr>
        <p:grpSpPr bwMode="auto">
          <a:xfrm>
            <a:off x="1616075" y="2819401"/>
            <a:ext cx="6311900" cy="3814763"/>
            <a:chOff x="766" y="1152"/>
            <a:chExt cx="3976" cy="2403"/>
          </a:xfrm>
        </p:grpSpPr>
        <p:sp>
          <p:nvSpPr>
            <p:cNvPr id="245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7" name="Rectangle 25"/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4598" name="Rectangle 27"/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4599" name="Rectangle 28"/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4600" name="Rectangle 29"/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46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31..40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2" name="Rectangle 62"/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4603" name="Rectangle 9"/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4604" name="Rectangle 10"/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4605" name="Rectangle 8"/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46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24581" name="Object 1024"/>
          <p:cNvGraphicFramePr>
            <a:graphicFrameLocks/>
          </p:cNvGraphicFramePr>
          <p:nvPr/>
        </p:nvGraphicFramePr>
        <p:xfrm>
          <a:off x="6716714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4" imgW="5772319" imgH="4457700" progId="Excel.Sheet.8">
                  <p:embed/>
                </p:oleObj>
              </mc:Choice>
              <mc:Fallback>
                <p:oleObj name="Worksheet" r:id="rId4" imgW="5772319" imgH="4457700" progId="Excel.Sheet.8">
                  <p:embed/>
                  <p:pic>
                    <p:nvPicPr>
                      <p:cNvPr id="24581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4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1676401" y="1371601"/>
            <a:ext cx="5173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</a:rPr>
              <a:t>Training data set: Buys_computer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>
                <a:solidFill>
                  <a:srgbClr val="000000"/>
                </a:solidFill>
              </a:rPr>
              <a:t>Resulting tree:</a:t>
            </a:r>
          </a:p>
        </p:txBody>
      </p:sp>
    </p:spTree>
    <p:extLst>
      <p:ext uri="{BB962C8B-B14F-4D97-AF65-F5344CB8AC3E}">
        <p14:creationId xmlns:p14="http://schemas.microsoft.com/office/powerpoint/2010/main" val="2955622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1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the decision tree to classify the following examples:</a:t>
            </a:r>
          </a:p>
          <a:p>
            <a:endParaRPr lang="en-US" altLang="en-US" smtClean="0"/>
          </a:p>
        </p:txBody>
      </p:sp>
      <p:sp>
        <p:nvSpPr>
          <p:cNvPr id="2662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D6D24EB-A089-4E90-AB01-42749E7DE193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6629" name="Group 63"/>
          <p:cNvGrpSpPr>
            <a:grpSpLocks/>
          </p:cNvGrpSpPr>
          <p:nvPr/>
        </p:nvGrpSpPr>
        <p:grpSpPr bwMode="auto">
          <a:xfrm>
            <a:off x="4359275" y="2133601"/>
            <a:ext cx="6311900" cy="3814763"/>
            <a:chOff x="766" y="1152"/>
            <a:chExt cx="3976" cy="2403"/>
          </a:xfrm>
        </p:grpSpPr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44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45" name="Rectangle 25"/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6646" name="Rectangle 27"/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7" name="Rectangle 28"/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8" name="Rectangle 29"/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9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31..40</a:t>
              </a:r>
              <a:endPara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0" name="Rectangle 62"/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6651" name="Rectangle 9"/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6652" name="Rectangle 10"/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6653" name="Rectangle 8"/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54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1568450" y="2287589"/>
            <a:ext cx="47942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age	income	student	credit_rating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&lt;=30	high	no	fair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31...40	high	no	excellent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&lt;=30	high	no	fair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&gt;40	medium	no	fair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&gt;40	low	yes	fair	</a:t>
            </a:r>
          </a:p>
        </p:txBody>
      </p:sp>
    </p:spTree>
    <p:extLst>
      <p:ext uri="{BB962C8B-B14F-4D97-AF65-F5344CB8AC3E}">
        <p14:creationId xmlns:p14="http://schemas.microsoft.com/office/powerpoint/2010/main" val="16637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784</Words>
  <Application>Microsoft Office PowerPoint</Application>
  <PresentationFormat>Widescreen</PresentationFormat>
  <Paragraphs>303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</vt:lpstr>
      <vt:lpstr>Arial Black</vt:lpstr>
      <vt:lpstr>Berlin Sans FB Demi</vt:lpstr>
      <vt:lpstr>Calibri</vt:lpstr>
      <vt:lpstr>Calibri Light</vt:lpstr>
      <vt:lpstr>Marlett</vt:lpstr>
      <vt:lpstr>Monotype Sorts</vt:lpstr>
      <vt:lpstr>Tahoma</vt:lpstr>
      <vt:lpstr>Times New Roman</vt:lpstr>
      <vt:lpstr>Wingdings</vt:lpstr>
      <vt:lpstr>Office Theme</vt:lpstr>
      <vt:lpstr>Blends</vt:lpstr>
      <vt:lpstr>Worksheet</vt:lpstr>
      <vt:lpstr>Visio</vt:lpstr>
      <vt:lpstr>Document</vt:lpstr>
      <vt:lpstr>Equation</vt:lpstr>
      <vt:lpstr>معادلة</vt:lpstr>
      <vt:lpstr>Microsoft Equation 3.0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Induction: An Example</vt:lpstr>
      <vt:lpstr>Exercise 1</vt:lpstr>
      <vt:lpstr>Exercise 1 – sol </vt:lpstr>
      <vt:lpstr>Algorithm for Decision Tree Induction</vt:lpstr>
      <vt:lpstr>How to determine the Best Split</vt:lpstr>
      <vt:lpstr>How to determine the Best Split</vt:lpstr>
      <vt:lpstr>How to Find the Best Split</vt:lpstr>
      <vt:lpstr>Measure of Impurity: GINI</vt:lpstr>
      <vt:lpstr>Examples for computing GINI</vt:lpstr>
      <vt:lpstr>Exercise 2</vt:lpstr>
      <vt:lpstr>Exercise 2 - Sol</vt:lpstr>
      <vt:lpstr>Splitting Based on GINI</vt:lpstr>
      <vt:lpstr>Binary Attributes: Computing GINI Index</vt:lpstr>
      <vt:lpstr>Attribute Selection: GINI</vt:lpstr>
      <vt:lpstr>Exercise 3</vt:lpstr>
      <vt:lpstr>Exercise 3 – Sol </vt:lpstr>
      <vt:lpstr>Exercise 3 – Sol </vt:lpstr>
      <vt:lpstr>Assignment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Moiz Ghauri</dc:creator>
  <cp:lastModifiedBy>Moiz Ghauri</cp:lastModifiedBy>
  <cp:revision>12</cp:revision>
  <dcterms:created xsi:type="dcterms:W3CDTF">2022-12-07T05:15:32Z</dcterms:created>
  <dcterms:modified xsi:type="dcterms:W3CDTF">2023-05-10T13:29:46Z</dcterms:modified>
</cp:coreProperties>
</file>