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78" r:id="rId2"/>
    <p:sldId id="287" r:id="rId3"/>
    <p:sldId id="343" r:id="rId4"/>
    <p:sldId id="375" r:id="rId5"/>
    <p:sldId id="376" r:id="rId6"/>
    <p:sldId id="377" r:id="rId7"/>
    <p:sldId id="378" r:id="rId8"/>
    <p:sldId id="325" r:id="rId9"/>
    <p:sldId id="326" r:id="rId10"/>
    <p:sldId id="327" r:id="rId11"/>
    <p:sldId id="328" r:id="rId12"/>
    <p:sldId id="286" r:id="rId13"/>
    <p:sldId id="329" r:id="rId14"/>
    <p:sldId id="330" r:id="rId15"/>
    <p:sldId id="349" r:id="rId16"/>
    <p:sldId id="331" r:id="rId17"/>
    <p:sldId id="348" r:id="rId18"/>
    <p:sldId id="357" r:id="rId19"/>
    <p:sldId id="351" r:id="rId20"/>
    <p:sldId id="333" r:id="rId21"/>
    <p:sldId id="352" r:id="rId22"/>
    <p:sldId id="354" r:id="rId23"/>
    <p:sldId id="356" r:id="rId24"/>
    <p:sldId id="365" r:id="rId25"/>
    <p:sldId id="374" r:id="rId26"/>
    <p:sldId id="335" r:id="rId27"/>
    <p:sldId id="336" r:id="rId28"/>
    <p:sldId id="284" r:id="rId29"/>
  </p:sldIdLst>
  <p:sldSz cx="9144000" cy="6858000" type="screen4x3"/>
  <p:notesSz cx="6642100" cy="9779000"/>
  <p:custShowLst>
    <p:custShow name="Fall 2001" id="0">
      <p:sldLst>
        <p:sld r:id="rId2"/>
        <p:sld r:id="rId3"/>
        <p:sld r:id="rId9"/>
        <p:sld r:id="rId10"/>
        <p:sld r:id="rId11"/>
        <p:sld r:id="rId12"/>
        <p:sld r:id="rId13"/>
        <p:sld r:id="rId14"/>
        <p:sld r:id="rId15"/>
        <p:sld r:id="rId17"/>
        <p:sld r:id="rId21"/>
        <p:sld r:id="rId27"/>
        <p:sld r:id="rId28"/>
        <p:sld r:id="rId29"/>
      </p:sldLst>
    </p:custShow>
  </p:custShow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FF6600"/>
    <a:srgbClr val="99CC00"/>
    <a:srgbClr val="FF3399"/>
    <a:srgbClr val="000000"/>
    <a:srgbClr val="00025A"/>
    <a:srgbClr val="FAFD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737" autoAdjust="0"/>
  </p:normalViewPr>
  <p:slideViewPr>
    <p:cSldViewPr>
      <p:cViewPr varScale="1">
        <p:scale>
          <a:sx n="66" d="100"/>
          <a:sy n="66" d="100"/>
        </p:scale>
        <p:origin x="1172" y="3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52" y="-84"/>
      </p:cViewPr>
      <p:guideLst>
        <p:guide orient="horz" pos="3080"/>
        <p:guide pos="209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858838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0450" cy="440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00000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00000"/>
      <a:buChar char="•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2988" y="858838"/>
            <a:ext cx="4556125" cy="34163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F919C-89F7-4ADE-B025-5C93ECA3D5C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51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30023-94D1-4C57-ACEB-99BF292B3B1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76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9B03F-C550-4BA9-BC62-7B92E88C493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32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743DD-3E1C-4FF5-86ED-55539C39F4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58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10600" cy="804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38138"/>
            <a:ext cx="2209800" cy="57578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38138"/>
            <a:ext cx="6477000" cy="575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10600" cy="804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447800"/>
            <a:ext cx="4343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4478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10600" cy="804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447800"/>
            <a:ext cx="4343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6052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10600" cy="804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8600" y="1447800"/>
            <a:ext cx="4343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4478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9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10600" cy="804862"/>
          </a:xfrm>
          <a:prstGeom prst="rect">
            <a:avLst/>
          </a:prstGeom>
        </p:spPr>
        <p:txBody>
          <a:bodyPr/>
          <a:lstStyle>
            <a:lvl1pPr>
              <a:defRPr 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9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10600" cy="804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43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4343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138"/>
            <a:ext cx="8610600" cy="804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5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3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839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5989638" y="6565900"/>
            <a:ext cx="3035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21388" y="6553200"/>
            <a:ext cx="297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400" b="1" smtClean="0"/>
              <a:t>Learning  </a:t>
            </a:r>
            <a:fld id="{27240801-9170-4B16-A96D-4870DCB36A29}" type="slidenum">
              <a:rPr lang="ar-SA" altLang="en-US" sz="1400" b="1" smtClean="0"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400" b="1" smtClean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75000"/>
        <a:buFont typeface="Wingdings" panose="05000000000000000000" pitchFamily="2" charset="2"/>
        <a:buChar char="u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8575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75000"/>
        <a:buFont typeface="Wingdings" panose="05000000000000000000" pitchFamily="2" charset="2"/>
        <a:buChar char="u"/>
        <a:defRPr sz="2400">
          <a:solidFill>
            <a:schemeClr val="bg2"/>
          </a:solidFill>
          <a:latin typeface="+mn-lt"/>
        </a:defRPr>
      </a:lvl2pPr>
      <a:lvl3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FF3399"/>
        </a:buClr>
        <a:buSzPct val="65000"/>
        <a:buFont typeface="Wingdings" panose="05000000000000000000" pitchFamily="2" charset="2"/>
        <a:buChar char="v"/>
        <a:defRPr sz="2000">
          <a:solidFill>
            <a:schemeClr val="bg2"/>
          </a:solidFill>
          <a:latin typeface="+mn-lt"/>
        </a:defRPr>
      </a:lvl3pPr>
      <a:lvl4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16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bg2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Learning in Neural Networks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Neurons and the Brain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Neural Networks</a:t>
            </a:r>
          </a:p>
          <a:p>
            <a:pPr>
              <a:lnSpc>
                <a:spcPct val="150000"/>
              </a:lnSpc>
            </a:pPr>
            <a:r>
              <a:rPr lang="en-US" altLang="en-US" dirty="0" err="1" smtClean="0"/>
              <a:t>Perceptrons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Multi-layer Networks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Applications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Neural Networks and Logic Gates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356100"/>
            <a:ext cx="9067800" cy="1739900"/>
          </a:xfrm>
        </p:spPr>
        <p:txBody>
          <a:bodyPr/>
          <a:lstStyle/>
          <a:p>
            <a:r>
              <a:rPr lang="en-US" altLang="en-US" dirty="0" smtClean="0"/>
              <a:t>simple neurons can act as logic gates</a:t>
            </a:r>
          </a:p>
          <a:p>
            <a:pPr lvl="1"/>
            <a:r>
              <a:rPr lang="en-US" altLang="en-US" dirty="0" smtClean="0"/>
              <a:t>appropriate choice of activation function, threshold, and weights </a:t>
            </a:r>
          </a:p>
          <a:p>
            <a:pPr lvl="2"/>
            <a:r>
              <a:rPr lang="en-US" altLang="en-US" dirty="0" smtClean="0"/>
              <a:t>step function as activation function</a:t>
            </a:r>
          </a:p>
        </p:txBody>
      </p:sp>
      <p:grpSp>
        <p:nvGrpSpPr>
          <p:cNvPr id="27652" name="Group 9"/>
          <p:cNvGrpSpPr>
            <a:grpSpLocks/>
          </p:cNvGrpSpPr>
          <p:nvPr/>
        </p:nvGrpSpPr>
        <p:grpSpPr bwMode="auto">
          <a:xfrm>
            <a:off x="0" y="1524000"/>
            <a:ext cx="9182100" cy="2508250"/>
            <a:chOff x="0" y="960"/>
            <a:chExt cx="5784" cy="1580"/>
          </a:xfrm>
        </p:grpSpPr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0" y="960"/>
            <a:ext cx="5760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name="Bitmap Image" r:id="rId3" imgW="5315692" imgH="1428949" progId="Paint.Picture">
                    <p:embed/>
                  </p:oleObj>
                </mc:Choice>
                <mc:Fallback>
                  <p:oleObj name="Bitmap Image" r:id="rId3" imgW="5315692" imgH="1428949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60"/>
                          <a:ext cx="5760" cy="15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4814" y="2386"/>
              <a:ext cx="9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[Russell &amp; Norvig, 1995]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Network Structures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layered structures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networks are arranged into layers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Interconnections are mostly between two layers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some networks may also have feedback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804863"/>
          </a:xfrm>
        </p:spPr>
        <p:txBody>
          <a:bodyPr/>
          <a:lstStyle/>
          <a:p>
            <a:pPr>
              <a:defRPr/>
            </a:pPr>
            <a:r>
              <a:rPr smtClean="0"/>
              <a:t>Perceptrons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5800" y="1079500"/>
            <a:ext cx="3378200" cy="5384800"/>
          </a:xfrm>
        </p:spPr>
        <p:txBody>
          <a:bodyPr/>
          <a:lstStyle/>
          <a:p>
            <a:r>
              <a:rPr lang="en-US" altLang="en-US" sz="2400" smtClean="0"/>
              <a:t>single layer, feed-forward network</a:t>
            </a:r>
          </a:p>
          <a:p>
            <a:r>
              <a:rPr lang="en-US" altLang="en-US" sz="2400" smtClean="0"/>
              <a:t>historically one of the first types of neural networks</a:t>
            </a:r>
          </a:p>
          <a:p>
            <a:pPr lvl="1"/>
            <a:r>
              <a:rPr lang="en-US" altLang="en-US" smtClean="0"/>
              <a:t>late 1950s</a:t>
            </a:r>
          </a:p>
          <a:p>
            <a:r>
              <a:rPr lang="en-US" altLang="en-US" sz="2400" smtClean="0"/>
              <a:t>the output is calculated as a  step function applied to the weighted sum of inputs</a:t>
            </a:r>
          </a:p>
          <a:p>
            <a:r>
              <a:rPr lang="en-US" altLang="en-US" sz="2400" smtClean="0"/>
              <a:t>capable of learning simple functions</a:t>
            </a:r>
          </a:p>
          <a:p>
            <a:pPr lvl="1"/>
            <a:r>
              <a:rPr lang="en-US" altLang="en-US" sz="2200" b="1" smtClean="0"/>
              <a:t>linearly separable</a:t>
            </a:r>
          </a:p>
        </p:txBody>
      </p: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0" y="1066800"/>
            <a:ext cx="5791200" cy="5422900"/>
            <a:chOff x="0" y="664"/>
            <a:chExt cx="3648" cy="3416"/>
          </a:xfrm>
        </p:grpSpPr>
        <p:grpSp>
          <p:nvGrpSpPr>
            <p:cNvPr id="29701" name="Group 4"/>
            <p:cNvGrpSpPr>
              <a:grpSpLocks/>
            </p:cNvGrpSpPr>
            <p:nvPr/>
          </p:nvGrpSpPr>
          <p:grpSpPr bwMode="auto">
            <a:xfrm>
              <a:off x="0" y="664"/>
              <a:ext cx="3648" cy="3400"/>
              <a:chOff x="288" y="672"/>
              <a:chExt cx="3168" cy="3168"/>
            </a:xfrm>
          </p:grpSpPr>
          <p:graphicFrame>
            <p:nvGraphicFramePr>
              <p:cNvPr id="29703" name="Object 5"/>
              <p:cNvGraphicFramePr>
                <a:graphicFrameLocks noChangeAspect="1"/>
              </p:cNvGraphicFramePr>
              <p:nvPr/>
            </p:nvGraphicFramePr>
            <p:xfrm>
              <a:off x="288" y="672"/>
              <a:ext cx="3168" cy="3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1" name="Bitmap Image" r:id="rId3" imgW="3877216" imgH="3877216" progId="Paint.Picture">
                      <p:embed/>
                    </p:oleObj>
                  </mc:Choice>
                  <mc:Fallback>
                    <p:oleObj name="Bitmap Image" r:id="rId3" imgW="3877216" imgH="3877216" progId="Paint.Picture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672"/>
                            <a:ext cx="3168" cy="316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04" name="Rectangle 6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3168" cy="316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AFD00"/>
                  </a:buClr>
                  <a:buSzPct val="75000"/>
                  <a:buFont typeface="Wingdings" panose="05000000000000000000" pitchFamily="2" charset="2"/>
                  <a:buChar char="u"/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C0128"/>
                  </a:buClr>
                  <a:buSzPct val="75000"/>
                  <a:buFont typeface="Wingdings" panose="05000000000000000000" pitchFamily="2" charset="2"/>
                  <a:buChar char="u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99"/>
                  </a:buClr>
                  <a:buSzPct val="65000"/>
                  <a:buFont typeface="Wingdings" panose="05000000000000000000" pitchFamily="2" charset="2"/>
                  <a:buChar char="v"/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16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»"/>
                  <a:defRPr sz="2000">
                    <a:solidFill>
                      <a:schemeClr val="bg2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»"/>
                  <a:defRPr sz="2000">
                    <a:solidFill>
                      <a:schemeClr val="bg2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»"/>
                  <a:defRPr sz="2000">
                    <a:solidFill>
                      <a:schemeClr val="bg2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»"/>
                  <a:defRPr sz="2000">
                    <a:solidFill>
                      <a:schemeClr val="bg2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»"/>
                  <a:defRPr sz="2000">
                    <a:solidFill>
                      <a:schemeClr val="bg2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2678" y="3926"/>
              <a:ext cx="9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[Russell &amp; Norvig, 1995]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1"/>
          <p:cNvGrpSpPr>
            <a:grpSpLocks/>
          </p:cNvGrpSpPr>
          <p:nvPr/>
        </p:nvGrpSpPr>
        <p:grpSpPr bwMode="auto">
          <a:xfrm>
            <a:off x="292100" y="1193800"/>
            <a:ext cx="7877175" cy="3698875"/>
            <a:chOff x="184" y="752"/>
            <a:chExt cx="4962" cy="2330"/>
          </a:xfrm>
        </p:grpSpPr>
        <p:sp>
          <p:nvSpPr>
            <p:cNvPr id="31772" name="Rectangle 29"/>
            <p:cNvSpPr>
              <a:spLocks noChangeArrowheads="1"/>
            </p:cNvSpPr>
            <p:nvPr/>
          </p:nvSpPr>
          <p:spPr bwMode="auto">
            <a:xfrm>
              <a:off x="184" y="752"/>
              <a:ext cx="4960" cy="232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773" name="Text Box 30"/>
            <p:cNvSpPr txBox="1">
              <a:spLocks noChangeArrowheads="1"/>
            </p:cNvSpPr>
            <p:nvPr/>
          </p:nvSpPr>
          <p:spPr bwMode="auto">
            <a:xfrm>
              <a:off x="4176" y="2928"/>
              <a:ext cx="9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[Russell &amp; Norvig, 1995]</a:t>
              </a:r>
            </a:p>
          </p:txBody>
        </p:sp>
      </p:grp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Perceptrons and Linear Separability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500" y="4889500"/>
            <a:ext cx="8623300" cy="1206500"/>
          </a:xfrm>
        </p:spPr>
        <p:txBody>
          <a:bodyPr/>
          <a:lstStyle/>
          <a:p>
            <a:r>
              <a:rPr lang="en-US" altLang="en-US" smtClean="0"/>
              <a:t>perceptrons can deal with linearly separable functions</a:t>
            </a:r>
          </a:p>
          <a:p>
            <a:r>
              <a:rPr lang="en-US" altLang="en-US" smtClean="0"/>
              <a:t>some simple functions are not linearly separable</a:t>
            </a:r>
          </a:p>
          <a:p>
            <a:pPr lvl="1"/>
            <a:r>
              <a:rPr lang="en-US" altLang="en-US" smtClean="0"/>
              <a:t>XOR function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33400" y="3873500"/>
            <a:ext cx="730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chemeClr val="bg1"/>
                </a:solidFill>
                <a:latin typeface="Times" panose="02020603050405020304" pitchFamily="18" charset="0"/>
              </a:rPr>
              <a:t>0,0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1204913" y="1889125"/>
            <a:ext cx="0" cy="2047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rot="5400000">
            <a:off x="2173288" y="2992438"/>
            <a:ext cx="1587" cy="1938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593725" y="1828800"/>
            <a:ext cx="730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chemeClr val="bg1"/>
                </a:solidFill>
                <a:latin typeface="Times" panose="02020603050405020304" pitchFamily="18" charset="0"/>
              </a:rPr>
              <a:t>0,1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3082925" y="3873500"/>
            <a:ext cx="731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chemeClr val="bg1"/>
                </a:solidFill>
                <a:latin typeface="Times" panose="02020603050405020304" pitchFamily="18" charset="0"/>
              </a:rPr>
              <a:t>1,0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3059113" y="1828800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chemeClr val="bg1"/>
                </a:solidFill>
                <a:latin typeface="Times" panose="02020603050405020304" pitchFamily="18" charset="0"/>
              </a:rPr>
              <a:t>1,1</a:t>
            </a:r>
          </a:p>
        </p:txBody>
      </p:sp>
      <p:sp>
        <p:nvSpPr>
          <p:cNvPr id="31755" name="Oval 12"/>
          <p:cNvSpPr>
            <a:spLocks noChangeArrowheads="1"/>
          </p:cNvSpPr>
          <p:nvPr/>
        </p:nvSpPr>
        <p:spPr bwMode="auto">
          <a:xfrm>
            <a:off x="1114425" y="1868488"/>
            <a:ext cx="142875" cy="149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56" name="Oval 13"/>
          <p:cNvSpPr>
            <a:spLocks noChangeArrowheads="1"/>
          </p:cNvSpPr>
          <p:nvPr/>
        </p:nvSpPr>
        <p:spPr bwMode="auto">
          <a:xfrm>
            <a:off x="3105150" y="1868488"/>
            <a:ext cx="141288" cy="1508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57" name="Oval 14"/>
          <p:cNvSpPr>
            <a:spLocks noChangeArrowheads="1"/>
          </p:cNvSpPr>
          <p:nvPr/>
        </p:nvSpPr>
        <p:spPr bwMode="auto">
          <a:xfrm>
            <a:off x="3106738" y="3873500"/>
            <a:ext cx="141287" cy="1508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58" name="Oval 15"/>
          <p:cNvSpPr>
            <a:spLocks noChangeArrowheads="1"/>
          </p:cNvSpPr>
          <p:nvPr/>
        </p:nvSpPr>
        <p:spPr bwMode="auto">
          <a:xfrm>
            <a:off x="1114425" y="3873500"/>
            <a:ext cx="142875" cy="1508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02200" y="3873500"/>
            <a:ext cx="731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chemeClr val="bg1"/>
                </a:solidFill>
                <a:latin typeface="Times" panose="02020603050405020304" pitchFamily="18" charset="0"/>
              </a:rPr>
              <a:t>0,0</a:t>
            </a:r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>
            <a:off x="5486400" y="1981200"/>
            <a:ext cx="0" cy="205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 rot="5400000">
            <a:off x="6553200" y="2895600"/>
            <a:ext cx="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4932363" y="1830388"/>
            <a:ext cx="730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chemeClr val="bg1"/>
                </a:solidFill>
                <a:latin typeface="Times" panose="02020603050405020304" pitchFamily="18" charset="0"/>
              </a:rPr>
              <a:t>0,1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7499350" y="3841750"/>
            <a:ext cx="730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chemeClr val="bg1"/>
                </a:solidFill>
                <a:latin typeface="Times" panose="02020603050405020304" pitchFamily="18" charset="0"/>
              </a:rPr>
              <a:t>1,0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7499350" y="1828800"/>
            <a:ext cx="7302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chemeClr val="bg1"/>
                </a:solidFill>
                <a:latin typeface="Times" panose="02020603050405020304" pitchFamily="18" charset="0"/>
              </a:rPr>
              <a:t>1,1</a:t>
            </a:r>
          </a:p>
        </p:txBody>
      </p:sp>
      <p:sp>
        <p:nvSpPr>
          <p:cNvPr id="31765" name="Oval 22"/>
          <p:cNvSpPr>
            <a:spLocks noChangeArrowheads="1"/>
          </p:cNvSpPr>
          <p:nvPr/>
        </p:nvSpPr>
        <p:spPr bwMode="auto">
          <a:xfrm>
            <a:off x="5432425" y="1868488"/>
            <a:ext cx="141288" cy="1508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6" name="Oval 23"/>
          <p:cNvSpPr>
            <a:spLocks noChangeArrowheads="1"/>
          </p:cNvSpPr>
          <p:nvPr/>
        </p:nvSpPr>
        <p:spPr bwMode="auto">
          <a:xfrm>
            <a:off x="7556500" y="1868488"/>
            <a:ext cx="142875" cy="15081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7" name="Oval 24"/>
          <p:cNvSpPr>
            <a:spLocks noChangeArrowheads="1"/>
          </p:cNvSpPr>
          <p:nvPr/>
        </p:nvSpPr>
        <p:spPr bwMode="auto">
          <a:xfrm>
            <a:off x="7556500" y="3873500"/>
            <a:ext cx="142875" cy="1492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8" name="Oval 25"/>
          <p:cNvSpPr>
            <a:spLocks noChangeArrowheads="1"/>
          </p:cNvSpPr>
          <p:nvPr/>
        </p:nvSpPr>
        <p:spPr bwMode="auto">
          <a:xfrm>
            <a:off x="5432425" y="3873500"/>
            <a:ext cx="141288" cy="1508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1547813" y="4173538"/>
            <a:ext cx="14462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b="1">
                <a:solidFill>
                  <a:schemeClr val="bg1"/>
                </a:solidFill>
                <a:latin typeface="Times" panose="02020603050405020304" pitchFamily="18" charset="0"/>
              </a:rPr>
              <a:t>AND</a:t>
            </a:r>
          </a:p>
        </p:txBody>
      </p:sp>
      <p:sp>
        <p:nvSpPr>
          <p:cNvPr id="31770" name="Text Box 27"/>
          <p:cNvSpPr txBox="1">
            <a:spLocks noChangeArrowheads="1"/>
          </p:cNvSpPr>
          <p:nvPr/>
        </p:nvSpPr>
        <p:spPr bwMode="auto">
          <a:xfrm>
            <a:off x="5916613" y="4235450"/>
            <a:ext cx="14462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b="1">
                <a:solidFill>
                  <a:schemeClr val="bg1"/>
                </a:solidFill>
                <a:latin typeface="Times" panose="02020603050405020304" pitchFamily="18" charset="0"/>
              </a:rPr>
              <a:t>XOR</a:t>
            </a:r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1295400" y="1219200"/>
            <a:ext cx="2784475" cy="27828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Perceptrons and Linear Separability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5867400"/>
            <a:ext cx="9067800" cy="990600"/>
          </a:xfrm>
        </p:spPr>
        <p:txBody>
          <a:bodyPr/>
          <a:lstStyle/>
          <a:p>
            <a:r>
              <a:rPr lang="en-US" altLang="en-US" sz="2000" smtClean="0"/>
              <a:t>linear separability can be extended to more than two dimensions</a:t>
            </a:r>
          </a:p>
          <a:p>
            <a:r>
              <a:rPr lang="en-US" altLang="en-US" sz="2000" smtClean="0"/>
              <a:t>more difficult to visualize</a:t>
            </a:r>
          </a:p>
        </p:txBody>
      </p:sp>
      <p:grpSp>
        <p:nvGrpSpPr>
          <p:cNvPr id="32772" name="Group 7"/>
          <p:cNvGrpSpPr>
            <a:grpSpLocks/>
          </p:cNvGrpSpPr>
          <p:nvPr/>
        </p:nvGrpSpPr>
        <p:grpSpPr bwMode="auto">
          <a:xfrm>
            <a:off x="76200" y="1143000"/>
            <a:ext cx="8991600" cy="4724400"/>
            <a:chOff x="48" y="720"/>
            <a:chExt cx="5664" cy="2976"/>
          </a:xfrm>
        </p:grpSpPr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48" y="720"/>
            <a:ext cx="5616" cy="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1" name="Bitmap Image" r:id="rId3" imgW="6219048" imgH="3258005" progId="Paint.Picture">
                    <p:embed/>
                  </p:oleObj>
                </mc:Choice>
                <mc:Fallback>
                  <p:oleObj name="Bitmap Image" r:id="rId3" imgW="6219048" imgH="3258005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720"/>
                          <a:ext cx="5616" cy="294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4742" y="3542"/>
              <a:ext cx="9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[Russell &amp; Norvig, 1995]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How does the perceptron learn its classification tasks?</a:t>
            </a:r>
            <a:endParaRPr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r>
              <a:rPr lang="en-GB" altLang="en-US" smtClean="0"/>
              <a:t>This is done by making small adjustments in the weights</a:t>
            </a:r>
          </a:p>
          <a:p>
            <a:pPr lvl="1"/>
            <a:r>
              <a:rPr lang="en-GB" altLang="en-US" smtClean="0"/>
              <a:t>to reduce the difference between the actual and desired outputs of the perceptron.</a:t>
            </a:r>
          </a:p>
          <a:p>
            <a:pPr lvl="1"/>
            <a:endParaRPr lang="en-GB" altLang="en-US" smtClean="0"/>
          </a:p>
          <a:p>
            <a:r>
              <a:rPr lang="en-GB" altLang="en-US" smtClean="0"/>
              <a:t>The initial weights are randomly assigned</a:t>
            </a:r>
          </a:p>
          <a:p>
            <a:pPr lvl="1"/>
            <a:r>
              <a:rPr lang="en-GB" altLang="en-US" smtClean="0"/>
              <a:t>usually in the range [</a:t>
            </a:r>
            <a:r>
              <a:rPr lang="en-GB" altLang="en-US" smtClean="0">
                <a:sym typeface="Symbol" panose="05050102010706020507" pitchFamily="18" charset="2"/>
              </a:rPr>
              <a:t></a:t>
            </a:r>
            <a:r>
              <a:rPr lang="en-GB" altLang="en-US" smtClean="0"/>
              <a:t>0.5, 0.5], or [0, 1] </a:t>
            </a:r>
          </a:p>
          <a:p>
            <a:pPr lvl="1"/>
            <a:endParaRPr lang="en-GB" altLang="en-US" smtClean="0"/>
          </a:p>
          <a:p>
            <a:r>
              <a:rPr lang="en-GB" altLang="en-US" smtClean="0"/>
              <a:t>Then the they are updated to obtain the output consistent with the training examples.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Perceptrons and Learning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5410200"/>
          </a:xfrm>
        </p:spPr>
        <p:txBody>
          <a:bodyPr/>
          <a:lstStyle/>
          <a:p>
            <a:r>
              <a:rPr lang="en-US" altLang="en-US" dirty="0" err="1" smtClean="0"/>
              <a:t>perceptrons</a:t>
            </a:r>
            <a:r>
              <a:rPr lang="en-US" altLang="en-US" dirty="0" smtClean="0"/>
              <a:t> can learn from examples through a simple learning rule. For each example row (iteration), do the following: </a:t>
            </a:r>
          </a:p>
          <a:p>
            <a:pPr lvl="1"/>
            <a:r>
              <a:rPr lang="en-US" altLang="en-US" dirty="0" smtClean="0"/>
              <a:t>Calculate Actual Output using </a:t>
            </a:r>
          </a:p>
          <a:p>
            <a:pPr marL="800100" lvl="2" indent="0">
              <a:buNone/>
            </a:pPr>
            <a:r>
              <a:rPr lang="en-US" altLang="en-US" b="1" dirty="0" smtClean="0">
                <a:cs typeface="Times New Roman" panose="02020603050405020304" pitchFamily="18" charset="0"/>
              </a:rPr>
              <a:t>	X</a:t>
            </a:r>
            <a:r>
              <a:rPr lang="en-US" altLang="en-US" b="1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b="1" dirty="0" smtClean="0">
                <a:cs typeface="Times New Roman" panose="02020603050405020304" pitchFamily="18" charset="0"/>
              </a:rPr>
              <a:t>W</a:t>
            </a:r>
            <a:r>
              <a:rPr lang="en-US" altLang="en-US" b="1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b="1" dirty="0" smtClean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+ X</a:t>
            </a:r>
            <a:r>
              <a:rPr lang="en-US" altLang="en-US" b="1" baseline="-25000" dirty="0"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cs typeface="Times New Roman" panose="02020603050405020304" pitchFamily="18" charset="0"/>
              </a:rPr>
              <a:t>W</a:t>
            </a:r>
            <a:r>
              <a:rPr lang="en-US" altLang="en-US" b="1" baseline="-25000" dirty="0">
                <a:cs typeface="Times New Roman" panose="02020603050405020304" pitchFamily="18" charset="0"/>
              </a:rPr>
              <a:t>2</a:t>
            </a:r>
            <a:endParaRPr lang="en-US" dirty="0"/>
          </a:p>
          <a:p>
            <a:pPr lvl="1"/>
            <a:r>
              <a:rPr lang="en-US" altLang="en-US" dirty="0" smtClean="0"/>
              <a:t>calculate the error of a unit, </a:t>
            </a:r>
            <a:r>
              <a:rPr lang="en-US" altLang="en-US" i="1" dirty="0" err="1" smtClean="0"/>
              <a:t>Err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as the difference between the correct (expected) output </a:t>
            </a: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and the actual (calculated) output </a:t>
            </a:r>
            <a:r>
              <a:rPr lang="en-US" altLang="en-US" i="1" dirty="0" smtClean="0"/>
              <a:t>O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 </a:t>
            </a:r>
            <a:r>
              <a:rPr lang="en-US" altLang="en-US" i="1" dirty="0" err="1" smtClean="0"/>
              <a:t>Err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= </a:t>
            </a: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smtClean="0"/>
              <a:t> - O</a:t>
            </a:r>
            <a:r>
              <a:rPr lang="en-US" altLang="en-US" i="1" baseline="-25000" dirty="0" smtClean="0"/>
              <a:t>i</a:t>
            </a:r>
          </a:p>
          <a:p>
            <a:pPr lvl="1"/>
            <a:r>
              <a:rPr lang="en-US" altLang="en-US" dirty="0" smtClean="0"/>
              <a:t>adjust the weight </a:t>
            </a:r>
            <a:r>
              <a:rPr lang="en-US" altLang="en-US" i="1" dirty="0" err="1" smtClean="0"/>
              <a:t>W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of the input </a:t>
            </a:r>
            <a:r>
              <a:rPr lang="en-US" altLang="en-US" i="1" dirty="0" err="1" smtClean="0"/>
              <a:t>I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such that the error decreases</a:t>
            </a:r>
            <a:br>
              <a:rPr lang="en-US" altLang="en-US" dirty="0" smtClean="0"/>
            </a:br>
            <a:r>
              <a:rPr lang="en-US" altLang="en-US" dirty="0" smtClean="0"/>
              <a:t>	 </a:t>
            </a:r>
            <a:r>
              <a:rPr lang="en-US" altLang="en-US" i="1" dirty="0" err="1" smtClean="0"/>
              <a:t>W</a:t>
            </a:r>
            <a:r>
              <a:rPr lang="en-US" altLang="en-US" i="1" baseline="-25000" dirty="0" err="1" smtClean="0"/>
              <a:t>ij</a:t>
            </a:r>
            <a:r>
              <a:rPr lang="en-US" altLang="en-US" dirty="0" smtClean="0"/>
              <a:t> = </a:t>
            </a:r>
            <a:r>
              <a:rPr lang="en-US" altLang="en-US" i="1" dirty="0" err="1" smtClean="0"/>
              <a:t>W</a:t>
            </a:r>
            <a:r>
              <a:rPr lang="en-US" altLang="en-US" i="1" baseline="-25000" dirty="0" err="1" smtClean="0"/>
              <a:t>ij</a:t>
            </a:r>
            <a:r>
              <a:rPr lang="en-US" altLang="en-US" dirty="0" smtClean="0"/>
              <a:t> + </a:t>
            </a:r>
            <a:r>
              <a:rPr lang="en-US" altLang="en-US" dirty="0" smtClean="0">
                <a:sym typeface="Symbol" panose="05050102010706020507" pitchFamily="18" charset="2"/>
              </a:rPr>
              <a:t> *</a:t>
            </a:r>
            <a:r>
              <a:rPr lang="en-US" altLang="en-US" i="1" dirty="0" err="1" smtClean="0"/>
              <a:t>I</a:t>
            </a:r>
            <a:r>
              <a:rPr lang="en-US" altLang="en-US" i="1" baseline="-25000" dirty="0" err="1" smtClean="0"/>
              <a:t>ij</a:t>
            </a:r>
            <a:r>
              <a:rPr lang="en-US" altLang="en-US" i="1" dirty="0" smtClean="0"/>
              <a:t> * </a:t>
            </a:r>
            <a:r>
              <a:rPr lang="en-US" altLang="en-US" i="1" dirty="0" err="1" smtClean="0"/>
              <a:t>Err</a:t>
            </a:r>
            <a:r>
              <a:rPr lang="en-US" altLang="en-US" i="1" baseline="-25000" dirty="0" err="1" smtClean="0"/>
              <a:t>ij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 is the learning rate, </a:t>
            </a:r>
            <a:r>
              <a:rPr lang="en-GB" altLang="en-US" dirty="0" smtClean="0"/>
              <a:t>a positive constant less than unity.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400800" y="228600"/>
            <a:ext cx="2667000" cy="44958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3600" dirty="0" smtClean="0">
                <a:effectLst/>
              </a:rPr>
              <a:t>Example of perceptron learning: </a:t>
            </a:r>
            <a:r>
              <a:rPr lang="en-GB" altLang="en-US" sz="4000" dirty="0" smtClean="0">
                <a:effectLst/>
              </a:rPr>
              <a:t>the logical operation </a:t>
            </a:r>
            <a:r>
              <a:rPr lang="en-GB" altLang="en-US" sz="4000" i="1" dirty="0" smtClean="0">
                <a:effectLst/>
              </a:rPr>
              <a:t>AND</a:t>
            </a:r>
            <a:r>
              <a:rPr altLang="en-US" sz="4000" i="1" dirty="0" smtClean="0">
                <a:effectLst/>
              </a:rPr>
              <a:t/>
            </a:r>
            <a:br>
              <a:rPr altLang="en-US" sz="4000" i="1" dirty="0" smtClean="0">
                <a:effectLst/>
              </a:rPr>
            </a:br>
            <a:endParaRPr altLang="en-US" sz="4000" i="1" dirty="0" smtClean="0">
              <a:effectLst/>
            </a:endParaRPr>
          </a:p>
        </p:txBody>
      </p:sp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93140"/>
              </p:ext>
            </p:extLst>
          </p:nvPr>
        </p:nvGraphicFramePr>
        <p:xfrm>
          <a:off x="0" y="0"/>
          <a:ext cx="637381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Picture" r:id="rId3" imgW="4514760" imgH="4857840" progId="Word.Picture.8">
                  <p:embed/>
                </p:oleObj>
              </mc:Choice>
              <mc:Fallback>
                <p:oleObj name="Picture" r:id="rId3" imgW="4514760" imgH="48578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373813" cy="6858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553200" y="4706754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W</a:t>
            </a:r>
            <a:r>
              <a:rPr lang="en-US" altLang="en-US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+ X</a:t>
            </a:r>
            <a:r>
              <a:rPr lang="en-US" altLang="en-US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W</a:t>
            </a:r>
            <a:r>
              <a:rPr lang="en-US" altLang="en-US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5638801"/>
            <a:ext cx="3463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i="1" dirty="0" err="1">
                <a:solidFill>
                  <a:srgbClr val="FF0000"/>
                </a:solidFill>
              </a:rPr>
              <a:t>W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i="1" dirty="0" err="1">
                <a:solidFill>
                  <a:srgbClr val="FF0000"/>
                </a:solidFill>
              </a:rPr>
              <a:t>W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dirty="0">
                <a:solidFill>
                  <a:srgbClr val="FF0000"/>
                </a:solidFill>
              </a:rPr>
              <a:t> +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*</a:t>
            </a:r>
            <a:r>
              <a:rPr lang="en-US" altLang="en-US" i="1" dirty="0" err="1">
                <a:solidFill>
                  <a:srgbClr val="FF0000"/>
                </a:solidFill>
              </a:rPr>
              <a:t>I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en-US" i="1" dirty="0">
                <a:solidFill>
                  <a:srgbClr val="FF0000"/>
                </a:solidFill>
              </a:rPr>
              <a:t> * </a:t>
            </a:r>
            <a:r>
              <a:rPr lang="en-US" altLang="en-US" i="1" dirty="0" err="1">
                <a:solidFill>
                  <a:srgbClr val="FF0000"/>
                </a:solidFill>
              </a:rPr>
              <a:t>Err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ij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228600" y="533400"/>
            <a:ext cx="8610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Two-dimensional plots of basic logical operations</a:t>
            </a:r>
            <a:endParaRPr lang="en-US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304800" y="1981200"/>
          <a:ext cx="85344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Picture" r:id="rId3" imgW="4800600" imgH="2057400" progId="Word.Picture.8">
                  <p:embed/>
                </p:oleObj>
              </mc:Choice>
              <mc:Fallback>
                <p:oleObj name="Picture" r:id="rId3" imgW="4800600" imgH="20574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85344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28600" y="5562600"/>
            <a:ext cx="8458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Font typeface="Monotype Sorts" charset="2"/>
              <a:buNone/>
            </a:pPr>
            <a:r>
              <a:rPr lang="en-GB" altLang="en-US"/>
              <a:t>	A perceptron can learn the operations AND and OR, but not Exclusive-OR.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Multi-Layer Neural Networks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The network consists of an </a:t>
            </a:r>
            <a:r>
              <a:rPr lang="en-GB" altLang="en-US" b="1" smtClean="0"/>
              <a:t>input layer</a:t>
            </a:r>
            <a:r>
              <a:rPr lang="en-GB" altLang="en-US" smtClean="0"/>
              <a:t> of source neurons, at least one middle or </a:t>
            </a:r>
            <a:r>
              <a:rPr lang="en-GB" altLang="en-US" b="1" smtClean="0"/>
              <a:t>hidden layer </a:t>
            </a:r>
            <a:r>
              <a:rPr lang="en-GB" altLang="en-US" smtClean="0"/>
              <a:t>of computational neurons, and an </a:t>
            </a:r>
            <a:r>
              <a:rPr lang="en-GB" altLang="en-US" b="1" smtClean="0"/>
              <a:t>output layer </a:t>
            </a:r>
            <a:r>
              <a:rPr lang="en-GB" altLang="en-US" smtClean="0"/>
              <a:t>of computational neurons.  </a:t>
            </a:r>
          </a:p>
          <a:p>
            <a:endParaRPr lang="en-GB" altLang="en-US" smtClean="0"/>
          </a:p>
          <a:p>
            <a:r>
              <a:rPr lang="en-GB" altLang="en-US" smtClean="0"/>
              <a:t>The input signals are propagated in a forward direction on a layer-by-layer basis</a:t>
            </a:r>
          </a:p>
          <a:p>
            <a:pPr lvl="1"/>
            <a:r>
              <a:rPr lang="en-GB" altLang="en-US" smtClean="0"/>
              <a:t>feedforward neural network</a:t>
            </a:r>
          </a:p>
          <a:p>
            <a:pPr lvl="1"/>
            <a:endParaRPr lang="en-GB" altLang="en-US" smtClean="0"/>
          </a:p>
          <a:p>
            <a:r>
              <a:rPr lang="en-US" altLang="en-US" smtClean="0"/>
              <a:t>the back-propagation learning algorithm can be used for learning in multi-layer networks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Neural Networks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A model of reasoning based on the human brain</a:t>
            </a:r>
            <a:endParaRPr lang="ar-JO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complex networks of simple computing elements</a:t>
            </a:r>
            <a:endParaRPr lang="ar-JO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capable of learning from examples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collection of simple elements performs high-level operations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0" y="1447800"/>
            <a:ext cx="4724400" cy="426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Diagram Multi-Layer Network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mtClean="0"/>
              <a:t>two-layer network </a:t>
            </a:r>
          </a:p>
          <a:p>
            <a:pPr lvl="1"/>
            <a:r>
              <a:rPr lang="en-US" altLang="en-US" smtClean="0"/>
              <a:t>input units 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k</a:t>
            </a:r>
            <a:endParaRPr lang="en-US" altLang="en-US" smtClean="0"/>
          </a:p>
          <a:p>
            <a:pPr lvl="2"/>
            <a:r>
              <a:rPr lang="en-US" altLang="en-US" smtClean="0">
                <a:solidFill>
                  <a:srgbClr val="FC0128"/>
                </a:solidFill>
              </a:rPr>
              <a:t>usually not counted as a separate layer</a:t>
            </a:r>
          </a:p>
          <a:p>
            <a:pPr lvl="1"/>
            <a:r>
              <a:rPr lang="en-US" altLang="en-US" smtClean="0"/>
              <a:t>hidden units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j</a:t>
            </a:r>
            <a:endParaRPr lang="en-US" altLang="en-US" smtClean="0"/>
          </a:p>
          <a:p>
            <a:pPr lvl="1"/>
            <a:r>
              <a:rPr lang="en-US" altLang="en-US" smtClean="0"/>
              <a:t>output units </a:t>
            </a:r>
            <a:r>
              <a:rPr lang="en-US" altLang="en-US" i="1" smtClean="0"/>
              <a:t>O</a:t>
            </a:r>
            <a:r>
              <a:rPr lang="en-US" altLang="en-US" i="1" baseline="-25000" smtClean="0"/>
              <a:t>i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usually all nodes of one layer have weighted connections to all nodes of the next layer</a:t>
            </a:r>
          </a:p>
        </p:txBody>
      </p:sp>
      <p:sp>
        <p:nvSpPr>
          <p:cNvPr id="43013" name="Oval 17"/>
          <p:cNvSpPr>
            <a:spLocks noChangeArrowheads="1"/>
          </p:cNvSpPr>
          <p:nvPr/>
        </p:nvSpPr>
        <p:spPr bwMode="auto">
          <a:xfrm>
            <a:off x="1905000" y="1828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cxnSp>
        <p:nvCxnSpPr>
          <p:cNvPr id="43014" name="AutoShape 18"/>
          <p:cNvCxnSpPr>
            <a:cxnSpLocks noChangeShapeType="1"/>
            <a:stCxn id="43065" idx="0"/>
            <a:endCxn id="43075" idx="4"/>
          </p:cNvCxnSpPr>
          <p:nvPr/>
        </p:nvCxnSpPr>
        <p:spPr bwMode="auto">
          <a:xfrm flipV="1">
            <a:off x="342900" y="3657600"/>
            <a:ext cx="800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AutoShape 19"/>
          <p:cNvCxnSpPr>
            <a:cxnSpLocks noChangeShapeType="1"/>
            <a:stCxn id="43075" idx="0"/>
            <a:endCxn id="43013" idx="4"/>
          </p:cNvCxnSpPr>
          <p:nvPr/>
        </p:nvCxnSpPr>
        <p:spPr bwMode="auto">
          <a:xfrm flipV="1">
            <a:off x="1143000" y="2133600"/>
            <a:ext cx="9144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AutoShape 21"/>
          <p:cNvCxnSpPr>
            <a:cxnSpLocks noChangeShapeType="1"/>
            <a:stCxn id="43076" idx="0"/>
            <a:endCxn id="43013" idx="4"/>
          </p:cNvCxnSpPr>
          <p:nvPr/>
        </p:nvCxnSpPr>
        <p:spPr bwMode="auto">
          <a:xfrm flipV="1">
            <a:off x="1752600" y="2133600"/>
            <a:ext cx="3048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23"/>
          <p:cNvCxnSpPr>
            <a:cxnSpLocks noChangeShapeType="1"/>
            <a:stCxn id="43077" idx="0"/>
            <a:endCxn id="43013" idx="4"/>
          </p:cNvCxnSpPr>
          <p:nvPr/>
        </p:nvCxnSpPr>
        <p:spPr bwMode="auto">
          <a:xfrm flipH="1" flipV="1">
            <a:off x="2057400" y="2133600"/>
            <a:ext cx="3048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18" name="Group 75"/>
          <p:cNvGrpSpPr>
            <a:grpSpLocks/>
          </p:cNvGrpSpPr>
          <p:nvPr/>
        </p:nvGrpSpPr>
        <p:grpSpPr bwMode="auto">
          <a:xfrm>
            <a:off x="990600" y="3352800"/>
            <a:ext cx="2133600" cy="304800"/>
            <a:chOff x="528" y="2112"/>
            <a:chExt cx="1344" cy="192"/>
          </a:xfrm>
        </p:grpSpPr>
        <p:sp>
          <p:nvSpPr>
            <p:cNvPr id="43075" name="Oval 16"/>
            <p:cNvSpPr>
              <a:spLocks noChangeArrowheads="1"/>
            </p:cNvSpPr>
            <p:nvPr/>
          </p:nvSpPr>
          <p:spPr bwMode="auto">
            <a:xfrm>
              <a:off x="528" y="2112"/>
              <a:ext cx="192" cy="1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76" name="Oval 20"/>
            <p:cNvSpPr>
              <a:spLocks noChangeArrowheads="1"/>
            </p:cNvSpPr>
            <p:nvPr/>
          </p:nvSpPr>
          <p:spPr bwMode="auto">
            <a:xfrm>
              <a:off x="912" y="2112"/>
              <a:ext cx="192" cy="1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77" name="Oval 22"/>
            <p:cNvSpPr>
              <a:spLocks noChangeArrowheads="1"/>
            </p:cNvSpPr>
            <p:nvPr/>
          </p:nvSpPr>
          <p:spPr bwMode="auto">
            <a:xfrm>
              <a:off x="1296" y="2112"/>
              <a:ext cx="192" cy="1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78" name="Oval 24"/>
            <p:cNvSpPr>
              <a:spLocks noChangeArrowheads="1"/>
            </p:cNvSpPr>
            <p:nvPr/>
          </p:nvSpPr>
          <p:spPr bwMode="auto">
            <a:xfrm>
              <a:off x="1680" y="2112"/>
              <a:ext cx="192" cy="19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43019" name="AutoShape 25"/>
          <p:cNvCxnSpPr>
            <a:cxnSpLocks noChangeShapeType="1"/>
            <a:stCxn id="43078" idx="0"/>
            <a:endCxn id="43013" idx="4"/>
          </p:cNvCxnSpPr>
          <p:nvPr/>
        </p:nvCxnSpPr>
        <p:spPr bwMode="auto">
          <a:xfrm flipH="1" flipV="1">
            <a:off x="2057400" y="2133600"/>
            <a:ext cx="9144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26"/>
          <p:cNvCxnSpPr>
            <a:cxnSpLocks noChangeShapeType="1"/>
            <a:stCxn id="43065" idx="0"/>
            <a:endCxn id="43076" idx="4"/>
          </p:cNvCxnSpPr>
          <p:nvPr/>
        </p:nvCxnSpPr>
        <p:spPr bwMode="auto">
          <a:xfrm flipV="1">
            <a:off x="342900" y="3657600"/>
            <a:ext cx="1409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27"/>
          <p:cNvCxnSpPr>
            <a:cxnSpLocks noChangeShapeType="1"/>
            <a:stCxn id="43065" idx="0"/>
            <a:endCxn id="43077" idx="4"/>
          </p:cNvCxnSpPr>
          <p:nvPr/>
        </p:nvCxnSpPr>
        <p:spPr bwMode="auto">
          <a:xfrm flipV="1">
            <a:off x="342900" y="3657600"/>
            <a:ext cx="2019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28"/>
          <p:cNvCxnSpPr>
            <a:cxnSpLocks noChangeShapeType="1"/>
            <a:stCxn id="43065" idx="0"/>
            <a:endCxn id="43078" idx="4"/>
          </p:cNvCxnSpPr>
          <p:nvPr/>
        </p:nvCxnSpPr>
        <p:spPr bwMode="auto">
          <a:xfrm flipV="1">
            <a:off x="342900" y="3657600"/>
            <a:ext cx="2628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30"/>
          <p:cNvCxnSpPr>
            <a:cxnSpLocks noChangeShapeType="1"/>
            <a:stCxn id="43066" idx="0"/>
            <a:endCxn id="43075" idx="4"/>
          </p:cNvCxnSpPr>
          <p:nvPr/>
        </p:nvCxnSpPr>
        <p:spPr bwMode="auto">
          <a:xfrm flipV="1">
            <a:off x="723900" y="3657600"/>
            <a:ext cx="419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31"/>
          <p:cNvCxnSpPr>
            <a:cxnSpLocks noChangeShapeType="1"/>
            <a:stCxn id="43066" idx="0"/>
            <a:endCxn id="43076" idx="4"/>
          </p:cNvCxnSpPr>
          <p:nvPr/>
        </p:nvCxnSpPr>
        <p:spPr bwMode="auto">
          <a:xfrm flipV="1">
            <a:off x="723900" y="3657600"/>
            <a:ext cx="1028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32"/>
          <p:cNvCxnSpPr>
            <a:cxnSpLocks noChangeShapeType="1"/>
            <a:stCxn id="43066" idx="0"/>
            <a:endCxn id="43077" idx="4"/>
          </p:cNvCxnSpPr>
          <p:nvPr/>
        </p:nvCxnSpPr>
        <p:spPr bwMode="auto">
          <a:xfrm flipV="1">
            <a:off x="723900" y="3657600"/>
            <a:ext cx="1638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33"/>
          <p:cNvCxnSpPr>
            <a:cxnSpLocks noChangeShapeType="1"/>
            <a:stCxn id="43066" idx="0"/>
            <a:endCxn id="43078" idx="4"/>
          </p:cNvCxnSpPr>
          <p:nvPr/>
        </p:nvCxnSpPr>
        <p:spPr bwMode="auto">
          <a:xfrm flipV="1">
            <a:off x="723900" y="3657600"/>
            <a:ext cx="2247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35"/>
          <p:cNvCxnSpPr>
            <a:cxnSpLocks noChangeShapeType="1"/>
            <a:stCxn id="43067" idx="0"/>
            <a:endCxn id="43075" idx="4"/>
          </p:cNvCxnSpPr>
          <p:nvPr/>
        </p:nvCxnSpPr>
        <p:spPr bwMode="auto">
          <a:xfrm flipV="1">
            <a:off x="1104900" y="3657600"/>
            <a:ext cx="38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36"/>
          <p:cNvCxnSpPr>
            <a:cxnSpLocks noChangeShapeType="1"/>
            <a:stCxn id="43067" idx="0"/>
            <a:endCxn id="43076" idx="4"/>
          </p:cNvCxnSpPr>
          <p:nvPr/>
        </p:nvCxnSpPr>
        <p:spPr bwMode="auto">
          <a:xfrm flipV="1">
            <a:off x="1104900" y="3657600"/>
            <a:ext cx="647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37"/>
          <p:cNvCxnSpPr>
            <a:cxnSpLocks noChangeShapeType="1"/>
            <a:stCxn id="43067" idx="0"/>
            <a:endCxn id="43077" idx="4"/>
          </p:cNvCxnSpPr>
          <p:nvPr/>
        </p:nvCxnSpPr>
        <p:spPr bwMode="auto">
          <a:xfrm flipV="1">
            <a:off x="1104900" y="3657600"/>
            <a:ext cx="1257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38"/>
          <p:cNvCxnSpPr>
            <a:cxnSpLocks noChangeShapeType="1"/>
            <a:stCxn id="43067" idx="0"/>
            <a:endCxn id="43077" idx="4"/>
          </p:cNvCxnSpPr>
          <p:nvPr/>
        </p:nvCxnSpPr>
        <p:spPr bwMode="auto">
          <a:xfrm flipV="1">
            <a:off x="1104900" y="3657600"/>
            <a:ext cx="1257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40"/>
          <p:cNvCxnSpPr>
            <a:cxnSpLocks noChangeShapeType="1"/>
            <a:stCxn id="43068" idx="0"/>
            <a:endCxn id="43075" idx="4"/>
          </p:cNvCxnSpPr>
          <p:nvPr/>
        </p:nvCxnSpPr>
        <p:spPr bwMode="auto">
          <a:xfrm flipH="1" flipV="1">
            <a:off x="1143000" y="3657600"/>
            <a:ext cx="342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41"/>
          <p:cNvCxnSpPr>
            <a:cxnSpLocks noChangeShapeType="1"/>
            <a:stCxn id="43068" idx="0"/>
            <a:endCxn id="43076" idx="4"/>
          </p:cNvCxnSpPr>
          <p:nvPr/>
        </p:nvCxnSpPr>
        <p:spPr bwMode="auto">
          <a:xfrm flipV="1">
            <a:off x="1485900" y="3657600"/>
            <a:ext cx="266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42"/>
          <p:cNvCxnSpPr>
            <a:cxnSpLocks noChangeShapeType="1"/>
            <a:stCxn id="43068" idx="0"/>
            <a:endCxn id="43077" idx="4"/>
          </p:cNvCxnSpPr>
          <p:nvPr/>
        </p:nvCxnSpPr>
        <p:spPr bwMode="auto">
          <a:xfrm flipV="1">
            <a:off x="1485900" y="3657600"/>
            <a:ext cx="876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43"/>
          <p:cNvCxnSpPr>
            <a:cxnSpLocks noChangeShapeType="1"/>
            <a:stCxn id="43068" idx="0"/>
            <a:endCxn id="43078" idx="4"/>
          </p:cNvCxnSpPr>
          <p:nvPr/>
        </p:nvCxnSpPr>
        <p:spPr bwMode="auto">
          <a:xfrm flipV="1">
            <a:off x="1485900" y="3657600"/>
            <a:ext cx="1485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5" name="AutoShape 45"/>
          <p:cNvCxnSpPr>
            <a:cxnSpLocks noChangeShapeType="1"/>
            <a:stCxn id="43069" idx="0"/>
            <a:endCxn id="43075" idx="4"/>
          </p:cNvCxnSpPr>
          <p:nvPr/>
        </p:nvCxnSpPr>
        <p:spPr bwMode="auto">
          <a:xfrm flipH="1" flipV="1">
            <a:off x="1143000" y="3657600"/>
            <a:ext cx="723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6" name="AutoShape 46"/>
          <p:cNvCxnSpPr>
            <a:cxnSpLocks noChangeShapeType="1"/>
            <a:stCxn id="43069" idx="0"/>
            <a:endCxn id="43076" idx="4"/>
          </p:cNvCxnSpPr>
          <p:nvPr/>
        </p:nvCxnSpPr>
        <p:spPr bwMode="auto">
          <a:xfrm flipH="1" flipV="1">
            <a:off x="1752600" y="3657600"/>
            <a:ext cx="114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7" name="AutoShape 47"/>
          <p:cNvCxnSpPr>
            <a:cxnSpLocks noChangeShapeType="1"/>
            <a:stCxn id="43069" idx="0"/>
            <a:endCxn id="43077" idx="4"/>
          </p:cNvCxnSpPr>
          <p:nvPr/>
        </p:nvCxnSpPr>
        <p:spPr bwMode="auto">
          <a:xfrm flipV="1">
            <a:off x="1866900" y="3657600"/>
            <a:ext cx="495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8" name="AutoShape 48"/>
          <p:cNvCxnSpPr>
            <a:cxnSpLocks noChangeShapeType="1"/>
            <a:stCxn id="43069" idx="0"/>
            <a:endCxn id="43078" idx="4"/>
          </p:cNvCxnSpPr>
          <p:nvPr/>
        </p:nvCxnSpPr>
        <p:spPr bwMode="auto">
          <a:xfrm flipV="1">
            <a:off x="1866900" y="3657600"/>
            <a:ext cx="1104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9" name="AutoShape 50"/>
          <p:cNvCxnSpPr>
            <a:cxnSpLocks noChangeShapeType="1"/>
            <a:stCxn id="43070" idx="0"/>
            <a:endCxn id="43075" idx="4"/>
          </p:cNvCxnSpPr>
          <p:nvPr/>
        </p:nvCxnSpPr>
        <p:spPr bwMode="auto">
          <a:xfrm flipH="1" flipV="1">
            <a:off x="1143000" y="3657600"/>
            <a:ext cx="1104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0" name="AutoShape 51"/>
          <p:cNvCxnSpPr>
            <a:cxnSpLocks noChangeShapeType="1"/>
            <a:stCxn id="43070" idx="0"/>
            <a:endCxn id="43076" idx="4"/>
          </p:cNvCxnSpPr>
          <p:nvPr/>
        </p:nvCxnSpPr>
        <p:spPr bwMode="auto">
          <a:xfrm flipH="1" flipV="1">
            <a:off x="1752600" y="3657600"/>
            <a:ext cx="495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1" name="AutoShape 52"/>
          <p:cNvCxnSpPr>
            <a:cxnSpLocks noChangeShapeType="1"/>
            <a:stCxn id="43070" idx="0"/>
            <a:endCxn id="43077" idx="4"/>
          </p:cNvCxnSpPr>
          <p:nvPr/>
        </p:nvCxnSpPr>
        <p:spPr bwMode="auto">
          <a:xfrm flipV="1">
            <a:off x="2247900" y="3657600"/>
            <a:ext cx="114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2" name="AutoShape 53"/>
          <p:cNvCxnSpPr>
            <a:cxnSpLocks noChangeShapeType="1"/>
            <a:stCxn id="43070" idx="0"/>
            <a:endCxn id="43078" idx="4"/>
          </p:cNvCxnSpPr>
          <p:nvPr/>
        </p:nvCxnSpPr>
        <p:spPr bwMode="auto">
          <a:xfrm flipV="1">
            <a:off x="2247900" y="3657600"/>
            <a:ext cx="723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3" name="AutoShape 55"/>
          <p:cNvCxnSpPr>
            <a:cxnSpLocks noChangeShapeType="1"/>
            <a:stCxn id="43071" idx="0"/>
            <a:endCxn id="43075" idx="4"/>
          </p:cNvCxnSpPr>
          <p:nvPr/>
        </p:nvCxnSpPr>
        <p:spPr bwMode="auto">
          <a:xfrm flipH="1" flipV="1">
            <a:off x="1143000" y="3657600"/>
            <a:ext cx="1485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4" name="AutoShape 56"/>
          <p:cNvCxnSpPr>
            <a:cxnSpLocks noChangeShapeType="1"/>
            <a:stCxn id="43071" idx="0"/>
            <a:endCxn id="43076" idx="4"/>
          </p:cNvCxnSpPr>
          <p:nvPr/>
        </p:nvCxnSpPr>
        <p:spPr bwMode="auto">
          <a:xfrm flipH="1" flipV="1">
            <a:off x="1752600" y="3657600"/>
            <a:ext cx="876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5" name="AutoShape 57"/>
          <p:cNvCxnSpPr>
            <a:cxnSpLocks noChangeShapeType="1"/>
            <a:stCxn id="43071" idx="0"/>
            <a:endCxn id="43077" idx="4"/>
          </p:cNvCxnSpPr>
          <p:nvPr/>
        </p:nvCxnSpPr>
        <p:spPr bwMode="auto">
          <a:xfrm flipH="1" flipV="1">
            <a:off x="2362200" y="3657600"/>
            <a:ext cx="266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6" name="AutoShape 58"/>
          <p:cNvCxnSpPr>
            <a:cxnSpLocks noChangeShapeType="1"/>
            <a:stCxn id="43071" idx="0"/>
            <a:endCxn id="43078" idx="4"/>
          </p:cNvCxnSpPr>
          <p:nvPr/>
        </p:nvCxnSpPr>
        <p:spPr bwMode="auto">
          <a:xfrm flipV="1">
            <a:off x="2628900" y="3657600"/>
            <a:ext cx="342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7" name="AutoShape 60"/>
          <p:cNvCxnSpPr>
            <a:cxnSpLocks noChangeShapeType="1"/>
            <a:stCxn id="43072" idx="0"/>
            <a:endCxn id="43075" idx="4"/>
          </p:cNvCxnSpPr>
          <p:nvPr/>
        </p:nvCxnSpPr>
        <p:spPr bwMode="auto">
          <a:xfrm flipH="1" flipV="1">
            <a:off x="1143000" y="3657600"/>
            <a:ext cx="1866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8" name="AutoShape 61"/>
          <p:cNvCxnSpPr>
            <a:cxnSpLocks noChangeShapeType="1"/>
            <a:stCxn id="43072" idx="0"/>
            <a:endCxn id="43076" idx="4"/>
          </p:cNvCxnSpPr>
          <p:nvPr/>
        </p:nvCxnSpPr>
        <p:spPr bwMode="auto">
          <a:xfrm flipH="1" flipV="1">
            <a:off x="1752600" y="3657600"/>
            <a:ext cx="1257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9" name="AutoShape 62"/>
          <p:cNvCxnSpPr>
            <a:cxnSpLocks noChangeShapeType="1"/>
            <a:stCxn id="43072" idx="0"/>
            <a:endCxn id="43077" idx="4"/>
          </p:cNvCxnSpPr>
          <p:nvPr/>
        </p:nvCxnSpPr>
        <p:spPr bwMode="auto">
          <a:xfrm flipH="1" flipV="1">
            <a:off x="2362200" y="3657600"/>
            <a:ext cx="647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0" name="AutoShape 63"/>
          <p:cNvCxnSpPr>
            <a:cxnSpLocks noChangeShapeType="1"/>
            <a:stCxn id="43072" idx="0"/>
            <a:endCxn id="43078" idx="4"/>
          </p:cNvCxnSpPr>
          <p:nvPr/>
        </p:nvCxnSpPr>
        <p:spPr bwMode="auto">
          <a:xfrm flipH="1" flipV="1">
            <a:off x="2971800" y="3657600"/>
            <a:ext cx="38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1" name="AutoShape 65"/>
          <p:cNvCxnSpPr>
            <a:cxnSpLocks noChangeShapeType="1"/>
            <a:stCxn id="43073" idx="0"/>
            <a:endCxn id="43075" idx="4"/>
          </p:cNvCxnSpPr>
          <p:nvPr/>
        </p:nvCxnSpPr>
        <p:spPr bwMode="auto">
          <a:xfrm flipH="1" flipV="1">
            <a:off x="1143000" y="3657600"/>
            <a:ext cx="2247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2" name="AutoShape 66"/>
          <p:cNvCxnSpPr>
            <a:cxnSpLocks noChangeShapeType="1"/>
            <a:stCxn id="43073" idx="0"/>
            <a:endCxn id="43076" idx="4"/>
          </p:cNvCxnSpPr>
          <p:nvPr/>
        </p:nvCxnSpPr>
        <p:spPr bwMode="auto">
          <a:xfrm flipH="1" flipV="1">
            <a:off x="1752600" y="3657600"/>
            <a:ext cx="1638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3" name="AutoShape 67"/>
          <p:cNvCxnSpPr>
            <a:cxnSpLocks noChangeShapeType="1"/>
            <a:stCxn id="43073" idx="0"/>
            <a:endCxn id="43077" idx="4"/>
          </p:cNvCxnSpPr>
          <p:nvPr/>
        </p:nvCxnSpPr>
        <p:spPr bwMode="auto">
          <a:xfrm flipH="1" flipV="1">
            <a:off x="2362200" y="3657600"/>
            <a:ext cx="1028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4" name="AutoShape 68"/>
          <p:cNvCxnSpPr>
            <a:cxnSpLocks noChangeShapeType="1"/>
            <a:stCxn id="43073" idx="0"/>
            <a:endCxn id="43078" idx="4"/>
          </p:cNvCxnSpPr>
          <p:nvPr/>
        </p:nvCxnSpPr>
        <p:spPr bwMode="auto">
          <a:xfrm flipH="1" flipV="1">
            <a:off x="2971800" y="3657600"/>
            <a:ext cx="419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55" name="Group 74"/>
          <p:cNvGrpSpPr>
            <a:grpSpLocks/>
          </p:cNvGrpSpPr>
          <p:nvPr/>
        </p:nvGrpSpPr>
        <p:grpSpPr bwMode="auto">
          <a:xfrm>
            <a:off x="228600" y="4876800"/>
            <a:ext cx="3657600" cy="228600"/>
            <a:chOff x="144" y="3072"/>
            <a:chExt cx="2304" cy="144"/>
          </a:xfrm>
        </p:grpSpPr>
        <p:sp>
          <p:nvSpPr>
            <p:cNvPr id="43065" name="Rectangle 5"/>
            <p:cNvSpPr>
              <a:spLocks noChangeArrowheads="1"/>
            </p:cNvSpPr>
            <p:nvPr/>
          </p:nvSpPr>
          <p:spPr bwMode="auto">
            <a:xfrm>
              <a:off x="14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66" name="Rectangle 29"/>
            <p:cNvSpPr>
              <a:spLocks noChangeArrowheads="1"/>
            </p:cNvSpPr>
            <p:nvPr/>
          </p:nvSpPr>
          <p:spPr bwMode="auto">
            <a:xfrm>
              <a:off x="38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67" name="Rectangle 34"/>
            <p:cNvSpPr>
              <a:spLocks noChangeArrowheads="1"/>
            </p:cNvSpPr>
            <p:nvPr/>
          </p:nvSpPr>
          <p:spPr bwMode="auto">
            <a:xfrm>
              <a:off x="62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68" name="Rectangle 39"/>
            <p:cNvSpPr>
              <a:spLocks noChangeArrowheads="1"/>
            </p:cNvSpPr>
            <p:nvPr/>
          </p:nvSpPr>
          <p:spPr bwMode="auto">
            <a:xfrm>
              <a:off x="86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69" name="Rectangle 44"/>
            <p:cNvSpPr>
              <a:spLocks noChangeArrowheads="1"/>
            </p:cNvSpPr>
            <p:nvPr/>
          </p:nvSpPr>
          <p:spPr bwMode="auto">
            <a:xfrm>
              <a:off x="110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70" name="Rectangle 49"/>
            <p:cNvSpPr>
              <a:spLocks noChangeArrowheads="1"/>
            </p:cNvSpPr>
            <p:nvPr/>
          </p:nvSpPr>
          <p:spPr bwMode="auto">
            <a:xfrm>
              <a:off x="134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71" name="Rectangle 54"/>
            <p:cNvSpPr>
              <a:spLocks noChangeArrowheads="1"/>
            </p:cNvSpPr>
            <p:nvPr/>
          </p:nvSpPr>
          <p:spPr bwMode="auto">
            <a:xfrm>
              <a:off x="158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72" name="Rectangle 59"/>
            <p:cNvSpPr>
              <a:spLocks noChangeArrowheads="1"/>
            </p:cNvSpPr>
            <p:nvPr/>
          </p:nvSpPr>
          <p:spPr bwMode="auto">
            <a:xfrm>
              <a:off x="182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73" name="Rectangle 64"/>
            <p:cNvSpPr>
              <a:spLocks noChangeArrowheads="1"/>
            </p:cNvSpPr>
            <p:nvPr/>
          </p:nvSpPr>
          <p:spPr bwMode="auto">
            <a:xfrm>
              <a:off x="206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074" name="Rectangle 69"/>
            <p:cNvSpPr>
              <a:spLocks noChangeArrowheads="1"/>
            </p:cNvSpPr>
            <p:nvPr/>
          </p:nvSpPr>
          <p:spPr bwMode="auto">
            <a:xfrm>
              <a:off x="2304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FD00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C0128"/>
                </a:buClr>
                <a:buSzPct val="75000"/>
                <a:buFont typeface="Wingdings" panose="05000000000000000000" pitchFamily="2" charset="2"/>
                <a:buChar char="u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3399"/>
                </a:buClr>
                <a:buSzPct val="65000"/>
                <a:buFont typeface="Wingdings" panose="05000000000000000000" pitchFamily="2" charset="2"/>
                <a:buChar char="v"/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»"/>
                <a:defRPr sz="2000">
                  <a:solidFill>
                    <a:schemeClr val="bg2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43056" name="AutoShape 70"/>
          <p:cNvCxnSpPr>
            <a:cxnSpLocks noChangeShapeType="1"/>
            <a:stCxn id="43074" idx="0"/>
            <a:endCxn id="43075" idx="4"/>
          </p:cNvCxnSpPr>
          <p:nvPr/>
        </p:nvCxnSpPr>
        <p:spPr bwMode="auto">
          <a:xfrm flipH="1" flipV="1">
            <a:off x="1143000" y="3657600"/>
            <a:ext cx="26289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7" name="AutoShape 71"/>
          <p:cNvCxnSpPr>
            <a:cxnSpLocks noChangeShapeType="1"/>
            <a:stCxn id="43074" idx="0"/>
            <a:endCxn id="43076" idx="4"/>
          </p:cNvCxnSpPr>
          <p:nvPr/>
        </p:nvCxnSpPr>
        <p:spPr bwMode="auto">
          <a:xfrm flipH="1" flipV="1">
            <a:off x="1752600" y="3657600"/>
            <a:ext cx="20193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8" name="AutoShape 72"/>
          <p:cNvCxnSpPr>
            <a:cxnSpLocks noChangeShapeType="1"/>
            <a:stCxn id="43074" idx="0"/>
            <a:endCxn id="43077" idx="4"/>
          </p:cNvCxnSpPr>
          <p:nvPr/>
        </p:nvCxnSpPr>
        <p:spPr bwMode="auto">
          <a:xfrm flipH="1" flipV="1">
            <a:off x="2362200" y="3657600"/>
            <a:ext cx="14097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9" name="AutoShape 73"/>
          <p:cNvCxnSpPr>
            <a:cxnSpLocks noChangeShapeType="1"/>
            <a:stCxn id="43074" idx="0"/>
            <a:endCxn id="43078" idx="4"/>
          </p:cNvCxnSpPr>
          <p:nvPr/>
        </p:nvCxnSpPr>
        <p:spPr bwMode="auto">
          <a:xfrm flipH="1" flipV="1">
            <a:off x="2971800" y="3657600"/>
            <a:ext cx="800100" cy="1219200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60" name="Rectangle 76"/>
          <p:cNvSpPr>
            <a:spLocks noChangeArrowheads="1"/>
          </p:cNvSpPr>
          <p:nvPr/>
        </p:nvSpPr>
        <p:spPr bwMode="auto">
          <a:xfrm>
            <a:off x="4081463" y="47244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I</a:t>
            </a:r>
            <a:r>
              <a:rPr lang="en-US" altLang="en-US" sz="2400" i="1" baseline="-25000">
                <a:latin typeface="Times" panose="02020603050405020304" pitchFamily="18" charset="0"/>
              </a:rPr>
              <a:t>k</a:t>
            </a:r>
          </a:p>
        </p:txBody>
      </p:sp>
      <p:sp>
        <p:nvSpPr>
          <p:cNvPr id="43061" name="Rectangle 77"/>
          <p:cNvSpPr>
            <a:spLocks noChangeArrowheads="1"/>
          </p:cNvSpPr>
          <p:nvPr/>
        </p:nvSpPr>
        <p:spPr bwMode="auto">
          <a:xfrm>
            <a:off x="4073525" y="32385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a</a:t>
            </a:r>
            <a:r>
              <a:rPr lang="en-US" altLang="en-US" sz="2400" i="1" baseline="-25000"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43062" name="Rectangle 78"/>
          <p:cNvSpPr>
            <a:spLocks noChangeArrowheads="1"/>
          </p:cNvSpPr>
          <p:nvPr/>
        </p:nvSpPr>
        <p:spPr bwMode="auto">
          <a:xfrm>
            <a:off x="4038600" y="1752600"/>
            <a:ext cx="46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O</a:t>
            </a:r>
            <a:r>
              <a:rPr lang="en-US" altLang="en-US" sz="2400" i="1" baseline="-25000"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43063" name="Rectangle 79"/>
          <p:cNvSpPr>
            <a:spLocks noChangeArrowheads="1"/>
          </p:cNvSpPr>
          <p:nvPr/>
        </p:nvSpPr>
        <p:spPr bwMode="auto">
          <a:xfrm>
            <a:off x="3994150" y="2495550"/>
            <a:ext cx="55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W</a:t>
            </a:r>
            <a:r>
              <a:rPr lang="en-US" altLang="en-US" sz="2400" i="1" baseline="-25000">
                <a:latin typeface="Times" panose="02020603050405020304" pitchFamily="18" charset="0"/>
              </a:rPr>
              <a:t>ji</a:t>
            </a:r>
          </a:p>
        </p:txBody>
      </p:sp>
      <p:sp>
        <p:nvSpPr>
          <p:cNvPr id="43064" name="Rectangle 80"/>
          <p:cNvSpPr>
            <a:spLocks noChangeArrowheads="1"/>
          </p:cNvSpPr>
          <p:nvPr/>
        </p:nvSpPr>
        <p:spPr bwMode="auto">
          <a:xfrm>
            <a:off x="3976688" y="3981450"/>
            <a:ext cx="58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" panose="02020603050405020304" pitchFamily="18" charset="0"/>
              </a:rPr>
              <a:t>W</a:t>
            </a:r>
            <a:r>
              <a:rPr lang="en-US" altLang="en-US" sz="2400" i="1" baseline="-25000">
                <a:latin typeface="Times" panose="02020603050405020304" pitchFamily="18" charset="0"/>
              </a:rPr>
              <a:t>kj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411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44035" name="Object 4"/>
          <p:cNvGraphicFramePr>
            <a:graphicFrameLocks noChangeAspect="1"/>
          </p:cNvGraphicFramePr>
          <p:nvPr/>
        </p:nvGraphicFramePr>
        <p:xfrm>
          <a:off x="304800" y="1649413"/>
          <a:ext cx="85344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Picture" r:id="rId3" imgW="4743450" imgH="2171700" progId="Word.Picture.8">
                  <p:embed/>
                </p:oleObj>
              </mc:Choice>
              <mc:Fallback>
                <p:oleObj name="Picture" r:id="rId3" imgW="4743450" imgH="21717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49413"/>
                        <a:ext cx="85344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Multilayer </a:t>
            </a:r>
            <a:r>
              <a:rPr lang="en-GB" dirty="0" err="1" smtClean="0"/>
              <a:t>perceptron</a:t>
            </a:r>
            <a:r>
              <a:rPr lang="en-GB" dirty="0" smtClean="0"/>
              <a:t> with two hidden layers</a:t>
            </a:r>
            <a:endParaRPr dirty="0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Back-Propagation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Learning in a multilayer network proceeds the same way as for a perceptron.  </a:t>
            </a:r>
            <a:endParaRPr lang="ar-JO" altLang="en-US" smtClean="0"/>
          </a:p>
          <a:p>
            <a:endParaRPr lang="en-GB" altLang="en-US" sz="1000" smtClean="0"/>
          </a:p>
          <a:p>
            <a:r>
              <a:rPr lang="en-GB" altLang="en-US" smtClean="0"/>
              <a:t>A training set of input patterns is presented to the network.  </a:t>
            </a:r>
            <a:endParaRPr lang="ar-JO" altLang="en-US" smtClean="0"/>
          </a:p>
          <a:p>
            <a:endParaRPr lang="en-GB" altLang="en-US" sz="1000" smtClean="0"/>
          </a:p>
          <a:p>
            <a:r>
              <a:rPr lang="en-GB" altLang="en-US" smtClean="0"/>
              <a:t>The network computes its output pattern, and if there is an error </a:t>
            </a:r>
            <a:r>
              <a:rPr lang="en-GB" altLang="en-US" smtClean="0">
                <a:sym typeface="Symbol" panose="05050102010706020507" pitchFamily="18" charset="2"/>
              </a:rPr>
              <a:t></a:t>
            </a:r>
            <a:r>
              <a:rPr lang="en-GB" altLang="en-US" smtClean="0"/>
              <a:t> or in other words a difference between actual and desired output patterns </a:t>
            </a:r>
            <a:r>
              <a:rPr lang="en-GB" altLang="en-US" smtClean="0">
                <a:sym typeface="Symbol" panose="05050102010706020507" pitchFamily="18" charset="2"/>
              </a:rPr>
              <a:t></a:t>
            </a:r>
            <a:r>
              <a:rPr lang="en-GB" altLang="en-US" smtClean="0"/>
              <a:t> the weights are adjusted to reduce this error.</a:t>
            </a:r>
            <a:endParaRPr lang="ar-JO" altLang="en-US" smtClean="0"/>
          </a:p>
          <a:p>
            <a:pPr lvl="1"/>
            <a:r>
              <a:rPr lang="en-US" altLang="en-US" smtClean="0"/>
              <a:t>proceeds from the output layer to the hidden layer(s)</a:t>
            </a:r>
          </a:p>
          <a:p>
            <a:pPr lvl="1"/>
            <a:r>
              <a:rPr lang="en-US" altLang="en-US" smtClean="0"/>
              <a:t>updates the weights of the units leading to the layer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8138"/>
            <a:ext cx="9144000" cy="8048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600" dirty="0" smtClean="0"/>
              <a:t>Three-layer Feed-Forward Neural Network </a:t>
            </a:r>
            <a:br>
              <a:rPr lang="en-GB" sz="3600" dirty="0" smtClean="0"/>
            </a:br>
            <a:r>
              <a:rPr lang="en-GB" sz="3600" dirty="0" smtClean="0"/>
              <a:t>( trained using back-propagation algorithm)</a:t>
            </a:r>
            <a:endParaRPr sz="3600" dirty="0" smtClean="0"/>
          </a:p>
        </p:txBody>
      </p:sp>
      <p:graphicFrame>
        <p:nvGraphicFramePr>
          <p:cNvPr id="491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" y="1447800"/>
          <a:ext cx="8686800" cy="514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Picture" r:id="rId3" imgW="4744212" imgH="3372612" progId="Word.Picture.8">
                  <p:embed/>
                </p:oleObj>
              </mc:Choice>
              <mc:Fallback>
                <p:oleObj name="Picture" r:id="rId3" imgW="4744212" imgH="33726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686800" cy="51450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152400" y="152400"/>
            <a:ext cx="8686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Three-layer network for solving the Exclusive-OR operation</a:t>
            </a:r>
            <a:endParaRPr lang="en-US" sz="3400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914400" y="1295400"/>
            <a:ext cx="7391400" cy="5105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60744"/>
              </p:ext>
            </p:extLst>
          </p:nvPr>
        </p:nvGraphicFramePr>
        <p:xfrm>
          <a:off x="914400" y="1295400"/>
          <a:ext cx="7467600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Picture" r:id="rId3" imgW="4114800" imgH="2743200" progId="Word.Picture.8">
                  <p:embed/>
                </p:oleObj>
              </mc:Choice>
              <mc:Fallback>
                <p:oleObj name="Picture" r:id="rId3" imgW="4114800" imgH="2743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467600" cy="502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4800" y="45720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000">
                <a:latin typeface="Times New Roman" panose="02020603050405020304" pitchFamily="18" charset="0"/>
              </a:rPr>
              <a:t>(</a:t>
            </a:r>
            <a:r>
              <a:rPr lang="en-GB" altLang="en-US" sz="3000" i="1">
                <a:latin typeface="Times New Roman" panose="02020603050405020304" pitchFamily="18" charset="0"/>
              </a:rPr>
              <a:t>a</a:t>
            </a:r>
            <a:r>
              <a:rPr lang="en-GB" altLang="en-US" sz="3000">
                <a:latin typeface="Times New Roman" panose="02020603050405020304" pitchFamily="18" charset="0"/>
              </a:rPr>
              <a:t>) Decision boundary constructed by hidden neuron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000">
                <a:latin typeface="Times New Roman" panose="02020603050405020304" pitchFamily="18" charset="0"/>
              </a:rPr>
              <a:t>(</a:t>
            </a:r>
            <a:r>
              <a:rPr lang="en-GB" altLang="en-US" sz="3000" i="1">
                <a:latin typeface="Times New Roman" panose="02020603050405020304" pitchFamily="18" charset="0"/>
              </a:rPr>
              <a:t>b</a:t>
            </a:r>
            <a:r>
              <a:rPr lang="en-GB" altLang="en-US" sz="3000">
                <a:latin typeface="Times New Roman" panose="02020603050405020304" pitchFamily="18" charset="0"/>
              </a:rPr>
              <a:t>) Decision boundary constructed by hidden neuron 4;  (</a:t>
            </a:r>
            <a:r>
              <a:rPr lang="en-GB" altLang="en-US" sz="3000" i="1">
                <a:latin typeface="Times New Roman" panose="02020603050405020304" pitchFamily="18" charset="0"/>
              </a:rPr>
              <a:t>c</a:t>
            </a:r>
            <a:r>
              <a:rPr lang="en-GB" altLang="en-US" sz="3000">
                <a:latin typeface="Times New Roman" panose="02020603050405020304" pitchFamily="18" charset="0"/>
              </a:rPr>
              <a:t>) Decision boundaries constructed by the complete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000">
                <a:latin typeface="Times New Roman" panose="02020603050405020304" pitchFamily="18" charset="0"/>
              </a:rPr>
              <a:t>     </a:t>
            </a:r>
            <a:r>
              <a:rPr lang="en-GB" altLang="en-US" sz="2000">
                <a:latin typeface="Times New Roman" panose="02020603050405020304" pitchFamily="18" charset="0"/>
              </a:rPr>
              <a:t> </a:t>
            </a:r>
            <a:r>
              <a:rPr lang="en-GB" altLang="en-US" sz="3000">
                <a:latin typeface="Times New Roman" panose="02020603050405020304" pitchFamily="18" charset="0"/>
              </a:rPr>
              <a:t>three-layer network</a:t>
            </a:r>
            <a:endParaRPr lang="en-US" altLang="en-US" sz="3000">
              <a:latin typeface="Times New Roman" panose="02020603050405020304" pitchFamily="18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04800" y="914400"/>
            <a:ext cx="8610600" cy="3429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81000" y="1143000"/>
          <a:ext cx="8458200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Picture" r:id="rId3" imgW="4800600" imgH="1886712" progId="Word.Picture.8">
                  <p:embed/>
                </p:oleObj>
              </mc:Choice>
              <mc:Fallback>
                <p:oleObj name="Picture" r:id="rId3" imgW="4800600" imgH="18867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458200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85800" y="228600"/>
            <a:ext cx="7848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Decision boundaries</a:t>
            </a:r>
            <a:endParaRPr lang="en-US" sz="3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smtClean="0"/>
              <a:t>Capabilities of Multi-Layer Neural Networks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4648200"/>
          </a:xfrm>
        </p:spPr>
        <p:txBody>
          <a:bodyPr/>
          <a:lstStyle/>
          <a:p>
            <a:r>
              <a:rPr lang="en-US" altLang="en-US" dirty="0" smtClean="0"/>
              <a:t>expressiveness</a:t>
            </a:r>
          </a:p>
          <a:p>
            <a:pPr lvl="1"/>
            <a:r>
              <a:rPr lang="en-US" altLang="en-US" dirty="0" smtClean="0"/>
              <a:t>weaker than predicate logic</a:t>
            </a:r>
          </a:p>
          <a:p>
            <a:pPr lvl="1"/>
            <a:r>
              <a:rPr lang="en-US" altLang="en-US" dirty="0" smtClean="0"/>
              <a:t>good for continuous inputs and outputs</a:t>
            </a:r>
          </a:p>
          <a:p>
            <a:r>
              <a:rPr lang="en-US" altLang="en-US" dirty="0" smtClean="0"/>
              <a:t>computational efficiency</a:t>
            </a:r>
          </a:p>
          <a:p>
            <a:pPr lvl="1"/>
            <a:r>
              <a:rPr lang="en-US" altLang="en-US" dirty="0" smtClean="0"/>
              <a:t>training time can be exponential in the number of inputs</a:t>
            </a:r>
          </a:p>
          <a:p>
            <a:pPr lvl="1"/>
            <a:r>
              <a:rPr lang="en-US" altLang="en-US" dirty="0" smtClean="0"/>
              <a:t>depends critically on parameters like the learning rate</a:t>
            </a:r>
          </a:p>
          <a:p>
            <a:pPr lvl="1"/>
            <a:r>
              <a:rPr lang="en-US" altLang="en-US" dirty="0" smtClean="0"/>
              <a:t>local minima are problematic</a:t>
            </a:r>
          </a:p>
          <a:p>
            <a:pPr lvl="2"/>
            <a:r>
              <a:rPr lang="en-US" altLang="en-US" dirty="0" smtClean="0"/>
              <a:t>Learning rate avoids it</a:t>
            </a:r>
          </a:p>
          <a:p>
            <a:r>
              <a:rPr lang="en-US" altLang="en-US" dirty="0" smtClean="0"/>
              <a:t>generalization</a:t>
            </a:r>
          </a:p>
          <a:p>
            <a:pPr lvl="1"/>
            <a:r>
              <a:rPr lang="en-US" altLang="en-US" dirty="0" smtClean="0"/>
              <a:t>works reasonably well for some functions (classes of problems)</a:t>
            </a:r>
          </a:p>
          <a:p>
            <a:pPr lvl="2"/>
            <a:r>
              <a:rPr lang="en-US" altLang="en-US" dirty="0" smtClean="0">
                <a:solidFill>
                  <a:srgbClr val="FC0128"/>
                </a:solidFill>
              </a:rPr>
              <a:t>no formal characterization of these functions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smtClean="0"/>
              <a:t>Capabilities of Multi-Layer Neural Networks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953000"/>
          </a:xfrm>
        </p:spPr>
        <p:txBody>
          <a:bodyPr/>
          <a:lstStyle/>
          <a:p>
            <a:r>
              <a:rPr lang="en-US" altLang="en-US" dirty="0" smtClean="0"/>
              <a:t>sensitivity to noise</a:t>
            </a:r>
          </a:p>
          <a:p>
            <a:pPr lvl="1"/>
            <a:r>
              <a:rPr lang="en-US" altLang="en-US" dirty="0" smtClean="0"/>
              <a:t>very tolerant</a:t>
            </a:r>
          </a:p>
          <a:p>
            <a:pPr lvl="1"/>
            <a:r>
              <a:rPr lang="en-US" altLang="en-US" dirty="0" smtClean="0"/>
              <a:t>they perform nonlinear regression</a:t>
            </a:r>
          </a:p>
          <a:p>
            <a:r>
              <a:rPr lang="en-US" altLang="en-US" b="1" dirty="0" smtClean="0">
                <a:solidFill>
                  <a:srgbClr val="FC0128"/>
                </a:solidFill>
              </a:rPr>
              <a:t>transparency</a:t>
            </a:r>
          </a:p>
          <a:p>
            <a:pPr lvl="1"/>
            <a:r>
              <a:rPr lang="en-US" altLang="en-US" dirty="0" smtClean="0"/>
              <a:t>there is no explanation or trace for a particular answer</a:t>
            </a:r>
          </a:p>
          <a:p>
            <a:pPr lvl="1"/>
            <a:r>
              <a:rPr lang="en-US" altLang="en-US" dirty="0" smtClean="0"/>
              <a:t>tools for the analysis of networks are very limited</a:t>
            </a:r>
          </a:p>
          <a:p>
            <a:pPr lvl="1"/>
            <a:r>
              <a:rPr lang="en-US" altLang="en-US" dirty="0" smtClean="0"/>
              <a:t>some limited methods to extract rules from networks</a:t>
            </a:r>
          </a:p>
          <a:p>
            <a:r>
              <a:rPr lang="en-US" altLang="en-US" dirty="0" smtClean="0"/>
              <a:t>prior knowledge</a:t>
            </a:r>
          </a:p>
          <a:p>
            <a:pPr lvl="1"/>
            <a:r>
              <a:rPr lang="en-US" altLang="en-US" dirty="0" smtClean="0"/>
              <a:t>very difficult to integrate since the internal representation of the networks is not easily accessible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Applications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domains and tasks where neural networks are successfully used</a:t>
            </a:r>
          </a:p>
          <a:p>
            <a:pPr lvl="1"/>
            <a:r>
              <a:rPr lang="en-US" altLang="en-US" dirty="0" smtClean="0"/>
              <a:t>Recognition (images)</a:t>
            </a:r>
          </a:p>
          <a:p>
            <a:pPr lvl="1"/>
            <a:r>
              <a:rPr lang="en-US" altLang="en-US" dirty="0" smtClean="0"/>
              <a:t>series prediction</a:t>
            </a:r>
          </a:p>
          <a:p>
            <a:pPr lvl="2"/>
            <a:r>
              <a:rPr lang="en-US" altLang="en-US" dirty="0" smtClean="0"/>
              <a:t>weather, financial forecasting</a:t>
            </a:r>
          </a:p>
          <a:p>
            <a:pPr lvl="1"/>
            <a:r>
              <a:rPr lang="en-US" altLang="en-US" dirty="0" smtClean="0"/>
              <a:t>categorization</a:t>
            </a:r>
          </a:p>
          <a:p>
            <a:pPr lvl="2"/>
            <a:r>
              <a:rPr lang="en-US" altLang="en-US" dirty="0" smtClean="0"/>
              <a:t>sorting of items (fruit, characters, …)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Neural Networks and the Brain</a:t>
            </a:r>
            <a:endParaRPr sz="28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Monotype Sorts" charset="2"/>
              <a:buChar char="n"/>
            </a:pPr>
            <a:r>
              <a:rPr lang="en-GB" altLang="en-US" dirty="0" smtClean="0"/>
              <a:t>The human brain incorporates nearly 10 billion neurons and 60 trillion connections</a:t>
            </a:r>
            <a:r>
              <a:rPr lang="ar-JO" altLang="en-US" dirty="0" smtClean="0"/>
              <a:t> </a:t>
            </a:r>
            <a:r>
              <a:rPr lang="en-GB" altLang="en-US" dirty="0" smtClean="0"/>
              <a:t>between them.</a:t>
            </a:r>
          </a:p>
          <a:p>
            <a:pPr>
              <a:buClr>
                <a:schemeClr val="tx2"/>
              </a:buClr>
              <a:buFont typeface="Monotype Sorts" charset="2"/>
              <a:buChar char="n"/>
            </a:pPr>
            <a:endParaRPr lang="en-GB" altLang="en-US" dirty="0" smtClean="0"/>
          </a:p>
          <a:p>
            <a:pPr>
              <a:buClr>
                <a:schemeClr val="tx2"/>
              </a:buClr>
              <a:buFont typeface="Monotype Sorts" charset="2"/>
              <a:buChar char="n"/>
            </a:pPr>
            <a:r>
              <a:rPr lang="en-GB" altLang="en-US" dirty="0" smtClean="0"/>
              <a:t>Our brain can be considered as a highly complex, non-linear and parallel information-processing system.</a:t>
            </a:r>
          </a:p>
          <a:p>
            <a:pPr>
              <a:buClr>
                <a:schemeClr val="tx2"/>
              </a:buClr>
              <a:buFont typeface="Monotype Sorts" charset="2"/>
              <a:buChar char="n"/>
            </a:pPr>
            <a:endParaRPr lang="ar-SA" altLang="en-US" dirty="0" smtClean="0"/>
          </a:p>
          <a:p>
            <a:pPr>
              <a:buClr>
                <a:schemeClr val="tx2"/>
              </a:buClr>
              <a:buFont typeface="Monotype Sorts" charset="2"/>
              <a:buChar char="n"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06562" name="Text Box 1026"/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NEURAL NETWORKS</a:t>
            </a:r>
          </a:p>
        </p:txBody>
      </p:sp>
      <p:pic>
        <p:nvPicPr>
          <p:cNvPr id="706565" name="Picture 1029" descr="Ima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9" y="1295400"/>
            <a:ext cx="8564241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1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01794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NEURAL NETWORKS</a:t>
            </a:r>
          </a:p>
        </p:txBody>
      </p:sp>
      <p:sp>
        <p:nvSpPr>
          <p:cNvPr id="801795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b="1" i="1" dirty="0">
                <a:solidFill>
                  <a:schemeClr val="bg2"/>
                </a:solidFill>
                <a:cs typeface="Times New Roman" panose="02020603050405020304" pitchFamily="18" charset="0"/>
              </a:rPr>
              <a:t>Biological Neuron</a:t>
            </a:r>
          </a:p>
        </p:txBody>
      </p:sp>
      <p:pic>
        <p:nvPicPr>
          <p:cNvPr id="801797" name="Picture 5" descr="Image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943600" cy="35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7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03842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NEURAL NETWORKS</a:t>
            </a:r>
          </a:p>
        </p:txBody>
      </p:sp>
      <p:sp>
        <p:nvSpPr>
          <p:cNvPr id="803843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153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b="1" i="1" dirty="0">
                <a:solidFill>
                  <a:schemeClr val="bg2"/>
                </a:solidFill>
                <a:cs typeface="Times New Roman" panose="02020603050405020304" pitchFamily="18" charset="0"/>
              </a:rPr>
              <a:t>Biological Neuron</a:t>
            </a:r>
          </a:p>
          <a:p>
            <a:pPr algn="just"/>
            <a:endParaRPr lang="en-US" altLang="en-US" sz="2400" b="1" i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The main body of the cell collects the incoming signals from the other neurons through its dendrites</a:t>
            </a:r>
          </a:p>
          <a:p>
            <a:pPr algn="just"/>
            <a:endParaRPr lang="en-US" altLang="en-US" sz="24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The incoming signals are constantly being summed in the cell body</a:t>
            </a:r>
          </a:p>
          <a:p>
            <a:pPr algn="just"/>
            <a:endParaRPr lang="en-US" altLang="en-US" sz="24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If the result of the summation crosses a certain threshold, the cell body emits a signal of its own (called firing of the neuron) </a:t>
            </a:r>
          </a:p>
          <a:p>
            <a:pPr algn="just"/>
            <a:endParaRPr lang="en-US" altLang="en-US" sz="24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This signal passes through the neuron’s axon, from where the dendrites of other neurons pick it up</a:t>
            </a:r>
          </a:p>
        </p:txBody>
      </p:sp>
    </p:spTree>
    <p:extLst>
      <p:ext uri="{BB962C8B-B14F-4D97-AF65-F5344CB8AC3E}">
        <p14:creationId xmlns:p14="http://schemas.microsoft.com/office/powerpoint/2010/main" val="42001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 u="sng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NEURAL NETWORKS</a:t>
            </a:r>
          </a:p>
        </p:txBody>
      </p:sp>
      <p:sp>
        <p:nvSpPr>
          <p:cNvPr id="807939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153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en-US" sz="2400" b="1" i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There are 1,000 to 10,000 dendrites in each neuron</a:t>
            </a:r>
          </a:p>
          <a:p>
            <a:pPr algn="just"/>
            <a:endParaRPr lang="en-US" altLang="en-US" sz="24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There is only one axon</a:t>
            </a:r>
          </a:p>
          <a:p>
            <a:pPr algn="just"/>
            <a:endParaRPr lang="en-US" altLang="en-US" sz="24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The connection between dendrites and other neurons is electrochemical and it is called synapses</a:t>
            </a:r>
          </a:p>
          <a:p>
            <a:pPr algn="just"/>
            <a:endParaRPr lang="en-US" altLang="en-US" sz="24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The synapses modify the signal while passing it on to dendrites</a:t>
            </a:r>
          </a:p>
          <a:p>
            <a:pPr algn="just"/>
            <a:endParaRPr lang="en-US" altLang="en-US" sz="24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The human learning is stored in these synapses, and the connection of neurons with other neurons</a:t>
            </a:r>
          </a:p>
        </p:txBody>
      </p:sp>
    </p:spTree>
    <p:extLst>
      <p:ext uri="{BB962C8B-B14F-4D97-AF65-F5344CB8AC3E}">
        <p14:creationId xmlns:p14="http://schemas.microsoft.com/office/powerpoint/2010/main" val="18140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smtClean="0"/>
              <a:t>Artificial Neuron (Perceptron) Diagram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5168900"/>
            <a:ext cx="8915400" cy="927100"/>
          </a:xfrm>
        </p:spPr>
        <p:txBody>
          <a:bodyPr/>
          <a:lstStyle/>
          <a:p>
            <a:r>
              <a:rPr lang="en-US" altLang="en-US" sz="2400" smtClean="0"/>
              <a:t>weighted inputs are summed up by the </a:t>
            </a:r>
            <a:r>
              <a:rPr lang="en-US" altLang="en-US" sz="2400" i="1" smtClean="0"/>
              <a:t>input function</a:t>
            </a:r>
            <a:endParaRPr lang="en-US" altLang="en-US" sz="2400" smtClean="0"/>
          </a:p>
          <a:p>
            <a:r>
              <a:rPr lang="en-US" altLang="en-US" sz="2400" smtClean="0"/>
              <a:t>the (nonlinear) </a:t>
            </a:r>
            <a:r>
              <a:rPr lang="en-US" altLang="en-US" sz="2400" i="1" smtClean="0"/>
              <a:t>activation function</a:t>
            </a:r>
            <a:r>
              <a:rPr lang="en-US" altLang="en-US" sz="2400" smtClean="0"/>
              <a:t> calculates the activation value, which determines the output</a:t>
            </a:r>
          </a:p>
        </p:txBody>
      </p:sp>
      <p:graphicFrame>
        <p:nvGraphicFramePr>
          <p:cNvPr id="118789" name="Object 5"/>
          <p:cNvGraphicFramePr>
            <a:graphicFrameLocks noGrp="1" noChangeAspect="1"/>
          </p:cNvGraphicFramePr>
          <p:nvPr>
            <p:ph type="clipArt" sz="half" idx="1"/>
          </p:nvPr>
        </p:nvGraphicFramePr>
        <p:xfrm>
          <a:off x="76200" y="1330325"/>
          <a:ext cx="8969375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Bitmap Image" r:id="rId3" imgW="5114286" imgH="2190476" progId="Paint.Picture">
                  <p:embed/>
                </p:oleObj>
              </mc:Choice>
              <mc:Fallback>
                <p:oleObj name="Bitmap Image" r:id="rId3" imgW="5114286" imgH="219047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330325"/>
                        <a:ext cx="8969375" cy="3841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7604125" y="4935538"/>
            <a:ext cx="153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[Russell &amp; Norvig,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533400" y="4191000"/>
            <a:ext cx="6629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tabLst>
                <a:tab pos="952500" algn="l"/>
              </a:tabLst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tabLst>
                <a:tab pos="952500" algn="l"/>
              </a:tabLst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tabLst>
                <a:tab pos="952500" algn="l"/>
              </a:tabLst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952500" algn="l"/>
              </a:tabLst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tabLst>
                <a:tab pos="952500" algn="l"/>
              </a:tabLst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tabLst>
                <a:tab pos="952500" algn="l"/>
              </a:tabLst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tabLst>
                <a:tab pos="952500" algn="l"/>
              </a:tabLst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tabLst>
                <a:tab pos="952500" algn="l"/>
              </a:tabLst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tabLst>
                <a:tab pos="952500" algn="l"/>
              </a:tabLst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endParaRPr lang="en-GB" altLang="en-US" b="1">
              <a:solidFill>
                <a:schemeClr val="tx1"/>
              </a:solidFill>
            </a:endParaRP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28600" y="1371600"/>
          <a:ext cx="8763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Bitmap Image" r:id="rId3" imgW="6990476" imgH="3057143" progId="Paint.Picture">
                  <p:embed/>
                </p:oleObj>
              </mc:Choice>
              <mc:Fallback>
                <p:oleObj name="Bitmap Image" r:id="rId3" imgW="6990476" imgH="305714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8763000" cy="304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Common Activation Functions</a:t>
            </a:r>
          </a:p>
        </p:txBody>
      </p:sp>
      <p:sp>
        <p:nvSpPr>
          <p:cNvPr id="26629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215900" y="4699000"/>
            <a:ext cx="8851900" cy="1397000"/>
          </a:xfrm>
        </p:spPr>
        <p:txBody>
          <a:bodyPr/>
          <a:lstStyle/>
          <a:p>
            <a:r>
              <a:rPr lang="en-US" altLang="en-US" smtClean="0"/>
              <a:t>Stept(x)		=	1 	if x &gt;= t, else 0</a:t>
            </a:r>
          </a:p>
          <a:p>
            <a:r>
              <a:rPr lang="en-US" altLang="en-US" smtClean="0"/>
              <a:t>Sign(x)		=	+1 	if x &gt;= 0, else –1</a:t>
            </a:r>
          </a:p>
          <a:p>
            <a:r>
              <a:rPr lang="en-US" altLang="en-US" smtClean="0"/>
              <a:t>Sigmoid(x)	=	1/(1+e</a:t>
            </a:r>
            <a:r>
              <a:rPr lang="en-US" altLang="en-US" baseline="30000" smtClean="0"/>
              <a:t>-x</a:t>
            </a:r>
            <a:r>
              <a:rPr lang="en-US" altLang="en-US" smtClean="0"/>
              <a:t>)</a:t>
            </a:r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7467600" y="4251325"/>
            <a:ext cx="153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AFD00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3399"/>
              </a:buClr>
              <a:buSzPct val="65000"/>
              <a:buFont typeface="Wingdings" panose="05000000000000000000" pitchFamily="2" charset="2"/>
              <a:buChar char="v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»"/>
              <a:defRPr sz="2000">
                <a:solidFill>
                  <a:schemeClr val="bg2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[Russell &amp; Norvig,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build="p" autoUpdateAnimBg="0"/>
    </p:bldLst>
  </p:timing>
</p:sld>
</file>

<file path=ppt/theme/theme1.xml><?xml version="1.0" encoding="utf-8"?>
<a:theme xmlns:a="http://schemas.openxmlformats.org/drawingml/2006/main" name=" Template">
  <a:themeElements>
    <a:clrScheme name="">
      <a:dk1>
        <a:srgbClr val="000020"/>
      </a:dk1>
      <a:lt1>
        <a:srgbClr val="FCFEB9"/>
      </a:lt1>
      <a:dk2>
        <a:srgbClr val="0000FF"/>
      </a:dk2>
      <a:lt2>
        <a:srgbClr val="00CECE"/>
      </a:lt2>
      <a:accent1>
        <a:srgbClr val="FC0128"/>
      </a:accent1>
      <a:accent2>
        <a:srgbClr val="FAFD00"/>
      </a:accent2>
      <a:accent3>
        <a:srgbClr val="AAAAFF"/>
      </a:accent3>
      <a:accent4>
        <a:srgbClr val="D7D99E"/>
      </a:accent4>
      <a:accent5>
        <a:srgbClr val="FDAAAC"/>
      </a:accent5>
      <a:accent6>
        <a:srgbClr val="E3E500"/>
      </a:accent6>
      <a:hlink>
        <a:srgbClr val="C000C0"/>
      </a:hlink>
      <a:folHlink>
        <a:srgbClr val="00FF00"/>
      </a:folHlink>
    </a:clrScheme>
    <a:fontScheme name=" 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Disk:Documents: Template.ppt</Template>
  <TotalTime>1851</TotalTime>
  <Words>957</Words>
  <Application>Microsoft Office PowerPoint</Application>
  <PresentationFormat>On-screen Show (4:3)</PresentationFormat>
  <Paragraphs>176</Paragraphs>
  <Slides>28</Slides>
  <Notes>5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Monotype Sorts</vt:lpstr>
      <vt:lpstr>Symbol</vt:lpstr>
      <vt:lpstr>Times</vt:lpstr>
      <vt:lpstr>Times New Roman</vt:lpstr>
      <vt:lpstr>Wingdings</vt:lpstr>
      <vt:lpstr> Template</vt:lpstr>
      <vt:lpstr>Bitmap Image</vt:lpstr>
      <vt:lpstr>Microsoft Word Picture</vt:lpstr>
      <vt:lpstr>Picture</vt:lpstr>
      <vt:lpstr>Learning in Neural Networks</vt:lpstr>
      <vt:lpstr>Neural Networks</vt:lpstr>
      <vt:lpstr>Neural Networks and the Brain</vt:lpstr>
      <vt:lpstr>PowerPoint Presentation</vt:lpstr>
      <vt:lpstr>PowerPoint Presentation</vt:lpstr>
      <vt:lpstr>PowerPoint Presentation</vt:lpstr>
      <vt:lpstr>PowerPoint Presentation</vt:lpstr>
      <vt:lpstr>Artificial Neuron (Perceptron) Diagram</vt:lpstr>
      <vt:lpstr>Common Activation Functions</vt:lpstr>
      <vt:lpstr>Neural Networks and Logic Gates</vt:lpstr>
      <vt:lpstr>Network Structures</vt:lpstr>
      <vt:lpstr>Perceptrons</vt:lpstr>
      <vt:lpstr>Perceptrons and Linear Separability</vt:lpstr>
      <vt:lpstr>Perceptrons and Linear Separability</vt:lpstr>
      <vt:lpstr>How does the perceptron learn its classification tasks?</vt:lpstr>
      <vt:lpstr>Perceptrons and Learning</vt:lpstr>
      <vt:lpstr>Example of perceptron learning: the logical operation AND </vt:lpstr>
      <vt:lpstr>PowerPoint Presentation</vt:lpstr>
      <vt:lpstr>Multi-Layer Neural Networks</vt:lpstr>
      <vt:lpstr>Diagram Multi-Layer Network</vt:lpstr>
      <vt:lpstr>Multilayer perceptron with two hidden layers</vt:lpstr>
      <vt:lpstr>Back-Propagation Algorithm</vt:lpstr>
      <vt:lpstr>Three-layer Feed-Forward Neural Network  ( trained using back-propagation algorithm)</vt:lpstr>
      <vt:lpstr>PowerPoint Presentation</vt:lpstr>
      <vt:lpstr>PowerPoint Presentation</vt:lpstr>
      <vt:lpstr>Capabilities of Multi-Layer Neural Networks</vt:lpstr>
      <vt:lpstr>Capabilities of Multi-Layer Neural Networks (cont.)</vt:lpstr>
      <vt:lpstr>Applications</vt:lpstr>
      <vt:lpstr>Fall 2001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480: Artificial Intelligence</dc:title>
  <dc:creator>Dr.Fatmah Baothman</dc:creator>
  <cp:lastModifiedBy>Moiz Ghauri</cp:lastModifiedBy>
  <cp:revision>142</cp:revision>
  <cp:lastPrinted>2000-11-27T06:34:15Z</cp:lastPrinted>
  <dcterms:modified xsi:type="dcterms:W3CDTF">2023-05-17T08:50:01Z</dcterms:modified>
</cp:coreProperties>
</file>