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1303" r:id="rId2"/>
    <p:sldId id="1111" r:id="rId3"/>
    <p:sldId id="1005" r:id="rId4"/>
    <p:sldId id="1004" r:id="rId5"/>
    <p:sldId id="1001" r:id="rId6"/>
    <p:sldId id="1203" r:id="rId7"/>
    <p:sldId id="1343" r:id="rId8"/>
    <p:sldId id="1023" r:id="rId9"/>
    <p:sldId id="1134" r:id="rId10"/>
    <p:sldId id="1420" r:id="rId11"/>
    <p:sldId id="1421" r:id="rId12"/>
    <p:sldId id="1025" r:id="rId13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98291" autoAdjust="0"/>
  </p:normalViewPr>
  <p:slideViewPr>
    <p:cSldViewPr>
      <p:cViewPr varScale="1">
        <p:scale>
          <a:sx n="65" d="100"/>
          <a:sy n="65" d="100"/>
        </p:scale>
        <p:origin x="12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fld id="{31BB42F0-5A7A-42E3-AF2C-BD4A433262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217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fld id="{7EF3F49E-5D1E-4A33-88D1-795423B6FD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3C5F4480-42E6-4823-8F79-D555C858938C}" type="slidenum">
              <a:rPr lang="zh-CN" altLang="en-US" sz="1200">
                <a:latin typeface="Times New Roman" pitchFamily="18" charset="0"/>
              </a:rPr>
              <a:pPr algn="r" defTabSz="931863" eaLnBrk="0" hangingPunct="0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 lIns="93170" tIns="46586" rIns="93170" bIns="46586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577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9E3E1-2913-4320-8706-718C889C02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609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0F5D0-5FEA-4E02-B3FF-A128D32C1E5A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01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8A26-0420-4935-A92E-F869D5F375D7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77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84159-2E76-4CBC-B88D-9B70939AF8A1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66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2C0A3-C793-463B-BCBC-0521A7D11997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8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E477E-26AB-478F-B782-6F65A21E6D93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6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589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55818-00E0-4636-BB20-71FBCA5FAF8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756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DD919-8078-48C8-A627-F13F4A278CB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146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D82AFBD1-76A5-4CEE-9BB9-7E9F572559F3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D96356D-2C5F-45E0-883A-9922BB330D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C2DE1-AF9D-4771-A6CD-9E6FE2C4EA3D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7F911-AE5A-4408-96ED-1DA29D3DD3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96A6C-0610-4E1A-B8EC-59C39E83ED3C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8BCBB-0368-441C-AC91-58708B8F00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290C7-6765-4068-937F-6FEC4538A21D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51FEC-F78A-47BA-AE51-E57CF80E35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2BED3-A47C-46CA-B417-86318A7EDFB3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D0684-9252-4127-BBD3-C1AEF54ABF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1EDD7-6F7D-41A2-8420-1EED3117E73C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00013-0A3F-480C-B1E7-5F84494738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EF13682-C2F5-4847-A1D2-CFAB7271BD29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77C85-AF61-4F5B-86BB-A5ACD72147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D817D-0140-4DBF-A059-F1B027556704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68ECD-A0FE-4F6C-8111-138FAF0DCF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03A09-494B-474F-B366-A853093B348F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1B16F-96D6-4948-B185-E203A2E287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9942A-EBE1-4FFE-AED5-0D67468DDBA5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95479-FC34-41AF-8295-2E70213951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46A1B-ABCC-4B04-8003-C8C3AFF266AD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0467C-6CB1-47B6-BDBE-DAD074E8D2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02FF7E-7A9F-4101-8488-895BD0AD02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55C6F-223B-41F1-A559-1B701E8B2A55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5846E-C3BF-4249-8BD4-EAFBBDF340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3480B-51DA-4911-8FEB-91E4D8494675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36B9F-B5E5-48E9-B1A5-0862F34944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zh-CN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fld id="{2A7926C8-07EF-4C16-AA7F-EF37C6F7A675}" type="datetime1">
              <a:rPr lang="en-US" altLang="zh-CN"/>
              <a:pPr/>
              <a:t>12/12/2023</a:t>
            </a:fld>
            <a:endParaRPr lang="en-US" altLang="zh-CN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74DE5B55-3D92-4721-951A-EC51491C14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894" r:id="rId3"/>
    <p:sldLayoutId id="2147483895" r:id="rId4"/>
    <p:sldLayoutId id="2147483896" r:id="rId5"/>
    <p:sldLayoutId id="2147483897" r:id="rId6"/>
    <p:sldLayoutId id="2147483908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600200"/>
            <a:ext cx="8077200" cy="3886200"/>
          </a:xfrm>
        </p:spPr>
        <p:txBody>
          <a:bodyPr/>
          <a:lstStyle/>
          <a:p>
            <a:r>
              <a:rPr lang="en-US" altLang="zh-CN" sz="6000" dirty="0" smtClean="0">
                <a:ea typeface="宋体" pitchFamily="2" charset="-122"/>
              </a:rPr>
              <a:t>Lecture 16</a:t>
            </a:r>
            <a:br>
              <a:rPr lang="en-US" altLang="zh-CN" sz="6000" dirty="0" smtClean="0">
                <a:ea typeface="宋体" pitchFamily="2" charset="-122"/>
              </a:rPr>
            </a:br>
            <a:r>
              <a:rPr lang="en-US" altLang="zh-CN" sz="6000" dirty="0">
                <a:ea typeface="宋体" pitchFamily="2" charset="-122"/>
              </a:rPr>
              <a:t/>
            </a:r>
            <a:br>
              <a:rPr lang="en-US" altLang="zh-CN" sz="6000" dirty="0">
                <a:ea typeface="宋体" pitchFamily="2" charset="-122"/>
              </a:rPr>
            </a:br>
            <a:r>
              <a:rPr lang="en-US" altLang="zh-CN" sz="6000" dirty="0" smtClean="0">
                <a:ea typeface="宋体" pitchFamily="2" charset="-122"/>
              </a:rPr>
              <a:t>Clustering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D84DC3-156D-4DB4-875E-1454DC9C852C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data, find the clusters using k-means with k=3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7C85-AF61-4F5B-86BB-A5ACD7214749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6806"/>
              </p:ext>
            </p:extLst>
          </p:nvPr>
        </p:nvGraphicFramePr>
        <p:xfrm>
          <a:off x="609600" y="2667000"/>
          <a:ext cx="2088515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5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343400" cy="5105400"/>
          </a:xfrm>
        </p:spPr>
        <p:txBody>
          <a:bodyPr/>
          <a:lstStyle/>
          <a:p>
            <a:r>
              <a:rPr lang="en-US" sz="1000" dirty="0" smtClean="0"/>
              <a:t>Given the following data, find the clusters using k-means with k=3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7C85-AF61-4F5B-86BB-A5ACD7214749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64786"/>
              </p:ext>
            </p:extLst>
          </p:nvPr>
        </p:nvGraphicFramePr>
        <p:xfrm>
          <a:off x="271335" y="1676400"/>
          <a:ext cx="2624268" cy="407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Person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Hours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Salary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Init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r>
                        <a:rPr lang="en-US" sz="1050" baseline="30000" dirty="0" smtClean="0"/>
                        <a:t>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r>
                        <a:rPr lang="en-US" sz="1050" baseline="30000" dirty="0" smtClean="0"/>
                        <a:t>nd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J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en-US" sz="105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7731"/>
              </p:ext>
            </p:extLst>
          </p:nvPr>
        </p:nvGraphicFramePr>
        <p:xfrm>
          <a:off x="205653" y="5760720"/>
          <a:ext cx="33172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Init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(Hours)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(Salary)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(4+9+10)/3=7.6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(8+12+14)/3=11.3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(3+8+14+5)/4=7.5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(7+10+2+9)/4=7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2564"/>
              </p:ext>
            </p:extLst>
          </p:nvPr>
        </p:nvGraphicFramePr>
        <p:xfrm>
          <a:off x="3582477" y="5760720"/>
          <a:ext cx="25328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(Hours)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(Salary)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93984"/>
              </p:ext>
            </p:extLst>
          </p:nvPr>
        </p:nvGraphicFramePr>
        <p:xfrm>
          <a:off x="6174828" y="5737023"/>
          <a:ext cx="25328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(Hours)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(Salary)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85" y="191106"/>
            <a:ext cx="2904890" cy="26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19" y="2987969"/>
            <a:ext cx="2904890" cy="26527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612" y="187268"/>
            <a:ext cx="2909084" cy="26618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39008" y="-57344"/>
            <a:ext cx="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599144" y="-57344"/>
            <a:ext cx="223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Update Membership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07840" y="2964974"/>
            <a:ext cx="198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Update Centroids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737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Comments on the </a:t>
            </a:r>
            <a:r>
              <a:rPr lang="en-US" altLang="zh-CN" sz="3200" i="1" smtClean="0">
                <a:ea typeface="宋体" pitchFamily="2" charset="-122"/>
              </a:rPr>
              <a:t>K-Means</a:t>
            </a:r>
            <a:r>
              <a:rPr lang="en-US" altLang="zh-CN" sz="3200" smtClean="0">
                <a:ea typeface="宋体" pitchFamily="2" charset="-122"/>
              </a:rPr>
              <a:t> Method</a:t>
            </a:r>
            <a:endParaRPr lang="en-US" altLang="zh-CN" sz="2400" b="1" smtClean="0">
              <a:ea typeface="宋体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u="sng" dirty="0" smtClean="0">
                <a:ea typeface="宋体" pitchFamily="2" charset="-122"/>
              </a:rPr>
              <a:t>Strength: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i="1" dirty="0" smtClean="0">
                <a:ea typeface="宋体" pitchFamily="2" charset="-122"/>
              </a:rPr>
              <a:t>Efficient</a:t>
            </a:r>
            <a:r>
              <a:rPr lang="en-US" altLang="zh-CN" sz="2000" dirty="0" smtClean="0">
                <a:ea typeface="宋体" pitchFamily="2" charset="-122"/>
              </a:rPr>
              <a:t>: </a:t>
            </a:r>
            <a:r>
              <a:rPr lang="en-US" altLang="zh-CN" sz="2000" i="1" dirty="0" smtClean="0">
                <a:ea typeface="宋体" pitchFamily="2" charset="-122"/>
              </a:rPr>
              <a:t>O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 err="1" smtClean="0">
                <a:ea typeface="宋体" pitchFamily="2" charset="-122"/>
              </a:rPr>
              <a:t>tkn</a:t>
            </a:r>
            <a:r>
              <a:rPr lang="en-US" altLang="zh-CN" sz="2000" dirty="0" smtClean="0">
                <a:ea typeface="宋体" pitchFamily="2" charset="-122"/>
              </a:rPr>
              <a:t>), where </a:t>
            </a:r>
            <a:r>
              <a:rPr lang="en-US" altLang="zh-CN" sz="2000" i="1" dirty="0" smtClean="0">
                <a:ea typeface="宋体" pitchFamily="2" charset="-122"/>
              </a:rPr>
              <a:t>n</a:t>
            </a:r>
            <a:r>
              <a:rPr lang="en-US" altLang="zh-CN" sz="2000" dirty="0" smtClean="0">
                <a:ea typeface="宋体" pitchFamily="2" charset="-122"/>
              </a:rPr>
              <a:t> is # objects, </a:t>
            </a:r>
            <a:r>
              <a:rPr lang="en-US" altLang="zh-CN" sz="2000" i="1" dirty="0" smtClean="0"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 is # clusters, and </a:t>
            </a:r>
            <a:r>
              <a:rPr lang="en-US" altLang="zh-CN" sz="2000" i="1" dirty="0" smtClean="0">
                <a:ea typeface="宋体" pitchFamily="2" charset="-122"/>
              </a:rPr>
              <a:t>t  </a:t>
            </a:r>
            <a:r>
              <a:rPr lang="en-US" altLang="zh-CN" sz="2000" dirty="0" smtClean="0">
                <a:ea typeface="宋体" pitchFamily="2" charset="-122"/>
              </a:rPr>
              <a:t>is # iterations. Normally, </a:t>
            </a:r>
            <a:r>
              <a:rPr lang="en-US" altLang="zh-CN" sz="2000" i="1" dirty="0" smtClean="0">
                <a:ea typeface="宋体" pitchFamily="2" charset="-122"/>
              </a:rPr>
              <a:t>k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i="1" dirty="0" smtClean="0">
                <a:ea typeface="宋体" pitchFamily="2" charset="-122"/>
              </a:rPr>
              <a:t>t</a:t>
            </a:r>
            <a:r>
              <a:rPr lang="en-US" altLang="zh-CN" sz="2000" dirty="0" smtClean="0">
                <a:ea typeface="宋体" pitchFamily="2" charset="-122"/>
              </a:rPr>
              <a:t> &lt;&lt; </a:t>
            </a:r>
            <a:r>
              <a:rPr lang="en-US" altLang="zh-CN" sz="2000" i="1" dirty="0" smtClean="0">
                <a:ea typeface="宋体" pitchFamily="2" charset="-122"/>
              </a:rPr>
              <a:t>n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u="sng" dirty="0" smtClean="0">
                <a:ea typeface="宋体" pitchFamily="2" charset="-122"/>
              </a:rPr>
              <a:t>Comment:</a:t>
            </a:r>
            <a:r>
              <a:rPr lang="en-US" altLang="zh-CN" sz="2000" dirty="0" smtClean="0">
                <a:ea typeface="宋体" pitchFamily="2" charset="-122"/>
              </a:rPr>
              <a:t> Often terminates at a </a:t>
            </a:r>
            <a:r>
              <a:rPr lang="en-US" altLang="zh-CN" sz="2000" i="1" dirty="0" smtClean="0">
                <a:ea typeface="宋体" pitchFamily="2" charset="-122"/>
              </a:rPr>
              <a:t>local optimal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u="sng" dirty="0" smtClean="0">
                <a:ea typeface="宋体" pitchFamily="2" charset="-122"/>
              </a:rPr>
              <a:t>Weakness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Need to specify </a:t>
            </a:r>
            <a:r>
              <a:rPr lang="en-US" altLang="zh-CN" sz="2000" i="1" dirty="0" smtClean="0">
                <a:ea typeface="宋体" pitchFamily="2" charset="-122"/>
              </a:rPr>
              <a:t>k, </a:t>
            </a:r>
            <a:r>
              <a:rPr lang="en-US" altLang="zh-CN" sz="2000" dirty="0" smtClean="0">
                <a:ea typeface="宋体" pitchFamily="2" charset="-122"/>
              </a:rPr>
              <a:t>the </a:t>
            </a:r>
            <a:r>
              <a:rPr lang="en-US" altLang="zh-CN" sz="2000" i="1" dirty="0" smtClean="0">
                <a:ea typeface="宋体" pitchFamily="2" charset="-122"/>
              </a:rPr>
              <a:t>number</a:t>
            </a:r>
            <a:r>
              <a:rPr lang="en-US" altLang="zh-CN" sz="2000" dirty="0" smtClean="0">
                <a:ea typeface="宋体" pitchFamily="2" charset="-122"/>
              </a:rPr>
              <a:t> of clusters, in advance (there are ways to automatically determine the </a:t>
            </a:r>
            <a:r>
              <a:rPr lang="en-US" altLang="zh-CN" sz="2000" smtClean="0">
                <a:ea typeface="宋体" pitchFamily="2" charset="-122"/>
              </a:rPr>
              <a:t>best </a:t>
            </a:r>
            <a:r>
              <a:rPr lang="en-US" altLang="zh-CN" sz="2000" smtClean="0">
                <a:ea typeface="宋体" pitchFamily="2" charset="-122"/>
              </a:rPr>
              <a:t>k)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Sensitive to noisy data and </a:t>
            </a:r>
            <a:r>
              <a:rPr lang="en-US" altLang="zh-CN" sz="2000" i="1" dirty="0" smtClean="0">
                <a:ea typeface="宋体" pitchFamily="2" charset="-122"/>
              </a:rPr>
              <a:t>outliers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Not suitable to discover clusters with </a:t>
            </a:r>
            <a:r>
              <a:rPr lang="en-US" altLang="zh-CN" sz="2000" i="1" dirty="0" smtClean="0">
                <a:ea typeface="宋体" pitchFamily="2" charset="-122"/>
              </a:rPr>
              <a:t>non-convex shapes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B898C-8F90-435B-89F2-3DA90A3F180A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5084535"/>
            <a:ext cx="2676525" cy="1621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37" y="5110163"/>
            <a:ext cx="3030663" cy="1595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4724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Convex Shape		Non-Convex shape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8C8A9-0285-4650-8BCE-690F8E0B76E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 is Cluster Analysis?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Cluster: A collection of data objects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similar (or related) to one another within the same group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dissimilar (or unrelated) to the objects in other groups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Cluster analysis (or </a:t>
            </a:r>
            <a:r>
              <a:rPr lang="en-US" altLang="zh-CN" sz="2400" i="1" dirty="0" smtClean="0">
                <a:ea typeface="宋体" pitchFamily="2" charset="-122"/>
              </a:rPr>
              <a:t>clustering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i="1" dirty="0" smtClean="0">
                <a:ea typeface="宋体" pitchFamily="2" charset="-122"/>
              </a:rPr>
              <a:t>data segmentation, …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Finding similarities between data according to the characteristics found in the data and grouping similar data objects into clusters</a:t>
            </a:r>
          </a:p>
          <a:p>
            <a:pPr eaLnBrk="1" hangingPunct="1"/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Unsupervised learning</a:t>
            </a:r>
            <a:r>
              <a:rPr lang="en-US" altLang="zh-CN" sz="2400" dirty="0" smtClean="0">
                <a:ea typeface="宋体" pitchFamily="2" charset="-122"/>
              </a:rPr>
              <a:t>: no predefined classes (i.e., </a:t>
            </a:r>
            <a:r>
              <a:rPr lang="en-US" altLang="zh-CN" sz="2400" i="1" dirty="0" smtClean="0">
                <a:ea typeface="宋体" pitchFamily="2" charset="-122"/>
              </a:rPr>
              <a:t>learning by observations</a:t>
            </a:r>
            <a:r>
              <a:rPr lang="en-US" altLang="zh-CN" sz="2400" dirty="0" smtClean="0">
                <a:ea typeface="宋体" pitchFamily="2" charset="-122"/>
              </a:rPr>
              <a:t> vs. learning by examples: supervised)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Typical applications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As a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stand-alone tool</a:t>
            </a:r>
            <a:r>
              <a:rPr lang="en-US" altLang="zh-CN" sz="2400" dirty="0" smtClean="0">
                <a:ea typeface="宋体" pitchFamily="2" charset="-122"/>
              </a:rPr>
              <a:t> to get insight into data distribution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As a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preprocessing step</a:t>
            </a:r>
            <a:r>
              <a:rPr lang="en-US" altLang="zh-CN" sz="2400" dirty="0" smtClean="0">
                <a:ea typeface="宋体" pitchFamily="2" charset="-122"/>
              </a:rPr>
              <a:t> for other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EFF71-9692-4868-BC5E-41B0B3752FF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Clustering for Data Understanding and Applications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Information retrieval: document clustering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Land use: Identification of areas of similar land use in an earth observation database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Marketing: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City-planning: Identifying groups of houses according to their house type, value, and geographical location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Climate: understanding earth climate, find patterns of atmospheric and ocean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Economic Science: market research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97CB0-D6FC-4791-A8DD-DD3D893969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Clustering as a Preprocessing Tool (Utility)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Summarization: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Preprocessing for regression, classification, and association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Compression: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Image processing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Finding K-nearest Neighbors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Localizing search to one or a small number of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Outlier detection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Outliers are often viewed as those “far away” from any cluster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29615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Quality: What Is Good Clustering?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u="sng" dirty="0" smtClean="0">
                <a:ea typeface="宋体" pitchFamily="2" charset="-122"/>
              </a:rPr>
              <a:t>good clustering</a:t>
            </a:r>
            <a:r>
              <a:rPr lang="en-US" altLang="zh-CN" sz="2400" dirty="0" smtClean="0">
                <a:ea typeface="宋体" pitchFamily="2" charset="-122"/>
              </a:rPr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high </a:t>
            </a:r>
            <a:r>
              <a:rPr lang="en-US" altLang="zh-CN" sz="2400" u="sng" dirty="0" smtClean="0">
                <a:ea typeface="宋体" pitchFamily="2" charset="-122"/>
              </a:rPr>
              <a:t>intra-class</a:t>
            </a:r>
            <a:r>
              <a:rPr lang="en-US" altLang="zh-CN" sz="2400" dirty="0" smtClean="0">
                <a:ea typeface="宋体" pitchFamily="2" charset="-122"/>
              </a:rPr>
              <a:t> similarity: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cohesive</a:t>
            </a:r>
            <a:r>
              <a:rPr lang="en-US" altLang="zh-CN" sz="2400" dirty="0" smtClean="0">
                <a:ea typeface="宋体" pitchFamily="2" charset="-122"/>
              </a:rPr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low </a:t>
            </a:r>
            <a:r>
              <a:rPr lang="en-US" altLang="zh-CN" sz="2400" u="sng" dirty="0" smtClean="0">
                <a:ea typeface="宋体" pitchFamily="2" charset="-122"/>
              </a:rPr>
              <a:t>inter-class</a:t>
            </a:r>
            <a:r>
              <a:rPr lang="en-US" altLang="zh-CN" sz="2400" dirty="0" smtClean="0">
                <a:ea typeface="宋体" pitchFamily="2" charset="-122"/>
              </a:rPr>
              <a:t> similarity: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distinctive</a:t>
            </a:r>
            <a:r>
              <a:rPr lang="en-US" altLang="zh-CN" sz="2400" dirty="0" smtClean="0">
                <a:ea typeface="宋体" pitchFamily="2" charset="-122"/>
              </a:rPr>
              <a:t> between clusters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u="sng" dirty="0" smtClean="0">
                <a:ea typeface="宋体" pitchFamily="2" charset="-122"/>
              </a:rPr>
              <a:t>quality</a:t>
            </a:r>
            <a:r>
              <a:rPr lang="en-US" altLang="zh-CN" sz="2400" dirty="0" smtClean="0">
                <a:ea typeface="宋体" pitchFamily="2" charset="-122"/>
              </a:rPr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the similarity measure used by the method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its implementation,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itchFamily="2" charset="-122"/>
              </a:rPr>
              <a:t>Its ability to discover some or all of the </a:t>
            </a:r>
            <a:r>
              <a:rPr lang="en-US" altLang="zh-CN" sz="2400" u="sng" dirty="0" smtClean="0">
                <a:ea typeface="宋体" pitchFamily="2" charset="-122"/>
              </a:rPr>
              <a:t>hidden</a:t>
            </a:r>
            <a:r>
              <a:rPr lang="en-US" altLang="zh-CN" sz="2400" dirty="0" smtClean="0">
                <a:ea typeface="宋体" pitchFamily="2" charset="-122"/>
              </a:rPr>
              <a:t> patterns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469DE-17F7-4DFB-867B-BC650ADE9E85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Measure the Quality of Clustering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638800"/>
          </a:xfrm>
          <a:noFill/>
        </p:spPr>
        <p:txBody>
          <a:bodyPr lIns="92075" tIns="46038" rIns="92075" bIns="46038"/>
          <a:lstStyle/>
          <a:p>
            <a:pPr marL="457200" indent="-457200" eaLnBrk="1" hangingPunct="1"/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Dissimilarity/Similarity metric</a:t>
            </a:r>
            <a:endParaRPr lang="en-US" altLang="zh-CN" sz="2400" dirty="0" smtClean="0">
              <a:ea typeface="宋体" pitchFamily="2" charset="-122"/>
            </a:endParaRPr>
          </a:p>
          <a:p>
            <a:pPr marL="914400" lvl="1" indent="-457200" eaLnBrk="1" hangingPunct="1"/>
            <a:r>
              <a:rPr lang="en-US" altLang="zh-CN" sz="2400" dirty="0" smtClean="0">
                <a:ea typeface="宋体" pitchFamily="2" charset="-122"/>
              </a:rPr>
              <a:t>Similarity is expressed in terms of a distance function, typically metric: </a:t>
            </a:r>
            <a:r>
              <a:rPr lang="en-US" altLang="zh-CN" sz="2400" i="1" dirty="0" smtClean="0">
                <a:ea typeface="宋体" pitchFamily="2" charset="-122"/>
              </a:rPr>
              <a:t>d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, j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914400" lvl="1" indent="-457200" eaLnBrk="1" hangingPunct="1"/>
            <a:r>
              <a:rPr lang="en-US" altLang="zh-CN" sz="2400" dirty="0" smtClean="0">
                <a:ea typeface="宋体" pitchFamily="2" charset="-122"/>
              </a:rPr>
              <a:t>The definitions of 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distance functions</a:t>
            </a:r>
            <a:r>
              <a:rPr lang="en-US" altLang="zh-CN" sz="2400" dirty="0" smtClean="0">
                <a:ea typeface="宋体" pitchFamily="2" charset="-122"/>
              </a:rPr>
              <a:t> are usually rather different for interval-scaled (data is categorized, ranked and evenly spaced, e.g., temp scale, time scale), </a:t>
            </a:r>
            <a:r>
              <a:rPr lang="en-US" altLang="zh-CN" sz="2400" dirty="0" err="1" smtClean="0">
                <a:ea typeface="宋体" pitchFamily="2" charset="-122"/>
              </a:rPr>
              <a:t>boolean</a:t>
            </a:r>
            <a:r>
              <a:rPr lang="en-US" altLang="zh-CN" sz="2400" dirty="0" smtClean="0">
                <a:ea typeface="宋体" pitchFamily="2" charset="-122"/>
              </a:rPr>
              <a:t>, categorical and ordinal ratio (data is categorized and ranked, e.g., satisfied, neutral, unsatisfied)</a:t>
            </a:r>
          </a:p>
          <a:p>
            <a:pPr marL="457200" indent="-457200" eaLnBrk="1" hangingPunct="1"/>
            <a:r>
              <a:rPr lang="en-US" altLang="zh-CN" sz="2400" dirty="0" smtClean="0">
                <a:ea typeface="宋体" pitchFamily="2" charset="-122"/>
              </a:rPr>
              <a:t>Quality of clustering:</a:t>
            </a:r>
          </a:p>
          <a:p>
            <a:pPr marL="914400" lvl="1" indent="-457200" eaLnBrk="1" hangingPunct="1"/>
            <a:r>
              <a:rPr lang="en-US" altLang="zh-CN" sz="2400" dirty="0" smtClean="0">
                <a:ea typeface="宋体" pitchFamily="2" charset="-122"/>
              </a:rPr>
              <a:t>There is usually a separate “quality” function that measures the “goodness” of a cluster.</a:t>
            </a:r>
          </a:p>
          <a:p>
            <a:pPr marL="914400" lvl="1" indent="-457200" eaLnBrk="1" hangingPunct="1"/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It is hard to define “similar enough” or “good enough” </a:t>
            </a:r>
          </a:p>
          <a:p>
            <a:pPr marL="1371600" lvl="2" indent="-457200" eaLnBrk="1" hangingPunct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The answer is typically highly subjective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F410-B00C-4954-87C2-653AE2BF2F0A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Requirements and Challenges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Scalability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Clustering all the data instead of only on samples</a:t>
            </a:r>
          </a:p>
          <a:p>
            <a:r>
              <a:rPr lang="en-US" altLang="zh-CN" sz="2000" dirty="0" smtClean="0">
                <a:ea typeface="宋体" pitchFamily="2" charset="-122"/>
              </a:rPr>
              <a:t>Ability to deal with different types of attributes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Numerical, binary, categorical, ordinal, linked, and mixture of these </a:t>
            </a:r>
          </a:p>
          <a:p>
            <a:r>
              <a:rPr lang="en-US" altLang="zh-CN" sz="2000" dirty="0" smtClean="0">
                <a:ea typeface="宋体" pitchFamily="2" charset="-122"/>
              </a:rPr>
              <a:t>Others 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Discovery of clusters with arbitrary shape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Ability to deal with noisy data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High dimensionality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F55327-A8FF-4A60-9139-4A4E8CBE4065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The </a:t>
            </a:r>
            <a:r>
              <a:rPr lang="en-US" altLang="zh-CN" sz="3200" i="1" smtClean="0">
                <a:ea typeface="宋体" pitchFamily="2" charset="-122"/>
              </a:rPr>
              <a:t>K-Means</a:t>
            </a:r>
            <a:r>
              <a:rPr lang="en-US" altLang="zh-CN" sz="3200" smtClean="0">
                <a:ea typeface="宋体" pitchFamily="2" charset="-122"/>
              </a:rPr>
              <a:t> Clustering Method</a:t>
            </a:r>
            <a:r>
              <a:rPr lang="en-US" altLang="zh-CN" sz="2400" b="1" smtClean="0">
                <a:ea typeface="宋体" pitchFamily="2" charset="-122"/>
              </a:rPr>
              <a:t> 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Given </a:t>
            </a:r>
            <a:r>
              <a:rPr lang="en-US" altLang="zh-CN" sz="2400" i="1" smtClean="0">
                <a:ea typeface="宋体" pitchFamily="2" charset="-122"/>
              </a:rPr>
              <a:t>k</a:t>
            </a:r>
            <a:r>
              <a:rPr lang="en-US" altLang="zh-CN" sz="2400" smtClean="0">
                <a:ea typeface="宋体" pitchFamily="2" charset="-122"/>
              </a:rPr>
              <a:t>, the </a:t>
            </a:r>
            <a:r>
              <a:rPr lang="en-US" altLang="zh-CN" sz="2400" i="1" smtClean="0">
                <a:ea typeface="宋体" pitchFamily="2" charset="-122"/>
              </a:rPr>
              <a:t>k-means</a:t>
            </a:r>
            <a:r>
              <a:rPr lang="en-US" altLang="zh-CN" sz="2400" smtClean="0">
                <a:ea typeface="宋体" pitchFamily="2" charset="-122"/>
              </a:rPr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Partition objects into </a:t>
            </a:r>
            <a:r>
              <a:rPr lang="en-US" altLang="zh-CN" sz="2400" i="1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Compute seed points as the centroids of the clusters of the current partitioning (the centroid is the center, i.e., </a:t>
            </a:r>
            <a:r>
              <a:rPr lang="en-US" altLang="zh-CN" sz="2400" i="1" smtClean="0">
                <a:solidFill>
                  <a:schemeClr val="hlink"/>
                </a:solidFill>
                <a:ea typeface="宋体" pitchFamily="2" charset="-122"/>
              </a:rPr>
              <a:t>mean point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Go back to Step 2, stop when the assignment does not change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9574B-6B62-41AC-8733-EBE7C324D76E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 smtClean="0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 b="1" smtClean="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20483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0485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20487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</p:txBody>
      </p:sp>
      <p:sp>
        <p:nvSpPr>
          <p:cNvPr id="20488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20489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0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20491" name="Slide Number Placeholder 19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2F6E2-7886-4237-97F7-7BB195C30E32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20492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SmartDraw" r:id="rId4" imgW="3479292" imgH="3255264" progId="">
                  <p:embed/>
                </p:oleObj>
              </mc:Choice>
              <mc:Fallback>
                <p:oleObj name="SmartDraw" r:id="rId4" imgW="3479292" imgH="3255264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47800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SmartDraw" r:id="rId6" imgW="3479292" imgH="3255264" progId="">
                  <p:embed/>
                </p:oleObj>
              </mc:Choice>
              <mc:Fallback>
                <p:oleObj name="SmartDraw" r:id="rId6" imgW="3479292" imgH="3255264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47800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SmartDraw" r:id="rId8" imgW="3479292" imgH="3255264" progId="">
                  <p:embed/>
                </p:oleObj>
              </mc:Choice>
              <mc:Fallback>
                <p:oleObj name="SmartDraw" r:id="rId8" imgW="3479292" imgH="3255264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SmartDraw" r:id="rId10" imgW="3479292" imgH="3255264" progId="">
                  <p:embed/>
                </p:oleObj>
              </mc:Choice>
              <mc:Fallback>
                <p:oleObj name="SmartDraw" r:id="rId10" imgW="3479292" imgH="3255264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SmartDraw" r:id="rId12" imgW="3479292" imgH="3255264" progId="">
                  <p:embed/>
                </p:oleObj>
              </mc:Choice>
              <mc:Fallback>
                <p:oleObj name="SmartDraw" r:id="rId12" imgW="3479292" imgH="3255264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62400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8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20499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Partition objects into </a:t>
            </a:r>
            <a:r>
              <a:rPr lang="en-US" altLang="zh-CN" sz="1600" i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nonempty subsets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>
                <a:latin typeface="Arial" pitchFamily="34" charset="0"/>
                <a:ea typeface="宋体" pitchFamily="2" charset="-122"/>
              </a:rPr>
              <a:t>Repeat</a:t>
            </a:r>
            <a:endParaRPr lang="en-US" altLang="zh-CN" sz="16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Compute centroid (i.e., mean point) for each partition 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Assign each object to the cluster of its nearest centroid 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Until no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22751</TotalTime>
  <Words>905</Words>
  <Application>Microsoft Office PowerPoint</Application>
  <PresentationFormat>On-screen Show (4:3)</PresentationFormat>
  <Paragraphs>252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SimSun</vt:lpstr>
      <vt:lpstr>Arial</vt:lpstr>
      <vt:lpstr>Berlin Sans FB Demi</vt:lpstr>
      <vt:lpstr>Gulim</vt:lpstr>
      <vt:lpstr>Symbol</vt:lpstr>
      <vt:lpstr>Tahoma</vt:lpstr>
      <vt:lpstr>Times New Roman</vt:lpstr>
      <vt:lpstr>Wingdings</vt:lpstr>
      <vt:lpstr>Blends</vt:lpstr>
      <vt:lpstr>SmartDraw</vt:lpstr>
      <vt:lpstr>Lecture 16  Clustering</vt:lpstr>
      <vt:lpstr>What is Cluster Analysis?</vt:lpstr>
      <vt:lpstr>Clustering for Data Understanding and Applications</vt:lpstr>
      <vt:lpstr>Clustering as a Preprocessing Tool (Utility)</vt:lpstr>
      <vt:lpstr>Quality: What Is Good Clustering?</vt:lpstr>
      <vt:lpstr>Measure the Quality of Clustering</vt:lpstr>
      <vt:lpstr>Requirements and Challenges</vt:lpstr>
      <vt:lpstr>The K-Means Clustering Method </vt:lpstr>
      <vt:lpstr>An Example of K-Means Clustering</vt:lpstr>
      <vt:lpstr>Exercise</vt:lpstr>
      <vt:lpstr>Exercise</vt:lpstr>
      <vt:lpstr>Comments on the K-Means Method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Moiz Ghauri</cp:lastModifiedBy>
  <cp:revision>639</cp:revision>
  <cp:lastPrinted>2010-12-03T19:14:05Z</cp:lastPrinted>
  <dcterms:created xsi:type="dcterms:W3CDTF">1998-06-19T04:38:52Z</dcterms:created>
  <dcterms:modified xsi:type="dcterms:W3CDTF">2023-12-19T02:55:25Z</dcterms:modified>
</cp:coreProperties>
</file>