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341" r:id="rId2"/>
    <p:sldId id="345" r:id="rId3"/>
    <p:sldId id="289" r:id="rId4"/>
    <p:sldId id="346" r:id="rId5"/>
    <p:sldId id="305" r:id="rId6"/>
    <p:sldId id="348" r:id="rId7"/>
    <p:sldId id="290" r:id="rId8"/>
    <p:sldId id="291" r:id="rId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 autoAdjust="0"/>
    <p:restoredTop sz="89428" autoAdjust="0"/>
  </p:normalViewPr>
  <p:slideViewPr>
    <p:cSldViewPr>
      <p:cViewPr varScale="1">
        <p:scale>
          <a:sx n="54" d="100"/>
          <a:sy n="54" d="100"/>
        </p:scale>
        <p:origin x="18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F73EA-EC96-4914-8579-3B14EE6B1B9C}" type="datetimeFigureOut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F4092-96D5-47DE-B90C-C7F3DFCFB2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1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consider if function has 3 variables, there are </a:t>
            </a:r>
            <a:r>
              <a:rPr lang="en-US" dirty="0">
                <a:latin typeface="TimesTenLTStd-Roman"/>
              </a:rPr>
              <a:t>2</a:t>
            </a:r>
            <a:r>
              <a: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sz="1600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 terms. If the function is giving 1 at 6 locations, It means there are 6 </a:t>
            </a:r>
            <a:r>
              <a:rPr lang="en-US" sz="1600" i="1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1600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 maxterms. Incase the </a:t>
            </a:r>
            <a:r>
              <a:rPr lang="en-US" sz="1600" i="1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1600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greater than </a:t>
            </a:r>
            <a:r>
              <a:rPr lang="en-US" dirty="0">
                <a:latin typeface="TimesTenLTStd-Roman"/>
              </a:rPr>
              <a:t>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Greater than 8/2=4, as in this case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=6, then it is advantageous to generate normal output using maxterms joined together with a NOR gate.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9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inary hex wallpaper">
            <a:extLst>
              <a:ext uri="{FF2B5EF4-FFF2-40B4-BE49-F238E27FC236}">
                <a16:creationId xmlns:a16="http://schemas.microsoft.com/office/drawing/2014/main" id="{5B764878-04B7-4892-9E65-4D4DFBD426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57200"/>
            <a:ext cx="81153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0EF716-4391-49B5-9433-632764BD5121}"/>
              </a:ext>
            </a:extLst>
          </p:cNvPr>
          <p:cNvSpPr/>
          <p:nvPr userDrawn="1"/>
        </p:nvSpPr>
        <p:spPr>
          <a:xfrm>
            <a:off x="2971800" y="5486400"/>
            <a:ext cx="3524250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Lec Narmeen Shafqat</a:t>
            </a:r>
          </a:p>
          <a:p>
            <a:pPr algn="ctr">
              <a:spcBef>
                <a:spcPts val="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narmeen_shafqat@mcs.edu.pk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93556098-8B18-4498-AE52-17D4C948DBA9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D55DECD0-71D0-474D-AAAC-4A65E959A79B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F2EF-DE0D-4D5D-AF34-E05B83F3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C9914-8694-4B99-8D13-58E34E801C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BAF71-BA84-4A8D-9FEB-86A972AE3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93DB5-FE57-4B4A-BA62-61F7D0DC78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AABF-DF0B-4584-A8A8-C616006229F9}" type="datetime1">
              <a:rPr lang="en-US" altLang="en-US" smtClean="0"/>
              <a:t>5/12/2023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4693EE-60CA-4B59-B99B-27C7B57CD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1120F-8040-4B0B-B3CF-2A246453A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95E14-9B33-4A53-8EEB-463A43EB0E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6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71F585E-FFFC-4BDA-82BE-3A038AEB3A9A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solidFill>
            <a:srgbClr val="002060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73F9E4F2-8566-4CE4-BD95-B827843B6B7D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93EF64FD-F68E-4C82-BF52-E69A59A49F13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C1443F9D-3C55-442D-B085-C8F8AE2E1E6F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AC189387-0336-4063-AFB6-DF1184F4DC34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A0EA10ED-88C4-438B-98ED-9322195CE10D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454537-7884-4232-8BAE-64FE6D52AE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ABC1ED0-714E-42DE-96C2-C000DE60FC77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E24110D-B232-4A0A-9070-F0CC3302A1BA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80D6E2-A51B-4C2D-9732-069A54014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B38644-9D49-40D2-8366-8287402D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</p:spTree>
    <p:extLst>
      <p:ext uri="{BB962C8B-B14F-4D97-AF65-F5344CB8AC3E}">
        <p14:creationId xmlns:p14="http://schemas.microsoft.com/office/powerpoint/2010/main" val="290021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0F29F0F0-624B-4839-AF1B-7AA70D3E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203200"/>
            <a:ext cx="2328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DECODERS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7B00E-735C-4DB4-8B96-9E919034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09800"/>
            <a:ext cx="4267683" cy="4389120"/>
          </a:xfrm>
          <a:prstGeom prst="rect">
            <a:avLst/>
          </a:prstGeom>
        </p:spPr>
      </p:pic>
      <p:sp>
        <p:nvSpPr>
          <p:cNvPr id="40963" name="Text Box 3">
            <a:extLst>
              <a:ext uri="{FF2B5EF4-FFF2-40B4-BE49-F238E27FC236}">
                <a16:creationId xmlns:a16="http://schemas.microsoft.com/office/drawing/2014/main" id="{73570D26-B653-4AAF-B0FF-0C75F8D38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" y="1524000"/>
            <a:ext cx="865108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decoder is a combinational circuit that converts binary information from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lines to 2</a:t>
            </a:r>
            <a:r>
              <a:rPr lang="en-US" alt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 output lines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723CA7-F992-49F2-8542-5D163BBB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4" y="3553208"/>
            <a:ext cx="3886201" cy="13022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863B8C-C474-49FE-9729-F185C1E1B4D2}"/>
              </a:ext>
            </a:extLst>
          </p:cNvPr>
          <p:cNvSpPr/>
          <p:nvPr/>
        </p:nvSpPr>
        <p:spPr>
          <a:xfrm>
            <a:off x="5562600" y="6564868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3-to-8-line DECODER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6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D800F36E-C661-458E-BA64-644D8C9E0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2514600"/>
            <a:ext cx="52689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6C20C8CF-4B9D-4860-985E-E32924DD7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204788"/>
            <a:ext cx="5972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3-to-8-line DECODER Truth Table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B3CF6BA6-4581-4C82-A4BB-223815E4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" y="4800600"/>
            <a:ext cx="8534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eaLnBrk="1" hangingPunct="1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Three inputs are decoded into eight outputs, each representing one of the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minterms</a:t>
            </a:r>
            <a:r>
              <a:rPr lang="en-US" altLang="en-US" sz="2400" dirty="0">
                <a:latin typeface="Times New Roman" panose="02020603050405020304" pitchFamily="18" charset="0"/>
              </a:rPr>
              <a:t> of the three input variable.</a:t>
            </a:r>
          </a:p>
          <a:p>
            <a:pPr marL="228600" indent="-228600" eaLnBrk="1" hangingPunct="1"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marL="228600" indent="-228600" eaLnBrk="1" hangingPunct="1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Application: Binary to OCTAL conversion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73D7AB-E301-4F56-A6B2-7243EB18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" y="1447800"/>
            <a:ext cx="8391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 descr="AACFLPE0">
            <a:extLst>
              <a:ext uri="{FF2B5EF4-FFF2-40B4-BE49-F238E27FC236}">
                <a16:creationId xmlns:a16="http://schemas.microsoft.com/office/drawing/2014/main" id="{700774CE-40D2-49A7-B977-CD2113D04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2270442"/>
            <a:ext cx="5145088" cy="336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3">
            <a:extLst>
              <a:ext uri="{FF2B5EF4-FFF2-40B4-BE49-F238E27FC236}">
                <a16:creationId xmlns:a16="http://schemas.microsoft.com/office/drawing/2014/main" id="{E96FC802-BB10-4F04-90DC-E53188919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220663"/>
            <a:ext cx="8288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Combinational Logic (Full-Adder) using Decoder</a:t>
            </a:r>
          </a:p>
        </p:txBody>
      </p:sp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43CBBD9B-F1B9-4B31-8A36-13040BFFB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25" y="2778442"/>
          <a:ext cx="2301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203040" progId="Equation.3">
                  <p:embed/>
                </p:oleObj>
              </mc:Choice>
              <mc:Fallback>
                <p:oleObj name="Equation" r:id="rId4" imgW="1244520" imgH="203040" progId="Equation.3">
                  <p:embed/>
                  <p:pic>
                    <p:nvPicPr>
                      <p:cNvPr id="16386" name="Object 4">
                        <a:extLst>
                          <a:ext uri="{FF2B5EF4-FFF2-40B4-BE49-F238E27FC236}">
                            <a16:creationId xmlns:a16="http://schemas.microsoft.com/office/drawing/2014/main" id="{43CBBD9B-F1B9-4B31-8A36-13040BFFBE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2778442"/>
                        <a:ext cx="23018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>
            <a:extLst>
              <a:ext uri="{FF2B5EF4-FFF2-40B4-BE49-F238E27FC236}">
                <a16:creationId xmlns:a16="http://schemas.microsoft.com/office/drawing/2014/main" id="{6666D5B7-6413-4083-9744-AE9939CE8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25" y="4099242"/>
          <a:ext cx="22796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120" imgH="203040" progId="Equation.3">
                  <p:embed/>
                </p:oleObj>
              </mc:Choice>
              <mc:Fallback>
                <p:oleObj name="Equation" r:id="rId6" imgW="1257120" imgH="203040" progId="Equation.3">
                  <p:embed/>
                  <p:pic>
                    <p:nvPicPr>
                      <p:cNvPr id="16387" name="Object 5">
                        <a:extLst>
                          <a:ext uri="{FF2B5EF4-FFF2-40B4-BE49-F238E27FC236}">
                            <a16:creationId xmlns:a16="http://schemas.microsoft.com/office/drawing/2014/main" id="{6666D5B7-6413-4083-9744-AE9939CE85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4099242"/>
                        <a:ext cx="22796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8">
            <a:extLst>
              <a:ext uri="{FF2B5EF4-FFF2-40B4-BE49-F238E27FC236}">
                <a16:creationId xmlns:a16="http://schemas.microsoft.com/office/drawing/2014/main" id="{90BE1DED-AB05-4462-9E31-D5B667427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8701" y="3129011"/>
          <a:ext cx="1682498" cy="35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160" imgH="203040" progId="Equation.3">
                  <p:embed/>
                </p:oleObj>
              </mc:Choice>
              <mc:Fallback>
                <p:oleObj name="Equation" r:id="rId8" imgW="965160" imgH="203040" progId="Equation.3">
                  <p:embed/>
                  <p:pic>
                    <p:nvPicPr>
                      <p:cNvPr id="8" name="Object 158">
                        <a:extLst>
                          <a:ext uri="{FF2B5EF4-FFF2-40B4-BE49-F238E27FC236}">
                            <a16:creationId xmlns:a16="http://schemas.microsoft.com/office/drawing/2014/main" id="{90BE1DED-AB05-4462-9E31-D5B6674277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701" y="3129011"/>
                        <a:ext cx="1682498" cy="354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741E337-3D31-4791-B004-02A6F3D59F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2250" y="4465954"/>
            <a:ext cx="1295400" cy="3643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E80654-993F-4D1F-9929-0625E8DE194B}"/>
              </a:ext>
            </a:extLst>
          </p:cNvPr>
          <p:cNvSpPr/>
          <p:nvPr/>
        </p:nvSpPr>
        <p:spPr>
          <a:xfrm>
            <a:off x="106236" y="1369839"/>
            <a:ext cx="89615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TenLTStd-Roman"/>
              </a:rPr>
              <a:t>Implementing a combinational circuit by means of a decoder and OR gates requires that the Boolean function for the circuit be expressed as a sum of </a:t>
            </a:r>
            <a:r>
              <a:rPr lang="en-US" sz="2000" dirty="0" err="1">
                <a:latin typeface="TimesTenLTStd-Roman"/>
              </a:rPr>
              <a:t>minterms</a:t>
            </a:r>
            <a:r>
              <a:rPr lang="en-US" sz="2000" dirty="0">
                <a:latin typeface="TimesTenLTStd-Roman"/>
              </a:rPr>
              <a:t>.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998E02-7720-4089-A036-EF2E151E0DCB}"/>
              </a:ext>
            </a:extLst>
          </p:cNvPr>
          <p:cNvSpPr/>
          <p:nvPr/>
        </p:nvSpPr>
        <p:spPr>
          <a:xfrm>
            <a:off x="228600" y="5831517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latin typeface="TimesTenLTStd-Roman"/>
              </a:rPr>
              <a:t>A function with </a:t>
            </a:r>
            <a:r>
              <a:rPr lang="en-US" i="1" dirty="0">
                <a:latin typeface="TimesTenLTStd-Italic"/>
              </a:rPr>
              <a:t>k </a:t>
            </a:r>
            <a:r>
              <a:rPr lang="en-US" dirty="0" err="1">
                <a:latin typeface="TimesTenLTStd-Roman"/>
              </a:rPr>
              <a:t>minterms</a:t>
            </a:r>
            <a:r>
              <a:rPr lang="en-US" dirty="0">
                <a:latin typeface="TimesTenLTStd-Roman"/>
              </a:rPr>
              <a:t> has 2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PearsonMATH02"/>
              </a:rPr>
              <a:t>- </a:t>
            </a:r>
            <a:r>
              <a:rPr lang="en-US" i="1" dirty="0">
                <a:latin typeface="TimesTenLTStd-Italic"/>
              </a:rPr>
              <a:t>k </a:t>
            </a:r>
            <a:r>
              <a:rPr lang="en-US" dirty="0">
                <a:latin typeface="TimesTenLTStd-Roman"/>
              </a:rPr>
              <a:t>maxterms. If the number of </a:t>
            </a:r>
            <a:r>
              <a:rPr lang="en-US" dirty="0" err="1">
                <a:latin typeface="TimesTenLTStd-Roman"/>
              </a:rPr>
              <a:t>minterms</a:t>
            </a:r>
            <a:r>
              <a:rPr lang="en-US" dirty="0">
                <a:latin typeface="TimesTenLTStd-Roman"/>
              </a:rPr>
              <a:t> in the function is greater than 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dirty="0">
                <a:latin typeface="TimesTenLTStd-Roman"/>
              </a:rPr>
              <a:t>then </a:t>
            </a:r>
            <a:r>
              <a:rPr lang="en-US" i="1" dirty="0">
                <a:latin typeface="TimesTenLTStd-Italic"/>
              </a:rPr>
              <a:t>F</a:t>
            </a:r>
            <a:r>
              <a:rPr lang="en-US" dirty="0">
                <a:latin typeface="MathematicalPi-One"/>
              </a:rPr>
              <a:t> </a:t>
            </a:r>
            <a:r>
              <a:rPr lang="en-US" dirty="0">
                <a:latin typeface="TimesTenLTStd-Roman"/>
              </a:rPr>
              <a:t>can be expressed with maxterms. In such a case, it is advantageous to use a NOR gate to generate the normal output </a:t>
            </a:r>
            <a:r>
              <a:rPr lang="en-US" i="1" dirty="0">
                <a:latin typeface="TimesTenLTStd-Italic"/>
              </a:rPr>
              <a:t>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3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2">
            <a:extLst>
              <a:ext uri="{FF2B5EF4-FFF2-40B4-BE49-F238E27FC236}">
                <a16:creationId xmlns:a16="http://schemas.microsoft.com/office/drawing/2014/main" id="{12D0556B-BB4D-4C2C-A235-9DC28CF3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90475"/>
            <a:ext cx="8153400" cy="666849"/>
          </a:xfrm>
        </p:spPr>
        <p:txBody>
          <a:bodyPr lIns="0" tIns="0" rIns="0" bIns="0">
            <a:spAutoFit/>
          </a:bodyPr>
          <a:lstStyle/>
          <a:p>
            <a:pPr marL="11113" eaLnBrk="1" hangingPunct="1">
              <a:lnSpc>
                <a:spcPts val="2613"/>
              </a:lnSpc>
            </a:pPr>
            <a:r>
              <a:rPr lang="en-US" altLang="en-US" sz="2400" dirty="0"/>
              <a:t>The term decoder is sometimes also used in conjunction with other code converters, such as a BCD-to-seven-segment decoder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9400A-0B84-457F-A80E-93555E25DA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5" name="object 3">
            <a:extLst>
              <a:ext uri="{FF2B5EF4-FFF2-40B4-BE49-F238E27FC236}">
                <a16:creationId xmlns:a16="http://schemas.microsoft.com/office/drawing/2014/main" id="{A15DFB92-2A27-4F77-8D22-19015EA7B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" y="1382713"/>
            <a:ext cx="5449887" cy="3951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4036" name="object 4">
            <a:extLst>
              <a:ext uri="{FF2B5EF4-FFF2-40B4-BE49-F238E27FC236}">
                <a16:creationId xmlns:a16="http://schemas.microsoft.com/office/drawing/2014/main" id="{1409ED65-79E1-467E-B0EE-952C29A2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54512"/>
            <a:ext cx="4292600" cy="2393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66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bject 2">
            <a:extLst>
              <a:ext uri="{FF2B5EF4-FFF2-40B4-BE49-F238E27FC236}">
                <a16:creationId xmlns:a16="http://schemas.microsoft.com/office/drawing/2014/main" id="{12D0556B-BB4D-4C2C-A235-9DC28CF3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39619"/>
            <a:ext cx="8153400" cy="368562"/>
          </a:xfrm>
        </p:spPr>
        <p:txBody>
          <a:bodyPr lIns="0" tIns="0" rIns="0" bIns="0">
            <a:spAutoFit/>
          </a:bodyPr>
          <a:lstStyle/>
          <a:p>
            <a:pPr marL="11113" eaLnBrk="1" hangingPunct="1">
              <a:lnSpc>
                <a:spcPts val="2613"/>
              </a:lnSpc>
            </a:pPr>
            <a:r>
              <a:rPr lang="en-US" altLang="en-US" sz="3600" dirty="0"/>
              <a:t>Examples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9400A-0B84-457F-A80E-93555E25DA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00906-8069-43F9-9A8B-61B92273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006"/>
            <a:ext cx="4495800" cy="1665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D5E552-A17A-4E29-9482-7B14CA05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62" y="1964340"/>
            <a:ext cx="4046438" cy="1507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D67C4-4629-4A92-902C-3127C1719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176" y="4659986"/>
            <a:ext cx="4207247" cy="15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9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2BBB62CB-F980-4A6F-A753-5E1F6A48D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686" y="347324"/>
            <a:ext cx="69548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2-to-4-line DECODER with Enable Input</a:t>
            </a:r>
          </a:p>
        </p:txBody>
      </p:sp>
      <p:pic>
        <p:nvPicPr>
          <p:cNvPr id="46083" name="Picture 3" descr="AACFLPC0">
            <a:extLst>
              <a:ext uri="{FF2B5EF4-FFF2-40B4-BE49-F238E27FC236}">
                <a16:creationId xmlns:a16="http://schemas.microsoft.com/office/drawing/2014/main" id="{C6B72740-F9CE-4123-9B0D-8FAA5DAA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3962400"/>
            <a:ext cx="64547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AutoShape 4">
            <a:extLst>
              <a:ext uri="{FF2B5EF4-FFF2-40B4-BE49-F238E27FC236}">
                <a16:creationId xmlns:a16="http://schemas.microsoft.com/office/drawing/2014/main" id="{5E23F351-5B56-4748-823D-B26A472C3941}"/>
              </a:ext>
            </a:extLst>
          </p:cNvPr>
          <p:cNvSpPr>
            <a:spLocks/>
          </p:cNvSpPr>
          <p:nvPr/>
        </p:nvSpPr>
        <p:spPr bwMode="auto">
          <a:xfrm>
            <a:off x="5205413" y="3962400"/>
            <a:ext cx="128587" cy="1571625"/>
          </a:xfrm>
          <a:prstGeom prst="rightBrace">
            <a:avLst>
              <a:gd name="adj1" fmla="val 10185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1B901628-3AD8-4A13-B180-1733DA54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823" y="3855243"/>
            <a:ext cx="231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Complemented outputs</a:t>
            </a: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5CD8EAA4-6F63-4002-AF36-5E49F7626B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038600"/>
            <a:ext cx="1489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9FD96613-E219-4337-9109-07003554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414463"/>
            <a:ext cx="858043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Decoders include one or more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to control the circuit operation. It is more economical to generate the decoder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their complemented form.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is enabled when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  The output whose value = 0 is basically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by inputs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AFB08122-B161-4154-8313-F425890B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3121879"/>
            <a:ext cx="8826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The decoder is disabled when </a:t>
            </a:r>
            <a:r>
              <a:rPr lang="en-US" altLang="en-US" sz="2000" i="1" dirty="0">
                <a:latin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</a:rPr>
              <a:t> = 1</a:t>
            </a:r>
            <a:r>
              <a:rPr lang="en-US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en-US" sz="2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… </a:t>
            </a:r>
            <a:r>
              <a:rPr lang="en-US" altLang="en-US" sz="20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en-US" sz="2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3892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AACFLPD0">
            <a:extLst>
              <a:ext uri="{FF2B5EF4-FFF2-40B4-BE49-F238E27FC236}">
                <a16:creationId xmlns:a16="http://schemas.microsoft.com/office/drawing/2014/main" id="{ACED535E-687C-45D3-AB66-6920E6294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2"/>
          <a:stretch/>
        </p:blipFill>
        <p:spPr bwMode="auto">
          <a:xfrm>
            <a:off x="3995057" y="1790700"/>
            <a:ext cx="48879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3">
            <a:extLst>
              <a:ext uri="{FF2B5EF4-FFF2-40B4-BE49-F238E27FC236}">
                <a16:creationId xmlns:a16="http://schemas.microsoft.com/office/drawing/2014/main" id="{F6B20CC8-A7CD-47CF-B6B4-8B0048E0A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38" y="357157"/>
            <a:ext cx="80257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4 </a:t>
            </a:r>
            <a:r>
              <a:rPr lang="en-US" altLang="en-US" sz="3200" dirty="0">
                <a:solidFill>
                  <a:schemeClr val="bg1"/>
                </a:solidFill>
              </a:rPr>
              <a:t>x</a:t>
            </a:r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 16 DECODER using Two 3 x 8 DECODER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36C0173E-B07B-4892-90BB-970A6AC3C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10200"/>
            <a:ext cx="8839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algn="just" eaLnBrk="1" hangingPunct="1"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</a:rPr>
              <a:t>When </a:t>
            </a:r>
            <a:r>
              <a:rPr lang="en-US" altLang="en-US" sz="2000" i="1" dirty="0">
                <a:latin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</a:rPr>
              <a:t> = 0, Top decoder generates 8 </a:t>
            </a:r>
            <a:r>
              <a:rPr lang="en-US" altLang="en-US" sz="2000" dirty="0" err="1">
                <a:latin typeface="Times New Roman" panose="02020603050405020304" pitchFamily="18" charset="0"/>
              </a:rPr>
              <a:t>minterms</a:t>
            </a:r>
            <a:r>
              <a:rPr lang="en-US" altLang="en-US" sz="2000" dirty="0">
                <a:latin typeface="Times New Roman" panose="02020603050405020304" pitchFamily="18" charset="0"/>
              </a:rPr>
              <a:t> 0000 to 0111, while the bottom decoder is disabled.</a:t>
            </a:r>
          </a:p>
          <a:p>
            <a:pPr marL="228600" indent="-228600" algn="just" eaLnBrk="1" hangingPunct="1"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</a:rPr>
              <a:t>When </a:t>
            </a:r>
            <a:r>
              <a:rPr lang="en-US" altLang="en-US" sz="2000" i="1" dirty="0">
                <a:latin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</a:rPr>
              <a:t> = 1, the top decoder is disabled and the bottom decoder generates 8 </a:t>
            </a:r>
            <a:r>
              <a:rPr lang="en-US" altLang="en-US" sz="2000" dirty="0" err="1">
                <a:latin typeface="Times New Roman" panose="02020603050405020304" pitchFamily="18" charset="0"/>
              </a:rPr>
              <a:t>minterms</a:t>
            </a:r>
            <a:r>
              <a:rPr lang="en-US" altLang="en-US" sz="2000" dirty="0">
                <a:latin typeface="Times New Roman" panose="02020603050405020304" pitchFamily="18" charset="0"/>
              </a:rPr>
              <a:t> 1000 to 1111.</a:t>
            </a:r>
          </a:p>
          <a:p>
            <a:pPr algn="just" eaLnBrk="1" hangingPunct="1"/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CE8C8-2794-4641-8F75-C99E5EAEC8D3}"/>
              </a:ext>
            </a:extLst>
          </p:cNvPr>
          <p:cNvSpPr/>
          <p:nvPr/>
        </p:nvSpPr>
        <p:spPr>
          <a:xfrm>
            <a:off x="261031" y="1909679"/>
            <a:ext cx="3276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TenLTStd-Roman"/>
              </a:rPr>
              <a:t>Decoders with enable inputs can be connected together to form a larger decoder circuit. </a:t>
            </a:r>
          </a:p>
          <a:p>
            <a:pPr algn="just"/>
            <a:endParaRPr lang="en-US" sz="2000" dirty="0">
              <a:latin typeface="TimesTenLTStd-Roman"/>
            </a:endParaRPr>
          </a:p>
          <a:p>
            <a:pPr algn="just"/>
            <a:r>
              <a:rPr lang="en-US" sz="2000" dirty="0">
                <a:latin typeface="TimesTenLTStd-Roman"/>
              </a:rPr>
              <a:t>Figure on right shows two 3-to-8-line decoders with enable inputs connected to form a 4-to-16-line decoder.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675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 NUST</Template>
  <TotalTime>20436</TotalTime>
  <Words>399</Words>
  <Application>Microsoft Office PowerPoint</Application>
  <PresentationFormat>On-screen Show (4:3)</PresentationFormat>
  <Paragraphs>29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MathematicalPi-One</vt:lpstr>
      <vt:lpstr>PearsonMATH02</vt:lpstr>
      <vt:lpstr>Times New Roman</vt:lpstr>
      <vt:lpstr>TimesTenLTStd-Italic</vt:lpstr>
      <vt:lpstr>TimesTenLTStd-Roman</vt:lpstr>
      <vt:lpstr>Tw Cen MT</vt:lpstr>
      <vt:lpstr>Wingdings</vt:lpstr>
      <vt:lpstr>Wingdings 2</vt:lpstr>
      <vt:lpstr>Median</vt:lpstr>
      <vt:lpstr>Equation</vt:lpstr>
      <vt:lpstr>Decoders</vt:lpstr>
      <vt:lpstr>PowerPoint Presentation</vt:lpstr>
      <vt:lpstr>PowerPoint Presentation</vt:lpstr>
      <vt:lpstr>PowerPoint Presentation</vt:lpstr>
      <vt:lpstr>The term decoder is sometimes also used in conjunction with other code converters, such as a BCD-to-seven-segment decoder</vt:lpstr>
      <vt:lpstr>Examples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EE-476 Communication and network security</dc:title>
  <dc:creator>ayesha</dc:creator>
  <cp:lastModifiedBy>Wasi Hassan</cp:lastModifiedBy>
  <cp:revision>653</cp:revision>
  <cp:lastPrinted>2018-04-06T03:09:47Z</cp:lastPrinted>
  <dcterms:created xsi:type="dcterms:W3CDTF">2010-09-21T06:20:24Z</dcterms:created>
  <dcterms:modified xsi:type="dcterms:W3CDTF">2023-05-12T04:51:51Z</dcterms:modified>
</cp:coreProperties>
</file>