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7"/>
  </p:notesMasterIdLst>
  <p:sldIdLst>
    <p:sldId id="342" r:id="rId2"/>
    <p:sldId id="308" r:id="rId3"/>
    <p:sldId id="310" r:id="rId4"/>
    <p:sldId id="311" r:id="rId5"/>
    <p:sldId id="312" r:id="rId6"/>
    <p:sldId id="315" r:id="rId7"/>
    <p:sldId id="317" r:id="rId8"/>
    <p:sldId id="318" r:id="rId9"/>
    <p:sldId id="343" r:id="rId10"/>
    <p:sldId id="293" r:id="rId11"/>
    <p:sldId id="294" r:id="rId12"/>
    <p:sldId id="296" r:id="rId13"/>
    <p:sldId id="297" r:id="rId14"/>
    <p:sldId id="298" r:id="rId15"/>
    <p:sldId id="299" r:id="rId16"/>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5" autoAdjust="0"/>
    <p:restoredTop sz="83209" autoAdjust="0"/>
  </p:normalViewPr>
  <p:slideViewPr>
    <p:cSldViewPr>
      <p:cViewPr varScale="1">
        <p:scale>
          <a:sx n="50" d="100"/>
          <a:sy n="50" d="100"/>
        </p:scale>
        <p:origin x="190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30F73EA-EC96-4914-8579-3B14EE6B1B9C}" type="datetimeFigureOut">
              <a:rPr lang="en-US" smtClean="0"/>
              <a:pPr/>
              <a:t>11/27/2023</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9D4F4092-96D5-47DE-B90C-C7F3DFCFB27F}" type="slidenum">
              <a:rPr lang="en-US" smtClean="0"/>
              <a:pPr/>
              <a:t>‹#›</a:t>
            </a:fld>
            <a:endParaRPr lang="en-US" dirty="0"/>
          </a:p>
        </p:txBody>
      </p:sp>
    </p:spTree>
    <p:extLst>
      <p:ext uri="{BB962C8B-B14F-4D97-AF65-F5344CB8AC3E}">
        <p14:creationId xmlns:p14="http://schemas.microsoft.com/office/powerpoint/2010/main" val="214391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3F4C06F-0142-4A25-9523-21840AD1AC55}"/>
              </a:ext>
            </a:extLst>
          </p:cNvPr>
          <p:cNvSpPr>
            <a:spLocks noGrp="1" noRot="1" noChangeAspect="1" noChangeArrowheads="1" noTextEdit="1"/>
          </p:cNvSpPr>
          <p:nvPr>
            <p:ph type="sldImg"/>
          </p:nvPr>
        </p:nvSpPr>
        <p:spPr bwMode="auto">
          <a:xfrm>
            <a:off x="1150938" y="690563"/>
            <a:ext cx="4556125"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A5210517-4148-4F10-95FF-BCCB32F771C3}"/>
              </a:ext>
            </a:extLst>
          </p:cNvPr>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021" tIns="48578" rIns="94021" bIns="48578" numCol="1" anchor="t" anchorCtr="0" compatLnSpc="1">
            <a:prstTxWarp prst="textNoShape">
              <a:avLst/>
            </a:prstTxWarp>
          </a:bodyPr>
          <a:lstStyle/>
          <a:p>
            <a:pPr defTabSz="982663">
              <a:spcBef>
                <a:spcPct val="0"/>
              </a:spcBef>
            </a:pPr>
            <a:endParaRPr lang="en-US" altLang="en-US"/>
          </a:p>
        </p:txBody>
      </p:sp>
    </p:spTree>
    <p:extLst>
      <p:ext uri="{BB962C8B-B14F-4D97-AF65-F5344CB8AC3E}">
        <p14:creationId xmlns:p14="http://schemas.microsoft.com/office/powerpoint/2010/main" val="1790090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info*</a:t>
            </a:r>
          </a:p>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15</a:t>
            </a:fld>
            <a:endParaRPr lang="en-US" dirty="0"/>
          </a:p>
        </p:txBody>
      </p:sp>
    </p:spTree>
    <p:extLst>
      <p:ext uri="{BB962C8B-B14F-4D97-AF65-F5344CB8AC3E}">
        <p14:creationId xmlns:p14="http://schemas.microsoft.com/office/powerpoint/2010/main" val="371110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834522E-1844-4604-AE6F-5DF696C4584F}"/>
              </a:ext>
            </a:extLst>
          </p:cNvPr>
          <p:cNvSpPr>
            <a:spLocks noGrp="1" noRot="1" noChangeAspect="1" noChangeArrowheads="1" noTextEdit="1"/>
          </p:cNvSpPr>
          <p:nvPr>
            <p:ph type="sldImg"/>
          </p:nvPr>
        </p:nvSpPr>
        <p:spPr bwMode="auto">
          <a:xfrm>
            <a:off x="1150938" y="690563"/>
            <a:ext cx="4556125"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D1FE2660-C86A-415D-A4DE-5BAF376734A5}"/>
              </a:ext>
            </a:extLst>
          </p:cNvPr>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021" tIns="48578" rIns="94021" bIns="48578" numCol="1" anchor="t" anchorCtr="0" compatLnSpc="1">
            <a:prstTxWarp prst="textNoShape">
              <a:avLst/>
            </a:prstTxWarp>
          </a:bodyPr>
          <a:lstStyle/>
          <a:p>
            <a:pPr defTabSz="982663">
              <a:spcBef>
                <a:spcPct val="0"/>
              </a:spcBef>
            </a:pPr>
            <a:endParaRPr lang="en-US" altLang="en-US"/>
          </a:p>
        </p:txBody>
      </p:sp>
    </p:spTree>
    <p:extLst>
      <p:ext uri="{BB962C8B-B14F-4D97-AF65-F5344CB8AC3E}">
        <p14:creationId xmlns:p14="http://schemas.microsoft.com/office/powerpoint/2010/main" val="37386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949F5A8-C47E-491A-97EA-940E67DF35CE}"/>
              </a:ext>
            </a:extLst>
          </p:cNvPr>
          <p:cNvSpPr>
            <a:spLocks noGrp="1" noRot="1" noChangeAspect="1" noChangeArrowheads="1" noTextEdit="1"/>
          </p:cNvSpPr>
          <p:nvPr>
            <p:ph type="sldImg"/>
          </p:nvPr>
        </p:nvSpPr>
        <p:spPr bwMode="auto">
          <a:xfrm>
            <a:off x="1150938" y="690563"/>
            <a:ext cx="4556125" cy="34178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a:extLst>
              <a:ext uri="{FF2B5EF4-FFF2-40B4-BE49-F238E27FC236}">
                <a16:creationId xmlns:a16="http://schemas.microsoft.com/office/drawing/2014/main" id="{C5CB63BD-9890-49A8-85C5-E26888C9C986}"/>
              </a:ext>
            </a:extLst>
          </p:cNvPr>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021" tIns="48578" rIns="94021" bIns="48578" numCol="1" anchor="t" anchorCtr="0" compatLnSpc="1">
            <a:prstTxWarp prst="textNoShape">
              <a:avLst/>
            </a:prstTxWarp>
          </a:bodyPr>
          <a:lstStyle/>
          <a:p>
            <a:pPr defTabSz="982663">
              <a:spcBef>
                <a:spcPct val="0"/>
              </a:spcBef>
            </a:pPr>
            <a:endParaRPr lang="en-US" altLang="en-US"/>
          </a:p>
        </p:txBody>
      </p:sp>
    </p:spTree>
    <p:extLst>
      <p:ext uri="{BB962C8B-B14F-4D97-AF65-F5344CB8AC3E}">
        <p14:creationId xmlns:p14="http://schemas.microsoft.com/office/powerpoint/2010/main" val="1623264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378E822-6FE1-4C7A-865C-7DBC936466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41295C58-3AD0-47BB-B603-6212053664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If all inputs are 0, there is no valid input and </a:t>
            </a:r>
            <a:r>
              <a:rPr lang="en-US" i="1" dirty="0"/>
              <a:t>V </a:t>
            </a:r>
            <a:r>
              <a:rPr lang="en-US" dirty="0"/>
              <a:t>is equal to 0.</a:t>
            </a:r>
          </a:p>
          <a:p>
            <a:r>
              <a:rPr lang="en-US" dirty="0"/>
              <a:t>The other two outputs are not inspected when V equals 0 and are specified as don’t-care</a:t>
            </a:r>
          </a:p>
          <a:p>
            <a:r>
              <a:rPr lang="en-US" dirty="0"/>
              <a:t>conditions.</a:t>
            </a:r>
            <a:endParaRPr lang="en-US" altLang="en-US" sz="1600" dirty="0"/>
          </a:p>
          <a:p>
            <a:pPr>
              <a:spcBef>
                <a:spcPct val="0"/>
              </a:spcBef>
            </a:pPr>
            <a:endParaRPr lang="en-US" altLang="en-US" dirty="0"/>
          </a:p>
        </p:txBody>
      </p:sp>
    </p:spTree>
    <p:extLst>
      <p:ext uri="{BB962C8B-B14F-4D97-AF65-F5344CB8AC3E}">
        <p14:creationId xmlns:p14="http://schemas.microsoft.com/office/powerpoint/2010/main" val="378374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sz="1200" dirty="0"/>
              <a:t>In addition to two outputs x, and y, the truth table has a third output designated by V, which is a valid bit indicator that is set 1 when one or more inputs are equal to 1. If all inputs are 0, there is no valid input and V is equal to 0.</a:t>
            </a:r>
          </a:p>
          <a:p>
            <a:pPr algn="just"/>
            <a:r>
              <a:rPr lang="en-US" altLang="en-US" sz="1200" dirty="0"/>
              <a:t>X’s in the output column indicate don’t care conditions, the X’s in the input columns are useful for representing a truth table in condensed form.</a:t>
            </a:r>
          </a:p>
          <a:p>
            <a:pPr algn="just"/>
            <a:r>
              <a:rPr lang="en-US" altLang="en-US" sz="1200" dirty="0"/>
              <a:t>The higher the subscript number, the higher the priority of the input. Input D3 has the highest priority, so regardless of the values of the other inputs, when this input is 1, the output for </a:t>
            </a:r>
            <a:r>
              <a:rPr lang="en-US" altLang="en-US" sz="1200" dirty="0" err="1"/>
              <a:t>xy</a:t>
            </a:r>
            <a:r>
              <a:rPr lang="en-US" altLang="en-US" sz="1200" dirty="0"/>
              <a:t> is 11 (binary 3)</a:t>
            </a:r>
          </a:p>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6</a:t>
            </a:fld>
            <a:endParaRPr lang="en-US" dirty="0"/>
          </a:p>
        </p:txBody>
      </p:sp>
    </p:spTree>
    <p:extLst>
      <p:ext uri="{BB962C8B-B14F-4D97-AF65-F5344CB8AC3E}">
        <p14:creationId xmlns:p14="http://schemas.microsoft.com/office/powerpoint/2010/main" val="321639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input = n = 2^m where m is no of select lines.</a:t>
            </a:r>
          </a:p>
        </p:txBody>
      </p:sp>
      <p:sp>
        <p:nvSpPr>
          <p:cNvPr id="4" name="Slide Number Placeholder 3"/>
          <p:cNvSpPr>
            <a:spLocks noGrp="1"/>
          </p:cNvSpPr>
          <p:nvPr>
            <p:ph type="sldNum" sz="quarter" idx="10"/>
          </p:nvPr>
        </p:nvSpPr>
        <p:spPr/>
        <p:txBody>
          <a:bodyPr/>
          <a:lstStyle/>
          <a:p>
            <a:fld id="{9D4F4092-96D5-47DE-B90C-C7F3DFCFB27F}" type="slidenum">
              <a:rPr lang="en-US" smtClean="0"/>
              <a:pPr/>
              <a:t>10</a:t>
            </a:fld>
            <a:endParaRPr lang="en-US" dirty="0"/>
          </a:p>
        </p:txBody>
      </p:sp>
    </p:spTree>
    <p:extLst>
      <p:ext uri="{BB962C8B-B14F-4D97-AF65-F5344CB8AC3E}">
        <p14:creationId xmlns:p14="http://schemas.microsoft.com/office/powerpoint/2010/main" val="3580854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info*</a:t>
            </a:r>
          </a:p>
        </p:txBody>
      </p:sp>
      <p:sp>
        <p:nvSpPr>
          <p:cNvPr id="4" name="Slide Number Placeholder 3"/>
          <p:cNvSpPr>
            <a:spLocks noGrp="1"/>
          </p:cNvSpPr>
          <p:nvPr>
            <p:ph type="sldNum" sz="quarter" idx="10"/>
          </p:nvPr>
        </p:nvSpPr>
        <p:spPr/>
        <p:txBody>
          <a:bodyPr/>
          <a:lstStyle/>
          <a:p>
            <a:fld id="{9D4F4092-96D5-47DE-B90C-C7F3DFCFB27F}" type="slidenum">
              <a:rPr lang="en-US" smtClean="0"/>
              <a:pPr/>
              <a:t>12</a:t>
            </a:fld>
            <a:endParaRPr lang="en-US" dirty="0"/>
          </a:p>
        </p:txBody>
      </p:sp>
    </p:spTree>
    <p:extLst>
      <p:ext uri="{BB962C8B-B14F-4D97-AF65-F5344CB8AC3E}">
        <p14:creationId xmlns:p14="http://schemas.microsoft.com/office/powerpoint/2010/main" val="165594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info*</a:t>
            </a:r>
          </a:p>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13</a:t>
            </a:fld>
            <a:endParaRPr lang="en-US" dirty="0"/>
          </a:p>
        </p:txBody>
      </p:sp>
    </p:spTree>
    <p:extLst>
      <p:ext uri="{BB962C8B-B14F-4D97-AF65-F5344CB8AC3E}">
        <p14:creationId xmlns:p14="http://schemas.microsoft.com/office/powerpoint/2010/main" val="2687928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info*</a:t>
            </a:r>
          </a:p>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14</a:t>
            </a:fld>
            <a:endParaRPr lang="en-US" dirty="0"/>
          </a:p>
        </p:txBody>
      </p:sp>
    </p:spTree>
    <p:extLst>
      <p:ext uri="{BB962C8B-B14F-4D97-AF65-F5344CB8AC3E}">
        <p14:creationId xmlns:p14="http://schemas.microsoft.com/office/powerpoint/2010/main" val="1267372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pic>
        <p:nvPicPr>
          <p:cNvPr id="1026" name="Picture 2" descr="Image result for binary hex wallpaper">
            <a:extLst>
              <a:ext uri="{FF2B5EF4-FFF2-40B4-BE49-F238E27FC236}">
                <a16:creationId xmlns:a16="http://schemas.microsoft.com/office/drawing/2014/main" id="{5B764878-04B7-4892-9E65-4D4DFBD426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4350" y="457200"/>
            <a:ext cx="8115300" cy="5943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20EF716-4391-49B5-9433-632764BD5121}"/>
              </a:ext>
            </a:extLst>
          </p:cNvPr>
          <p:cNvSpPr/>
          <p:nvPr userDrawn="1"/>
        </p:nvSpPr>
        <p:spPr>
          <a:xfrm>
            <a:off x="2971800" y="5486400"/>
            <a:ext cx="3524250" cy="707886"/>
          </a:xfrm>
          <a:prstGeom prst="rect">
            <a:avLst/>
          </a:prstGeom>
          <a:solidFill>
            <a:srgbClr val="002060"/>
          </a:solidFill>
        </p:spPr>
        <p:txBody>
          <a:bodyPr wrap="square">
            <a:spAutoFit/>
          </a:bodyPr>
          <a:lstStyle/>
          <a:p>
            <a:pPr algn="ctr">
              <a:spcBef>
                <a:spcPts val="0"/>
              </a:spcBef>
            </a:pPr>
            <a:r>
              <a:rPr lang="en-US" sz="2000" dirty="0">
                <a:solidFill>
                  <a:schemeClr val="bg1"/>
                </a:solidFill>
              </a:rPr>
              <a:t>Lec Narmeen Shafqat</a:t>
            </a:r>
          </a:p>
          <a:p>
            <a:pPr algn="ctr">
              <a:spcBef>
                <a:spcPts val="0"/>
              </a:spcBef>
            </a:pPr>
            <a:r>
              <a:rPr lang="en-US" altLang="en-US" sz="2000" dirty="0">
                <a:solidFill>
                  <a:schemeClr val="bg1"/>
                </a:solidFill>
              </a:rPr>
              <a:t>narmeen_shafqat@mcs.edu.pk</a:t>
            </a:r>
            <a:endParaRPr lang="en-US" sz="20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p>
            <a:fld id="{93556098-8B18-4498-AE52-17D4C948DBA9}" type="datetime1">
              <a:rPr lang="en-US" smtClean="0"/>
              <a:t>11/27/2023</a:t>
            </a:fld>
            <a:endParaRPr lang="en-US" dirty="0"/>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a:prstGeom prst="rect">
            <a:avLst/>
          </a:prstGeom>
        </p:spPr>
        <p:txBody>
          <a:bodyPr/>
          <a:lstStyle/>
          <a:p>
            <a:fld id="{D55DECD0-71D0-474D-AAAC-4A65E959A79B}" type="datetime1">
              <a:rPr lang="en-US" smtClean="0"/>
              <a:t>11/27/2023</a:t>
            </a:fld>
            <a:endParaRPr lang="en-US" dirty="0"/>
          </a:p>
        </p:txBody>
      </p:sp>
      <p:sp>
        <p:nvSpPr>
          <p:cNvPr id="5" name="Footer Placeholder 4"/>
          <p:cNvSpPr>
            <a:spLocks noGrp="1"/>
          </p:cNvSpPr>
          <p:nvPr>
            <p:ph type="ftr" sz="quarter" idx="11"/>
          </p:nvPr>
        </p:nvSpPr>
        <p:spPr>
          <a:xfrm>
            <a:off x="457201" y="6248207"/>
            <a:ext cx="5573483" cy="365125"/>
          </a:xfrm>
          <a:prstGeom prst="rect">
            <a:avLst/>
          </a:prstGeo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F2EF-DE0D-4D5D-AF34-E05B83F3AF9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D59C9914-8694-4B99-8D13-58E34E801C76}"/>
              </a:ext>
            </a:extLst>
          </p:cNvPr>
          <p:cNvSpPr>
            <a:spLocks noGrp="1"/>
          </p:cNvSpPr>
          <p:nvPr>
            <p:ph type="body" sz="half" idx="1"/>
          </p:nvPr>
        </p:nvSpPr>
        <p:spPr>
          <a:xfrm>
            <a:off x="685800" y="19050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ABAF71-BA84-4A8D-9FEB-86A972AE3DFA}"/>
              </a:ext>
            </a:extLst>
          </p:cNvPr>
          <p:cNvSpPr>
            <a:spLocks noGrp="1"/>
          </p:cNvSpPr>
          <p:nvPr>
            <p:ph sz="half" idx="2"/>
          </p:nvPr>
        </p:nvSpPr>
        <p:spPr>
          <a:xfrm>
            <a:off x="4648200" y="19050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7793DB5-FE57-4B4A-BA62-61F7D0DC7811}"/>
              </a:ext>
            </a:extLst>
          </p:cNvPr>
          <p:cNvSpPr>
            <a:spLocks noGrp="1" noChangeArrowheads="1"/>
          </p:cNvSpPr>
          <p:nvPr>
            <p:ph type="dt" sz="half" idx="10"/>
          </p:nvPr>
        </p:nvSpPr>
        <p:spPr>
          <a:ln/>
        </p:spPr>
        <p:txBody>
          <a:bodyPr/>
          <a:lstStyle>
            <a:lvl1pPr>
              <a:defRPr/>
            </a:lvl1pPr>
          </a:lstStyle>
          <a:p>
            <a:pPr>
              <a:defRPr/>
            </a:pPr>
            <a:fld id="{7888AABF-DF0B-4584-A8A8-C616006229F9}" type="datetime1">
              <a:rPr lang="en-US" altLang="en-US" smtClean="0"/>
              <a:t>11/27/2023</a:t>
            </a:fld>
            <a:endParaRPr lang="en-US" altLang="en-US"/>
          </a:p>
        </p:txBody>
      </p:sp>
      <p:sp>
        <p:nvSpPr>
          <p:cNvPr id="6" name="Rectangle 5">
            <a:extLst>
              <a:ext uri="{FF2B5EF4-FFF2-40B4-BE49-F238E27FC236}">
                <a16:creationId xmlns:a16="http://schemas.microsoft.com/office/drawing/2014/main" id="{B04693EE-60CA-4B59-B99B-27C7B57CDFB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471120F-8040-4B0B-B3CF-2A246453ACF7}"/>
              </a:ext>
            </a:extLst>
          </p:cNvPr>
          <p:cNvSpPr>
            <a:spLocks noGrp="1" noChangeArrowheads="1"/>
          </p:cNvSpPr>
          <p:nvPr>
            <p:ph type="sldNum" sz="quarter" idx="12"/>
          </p:nvPr>
        </p:nvSpPr>
        <p:spPr>
          <a:ln/>
        </p:spPr>
        <p:txBody>
          <a:bodyPr/>
          <a:lstStyle>
            <a:lvl1pPr>
              <a:defRPr/>
            </a:lvl1pPr>
          </a:lstStyle>
          <a:p>
            <a:pPr>
              <a:defRPr/>
            </a:pPr>
            <a:fld id="{25495E14-9B33-4A53-8EEB-463A43EB0EBD}" type="slidenum">
              <a:rPr lang="en-US" altLang="en-US"/>
              <a:pPr>
                <a:defRPr/>
              </a:pPr>
              <a:t>‹#›</a:t>
            </a:fld>
            <a:endParaRPr lang="en-US" altLang="en-US"/>
          </a:p>
        </p:txBody>
      </p:sp>
    </p:spTree>
    <p:extLst>
      <p:ext uri="{BB962C8B-B14F-4D97-AF65-F5344CB8AC3E}">
        <p14:creationId xmlns:p14="http://schemas.microsoft.com/office/powerpoint/2010/main" val="166461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lgn="ctr">
              <a:defRPr>
                <a:solidFill>
                  <a:schemeClr val="bg1"/>
                </a:solidFill>
              </a:defRPr>
            </a:lvl1pPr>
          </a:lstStyle>
          <a:p>
            <a:r>
              <a:rPr kumimoji="0" lang="en-US" dirty="0"/>
              <a:t>Click to edit Master title style</a:t>
            </a:r>
          </a:p>
        </p:txBody>
      </p:sp>
      <p:sp>
        <p:nvSpPr>
          <p:cNvPr id="4" name="Date Placeholder 3"/>
          <p:cNvSpPr>
            <a:spLocks noGrp="1"/>
          </p:cNvSpPr>
          <p:nvPr>
            <p:ph type="dt" sz="half" idx="10"/>
          </p:nvPr>
        </p:nvSpPr>
        <p:spPr>
          <a:xfrm>
            <a:off x="6096000" y="6248400"/>
            <a:ext cx="2667000" cy="365125"/>
          </a:xfrm>
          <a:prstGeom prst="rect">
            <a:avLst/>
          </a:prstGeom>
        </p:spPr>
        <p:txBody>
          <a:bodyPr/>
          <a:lstStyle/>
          <a:p>
            <a:fld id="{F71F585E-FFFC-4BDA-82BE-3A038AEB3A9A}" type="datetime1">
              <a:rPr lang="en-US" smtClean="0"/>
              <a:t>11/27/2023</a:t>
            </a:fld>
            <a:endParaRPr lang="en-US" dirty="0"/>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a:solidFill>
            <a:srgbClr val="002060"/>
          </a:solidFill>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a:xfrm>
            <a:off x="6096000" y="6248400"/>
            <a:ext cx="2667000" cy="365125"/>
          </a:xfrm>
          <a:prstGeom prst="rect">
            <a:avLst/>
          </a:prstGeom>
        </p:spPr>
        <p:txBody>
          <a:bodyPr/>
          <a:lstStyle/>
          <a:p>
            <a:fld id="{73F9E4F2-8566-4CE4-BD95-B827843B6B7D}" type="datetime1">
              <a:rPr lang="en-US" smtClean="0"/>
              <a:t>11/27/2023</a:t>
            </a:fld>
            <a:endParaRPr lang="en-US" dirty="0"/>
          </a:p>
        </p:txBody>
      </p:sp>
      <p:sp>
        <p:nvSpPr>
          <p:cNvPr id="14" name="Footer Placeholder 13"/>
          <p:cNvSpPr>
            <a:spLocks noGrp="1"/>
          </p:cNvSpPr>
          <p:nvPr>
            <p:ph type="ftr" sz="quarter" idx="12"/>
          </p:nvPr>
        </p:nvSpPr>
        <p:spPr>
          <a:xfrm>
            <a:off x="609600" y="6248206"/>
            <a:ext cx="5421083" cy="365125"/>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en-US" dirty="0"/>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a:xfrm>
            <a:off x="6096000" y="6248400"/>
            <a:ext cx="2667000" cy="365125"/>
          </a:xfrm>
          <a:prstGeom prst="rect">
            <a:avLst/>
          </a:prstGeom>
        </p:spPr>
        <p:txBody>
          <a:bodyPr rtlCol="0"/>
          <a:lstStyle/>
          <a:p>
            <a:fld id="{93EF64FD-F68E-4C82-BF52-E69A59A49F13}" type="datetime1">
              <a:rPr lang="en-US" smtClean="0"/>
              <a:t>11/27/2023</a:t>
            </a:fld>
            <a:endParaRPr lang="en-US" dirty="0"/>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a:xfrm>
            <a:off x="6096000" y="6248400"/>
            <a:ext cx="2667000" cy="365125"/>
          </a:xfrm>
          <a:prstGeom prst="rect">
            <a:avLst/>
          </a:prstGeom>
        </p:spPr>
        <p:txBody>
          <a:bodyPr rtlCol="0"/>
          <a:lstStyle/>
          <a:p>
            <a:fld id="{C1443F9D-3C55-442D-B085-C8F8AE2E1E6F}" type="datetime1">
              <a:rPr lang="en-US" smtClean="0"/>
              <a:t>11/27/2023</a:t>
            </a:fld>
            <a:endParaRPr lang="en-US" dirty="0"/>
          </a:p>
        </p:txBody>
      </p:sp>
      <p:sp>
        <p:nvSpPr>
          <p:cNvPr id="14" name="Footer Placeholder 13"/>
          <p:cNvSpPr>
            <a:spLocks noGrp="1"/>
          </p:cNvSpPr>
          <p:nvPr>
            <p:ph type="ftr" sz="quarter" idx="17"/>
          </p:nvPr>
        </p:nvSpPr>
        <p:spPr>
          <a:xfrm>
            <a:off x="609600" y="6248206"/>
            <a:ext cx="5421083" cy="365125"/>
          </a:xfrm>
          <a:prstGeom prst="rect">
            <a:avLst/>
          </a:prstGeom>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en-US" dirty="0"/>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p>
            <a:fld id="{AC189387-0336-4063-AFB6-DF1184F4DC34}" type="datetime1">
              <a:rPr lang="en-US" smtClean="0"/>
              <a:t>11/27/2023</a:t>
            </a:fld>
            <a:endParaRPr lang="en-US" dirty="0"/>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p>
            <a:fld id="{A0EA10ED-88C4-438B-98ED-9322195CE10D}" type="datetime1">
              <a:rPr lang="en-US" smtClean="0"/>
              <a:t>11/27/2023</a:t>
            </a:fld>
            <a:endParaRPr lang="en-US" dirty="0"/>
          </a:p>
        </p:txBody>
      </p:sp>
      <p:sp>
        <p:nvSpPr>
          <p:cNvPr id="3" name="Footer Placeholder 2"/>
          <p:cNvSpPr>
            <a:spLocks noGrp="1"/>
          </p:cNvSpPr>
          <p:nvPr>
            <p:ph type="ftr" sz="quarter" idx="11"/>
          </p:nvPr>
        </p:nvSpPr>
        <p:spPr>
          <a:xfrm>
            <a:off x="609600" y="6248206"/>
            <a:ext cx="5421083"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7E454537-7884-4232-8BAE-64FE6D52AE6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667000" cy="365125"/>
          </a:xfrm>
          <a:prstGeom prst="rect">
            <a:avLst/>
          </a:prstGeom>
        </p:spPr>
        <p:txBody>
          <a:bodyPr/>
          <a:lstStyle/>
          <a:p>
            <a:fld id="{1ABC1ED0-714E-42DE-96C2-C000DE60FC77}" type="datetime1">
              <a:rPr lang="en-US" smtClean="0"/>
              <a:t>11/27/2023</a:t>
            </a:fld>
            <a:endParaRPr lang="en-US" dirty="0"/>
          </a:p>
        </p:txBody>
      </p:sp>
      <p:sp>
        <p:nvSpPr>
          <p:cNvPr id="6" name="Footer Placeholder 5"/>
          <p:cNvSpPr>
            <a:spLocks noGrp="1"/>
          </p:cNvSpPr>
          <p:nvPr>
            <p:ph type="ftr" sz="quarter" idx="11"/>
          </p:nvPr>
        </p:nvSpPr>
        <p:spPr>
          <a:xfrm>
            <a:off x="609600" y="6248206"/>
            <a:ext cx="5421083" cy="365125"/>
          </a:xfrm>
          <a:prstGeom prst="rect">
            <a:avLst/>
          </a:prstGeom>
        </p:spPr>
        <p:txBody>
          <a:bodyPr/>
          <a:lstStyle/>
          <a:p>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fld id="{DE24110D-B232-4A0A-9070-F0CC3302A1BA}" type="datetime1">
              <a:rPr lang="en-US" smtClean="0"/>
              <a:t>11/27/2023</a:t>
            </a:fld>
            <a:endParaRPr lang="en-US" dirty="0"/>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0" y="0"/>
            <a:ext cx="9144000" cy="1295400"/>
          </a:xfrm>
          <a:prstGeom prst="rect">
            <a:avLst/>
          </a:prstGeom>
          <a:solidFill>
            <a:srgbClr val="00206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80D6E2-A51B-4C2D-9732-069A540142A6}"/>
              </a:ext>
            </a:extLst>
          </p:cNvPr>
          <p:cNvSpPr>
            <a:spLocks noGrp="1"/>
          </p:cNvSpPr>
          <p:nvPr>
            <p:ph type="body" idx="1"/>
          </p:nvPr>
        </p:nvSpPr>
        <p:spPr/>
        <p:txBody>
          <a:bodyPr/>
          <a:lstStyle/>
          <a:p>
            <a:endParaRPr lang="en-US"/>
          </a:p>
        </p:txBody>
      </p:sp>
      <p:sp>
        <p:nvSpPr>
          <p:cNvPr id="6" name="Title 5">
            <a:extLst>
              <a:ext uri="{FF2B5EF4-FFF2-40B4-BE49-F238E27FC236}">
                <a16:creationId xmlns:a16="http://schemas.microsoft.com/office/drawing/2014/main" id="{F5B38644-9D49-40D2-8366-8287402D0E01}"/>
              </a:ext>
            </a:extLst>
          </p:cNvPr>
          <p:cNvSpPr>
            <a:spLocks noGrp="1"/>
          </p:cNvSpPr>
          <p:nvPr>
            <p:ph type="title"/>
          </p:nvPr>
        </p:nvSpPr>
        <p:spPr/>
        <p:txBody>
          <a:bodyPr/>
          <a:lstStyle/>
          <a:p>
            <a:r>
              <a:rPr lang="en-US" dirty="0"/>
              <a:t>Encoders</a:t>
            </a:r>
          </a:p>
        </p:txBody>
      </p:sp>
    </p:spTree>
    <p:extLst>
      <p:ext uri="{BB962C8B-B14F-4D97-AF65-F5344CB8AC3E}">
        <p14:creationId xmlns:p14="http://schemas.microsoft.com/office/powerpoint/2010/main" val="291518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Image result for multiplexer data selector">
            <a:extLst>
              <a:ext uri="{FF2B5EF4-FFF2-40B4-BE49-F238E27FC236}">
                <a16:creationId xmlns:a16="http://schemas.microsoft.com/office/drawing/2014/main" id="{FB5239FE-0EA7-4D8C-9ECF-ABB8C8128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295400"/>
            <a:ext cx="2628900" cy="2889524"/>
          </a:xfrm>
          <a:prstGeom prst="rect">
            <a:avLst/>
          </a:prstGeom>
          <a:noFill/>
          <a:extLst>
            <a:ext uri="{909E8E84-426E-40DD-AFC4-6F175D3DCCD1}">
              <a14:hiddenFill xmlns:a14="http://schemas.microsoft.com/office/drawing/2010/main">
                <a:solidFill>
                  <a:srgbClr val="FFFFFF"/>
                </a:solidFill>
              </a14:hiddenFill>
            </a:ext>
          </a:extLst>
        </p:spPr>
      </p:pic>
      <p:sp>
        <p:nvSpPr>
          <p:cNvPr id="58370" name="Text Box 2">
            <a:extLst>
              <a:ext uri="{FF2B5EF4-FFF2-40B4-BE49-F238E27FC236}">
                <a16:creationId xmlns:a16="http://schemas.microsoft.com/office/drawing/2014/main" id="{0248903B-AA20-4C23-AAB9-A0BDF2AF9493}"/>
              </a:ext>
            </a:extLst>
          </p:cNvPr>
          <p:cNvSpPr txBox="1">
            <a:spLocks noChangeArrowheads="1"/>
          </p:cNvSpPr>
          <p:nvPr/>
        </p:nvSpPr>
        <p:spPr bwMode="auto">
          <a:xfrm>
            <a:off x="1385888" y="193675"/>
            <a:ext cx="685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chemeClr val="bg1"/>
                </a:solidFill>
                <a:latin typeface="Times New Roman" panose="02020603050405020304" pitchFamily="18" charset="0"/>
              </a:rPr>
              <a:t>MULTIPLEXERS/DATA SELECTORS</a:t>
            </a:r>
          </a:p>
        </p:txBody>
      </p:sp>
      <p:sp>
        <p:nvSpPr>
          <p:cNvPr id="58371" name="Text Box 3">
            <a:extLst>
              <a:ext uri="{FF2B5EF4-FFF2-40B4-BE49-F238E27FC236}">
                <a16:creationId xmlns:a16="http://schemas.microsoft.com/office/drawing/2014/main" id="{B54C3CB1-99A7-4BF0-8DD2-46C65889585F}"/>
              </a:ext>
            </a:extLst>
          </p:cNvPr>
          <p:cNvSpPr txBox="1">
            <a:spLocks noChangeArrowheads="1"/>
          </p:cNvSpPr>
          <p:nvPr/>
        </p:nvSpPr>
        <p:spPr bwMode="auto">
          <a:xfrm>
            <a:off x="122237" y="1379537"/>
            <a:ext cx="58975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2575" indent="-282575" algn="just" eaLnBrk="1" hangingPunct="1">
              <a:buFontTx/>
              <a:buChar char="•"/>
            </a:pPr>
            <a:r>
              <a:rPr lang="en-US" altLang="en-US" sz="2000" dirty="0">
                <a:latin typeface="Times New Roman" panose="02020603050405020304" pitchFamily="18" charset="0"/>
                <a:cs typeface="Times New Roman" panose="02020603050405020304" pitchFamily="18" charset="0"/>
              </a:rPr>
              <a:t>A combinational circuit that selects one of many input lines (2</a:t>
            </a:r>
            <a:r>
              <a:rPr lang="en-US" altLang="en-US" sz="2000" i="1" baseline="30000" dirty="0">
                <a:latin typeface="Times New Roman" panose="02020603050405020304" pitchFamily="18" charset="0"/>
                <a:cs typeface="Times New Roman" panose="02020603050405020304" pitchFamily="18" charset="0"/>
              </a:rPr>
              <a:t>n</a:t>
            </a:r>
            <a:r>
              <a:rPr lang="en-US" altLang="en-US" sz="2000" dirty="0">
                <a:latin typeface="Times New Roman" panose="02020603050405020304" pitchFamily="18" charset="0"/>
                <a:cs typeface="Times New Roman" panose="02020603050405020304" pitchFamily="18" charset="0"/>
              </a:rPr>
              <a:t>) and steers it to its single output line. </a:t>
            </a:r>
          </a:p>
          <a:p>
            <a:pPr marL="282575" indent="-282575" algn="just" eaLnBrk="1" hangingPunct="1">
              <a:buFontTx/>
              <a:buChar char="•"/>
            </a:pPr>
            <a:r>
              <a:rPr lang="en-US" altLang="en-US" sz="2000" dirty="0">
                <a:latin typeface="Times New Roman" panose="02020603050405020304" pitchFamily="18" charset="0"/>
                <a:cs typeface="Times New Roman" panose="02020603050405020304" pitchFamily="18" charset="0"/>
              </a:rPr>
              <a:t>Acts like an electronic Switch (Data Selector)</a:t>
            </a:r>
          </a:p>
          <a:p>
            <a:pPr marL="282575" indent="-282575" algn="just" eaLnBrk="1" hangingPunct="1">
              <a:buFontTx/>
              <a:buChar char="•"/>
            </a:pPr>
            <a:r>
              <a:rPr lang="en-US" sz="2000" dirty="0">
                <a:latin typeface="Times New Roman" panose="02020603050405020304" pitchFamily="18" charset="0"/>
                <a:cs typeface="Times New Roman" panose="02020603050405020304" pitchFamily="18" charset="0"/>
              </a:rPr>
              <a:t>The selection of a particular input line is controlled by a set of selection lines. Normally, there are 2</a:t>
            </a:r>
            <a:r>
              <a:rPr lang="en-US" sz="2000" i="1" baseline="30000" dirty="0">
                <a:latin typeface="Times New Roman" panose="02020603050405020304" pitchFamily="18" charset="0"/>
                <a:cs typeface="Times New Roman" panose="02020603050405020304" pitchFamily="18" charset="0"/>
              </a:rPr>
              <a:t>n</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input lines and </a:t>
            </a:r>
            <a:r>
              <a:rPr lang="en-US" sz="2000" i="1"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selection lines whose bit combinations determine which input is selected.</a:t>
            </a:r>
            <a:r>
              <a:rPr lang="en-US" altLang="en-US" sz="2000" dirty="0">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B153B188-41B6-43ED-A2C7-9345D43F82D3}"/>
              </a:ext>
            </a:extLst>
          </p:cNvPr>
          <p:cNvPicPr>
            <a:picLocks noChangeAspect="1"/>
          </p:cNvPicPr>
          <p:nvPr/>
        </p:nvPicPr>
        <p:blipFill>
          <a:blip r:embed="rId4"/>
          <a:stretch>
            <a:fillRect/>
          </a:stretch>
        </p:blipFill>
        <p:spPr>
          <a:xfrm>
            <a:off x="823118" y="3837429"/>
            <a:ext cx="7497762" cy="3020571"/>
          </a:xfrm>
          <a:prstGeom prst="rect">
            <a:avLst/>
          </a:prstGeom>
        </p:spPr>
      </p:pic>
      <p:sp>
        <p:nvSpPr>
          <p:cNvPr id="3" name="TextBox 2">
            <a:extLst>
              <a:ext uri="{FF2B5EF4-FFF2-40B4-BE49-F238E27FC236}">
                <a16:creationId xmlns:a16="http://schemas.microsoft.com/office/drawing/2014/main" id="{745E9A7E-8859-4FC3-BED3-61A8087E9591}"/>
              </a:ext>
            </a:extLst>
          </p:cNvPr>
          <p:cNvSpPr txBox="1"/>
          <p:nvPr/>
        </p:nvSpPr>
        <p:spPr>
          <a:xfrm>
            <a:off x="6629400" y="4266489"/>
            <a:ext cx="685800" cy="369332"/>
          </a:xfrm>
          <a:prstGeom prst="rect">
            <a:avLst/>
          </a:prstGeom>
          <a:noFill/>
        </p:spPr>
        <p:txBody>
          <a:bodyPr wrap="square" rtlCol="0">
            <a:spAutoFit/>
          </a:bodyPr>
          <a:lstStyle/>
          <a:p>
            <a:r>
              <a:rPr lang="en-US" dirty="0"/>
              <a:t>2 : 1</a:t>
            </a:r>
          </a:p>
        </p:txBody>
      </p:sp>
    </p:spTree>
    <p:extLst>
      <p:ext uri="{BB962C8B-B14F-4D97-AF65-F5344CB8AC3E}">
        <p14:creationId xmlns:p14="http://schemas.microsoft.com/office/powerpoint/2010/main" val="145180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9EB347FA-2962-41E7-BCEB-489C5EEEE042}"/>
              </a:ext>
            </a:extLst>
          </p:cNvPr>
          <p:cNvSpPr txBox="1">
            <a:spLocks noChangeArrowheads="1"/>
          </p:cNvSpPr>
          <p:nvPr/>
        </p:nvSpPr>
        <p:spPr bwMode="auto">
          <a:xfrm>
            <a:off x="1311275" y="195263"/>
            <a:ext cx="6713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chemeClr val="bg1"/>
                </a:solidFill>
                <a:latin typeface="Times New Roman" panose="02020603050405020304" pitchFamily="18" charset="0"/>
              </a:rPr>
              <a:t>4-to-1LINE MULTIPLEXER DESIGN </a:t>
            </a:r>
          </a:p>
        </p:txBody>
      </p:sp>
      <p:pic>
        <p:nvPicPr>
          <p:cNvPr id="2" name="Picture 1">
            <a:extLst>
              <a:ext uri="{FF2B5EF4-FFF2-40B4-BE49-F238E27FC236}">
                <a16:creationId xmlns:a16="http://schemas.microsoft.com/office/drawing/2014/main" id="{126A87D8-9D05-44B9-942F-E08395B0DF62}"/>
              </a:ext>
            </a:extLst>
          </p:cNvPr>
          <p:cNvPicPr>
            <a:picLocks noChangeAspect="1"/>
          </p:cNvPicPr>
          <p:nvPr/>
        </p:nvPicPr>
        <p:blipFill>
          <a:blip r:embed="rId2"/>
          <a:stretch>
            <a:fillRect/>
          </a:stretch>
        </p:blipFill>
        <p:spPr>
          <a:xfrm>
            <a:off x="1215231" y="1360806"/>
            <a:ext cx="6713538" cy="5301931"/>
          </a:xfrm>
          <a:prstGeom prst="rect">
            <a:avLst/>
          </a:prstGeom>
        </p:spPr>
      </p:pic>
    </p:spTree>
    <p:extLst>
      <p:ext uri="{BB962C8B-B14F-4D97-AF65-F5344CB8AC3E}">
        <p14:creationId xmlns:p14="http://schemas.microsoft.com/office/powerpoint/2010/main" val="121372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2" descr="AACFLPK0">
            <a:extLst>
              <a:ext uri="{FF2B5EF4-FFF2-40B4-BE49-F238E27FC236}">
                <a16:creationId xmlns:a16="http://schemas.microsoft.com/office/drawing/2014/main" id="{9E886854-A789-4500-A059-39E5837C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26204"/>
            <a:ext cx="5942013"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3">
            <a:extLst>
              <a:ext uri="{FF2B5EF4-FFF2-40B4-BE49-F238E27FC236}">
                <a16:creationId xmlns:a16="http://schemas.microsoft.com/office/drawing/2014/main" id="{0895507C-CA00-4C05-B315-858F19FFE367}"/>
              </a:ext>
            </a:extLst>
          </p:cNvPr>
          <p:cNvSpPr txBox="1">
            <a:spLocks noChangeArrowheads="1"/>
          </p:cNvSpPr>
          <p:nvPr/>
        </p:nvSpPr>
        <p:spPr bwMode="auto">
          <a:xfrm>
            <a:off x="817563" y="177800"/>
            <a:ext cx="7397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chemeClr val="bg1"/>
                </a:solidFill>
                <a:latin typeface="Times New Roman" panose="02020603050405020304" pitchFamily="18" charset="0"/>
              </a:rPr>
              <a:t>Function implementation using multiplexers</a:t>
            </a:r>
          </a:p>
        </p:txBody>
      </p:sp>
      <p:graphicFrame>
        <p:nvGraphicFramePr>
          <p:cNvPr id="19458" name="Object 6">
            <a:extLst>
              <a:ext uri="{FF2B5EF4-FFF2-40B4-BE49-F238E27FC236}">
                <a16:creationId xmlns:a16="http://schemas.microsoft.com/office/drawing/2014/main" id="{D0003788-AC4C-431F-A69F-BAA3FCA9E335}"/>
              </a:ext>
            </a:extLst>
          </p:cNvPr>
          <p:cNvGraphicFramePr>
            <a:graphicFrameLocks noChangeAspect="1"/>
          </p:cNvGraphicFramePr>
          <p:nvPr>
            <p:extLst>
              <p:ext uri="{D42A27DB-BD31-4B8C-83A1-F6EECF244321}">
                <p14:modId xmlns:p14="http://schemas.microsoft.com/office/powerpoint/2010/main" val="2700277947"/>
              </p:ext>
            </p:extLst>
          </p:nvPr>
        </p:nvGraphicFramePr>
        <p:xfrm>
          <a:off x="587375" y="1828800"/>
          <a:ext cx="2617788" cy="392112"/>
        </p:xfrm>
        <a:graphic>
          <a:graphicData uri="http://schemas.openxmlformats.org/presentationml/2006/ole">
            <mc:AlternateContent xmlns:mc="http://schemas.openxmlformats.org/markup-compatibility/2006">
              <mc:Choice xmlns:v="urn:schemas-microsoft-com:vml" Requires="v">
                <p:oleObj name="Equation" r:id="rId4" imgW="1358640" imgH="203040" progId="Equation.3">
                  <p:embed/>
                </p:oleObj>
              </mc:Choice>
              <mc:Fallback>
                <p:oleObj name="Equation" r:id="rId4" imgW="1358640" imgH="203040" progId="Equation.3">
                  <p:embed/>
                  <p:pic>
                    <p:nvPicPr>
                      <p:cNvPr id="19458" name="Object 6">
                        <a:extLst>
                          <a:ext uri="{FF2B5EF4-FFF2-40B4-BE49-F238E27FC236}">
                            <a16:creationId xmlns:a16="http://schemas.microsoft.com/office/drawing/2014/main" id="{D0003788-AC4C-431F-A69F-BAA3FCA9E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75" y="1828800"/>
                        <a:ext cx="2617788"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7">
            <a:extLst>
              <a:ext uri="{FF2B5EF4-FFF2-40B4-BE49-F238E27FC236}">
                <a16:creationId xmlns:a16="http://schemas.microsoft.com/office/drawing/2014/main" id="{63D6EEA4-A05D-4E40-90FC-CDFD0AA5E3F7}"/>
              </a:ext>
            </a:extLst>
          </p:cNvPr>
          <p:cNvSpPr txBox="1">
            <a:spLocks noChangeArrowheads="1"/>
          </p:cNvSpPr>
          <p:nvPr/>
        </p:nvSpPr>
        <p:spPr bwMode="auto">
          <a:xfrm>
            <a:off x="571500" y="1319212"/>
            <a:ext cx="7818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Times New Roman" panose="02020603050405020304" pitchFamily="18" charset="0"/>
              </a:rPr>
              <a:t>Function with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variables and multiplexer with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 1 selection </a:t>
            </a:r>
          </a:p>
        </p:txBody>
      </p:sp>
      <p:sp>
        <p:nvSpPr>
          <p:cNvPr id="19463" name="Text Box 8">
            <a:extLst>
              <a:ext uri="{FF2B5EF4-FFF2-40B4-BE49-F238E27FC236}">
                <a16:creationId xmlns:a16="http://schemas.microsoft.com/office/drawing/2014/main" id="{5861A00C-2ECF-4253-9964-5E808E9FAE2C}"/>
              </a:ext>
            </a:extLst>
          </p:cNvPr>
          <p:cNvSpPr txBox="1">
            <a:spLocks noChangeArrowheads="1"/>
          </p:cNvSpPr>
          <p:nvPr/>
        </p:nvSpPr>
        <p:spPr bwMode="auto">
          <a:xfrm>
            <a:off x="571500" y="2233612"/>
            <a:ext cx="5772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Input variables </a:t>
            </a:r>
            <a:r>
              <a:rPr lang="en-US" altLang="en-US" sz="2400" i="1">
                <a:latin typeface="Times New Roman" panose="02020603050405020304" pitchFamily="18" charset="0"/>
              </a:rPr>
              <a:t>x</a:t>
            </a:r>
            <a:r>
              <a:rPr lang="en-US" altLang="en-US" sz="2400">
                <a:latin typeface="Times New Roman" panose="02020603050405020304" pitchFamily="18" charset="0"/>
              </a:rPr>
              <a:t>, </a:t>
            </a:r>
            <a:r>
              <a:rPr lang="en-US" altLang="en-US" sz="2400" i="1">
                <a:latin typeface="Times New Roman" panose="02020603050405020304" pitchFamily="18" charset="0"/>
              </a:rPr>
              <a:t>y</a:t>
            </a:r>
            <a:r>
              <a:rPr lang="en-US" altLang="en-US" sz="2400">
                <a:latin typeface="Times New Roman" panose="02020603050405020304" pitchFamily="18" charset="0"/>
              </a:rPr>
              <a:t>: Selection lines, </a:t>
            </a:r>
            <a:r>
              <a:rPr lang="en-US" altLang="en-US" sz="2400" i="1">
                <a:latin typeface="Times New Roman" panose="02020603050405020304" pitchFamily="18" charset="0"/>
              </a:rPr>
              <a:t>S</a:t>
            </a:r>
            <a:r>
              <a:rPr lang="en-US" altLang="en-US" sz="2400" baseline="-25000">
                <a:latin typeface="Times New Roman" panose="02020603050405020304" pitchFamily="18" charset="0"/>
              </a:rPr>
              <a:t>1</a:t>
            </a:r>
            <a:r>
              <a:rPr lang="en-US" altLang="en-US" sz="2400">
                <a:latin typeface="Times New Roman" panose="02020603050405020304" pitchFamily="18" charset="0"/>
              </a:rPr>
              <a:t> and </a:t>
            </a:r>
            <a:r>
              <a:rPr lang="en-US" altLang="en-US" sz="2400" i="1">
                <a:latin typeface="Times New Roman" panose="02020603050405020304" pitchFamily="18" charset="0"/>
              </a:rPr>
              <a:t>S</a:t>
            </a:r>
            <a:r>
              <a:rPr lang="en-US" altLang="en-US" sz="2400" baseline="-25000">
                <a:latin typeface="Times New Roman" panose="02020603050405020304" pitchFamily="18" charset="0"/>
              </a:rPr>
              <a:t>0</a:t>
            </a:r>
            <a:r>
              <a:rPr lang="en-US" altLang="en-US" sz="2400">
                <a:latin typeface="Times New Roman" panose="02020603050405020304" pitchFamily="18" charset="0"/>
              </a:rPr>
              <a:t> </a:t>
            </a:r>
          </a:p>
          <a:p>
            <a:pPr eaLnBrk="1" hangingPunct="1"/>
            <a:r>
              <a:rPr lang="en-US" altLang="en-US" sz="2400">
                <a:latin typeface="Times New Roman" panose="02020603050405020304" pitchFamily="18" charset="0"/>
              </a:rPr>
              <a:t>Variable </a:t>
            </a:r>
            <a:r>
              <a:rPr lang="en-US" altLang="en-US" sz="2400" i="1">
                <a:latin typeface="Times New Roman" panose="02020603050405020304" pitchFamily="18" charset="0"/>
              </a:rPr>
              <a:t>z</a:t>
            </a:r>
            <a:r>
              <a:rPr lang="en-US" altLang="en-US" sz="2400">
                <a:latin typeface="Times New Roman" panose="02020603050405020304" pitchFamily="18" charset="0"/>
              </a:rPr>
              <a:t>: Date line 0</a:t>
            </a:r>
          </a:p>
          <a:p>
            <a:pPr eaLnBrk="1" hangingPunct="1"/>
            <a:r>
              <a:rPr lang="en-US" altLang="en-US" sz="2400">
                <a:latin typeface="Times New Roman" panose="02020603050405020304" pitchFamily="18" charset="0"/>
              </a:rPr>
              <a:t>Data lines 1,2,3: </a:t>
            </a:r>
          </a:p>
        </p:txBody>
      </p:sp>
      <p:graphicFrame>
        <p:nvGraphicFramePr>
          <p:cNvPr id="19459" name="Object 9">
            <a:extLst>
              <a:ext uri="{FF2B5EF4-FFF2-40B4-BE49-F238E27FC236}">
                <a16:creationId xmlns:a16="http://schemas.microsoft.com/office/drawing/2014/main" id="{BED1032E-A0FB-4E78-A175-32273D14EF33}"/>
              </a:ext>
            </a:extLst>
          </p:cNvPr>
          <p:cNvGraphicFramePr>
            <a:graphicFrameLocks noChangeAspect="1"/>
          </p:cNvGraphicFramePr>
          <p:nvPr>
            <p:extLst>
              <p:ext uri="{D42A27DB-BD31-4B8C-83A1-F6EECF244321}">
                <p14:modId xmlns:p14="http://schemas.microsoft.com/office/powerpoint/2010/main" val="4024404851"/>
              </p:ext>
            </p:extLst>
          </p:nvPr>
        </p:nvGraphicFramePr>
        <p:xfrm>
          <a:off x="2716213" y="3017837"/>
          <a:ext cx="819150" cy="411163"/>
        </p:xfrm>
        <a:graphic>
          <a:graphicData uri="http://schemas.openxmlformats.org/presentationml/2006/ole">
            <mc:AlternateContent xmlns:mc="http://schemas.openxmlformats.org/markup-compatibility/2006">
              <mc:Choice xmlns:v="urn:schemas-microsoft-com:vml" Requires="v">
                <p:oleObj name="Equation" r:id="rId6" imgW="406080" imgH="203040" progId="Equation.3">
                  <p:embed/>
                </p:oleObj>
              </mc:Choice>
              <mc:Fallback>
                <p:oleObj name="Equation" r:id="rId6" imgW="406080" imgH="203040" progId="Equation.3">
                  <p:embed/>
                  <p:pic>
                    <p:nvPicPr>
                      <p:cNvPr id="19459" name="Object 9">
                        <a:extLst>
                          <a:ext uri="{FF2B5EF4-FFF2-40B4-BE49-F238E27FC236}">
                            <a16:creationId xmlns:a16="http://schemas.microsoft.com/office/drawing/2014/main" id="{BED1032E-A0FB-4E78-A175-32273D14E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213" y="3017837"/>
                        <a:ext cx="819150"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5143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AACFLPK0">
            <a:extLst>
              <a:ext uri="{FF2B5EF4-FFF2-40B4-BE49-F238E27FC236}">
                <a16:creationId xmlns:a16="http://schemas.microsoft.com/office/drawing/2014/main" id="{E3519034-6EE9-4770-9C32-04437C6CAA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143000"/>
            <a:ext cx="53340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descr="AACFLPI0">
            <a:extLst>
              <a:ext uri="{FF2B5EF4-FFF2-40B4-BE49-F238E27FC236}">
                <a16:creationId xmlns:a16="http://schemas.microsoft.com/office/drawing/2014/main" id="{6E294933-97C9-4190-B66F-E0F40F69B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127" y="4285456"/>
            <a:ext cx="5267325"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4">
            <a:extLst>
              <a:ext uri="{FF2B5EF4-FFF2-40B4-BE49-F238E27FC236}">
                <a16:creationId xmlns:a16="http://schemas.microsoft.com/office/drawing/2014/main" id="{0D6319A1-755C-492E-936A-F998AD68E9E3}"/>
              </a:ext>
            </a:extLst>
          </p:cNvPr>
          <p:cNvSpPr txBox="1">
            <a:spLocks noChangeArrowheads="1"/>
          </p:cNvSpPr>
          <p:nvPr/>
        </p:nvSpPr>
        <p:spPr bwMode="auto">
          <a:xfrm>
            <a:off x="2584577" y="4153694"/>
            <a:ext cx="263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latin typeface="Times New Roman" panose="02020603050405020304" pitchFamily="18" charset="0"/>
              </a:rPr>
              <a:t>z</a:t>
            </a:r>
          </a:p>
        </p:txBody>
      </p:sp>
      <p:sp>
        <p:nvSpPr>
          <p:cNvPr id="61445" name="Text Box 5">
            <a:extLst>
              <a:ext uri="{FF2B5EF4-FFF2-40B4-BE49-F238E27FC236}">
                <a16:creationId xmlns:a16="http://schemas.microsoft.com/office/drawing/2014/main" id="{342BAC89-C391-4AFE-B7AB-D9A900409FE4}"/>
              </a:ext>
            </a:extLst>
          </p:cNvPr>
          <p:cNvSpPr txBox="1">
            <a:spLocks noChangeArrowheads="1"/>
          </p:cNvSpPr>
          <p:nvPr/>
        </p:nvSpPr>
        <p:spPr bwMode="auto">
          <a:xfrm>
            <a:off x="2559177" y="4572794"/>
            <a:ext cx="331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latin typeface="Times New Roman" panose="02020603050405020304" pitchFamily="18" charset="0"/>
              </a:rPr>
              <a:t>z’</a:t>
            </a:r>
          </a:p>
        </p:txBody>
      </p:sp>
      <p:sp>
        <p:nvSpPr>
          <p:cNvPr id="61446" name="Text Box 6">
            <a:extLst>
              <a:ext uri="{FF2B5EF4-FFF2-40B4-BE49-F238E27FC236}">
                <a16:creationId xmlns:a16="http://schemas.microsoft.com/office/drawing/2014/main" id="{D57D3B29-B049-418A-8321-92993C5EEA98}"/>
              </a:ext>
            </a:extLst>
          </p:cNvPr>
          <p:cNvSpPr txBox="1">
            <a:spLocks noChangeArrowheads="1"/>
          </p:cNvSpPr>
          <p:nvPr/>
        </p:nvSpPr>
        <p:spPr bwMode="auto">
          <a:xfrm>
            <a:off x="2549652" y="4991894"/>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0</a:t>
            </a:r>
          </a:p>
        </p:txBody>
      </p:sp>
      <p:sp>
        <p:nvSpPr>
          <p:cNvPr id="61447" name="Text Box 7">
            <a:extLst>
              <a:ext uri="{FF2B5EF4-FFF2-40B4-BE49-F238E27FC236}">
                <a16:creationId xmlns:a16="http://schemas.microsoft.com/office/drawing/2014/main" id="{FCEB1B62-2334-404C-9983-AE4AC9A0BDA3}"/>
              </a:ext>
            </a:extLst>
          </p:cNvPr>
          <p:cNvSpPr txBox="1">
            <a:spLocks noChangeArrowheads="1"/>
          </p:cNvSpPr>
          <p:nvPr/>
        </p:nvSpPr>
        <p:spPr bwMode="auto">
          <a:xfrm>
            <a:off x="2546477" y="5360194"/>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1</a:t>
            </a:r>
          </a:p>
        </p:txBody>
      </p:sp>
      <p:sp>
        <p:nvSpPr>
          <p:cNvPr id="61448" name="Text Box 8">
            <a:extLst>
              <a:ext uri="{FF2B5EF4-FFF2-40B4-BE49-F238E27FC236}">
                <a16:creationId xmlns:a16="http://schemas.microsoft.com/office/drawing/2014/main" id="{70572CF0-2054-4BED-8A4D-C9932E5B647D}"/>
              </a:ext>
            </a:extLst>
          </p:cNvPr>
          <p:cNvSpPr txBox="1">
            <a:spLocks noChangeArrowheads="1"/>
          </p:cNvSpPr>
          <p:nvPr/>
        </p:nvSpPr>
        <p:spPr bwMode="auto">
          <a:xfrm>
            <a:off x="2635377" y="6452394"/>
            <a:ext cx="274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latin typeface="Times New Roman" panose="02020603050405020304" pitchFamily="18" charset="0"/>
              </a:rPr>
              <a:t>y</a:t>
            </a:r>
          </a:p>
        </p:txBody>
      </p:sp>
      <p:sp>
        <p:nvSpPr>
          <p:cNvPr id="61449" name="Text Box 9">
            <a:extLst>
              <a:ext uri="{FF2B5EF4-FFF2-40B4-BE49-F238E27FC236}">
                <a16:creationId xmlns:a16="http://schemas.microsoft.com/office/drawing/2014/main" id="{59BE2E8A-D41D-4425-9FB8-9D14012959F5}"/>
              </a:ext>
            </a:extLst>
          </p:cNvPr>
          <p:cNvSpPr txBox="1">
            <a:spLocks noChangeArrowheads="1"/>
          </p:cNvSpPr>
          <p:nvPr/>
        </p:nvSpPr>
        <p:spPr bwMode="auto">
          <a:xfrm>
            <a:off x="2635377" y="6160294"/>
            <a:ext cx="274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latin typeface="Times New Roman" panose="02020603050405020304" pitchFamily="18" charset="0"/>
              </a:rPr>
              <a:t>x</a:t>
            </a:r>
          </a:p>
        </p:txBody>
      </p:sp>
      <p:sp>
        <p:nvSpPr>
          <p:cNvPr id="61450" name="Text Box 10">
            <a:extLst>
              <a:ext uri="{FF2B5EF4-FFF2-40B4-BE49-F238E27FC236}">
                <a16:creationId xmlns:a16="http://schemas.microsoft.com/office/drawing/2014/main" id="{36201105-2463-4014-8715-C7262F38B6CC}"/>
              </a:ext>
            </a:extLst>
          </p:cNvPr>
          <p:cNvSpPr txBox="1">
            <a:spLocks noChangeArrowheads="1"/>
          </p:cNvSpPr>
          <p:nvPr/>
        </p:nvSpPr>
        <p:spPr bwMode="auto">
          <a:xfrm>
            <a:off x="687388" y="1778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chemeClr val="bg1"/>
                </a:solidFill>
                <a:latin typeface="Times New Roman" panose="02020603050405020304" pitchFamily="18" charset="0"/>
              </a:rPr>
              <a:t>Function implementation using 4</a:t>
            </a:r>
            <a:r>
              <a:rPr lang="en-US" altLang="en-US" sz="3200" dirty="0">
                <a:solidFill>
                  <a:schemeClr val="bg1"/>
                </a:solidFill>
              </a:rPr>
              <a:t>x</a:t>
            </a:r>
            <a:r>
              <a:rPr lang="en-US" altLang="en-US" sz="3200" dirty="0">
                <a:solidFill>
                  <a:schemeClr val="bg1"/>
                </a:solidFill>
                <a:latin typeface="Times New Roman" panose="02020603050405020304" pitchFamily="18" charset="0"/>
              </a:rPr>
              <a:t>1multiplexer</a:t>
            </a:r>
          </a:p>
        </p:txBody>
      </p:sp>
    </p:spTree>
    <p:extLst>
      <p:ext uri="{BB962C8B-B14F-4D97-AF65-F5344CB8AC3E}">
        <p14:creationId xmlns:p14="http://schemas.microsoft.com/office/powerpoint/2010/main" val="123957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a:extLst>
              <a:ext uri="{FF2B5EF4-FFF2-40B4-BE49-F238E27FC236}">
                <a16:creationId xmlns:a16="http://schemas.microsoft.com/office/drawing/2014/main" id="{EB8F9C7A-E47B-4ACD-99CF-AEE930D9238F}"/>
              </a:ext>
            </a:extLst>
          </p:cNvPr>
          <p:cNvSpPr txBox="1">
            <a:spLocks noChangeArrowheads="1"/>
          </p:cNvSpPr>
          <p:nvPr/>
        </p:nvSpPr>
        <p:spPr bwMode="auto">
          <a:xfrm>
            <a:off x="687388" y="1778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chemeClr val="bg1"/>
                </a:solidFill>
                <a:latin typeface="Times New Roman" panose="02020603050405020304" pitchFamily="18" charset="0"/>
              </a:rPr>
              <a:t>Function implementation using 8</a:t>
            </a:r>
            <a:r>
              <a:rPr lang="en-US" altLang="en-US" sz="3200" dirty="0">
                <a:solidFill>
                  <a:schemeClr val="bg1"/>
                </a:solidFill>
              </a:rPr>
              <a:t>x</a:t>
            </a:r>
            <a:r>
              <a:rPr lang="en-US" altLang="en-US" sz="3200" dirty="0">
                <a:solidFill>
                  <a:schemeClr val="bg1"/>
                </a:solidFill>
                <a:latin typeface="Times New Roman" panose="02020603050405020304" pitchFamily="18" charset="0"/>
              </a:rPr>
              <a:t>1multiplexer</a:t>
            </a:r>
          </a:p>
        </p:txBody>
      </p:sp>
      <p:graphicFrame>
        <p:nvGraphicFramePr>
          <p:cNvPr id="20482" name="Object 3">
            <a:extLst>
              <a:ext uri="{FF2B5EF4-FFF2-40B4-BE49-F238E27FC236}">
                <a16:creationId xmlns:a16="http://schemas.microsoft.com/office/drawing/2014/main" id="{BFB9F79C-41E4-46EA-905D-9A8CEAA1C964}"/>
              </a:ext>
            </a:extLst>
          </p:cNvPr>
          <p:cNvGraphicFramePr>
            <a:graphicFrameLocks noChangeAspect="1"/>
          </p:cNvGraphicFramePr>
          <p:nvPr>
            <p:extLst>
              <p:ext uri="{D42A27DB-BD31-4B8C-83A1-F6EECF244321}">
                <p14:modId xmlns:p14="http://schemas.microsoft.com/office/powerpoint/2010/main" val="3752066149"/>
              </p:ext>
            </p:extLst>
          </p:nvPr>
        </p:nvGraphicFramePr>
        <p:xfrm>
          <a:off x="457200" y="1605755"/>
          <a:ext cx="5167313" cy="449263"/>
        </p:xfrm>
        <a:graphic>
          <a:graphicData uri="http://schemas.openxmlformats.org/presentationml/2006/ole">
            <mc:AlternateContent xmlns:mc="http://schemas.openxmlformats.org/markup-compatibility/2006">
              <mc:Choice xmlns:v="urn:schemas-microsoft-com:vml" Requires="v">
                <p:oleObj name="Equation" r:id="rId3" imgW="2336760" imgH="203040" progId="Equation.3">
                  <p:embed/>
                </p:oleObj>
              </mc:Choice>
              <mc:Fallback>
                <p:oleObj name="Equation" r:id="rId3" imgW="2336760" imgH="203040" progId="Equation.3">
                  <p:embed/>
                  <p:pic>
                    <p:nvPicPr>
                      <p:cNvPr id="20482" name="Object 3">
                        <a:extLst>
                          <a:ext uri="{FF2B5EF4-FFF2-40B4-BE49-F238E27FC236}">
                            <a16:creationId xmlns:a16="http://schemas.microsoft.com/office/drawing/2014/main" id="{BFB9F79C-41E4-46EA-905D-9A8CEAA1C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5755"/>
                        <a:ext cx="516731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4">
            <a:extLst>
              <a:ext uri="{FF2B5EF4-FFF2-40B4-BE49-F238E27FC236}">
                <a16:creationId xmlns:a16="http://schemas.microsoft.com/office/drawing/2014/main" id="{3CD24A3C-0975-46AE-93E6-247B68E1EA70}"/>
              </a:ext>
            </a:extLst>
          </p:cNvPr>
          <p:cNvSpPr txBox="1">
            <a:spLocks noChangeArrowheads="1"/>
          </p:cNvSpPr>
          <p:nvPr/>
        </p:nvSpPr>
        <p:spPr bwMode="auto">
          <a:xfrm>
            <a:off x="522415" y="2212975"/>
            <a:ext cx="80025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eriod"/>
            </a:pPr>
            <a:r>
              <a:rPr lang="en-US" altLang="en-US" sz="2400">
                <a:latin typeface="Times New Roman" panose="02020603050405020304" pitchFamily="18" charset="0"/>
              </a:rPr>
              <a:t>Complete the truth table from the SOP.</a:t>
            </a:r>
          </a:p>
          <a:p>
            <a:pPr eaLnBrk="1" hangingPunct="1">
              <a:buFontTx/>
              <a:buAutoNum type="arabicPeriod"/>
            </a:pPr>
            <a:r>
              <a:rPr lang="en-US" altLang="en-US" sz="2400">
                <a:latin typeface="Times New Roman" panose="02020603050405020304" pitchFamily="18" charset="0"/>
              </a:rPr>
              <a:t>The first </a:t>
            </a:r>
            <a:r>
              <a:rPr lang="en-US" altLang="en-US" sz="2400" i="1">
                <a:latin typeface="Times New Roman" panose="02020603050405020304" pitchFamily="18" charset="0"/>
              </a:rPr>
              <a:t>n</a:t>
            </a:r>
            <a:r>
              <a:rPr lang="en-US" altLang="en-US" sz="2400">
                <a:latin typeface="Times New Roman" panose="02020603050405020304" pitchFamily="18" charset="0"/>
              </a:rPr>
              <a:t> – 1 variables in the table are applied to the </a:t>
            </a:r>
          </a:p>
          <a:p>
            <a:pPr eaLnBrk="1" hangingPunct="1"/>
            <a:r>
              <a:rPr lang="en-US" altLang="en-US" sz="2400">
                <a:latin typeface="Times New Roman" panose="02020603050405020304" pitchFamily="18" charset="0"/>
              </a:rPr>
              <a:t>	selection inputs of the multiplexer.</a:t>
            </a:r>
          </a:p>
          <a:p>
            <a:pPr eaLnBrk="1" hangingPunct="1">
              <a:buFontTx/>
              <a:buAutoNum type="arabicPeriod" startAt="3"/>
            </a:pPr>
            <a:r>
              <a:rPr lang="en-US" altLang="en-US" sz="2400">
                <a:latin typeface="Times New Roman" panose="02020603050405020304" pitchFamily="18" charset="0"/>
              </a:rPr>
              <a:t>For each combination of the selection variables, we evaluate</a:t>
            </a:r>
          </a:p>
          <a:p>
            <a:pPr eaLnBrk="1" hangingPunct="1"/>
            <a:r>
              <a:rPr lang="en-US" altLang="en-US" sz="2400">
                <a:latin typeface="Times New Roman" panose="02020603050405020304" pitchFamily="18" charset="0"/>
              </a:rPr>
              <a:t>	the output as a function of the last variable. </a:t>
            </a:r>
          </a:p>
          <a:p>
            <a:pPr eaLnBrk="1" hangingPunct="1"/>
            <a:r>
              <a:rPr lang="en-US" altLang="en-US" sz="2400">
                <a:latin typeface="Times New Roman" panose="02020603050405020304" pitchFamily="18" charset="0"/>
              </a:rPr>
              <a:t>4.	Apply these values to the data input in proper order. </a:t>
            </a:r>
          </a:p>
        </p:txBody>
      </p:sp>
    </p:spTree>
    <p:extLst>
      <p:ext uri="{BB962C8B-B14F-4D97-AF65-F5344CB8AC3E}">
        <p14:creationId xmlns:p14="http://schemas.microsoft.com/office/powerpoint/2010/main" val="168848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AACFLPL0">
            <a:extLst>
              <a:ext uri="{FF2B5EF4-FFF2-40B4-BE49-F238E27FC236}">
                <a16:creationId xmlns:a16="http://schemas.microsoft.com/office/drawing/2014/main" id="{9DC4839C-88A3-4529-99F1-7CF48421A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25" y="1368425"/>
            <a:ext cx="7864475"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ext Box 3">
            <a:extLst>
              <a:ext uri="{FF2B5EF4-FFF2-40B4-BE49-F238E27FC236}">
                <a16:creationId xmlns:a16="http://schemas.microsoft.com/office/drawing/2014/main" id="{D32226AB-A1DC-4A3E-B559-79098DCD7F47}"/>
              </a:ext>
            </a:extLst>
          </p:cNvPr>
          <p:cNvSpPr txBox="1">
            <a:spLocks noChangeArrowheads="1"/>
          </p:cNvSpPr>
          <p:nvPr/>
        </p:nvSpPr>
        <p:spPr bwMode="auto">
          <a:xfrm>
            <a:off x="890588" y="206375"/>
            <a:ext cx="7026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chemeClr val="bg1"/>
                </a:solidFill>
                <a:latin typeface="Times New Roman" panose="02020603050405020304" pitchFamily="18" charset="0"/>
              </a:rPr>
              <a:t>Function implementation using 8</a:t>
            </a:r>
            <a:r>
              <a:rPr lang="en-US" altLang="en-US" sz="3200" dirty="0">
                <a:solidFill>
                  <a:schemeClr val="bg1"/>
                </a:solidFill>
              </a:rPr>
              <a:t>x</a:t>
            </a:r>
            <a:r>
              <a:rPr lang="en-US" altLang="en-US" sz="3200" dirty="0">
                <a:solidFill>
                  <a:schemeClr val="bg1"/>
                </a:solidFill>
                <a:latin typeface="Times New Roman" panose="02020603050405020304" pitchFamily="18" charset="0"/>
              </a:rPr>
              <a:t>1 MUX</a:t>
            </a:r>
          </a:p>
        </p:txBody>
      </p:sp>
      <p:sp>
        <p:nvSpPr>
          <p:cNvPr id="62468" name="Oval 4">
            <a:extLst>
              <a:ext uri="{FF2B5EF4-FFF2-40B4-BE49-F238E27FC236}">
                <a16:creationId xmlns:a16="http://schemas.microsoft.com/office/drawing/2014/main" id="{7A9AB363-D925-43B8-913F-5FE8CC72CC1C}"/>
              </a:ext>
            </a:extLst>
          </p:cNvPr>
          <p:cNvSpPr>
            <a:spLocks noChangeArrowheads="1"/>
          </p:cNvSpPr>
          <p:nvPr/>
        </p:nvSpPr>
        <p:spPr bwMode="auto">
          <a:xfrm>
            <a:off x="3686175" y="1466850"/>
            <a:ext cx="3352800" cy="14208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2469" name="Text Box 5">
            <a:extLst>
              <a:ext uri="{FF2B5EF4-FFF2-40B4-BE49-F238E27FC236}">
                <a16:creationId xmlns:a16="http://schemas.microsoft.com/office/drawing/2014/main" id="{33C08E42-E336-45AF-AA33-6232BCF0D91B}"/>
              </a:ext>
            </a:extLst>
          </p:cNvPr>
          <p:cNvSpPr txBox="1">
            <a:spLocks noChangeArrowheads="1"/>
          </p:cNvSpPr>
          <p:nvPr/>
        </p:nvSpPr>
        <p:spPr bwMode="auto">
          <a:xfrm>
            <a:off x="3319463" y="1162050"/>
            <a:ext cx="299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note the order of input lines</a:t>
            </a:r>
          </a:p>
        </p:txBody>
      </p:sp>
    </p:spTree>
    <p:extLst>
      <p:ext uri="{BB962C8B-B14F-4D97-AF65-F5344CB8AC3E}">
        <p14:creationId xmlns:p14="http://schemas.microsoft.com/office/powerpoint/2010/main" val="239965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encoder">
            <a:extLst>
              <a:ext uri="{FF2B5EF4-FFF2-40B4-BE49-F238E27FC236}">
                <a16:creationId xmlns:a16="http://schemas.microsoft.com/office/drawing/2014/main" id="{18D37CAA-E0A5-4C8E-96DF-8AEF48C9BD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667"/>
          <a:stretch/>
        </p:blipFill>
        <p:spPr bwMode="auto">
          <a:xfrm>
            <a:off x="762000" y="3429000"/>
            <a:ext cx="6130834" cy="2514600"/>
          </a:xfrm>
          <a:prstGeom prst="rect">
            <a:avLst/>
          </a:prstGeom>
          <a:noFill/>
          <a:extLst>
            <a:ext uri="{909E8E84-426E-40DD-AFC4-6F175D3DCCD1}">
              <a14:hiddenFill xmlns:a14="http://schemas.microsoft.com/office/drawing/2010/main">
                <a:solidFill>
                  <a:srgbClr val="FFFFFF"/>
                </a:solidFill>
              </a14:hiddenFill>
            </a:ext>
          </a:extLst>
        </p:spPr>
      </p:pic>
      <p:sp>
        <p:nvSpPr>
          <p:cNvPr id="48130" name="Slide Number Placeholder 5">
            <a:extLst>
              <a:ext uri="{FF2B5EF4-FFF2-40B4-BE49-F238E27FC236}">
                <a16:creationId xmlns:a16="http://schemas.microsoft.com/office/drawing/2014/main" id="{805CA5FB-7889-41A6-80B3-D85145A655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8BB2C9-46DB-4408-9242-7C957FEEB910}" type="slidenum">
              <a:rPr lang="en-US" altLang="en-US"/>
              <a:pPr/>
              <a:t>2</a:t>
            </a:fld>
            <a:endParaRPr lang="en-US" altLang="en-US"/>
          </a:p>
        </p:txBody>
      </p:sp>
      <p:sp>
        <p:nvSpPr>
          <p:cNvPr id="48131" name="Rectangle 2">
            <a:extLst>
              <a:ext uri="{FF2B5EF4-FFF2-40B4-BE49-F238E27FC236}">
                <a16:creationId xmlns:a16="http://schemas.microsoft.com/office/drawing/2014/main" id="{5CB94606-6B2F-4B3D-8537-1C0639B26262}"/>
              </a:ext>
            </a:extLst>
          </p:cNvPr>
          <p:cNvSpPr>
            <a:spLocks noGrp="1" noChangeArrowheads="1"/>
          </p:cNvSpPr>
          <p:nvPr>
            <p:ph type="title"/>
          </p:nvPr>
        </p:nvSpPr>
        <p:spPr>
          <a:noFill/>
        </p:spPr>
        <p:txBody>
          <a:bodyPr lIns="92075" tIns="46038" rIns="92075" bIns="46038"/>
          <a:lstStyle/>
          <a:p>
            <a:r>
              <a:rPr lang="en-US" altLang="en-US"/>
              <a:t>Encoders</a:t>
            </a:r>
          </a:p>
        </p:txBody>
      </p:sp>
      <p:sp>
        <p:nvSpPr>
          <p:cNvPr id="9" name="Rectangle 3">
            <a:extLst>
              <a:ext uri="{FF2B5EF4-FFF2-40B4-BE49-F238E27FC236}">
                <a16:creationId xmlns:a16="http://schemas.microsoft.com/office/drawing/2014/main" id="{0E40AB07-1B73-4F1E-AE74-9CCB982CB360}"/>
              </a:ext>
            </a:extLst>
          </p:cNvPr>
          <p:cNvSpPr txBox="1">
            <a:spLocks noChangeArrowheads="1"/>
          </p:cNvSpPr>
          <p:nvPr/>
        </p:nvSpPr>
        <p:spPr>
          <a:xfrm>
            <a:off x="304800" y="1447800"/>
            <a:ext cx="7924800" cy="3124200"/>
          </a:xfrm>
          <a:prstGeom prst="rect">
            <a:avLst/>
          </a:prstGeom>
          <a:noFill/>
        </p:spPr>
        <p:txBody>
          <a:bodyPr vert="horz" lIns="92075" tIns="46038" rIns="92075" bIns="46038">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en-US" sz="2400" dirty="0">
                <a:latin typeface="Times New Roman" panose="02020603050405020304" pitchFamily="18" charset="0"/>
                <a:cs typeface="Times New Roman" panose="02020603050405020304" pitchFamily="18" charset="0"/>
              </a:rPr>
              <a:t>Performs the inverse function of a Decoder.</a:t>
            </a:r>
          </a:p>
          <a:p>
            <a:r>
              <a:rPr lang="en-US" altLang="en-US" sz="2400" dirty="0">
                <a:latin typeface="Times New Roman" panose="02020603050405020304" pitchFamily="18" charset="0"/>
                <a:cs typeface="Times New Roman" panose="02020603050405020304" pitchFamily="18" charset="0"/>
              </a:rPr>
              <a:t>Converts input code words (2</a:t>
            </a:r>
            <a:r>
              <a:rPr lang="en-US" altLang="en-US" sz="2800" baseline="30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into n output code words.</a:t>
            </a:r>
          </a:p>
          <a:p>
            <a:r>
              <a:rPr lang="en-US" altLang="en-US" sz="2400" dirty="0">
                <a:latin typeface="Times New Roman" panose="02020603050405020304" pitchFamily="18" charset="0"/>
                <a:cs typeface="Times New Roman" panose="02020603050405020304" pitchFamily="18" charset="0"/>
              </a:rPr>
              <a:t>Application: 8 to 3 bit encoder can be used as Octal to Binary Convertor</a:t>
            </a:r>
          </a:p>
        </p:txBody>
      </p:sp>
    </p:spTree>
    <p:extLst>
      <p:ext uri="{BB962C8B-B14F-4D97-AF65-F5344CB8AC3E}">
        <p14:creationId xmlns:p14="http://schemas.microsoft.com/office/powerpoint/2010/main" val="176071909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7BE1E9E6-D448-4F6C-8663-DD9A951649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5CCD6B-C7D1-4145-BBBE-8E171CF43652}" type="slidenum">
              <a:rPr lang="en-US" altLang="en-US"/>
              <a:pPr/>
              <a:t>3</a:t>
            </a:fld>
            <a:endParaRPr lang="en-US" altLang="en-US"/>
          </a:p>
        </p:txBody>
      </p:sp>
      <p:sp>
        <p:nvSpPr>
          <p:cNvPr id="50179" name="Rectangle 1026">
            <a:extLst>
              <a:ext uri="{FF2B5EF4-FFF2-40B4-BE49-F238E27FC236}">
                <a16:creationId xmlns:a16="http://schemas.microsoft.com/office/drawing/2014/main" id="{B3B4D35D-1A39-4BFD-955C-9729925371CB}"/>
              </a:ext>
            </a:extLst>
          </p:cNvPr>
          <p:cNvSpPr>
            <a:spLocks noGrp="1" noChangeArrowheads="1"/>
          </p:cNvSpPr>
          <p:nvPr>
            <p:ph type="title"/>
          </p:nvPr>
        </p:nvSpPr>
        <p:spPr>
          <a:noFill/>
        </p:spPr>
        <p:txBody>
          <a:bodyPr lIns="92075" tIns="46038" rIns="92075" bIns="46038"/>
          <a:lstStyle/>
          <a:p>
            <a:r>
              <a:rPr lang="en-US" altLang="en-US" dirty="0"/>
              <a:t>8 to 3 bit Binary Encoder</a:t>
            </a:r>
          </a:p>
        </p:txBody>
      </p:sp>
      <p:sp>
        <p:nvSpPr>
          <p:cNvPr id="50180" name="Rectangle 1027">
            <a:extLst>
              <a:ext uri="{FF2B5EF4-FFF2-40B4-BE49-F238E27FC236}">
                <a16:creationId xmlns:a16="http://schemas.microsoft.com/office/drawing/2014/main" id="{272E130B-3DFD-4059-B9A1-4530339CB848}"/>
              </a:ext>
            </a:extLst>
          </p:cNvPr>
          <p:cNvSpPr>
            <a:spLocks noGrp="1" noChangeArrowheads="1"/>
          </p:cNvSpPr>
          <p:nvPr>
            <p:ph type="body" idx="1"/>
          </p:nvPr>
        </p:nvSpPr>
        <p:spPr>
          <a:xfrm>
            <a:off x="175518" y="1536699"/>
            <a:ext cx="9027659" cy="5092701"/>
          </a:xfrm>
          <a:noFill/>
        </p:spPr>
        <p:txBody>
          <a:bodyPr lIns="92075" tIns="46038" rIns="92075" bIns="46038">
            <a:noAutofit/>
          </a:bodyPr>
          <a:lstStyle/>
          <a:p>
            <a:pPr>
              <a:lnSpc>
                <a:spcPct val="90000"/>
              </a:lnSpc>
            </a:pPr>
            <a:r>
              <a:rPr lang="en-US" altLang="en-US" sz="2000" dirty="0">
                <a:latin typeface="Times New Roman" panose="02020603050405020304" pitchFamily="18" charset="0"/>
                <a:cs typeface="Times New Roman" panose="02020603050405020304" pitchFamily="18" charset="0"/>
              </a:rPr>
              <a:t>2^n-to-n  encoder  : 2^n inputs and n outputs. </a:t>
            </a:r>
          </a:p>
          <a:p>
            <a:pPr>
              <a:lnSpc>
                <a:spcPct val="90000"/>
              </a:lnSpc>
            </a:pPr>
            <a:r>
              <a:rPr lang="en-US" altLang="en-US" sz="2000" dirty="0">
                <a:latin typeface="Times New Roman" panose="02020603050405020304" pitchFamily="18" charset="0"/>
                <a:cs typeface="Times New Roman" panose="02020603050405020304" pitchFamily="18" charset="0"/>
              </a:rPr>
              <a:t>Input code : 1-out-of-2^n.</a:t>
            </a:r>
          </a:p>
          <a:p>
            <a:pPr>
              <a:lnSpc>
                <a:spcPct val="90000"/>
              </a:lnSpc>
            </a:pPr>
            <a:r>
              <a:rPr lang="en-US" altLang="en-US" sz="2000" dirty="0">
                <a:latin typeface="Times New Roman" panose="02020603050405020304" pitchFamily="18" charset="0"/>
                <a:cs typeface="Times New Roman" panose="02020603050405020304" pitchFamily="18" charset="0"/>
              </a:rPr>
              <a:t>Output code : Binary Code </a:t>
            </a:r>
          </a:p>
          <a:p>
            <a:pPr>
              <a:lnSpc>
                <a:spcPct val="90000"/>
              </a:lnSpc>
            </a:pPr>
            <a:r>
              <a:rPr lang="en-US" altLang="en-US" sz="2000" dirty="0">
                <a:latin typeface="Times New Roman" panose="02020603050405020304" pitchFamily="18" charset="0"/>
                <a:cs typeface="Times New Roman" panose="02020603050405020304" pitchFamily="18" charset="0"/>
              </a:rPr>
              <a:t>Example : n=3, 8-to-3 encoder</a:t>
            </a:r>
          </a:p>
          <a:p>
            <a:pPr marL="0" indent="0">
              <a:lnSpc>
                <a:spcPct val="90000"/>
              </a:lnSpc>
              <a:buNone/>
            </a:pP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Inputs                                                       Outputs</a:t>
            </a:r>
          </a:p>
          <a:p>
            <a:pPr>
              <a:lnSpc>
                <a:spcPct val="90000"/>
              </a:lnSpc>
            </a:pPr>
            <a:r>
              <a:rPr lang="en-US" altLang="en-US" sz="20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I0     I1      I2     I3       I4     I5    I6      I7                Y2    Y1    Y0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1       0       0       0       0       0      0       0                  0       0       0</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0       1       0       0       0       0      0       0                  0       0       1</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0       0       1       0       0       0      0       0                  0       1       0</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0       0       0       1       0       0      0       0                  0       1       1</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0       0       0       0       1       0      0       0                  1       0       0</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0       0       0       0       0       1      0       0                  1       0       1</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0       0       0       0       0       0      1       0                  1       1       0</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0       0       0       0       0       0      0       1                  1       1       1</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sp>
        <p:nvSpPr>
          <p:cNvPr id="50181" name="Line 1028">
            <a:extLst>
              <a:ext uri="{FF2B5EF4-FFF2-40B4-BE49-F238E27FC236}">
                <a16:creationId xmlns:a16="http://schemas.microsoft.com/office/drawing/2014/main" id="{E25289AD-57BE-43EA-964D-FCD74D663F19}"/>
              </a:ext>
            </a:extLst>
          </p:cNvPr>
          <p:cNvSpPr>
            <a:spLocks noChangeShapeType="1"/>
          </p:cNvSpPr>
          <p:nvPr/>
        </p:nvSpPr>
        <p:spPr bwMode="auto">
          <a:xfrm>
            <a:off x="1600200" y="3606361"/>
            <a:ext cx="68421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82" name="Line 1029">
            <a:extLst>
              <a:ext uri="{FF2B5EF4-FFF2-40B4-BE49-F238E27FC236}">
                <a16:creationId xmlns:a16="http://schemas.microsoft.com/office/drawing/2014/main" id="{05E37A3E-340A-4B27-9E8B-3987F081797A}"/>
              </a:ext>
            </a:extLst>
          </p:cNvPr>
          <p:cNvSpPr>
            <a:spLocks noChangeShapeType="1"/>
          </p:cNvSpPr>
          <p:nvPr/>
        </p:nvSpPr>
        <p:spPr bwMode="auto">
          <a:xfrm>
            <a:off x="5867400" y="3606361"/>
            <a:ext cx="68421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83" name="Line 1030">
            <a:extLst>
              <a:ext uri="{FF2B5EF4-FFF2-40B4-BE49-F238E27FC236}">
                <a16:creationId xmlns:a16="http://schemas.microsoft.com/office/drawing/2014/main" id="{67B87B3A-292C-4334-8737-26F29DBC2875}"/>
              </a:ext>
            </a:extLst>
          </p:cNvPr>
          <p:cNvSpPr>
            <a:spLocks noChangeShapeType="1"/>
          </p:cNvSpPr>
          <p:nvPr/>
        </p:nvSpPr>
        <p:spPr bwMode="auto">
          <a:xfrm>
            <a:off x="612648" y="4191000"/>
            <a:ext cx="676656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50184" name="Line 1031">
            <a:extLst>
              <a:ext uri="{FF2B5EF4-FFF2-40B4-BE49-F238E27FC236}">
                <a16:creationId xmlns:a16="http://schemas.microsoft.com/office/drawing/2014/main" id="{C28DD852-D68C-4ED5-8886-413ABF51CFD9}"/>
              </a:ext>
            </a:extLst>
          </p:cNvPr>
          <p:cNvSpPr>
            <a:spLocks noChangeShapeType="1"/>
          </p:cNvSpPr>
          <p:nvPr/>
        </p:nvSpPr>
        <p:spPr bwMode="auto">
          <a:xfrm>
            <a:off x="589415" y="6477000"/>
            <a:ext cx="68580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50185" name="Rectangle 1032">
            <a:extLst>
              <a:ext uri="{FF2B5EF4-FFF2-40B4-BE49-F238E27FC236}">
                <a16:creationId xmlns:a16="http://schemas.microsoft.com/office/drawing/2014/main" id="{2F86BE45-18BB-45C1-838A-DADFEB6F538E}"/>
              </a:ext>
            </a:extLst>
          </p:cNvPr>
          <p:cNvSpPr>
            <a:spLocks noChangeArrowheads="1"/>
          </p:cNvSpPr>
          <p:nvPr/>
        </p:nvSpPr>
        <p:spPr bwMode="auto">
          <a:xfrm>
            <a:off x="7559414" y="1409261"/>
            <a:ext cx="1117600" cy="25654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0186" name="Line 1033">
            <a:extLst>
              <a:ext uri="{FF2B5EF4-FFF2-40B4-BE49-F238E27FC236}">
                <a16:creationId xmlns:a16="http://schemas.microsoft.com/office/drawing/2014/main" id="{8476CCE9-9D27-4E8D-953C-A3D68A3A69D2}"/>
              </a:ext>
            </a:extLst>
          </p:cNvPr>
          <p:cNvSpPr>
            <a:spLocks noChangeShapeType="1"/>
          </p:cNvSpPr>
          <p:nvPr/>
        </p:nvSpPr>
        <p:spPr bwMode="auto">
          <a:xfrm flipH="1">
            <a:off x="8691302" y="2844361"/>
            <a:ext cx="379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87" name="Line 1034">
            <a:extLst>
              <a:ext uri="{FF2B5EF4-FFF2-40B4-BE49-F238E27FC236}">
                <a16:creationId xmlns:a16="http://schemas.microsoft.com/office/drawing/2014/main" id="{880B9379-C066-4C80-93EA-4C15E2E59369}"/>
              </a:ext>
            </a:extLst>
          </p:cNvPr>
          <p:cNvSpPr>
            <a:spLocks noChangeShapeType="1"/>
          </p:cNvSpPr>
          <p:nvPr/>
        </p:nvSpPr>
        <p:spPr bwMode="auto">
          <a:xfrm flipH="1">
            <a:off x="8691302" y="2539561"/>
            <a:ext cx="379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88" name="Line 1035">
            <a:extLst>
              <a:ext uri="{FF2B5EF4-FFF2-40B4-BE49-F238E27FC236}">
                <a16:creationId xmlns:a16="http://schemas.microsoft.com/office/drawing/2014/main" id="{AC7B60FF-1F25-41A7-B69C-8E1CED73DBD2}"/>
              </a:ext>
            </a:extLst>
          </p:cNvPr>
          <p:cNvSpPr>
            <a:spLocks noChangeShapeType="1"/>
          </p:cNvSpPr>
          <p:nvPr/>
        </p:nvSpPr>
        <p:spPr bwMode="auto">
          <a:xfrm flipH="1">
            <a:off x="7091102" y="1929961"/>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89" name="Rectangle 1036">
            <a:extLst>
              <a:ext uri="{FF2B5EF4-FFF2-40B4-BE49-F238E27FC236}">
                <a16:creationId xmlns:a16="http://schemas.microsoft.com/office/drawing/2014/main" id="{94DA3D83-BD43-47BA-AAD4-2409CB5D6F56}"/>
              </a:ext>
            </a:extLst>
          </p:cNvPr>
          <p:cNvSpPr>
            <a:spLocks noChangeArrowheads="1"/>
          </p:cNvSpPr>
          <p:nvPr/>
        </p:nvSpPr>
        <p:spPr bwMode="auto">
          <a:xfrm>
            <a:off x="7546714" y="17775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I1</a:t>
            </a:r>
          </a:p>
        </p:txBody>
      </p:sp>
      <p:sp>
        <p:nvSpPr>
          <p:cNvPr id="50190" name="Rectangle 1037">
            <a:extLst>
              <a:ext uri="{FF2B5EF4-FFF2-40B4-BE49-F238E27FC236}">
                <a16:creationId xmlns:a16="http://schemas.microsoft.com/office/drawing/2014/main" id="{28328C0E-A0EC-4D35-8C72-91CDE80919D2}"/>
              </a:ext>
            </a:extLst>
          </p:cNvPr>
          <p:cNvSpPr>
            <a:spLocks noChangeArrowheads="1"/>
          </p:cNvSpPr>
          <p:nvPr/>
        </p:nvSpPr>
        <p:spPr bwMode="auto">
          <a:xfrm>
            <a:off x="7546714" y="20823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I2</a:t>
            </a:r>
          </a:p>
        </p:txBody>
      </p:sp>
      <p:sp>
        <p:nvSpPr>
          <p:cNvPr id="50191" name="Rectangle 1038">
            <a:extLst>
              <a:ext uri="{FF2B5EF4-FFF2-40B4-BE49-F238E27FC236}">
                <a16:creationId xmlns:a16="http://schemas.microsoft.com/office/drawing/2014/main" id="{1A13A287-31E8-4753-B900-48690A633EB9}"/>
              </a:ext>
            </a:extLst>
          </p:cNvPr>
          <p:cNvSpPr>
            <a:spLocks noChangeArrowheads="1"/>
          </p:cNvSpPr>
          <p:nvPr/>
        </p:nvSpPr>
        <p:spPr bwMode="auto">
          <a:xfrm>
            <a:off x="7546714" y="23871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I3</a:t>
            </a:r>
          </a:p>
        </p:txBody>
      </p:sp>
      <p:sp>
        <p:nvSpPr>
          <p:cNvPr id="50192" name="Line 1039">
            <a:extLst>
              <a:ext uri="{FF2B5EF4-FFF2-40B4-BE49-F238E27FC236}">
                <a16:creationId xmlns:a16="http://schemas.microsoft.com/office/drawing/2014/main" id="{4B4EEFEC-6F98-4657-8F07-F274C7331EC9}"/>
              </a:ext>
            </a:extLst>
          </p:cNvPr>
          <p:cNvSpPr>
            <a:spLocks noChangeShapeType="1"/>
          </p:cNvSpPr>
          <p:nvPr/>
        </p:nvSpPr>
        <p:spPr bwMode="auto">
          <a:xfrm flipH="1">
            <a:off x="7091102" y="2234761"/>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93" name="Line 1040">
            <a:extLst>
              <a:ext uri="{FF2B5EF4-FFF2-40B4-BE49-F238E27FC236}">
                <a16:creationId xmlns:a16="http://schemas.microsoft.com/office/drawing/2014/main" id="{F029A758-7060-45C3-A5F6-AEE24FE4DC39}"/>
              </a:ext>
            </a:extLst>
          </p:cNvPr>
          <p:cNvSpPr>
            <a:spLocks noChangeShapeType="1"/>
          </p:cNvSpPr>
          <p:nvPr/>
        </p:nvSpPr>
        <p:spPr bwMode="auto">
          <a:xfrm flipH="1">
            <a:off x="7091102" y="2539561"/>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94" name="Line 1041">
            <a:extLst>
              <a:ext uri="{FF2B5EF4-FFF2-40B4-BE49-F238E27FC236}">
                <a16:creationId xmlns:a16="http://schemas.microsoft.com/office/drawing/2014/main" id="{85241ADA-F4D4-4337-976A-2504511EC1A3}"/>
              </a:ext>
            </a:extLst>
          </p:cNvPr>
          <p:cNvSpPr>
            <a:spLocks noChangeShapeType="1"/>
          </p:cNvSpPr>
          <p:nvPr/>
        </p:nvSpPr>
        <p:spPr bwMode="auto">
          <a:xfrm flipH="1">
            <a:off x="7091102" y="2844361"/>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95" name="Rectangle 1042">
            <a:extLst>
              <a:ext uri="{FF2B5EF4-FFF2-40B4-BE49-F238E27FC236}">
                <a16:creationId xmlns:a16="http://schemas.microsoft.com/office/drawing/2014/main" id="{9ADF9466-83C1-4B9C-BA94-41E8805C75EF}"/>
              </a:ext>
            </a:extLst>
          </p:cNvPr>
          <p:cNvSpPr>
            <a:spLocks noChangeArrowheads="1"/>
          </p:cNvSpPr>
          <p:nvPr/>
        </p:nvSpPr>
        <p:spPr bwMode="auto">
          <a:xfrm>
            <a:off x="8308714" y="23871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Y1</a:t>
            </a:r>
          </a:p>
        </p:txBody>
      </p:sp>
      <p:sp>
        <p:nvSpPr>
          <p:cNvPr id="50196" name="Rectangle 1043">
            <a:extLst>
              <a:ext uri="{FF2B5EF4-FFF2-40B4-BE49-F238E27FC236}">
                <a16:creationId xmlns:a16="http://schemas.microsoft.com/office/drawing/2014/main" id="{59CC85E1-D772-4269-B512-AC774F9FD338}"/>
              </a:ext>
            </a:extLst>
          </p:cNvPr>
          <p:cNvSpPr>
            <a:spLocks noChangeArrowheads="1"/>
          </p:cNvSpPr>
          <p:nvPr/>
        </p:nvSpPr>
        <p:spPr bwMode="auto">
          <a:xfrm>
            <a:off x="8308714" y="26919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Y2</a:t>
            </a:r>
          </a:p>
        </p:txBody>
      </p:sp>
      <p:sp>
        <p:nvSpPr>
          <p:cNvPr id="50197" name="Line 1044">
            <a:extLst>
              <a:ext uri="{FF2B5EF4-FFF2-40B4-BE49-F238E27FC236}">
                <a16:creationId xmlns:a16="http://schemas.microsoft.com/office/drawing/2014/main" id="{DFFCA225-B981-496A-9AAB-A9675D171442}"/>
              </a:ext>
            </a:extLst>
          </p:cNvPr>
          <p:cNvSpPr>
            <a:spLocks noChangeShapeType="1"/>
          </p:cNvSpPr>
          <p:nvPr/>
        </p:nvSpPr>
        <p:spPr bwMode="auto">
          <a:xfrm flipH="1">
            <a:off x="7091102" y="3149161"/>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98" name="Rectangle 1045">
            <a:extLst>
              <a:ext uri="{FF2B5EF4-FFF2-40B4-BE49-F238E27FC236}">
                <a16:creationId xmlns:a16="http://schemas.microsoft.com/office/drawing/2014/main" id="{04580760-DF30-45BF-A03B-950EAD7A25D7}"/>
              </a:ext>
            </a:extLst>
          </p:cNvPr>
          <p:cNvSpPr>
            <a:spLocks noChangeArrowheads="1"/>
          </p:cNvSpPr>
          <p:nvPr/>
        </p:nvSpPr>
        <p:spPr bwMode="auto">
          <a:xfrm>
            <a:off x="7546714" y="26919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I4</a:t>
            </a:r>
          </a:p>
        </p:txBody>
      </p:sp>
      <p:sp>
        <p:nvSpPr>
          <p:cNvPr id="50199" name="Rectangle 1046">
            <a:extLst>
              <a:ext uri="{FF2B5EF4-FFF2-40B4-BE49-F238E27FC236}">
                <a16:creationId xmlns:a16="http://schemas.microsoft.com/office/drawing/2014/main" id="{8DAFBBA3-C410-45A9-8EDE-02F889B175EF}"/>
              </a:ext>
            </a:extLst>
          </p:cNvPr>
          <p:cNvSpPr>
            <a:spLocks noChangeArrowheads="1"/>
          </p:cNvSpPr>
          <p:nvPr/>
        </p:nvSpPr>
        <p:spPr bwMode="auto">
          <a:xfrm>
            <a:off x="7546714" y="29967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I5</a:t>
            </a:r>
          </a:p>
        </p:txBody>
      </p:sp>
      <p:sp>
        <p:nvSpPr>
          <p:cNvPr id="50200" name="Rectangle 1047">
            <a:extLst>
              <a:ext uri="{FF2B5EF4-FFF2-40B4-BE49-F238E27FC236}">
                <a16:creationId xmlns:a16="http://schemas.microsoft.com/office/drawing/2014/main" id="{15D082C8-9FC7-4C12-926A-58219CE88618}"/>
              </a:ext>
            </a:extLst>
          </p:cNvPr>
          <p:cNvSpPr>
            <a:spLocks noChangeArrowheads="1"/>
          </p:cNvSpPr>
          <p:nvPr/>
        </p:nvSpPr>
        <p:spPr bwMode="auto">
          <a:xfrm>
            <a:off x="7546714" y="33015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I6</a:t>
            </a:r>
          </a:p>
        </p:txBody>
      </p:sp>
      <p:sp>
        <p:nvSpPr>
          <p:cNvPr id="50201" name="Rectangle 1048">
            <a:extLst>
              <a:ext uri="{FF2B5EF4-FFF2-40B4-BE49-F238E27FC236}">
                <a16:creationId xmlns:a16="http://schemas.microsoft.com/office/drawing/2014/main" id="{1D240475-3F95-49B6-965B-ADD00DEB5EB0}"/>
              </a:ext>
            </a:extLst>
          </p:cNvPr>
          <p:cNvSpPr>
            <a:spLocks noChangeArrowheads="1"/>
          </p:cNvSpPr>
          <p:nvPr/>
        </p:nvSpPr>
        <p:spPr bwMode="auto">
          <a:xfrm>
            <a:off x="7546714" y="14727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I0 </a:t>
            </a:r>
          </a:p>
        </p:txBody>
      </p:sp>
      <p:sp>
        <p:nvSpPr>
          <p:cNvPr id="50202" name="Line 1049">
            <a:extLst>
              <a:ext uri="{FF2B5EF4-FFF2-40B4-BE49-F238E27FC236}">
                <a16:creationId xmlns:a16="http://schemas.microsoft.com/office/drawing/2014/main" id="{77583174-5900-438B-9A0B-FC2C0FCF948F}"/>
              </a:ext>
            </a:extLst>
          </p:cNvPr>
          <p:cNvSpPr>
            <a:spLocks noChangeShapeType="1"/>
          </p:cNvSpPr>
          <p:nvPr/>
        </p:nvSpPr>
        <p:spPr bwMode="auto">
          <a:xfrm flipH="1">
            <a:off x="7091102" y="3453961"/>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203" name="Line 1050">
            <a:extLst>
              <a:ext uri="{FF2B5EF4-FFF2-40B4-BE49-F238E27FC236}">
                <a16:creationId xmlns:a16="http://schemas.microsoft.com/office/drawing/2014/main" id="{BD16AD51-44EC-4101-AE41-4F951789EC21}"/>
              </a:ext>
            </a:extLst>
          </p:cNvPr>
          <p:cNvSpPr>
            <a:spLocks noChangeShapeType="1"/>
          </p:cNvSpPr>
          <p:nvPr/>
        </p:nvSpPr>
        <p:spPr bwMode="auto">
          <a:xfrm flipH="1">
            <a:off x="7091102" y="3758761"/>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204" name="Line 1051">
            <a:extLst>
              <a:ext uri="{FF2B5EF4-FFF2-40B4-BE49-F238E27FC236}">
                <a16:creationId xmlns:a16="http://schemas.microsoft.com/office/drawing/2014/main" id="{D37AB6FC-0C2D-40E0-A4A8-1850986351FB}"/>
              </a:ext>
            </a:extLst>
          </p:cNvPr>
          <p:cNvSpPr>
            <a:spLocks noChangeShapeType="1"/>
          </p:cNvSpPr>
          <p:nvPr/>
        </p:nvSpPr>
        <p:spPr bwMode="auto">
          <a:xfrm flipH="1">
            <a:off x="8691302" y="2234761"/>
            <a:ext cx="379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205" name="Rectangle 1052">
            <a:extLst>
              <a:ext uri="{FF2B5EF4-FFF2-40B4-BE49-F238E27FC236}">
                <a16:creationId xmlns:a16="http://schemas.microsoft.com/office/drawing/2014/main" id="{0762BCF8-22FE-4B5E-8B7E-710E8D131E0F}"/>
              </a:ext>
            </a:extLst>
          </p:cNvPr>
          <p:cNvSpPr>
            <a:spLocks noChangeArrowheads="1"/>
          </p:cNvSpPr>
          <p:nvPr/>
        </p:nvSpPr>
        <p:spPr bwMode="auto">
          <a:xfrm>
            <a:off x="8308714" y="20823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Y0</a:t>
            </a:r>
          </a:p>
        </p:txBody>
      </p:sp>
      <p:sp>
        <p:nvSpPr>
          <p:cNvPr id="50206" name="Line 1053">
            <a:extLst>
              <a:ext uri="{FF2B5EF4-FFF2-40B4-BE49-F238E27FC236}">
                <a16:creationId xmlns:a16="http://schemas.microsoft.com/office/drawing/2014/main" id="{0FA56963-6CF7-4028-AB7D-84F10F49DBF3}"/>
              </a:ext>
            </a:extLst>
          </p:cNvPr>
          <p:cNvSpPr>
            <a:spLocks noChangeShapeType="1"/>
          </p:cNvSpPr>
          <p:nvPr/>
        </p:nvSpPr>
        <p:spPr bwMode="auto">
          <a:xfrm flipH="1">
            <a:off x="7091102" y="1625161"/>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207" name="Rectangle 1054">
            <a:extLst>
              <a:ext uri="{FF2B5EF4-FFF2-40B4-BE49-F238E27FC236}">
                <a16:creationId xmlns:a16="http://schemas.microsoft.com/office/drawing/2014/main" id="{E875DA85-E798-46AE-9F67-B8C1CBDB8149}"/>
              </a:ext>
            </a:extLst>
          </p:cNvPr>
          <p:cNvSpPr>
            <a:spLocks noChangeArrowheads="1"/>
          </p:cNvSpPr>
          <p:nvPr/>
        </p:nvSpPr>
        <p:spPr bwMode="auto">
          <a:xfrm>
            <a:off x="7546714" y="3606361"/>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I7</a:t>
            </a:r>
          </a:p>
        </p:txBody>
      </p:sp>
      <p:sp>
        <p:nvSpPr>
          <p:cNvPr id="50208" name="Rectangle 1055">
            <a:extLst>
              <a:ext uri="{FF2B5EF4-FFF2-40B4-BE49-F238E27FC236}">
                <a16:creationId xmlns:a16="http://schemas.microsoft.com/office/drawing/2014/main" id="{FDFFE42E-7EA3-45A3-9D65-F730BED306D9}"/>
              </a:ext>
            </a:extLst>
          </p:cNvPr>
          <p:cNvSpPr>
            <a:spLocks noChangeArrowheads="1"/>
          </p:cNvSpPr>
          <p:nvPr/>
        </p:nvSpPr>
        <p:spPr bwMode="auto">
          <a:xfrm>
            <a:off x="7701801" y="3985078"/>
            <a:ext cx="84182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dirty="0">
                <a:latin typeface="Times New Roman" panose="02020603050405020304" pitchFamily="18" charset="0"/>
              </a:rPr>
              <a:t>Binary encoder</a:t>
            </a:r>
          </a:p>
        </p:txBody>
      </p:sp>
      <p:sp>
        <p:nvSpPr>
          <p:cNvPr id="2" name="Rectangle 1">
            <a:extLst>
              <a:ext uri="{FF2B5EF4-FFF2-40B4-BE49-F238E27FC236}">
                <a16:creationId xmlns:a16="http://schemas.microsoft.com/office/drawing/2014/main" id="{602F428B-0194-4E2E-B4A1-D16C2AF2E314}"/>
              </a:ext>
            </a:extLst>
          </p:cNvPr>
          <p:cNvSpPr/>
          <p:nvPr/>
        </p:nvSpPr>
        <p:spPr>
          <a:xfrm>
            <a:off x="589415" y="4191000"/>
            <a:ext cx="6649585" cy="304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3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4000136-90C4-4B97-82B7-6D0210108B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1A6E8A-8929-48CA-B785-BB2CC330CA1D}" type="slidenum">
              <a:rPr lang="en-US" altLang="en-US"/>
              <a:pPr/>
              <a:t>4</a:t>
            </a:fld>
            <a:endParaRPr lang="en-US" altLang="en-US"/>
          </a:p>
        </p:txBody>
      </p:sp>
      <p:sp>
        <p:nvSpPr>
          <p:cNvPr id="51203" name="Rectangle 2">
            <a:extLst>
              <a:ext uri="{FF2B5EF4-FFF2-40B4-BE49-F238E27FC236}">
                <a16:creationId xmlns:a16="http://schemas.microsoft.com/office/drawing/2014/main" id="{CA36577D-462C-45C4-B090-D50D612EACF5}"/>
              </a:ext>
            </a:extLst>
          </p:cNvPr>
          <p:cNvSpPr>
            <a:spLocks noGrp="1" noChangeArrowheads="1"/>
          </p:cNvSpPr>
          <p:nvPr>
            <p:ph type="title"/>
          </p:nvPr>
        </p:nvSpPr>
        <p:spPr>
          <a:noFill/>
        </p:spPr>
        <p:txBody>
          <a:bodyPr lIns="92075" tIns="46038" rIns="92075" bIns="46038"/>
          <a:lstStyle/>
          <a:p>
            <a:r>
              <a:rPr lang="en-US" altLang="en-US" sz="3400"/>
              <a:t>8-to-3 encoder Implementation</a:t>
            </a:r>
          </a:p>
        </p:txBody>
      </p:sp>
      <p:sp>
        <p:nvSpPr>
          <p:cNvPr id="51204" name="Rectangle 3">
            <a:extLst>
              <a:ext uri="{FF2B5EF4-FFF2-40B4-BE49-F238E27FC236}">
                <a16:creationId xmlns:a16="http://schemas.microsoft.com/office/drawing/2014/main" id="{7DF46588-649E-4577-BA3B-0F5DB46875C4}"/>
              </a:ext>
            </a:extLst>
          </p:cNvPr>
          <p:cNvSpPr>
            <a:spLocks noGrp="1" noChangeArrowheads="1"/>
          </p:cNvSpPr>
          <p:nvPr>
            <p:ph type="body" idx="1"/>
          </p:nvPr>
        </p:nvSpPr>
        <p:spPr>
          <a:xfrm>
            <a:off x="76200" y="1541236"/>
            <a:ext cx="7772400" cy="5142706"/>
          </a:xfrm>
          <a:noFill/>
        </p:spPr>
        <p:txBody>
          <a:bodyPr lIns="92075" tIns="46038" rIns="92075" bIns="46038">
            <a:normAutofit/>
          </a:bodyPr>
          <a:lstStyle/>
          <a:p>
            <a:pPr>
              <a:lnSpc>
                <a:spcPct val="90000"/>
              </a:lnSpc>
            </a:pPr>
            <a:r>
              <a:rPr lang="en-US" altLang="en-US" sz="2000" dirty="0">
                <a:latin typeface="Times New Roman" panose="02020603050405020304" pitchFamily="18" charset="0"/>
                <a:cs typeface="Times New Roman" panose="02020603050405020304" pitchFamily="18" charset="0"/>
              </a:rPr>
              <a:t>Simplified implementation:</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From the truth table</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Y0 = I1 + I3 + I5 + I7</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Y1 = I2 + I3 + I6 + I7</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Y2 = I4 + I5 + I6 + I7</a:t>
            </a:r>
          </a:p>
          <a:p>
            <a:pPr>
              <a:lnSpc>
                <a:spcPct val="90000"/>
              </a:lnSpc>
            </a:pPr>
            <a:endParaRPr lang="en-US" altLang="en-US" sz="2000" dirty="0">
              <a:latin typeface="Times New Roman" panose="02020603050405020304" pitchFamily="18" charset="0"/>
              <a:cs typeface="Times New Roman" panose="02020603050405020304" pitchFamily="18" charset="0"/>
            </a:endParaRPr>
          </a:p>
          <a:p>
            <a:pPr>
              <a:lnSpc>
                <a:spcPct val="90000"/>
              </a:lnSpc>
            </a:pPr>
            <a:r>
              <a:rPr lang="en-US" altLang="en-US" sz="2000" dirty="0">
                <a:latin typeface="Times New Roman" panose="02020603050405020304" pitchFamily="18" charset="0"/>
                <a:cs typeface="Times New Roman" panose="02020603050405020304" pitchFamily="18" charset="0"/>
              </a:rPr>
              <a:t>Limitations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I0 has no effect on the output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Only one input can be activated</a:t>
            </a:r>
          </a:p>
          <a:p>
            <a:pPr>
              <a:lnSpc>
                <a:spcPct val="90000"/>
              </a:lnSpc>
            </a:pPr>
            <a:endParaRPr lang="en-US" altLang="en-US" sz="2000" dirty="0">
              <a:latin typeface="Times New Roman" panose="02020603050405020304" pitchFamily="18" charset="0"/>
              <a:cs typeface="Times New Roman" panose="02020603050405020304" pitchFamily="18" charset="0"/>
            </a:endParaRPr>
          </a:p>
          <a:p>
            <a:pPr>
              <a:lnSpc>
                <a:spcPct val="90000"/>
              </a:lnSpc>
            </a:pPr>
            <a:r>
              <a:rPr lang="en-US" altLang="en-US" sz="2000" dirty="0">
                <a:latin typeface="Times New Roman" panose="02020603050405020304" pitchFamily="18" charset="0"/>
                <a:cs typeface="Times New Roman" panose="02020603050405020304" pitchFamily="18" charset="0"/>
              </a:rPr>
              <a:t>Application:</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Handling multiple devices requests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But, no simultaneous requests </a:t>
            </a:r>
          </a:p>
          <a:p>
            <a:pPr>
              <a:lnSpc>
                <a:spcPct val="90000"/>
              </a:lnSpc>
            </a:pPr>
            <a:endParaRPr lang="en-US" altLang="en-US" sz="2000" dirty="0">
              <a:latin typeface="Times New Roman" panose="02020603050405020304" pitchFamily="18" charset="0"/>
              <a:cs typeface="Times New Roman" panose="02020603050405020304" pitchFamily="18" charset="0"/>
            </a:endParaRPr>
          </a:p>
          <a:p>
            <a:pPr>
              <a:lnSpc>
                <a:spcPct val="90000"/>
              </a:lnSpc>
            </a:pPr>
            <a:r>
              <a:rPr lang="en-US" altLang="en-US" sz="2000" dirty="0">
                <a:latin typeface="Times New Roman" panose="02020603050405020304" pitchFamily="18" charset="0"/>
                <a:cs typeface="Times New Roman" panose="02020603050405020304" pitchFamily="18" charset="0"/>
              </a:rPr>
              <a:t>Establishing priorities solve the problem of multiple requests</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sp>
        <p:nvSpPr>
          <p:cNvPr id="51205" name="Arc 4">
            <a:extLst>
              <a:ext uri="{FF2B5EF4-FFF2-40B4-BE49-F238E27FC236}">
                <a16:creationId xmlns:a16="http://schemas.microsoft.com/office/drawing/2014/main" id="{C9477EDF-BFBD-47C8-9A4F-06768CBA4D5A}"/>
              </a:ext>
            </a:extLst>
          </p:cNvPr>
          <p:cNvSpPr>
            <a:spLocks/>
          </p:cNvSpPr>
          <p:nvPr/>
        </p:nvSpPr>
        <p:spPr bwMode="auto">
          <a:xfrm>
            <a:off x="7694613" y="2211388"/>
            <a:ext cx="839787" cy="457200"/>
          </a:xfrm>
          <a:custGeom>
            <a:avLst/>
            <a:gdLst>
              <a:gd name="T0" fmla="*/ 0 w 21641"/>
              <a:gd name="T1" fmla="*/ 0 h 21600"/>
              <a:gd name="T2" fmla="*/ 839787 w 21641"/>
              <a:gd name="T3" fmla="*/ 457200 h 21600"/>
              <a:gd name="T4" fmla="*/ 1591 w 21641"/>
              <a:gd name="T5" fmla="*/ 457200 h 21600"/>
              <a:gd name="T6" fmla="*/ 0 60000 65536"/>
              <a:gd name="T7" fmla="*/ 0 60000 65536"/>
              <a:gd name="T8" fmla="*/ 0 60000 65536"/>
              <a:gd name="T9" fmla="*/ 0 w 21641"/>
              <a:gd name="T10" fmla="*/ 0 h 21600"/>
              <a:gd name="T11" fmla="*/ 21641 w 21641"/>
              <a:gd name="T12" fmla="*/ 21600 h 21600"/>
            </a:gdLst>
            <a:ahLst/>
            <a:cxnLst>
              <a:cxn ang="T6">
                <a:pos x="T0" y="T1"/>
              </a:cxn>
              <a:cxn ang="T7">
                <a:pos x="T2" y="T3"/>
              </a:cxn>
              <a:cxn ang="T8">
                <a:pos x="T4" y="T5"/>
              </a:cxn>
            </a:cxnLst>
            <a:rect l="T9" t="T10" r="T11" b="T12"/>
            <a:pathLst>
              <a:path w="21641" h="21600" fill="none" extrusionOk="0">
                <a:moveTo>
                  <a:pt x="0" y="0"/>
                </a:moveTo>
                <a:cubicBezTo>
                  <a:pt x="13" y="0"/>
                  <a:pt x="27" y="-1"/>
                  <a:pt x="41" y="0"/>
                </a:cubicBezTo>
                <a:cubicBezTo>
                  <a:pt x="11970" y="0"/>
                  <a:pt x="21641" y="9670"/>
                  <a:pt x="21641" y="21600"/>
                </a:cubicBezTo>
              </a:path>
              <a:path w="21641" h="21600" stroke="0" extrusionOk="0">
                <a:moveTo>
                  <a:pt x="0" y="0"/>
                </a:moveTo>
                <a:cubicBezTo>
                  <a:pt x="13" y="0"/>
                  <a:pt x="27" y="-1"/>
                  <a:pt x="41" y="0"/>
                </a:cubicBezTo>
                <a:cubicBezTo>
                  <a:pt x="11970" y="0"/>
                  <a:pt x="21641" y="9670"/>
                  <a:pt x="21641" y="21600"/>
                </a:cubicBezTo>
                <a:lnTo>
                  <a:pt x="41" y="2160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06" name="Arc 5">
            <a:extLst>
              <a:ext uri="{FF2B5EF4-FFF2-40B4-BE49-F238E27FC236}">
                <a16:creationId xmlns:a16="http://schemas.microsoft.com/office/drawing/2014/main" id="{CCB1CDF6-CDF6-4A8A-92BA-87C865D41B40}"/>
              </a:ext>
            </a:extLst>
          </p:cNvPr>
          <p:cNvSpPr>
            <a:spLocks/>
          </p:cNvSpPr>
          <p:nvPr/>
        </p:nvSpPr>
        <p:spPr bwMode="auto">
          <a:xfrm>
            <a:off x="7696200" y="2590800"/>
            <a:ext cx="838200" cy="457200"/>
          </a:xfrm>
          <a:custGeom>
            <a:avLst/>
            <a:gdLst>
              <a:gd name="T0" fmla="*/ 838200 w 21600"/>
              <a:gd name="T1" fmla="*/ 0 h 21600"/>
              <a:gd name="T2" fmla="*/ 0 w 21600"/>
              <a:gd name="T3" fmla="*/ 4572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07" name="Arc 6">
            <a:extLst>
              <a:ext uri="{FF2B5EF4-FFF2-40B4-BE49-F238E27FC236}">
                <a16:creationId xmlns:a16="http://schemas.microsoft.com/office/drawing/2014/main" id="{E758A906-C5D0-410C-8B7C-8527BDC6C5E6}"/>
              </a:ext>
            </a:extLst>
          </p:cNvPr>
          <p:cNvSpPr>
            <a:spLocks/>
          </p:cNvSpPr>
          <p:nvPr/>
        </p:nvSpPr>
        <p:spPr bwMode="auto">
          <a:xfrm>
            <a:off x="7697788" y="2212975"/>
            <a:ext cx="153987" cy="457200"/>
          </a:xfrm>
          <a:custGeom>
            <a:avLst/>
            <a:gdLst>
              <a:gd name="T0" fmla="*/ 0 w 21825"/>
              <a:gd name="T1" fmla="*/ 21 h 21600"/>
              <a:gd name="T2" fmla="*/ 153987 w 21825"/>
              <a:gd name="T3" fmla="*/ 457200 h 21600"/>
              <a:gd name="T4" fmla="*/ 1587 w 21825"/>
              <a:gd name="T5" fmla="*/ 45720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08" name="Arc 7">
            <a:extLst>
              <a:ext uri="{FF2B5EF4-FFF2-40B4-BE49-F238E27FC236}">
                <a16:creationId xmlns:a16="http://schemas.microsoft.com/office/drawing/2014/main" id="{5EABF268-88D3-4B69-B1A2-6B0A76189FA6}"/>
              </a:ext>
            </a:extLst>
          </p:cNvPr>
          <p:cNvSpPr>
            <a:spLocks/>
          </p:cNvSpPr>
          <p:nvPr/>
        </p:nvSpPr>
        <p:spPr bwMode="auto">
          <a:xfrm>
            <a:off x="7696200" y="2514600"/>
            <a:ext cx="152400" cy="533400"/>
          </a:xfrm>
          <a:custGeom>
            <a:avLst/>
            <a:gdLst>
              <a:gd name="T0" fmla="*/ 1524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09" name="Line 8">
            <a:extLst>
              <a:ext uri="{FF2B5EF4-FFF2-40B4-BE49-F238E27FC236}">
                <a16:creationId xmlns:a16="http://schemas.microsoft.com/office/drawing/2014/main" id="{2EE84FBA-3424-49C1-85E5-8BD47BD29DFF}"/>
              </a:ext>
            </a:extLst>
          </p:cNvPr>
          <p:cNvSpPr>
            <a:spLocks noChangeShapeType="1"/>
          </p:cNvSpPr>
          <p:nvPr/>
        </p:nvSpPr>
        <p:spPr bwMode="auto">
          <a:xfrm flipH="1">
            <a:off x="7088188" y="22860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0" name="Line 9">
            <a:extLst>
              <a:ext uri="{FF2B5EF4-FFF2-40B4-BE49-F238E27FC236}">
                <a16:creationId xmlns:a16="http://schemas.microsoft.com/office/drawing/2014/main" id="{2D95D816-D7C4-4627-B671-C176BD9DE18E}"/>
              </a:ext>
            </a:extLst>
          </p:cNvPr>
          <p:cNvSpPr>
            <a:spLocks noChangeShapeType="1"/>
          </p:cNvSpPr>
          <p:nvPr/>
        </p:nvSpPr>
        <p:spPr bwMode="auto">
          <a:xfrm flipH="1">
            <a:off x="7088188" y="2514600"/>
            <a:ext cx="760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1" name="Line 10">
            <a:extLst>
              <a:ext uri="{FF2B5EF4-FFF2-40B4-BE49-F238E27FC236}">
                <a16:creationId xmlns:a16="http://schemas.microsoft.com/office/drawing/2014/main" id="{852CFD24-3095-4047-8004-311928AAA283}"/>
              </a:ext>
            </a:extLst>
          </p:cNvPr>
          <p:cNvSpPr>
            <a:spLocks noChangeShapeType="1"/>
          </p:cNvSpPr>
          <p:nvPr/>
        </p:nvSpPr>
        <p:spPr bwMode="auto">
          <a:xfrm flipH="1">
            <a:off x="7088188" y="2743200"/>
            <a:ext cx="760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2" name="Line 11">
            <a:extLst>
              <a:ext uri="{FF2B5EF4-FFF2-40B4-BE49-F238E27FC236}">
                <a16:creationId xmlns:a16="http://schemas.microsoft.com/office/drawing/2014/main" id="{580C0E0F-4508-40F4-AAC2-17EF7EC38288}"/>
              </a:ext>
            </a:extLst>
          </p:cNvPr>
          <p:cNvSpPr>
            <a:spLocks noChangeShapeType="1"/>
          </p:cNvSpPr>
          <p:nvPr/>
        </p:nvSpPr>
        <p:spPr bwMode="auto">
          <a:xfrm flipH="1">
            <a:off x="7088188" y="29718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3" name="Line 12">
            <a:extLst>
              <a:ext uri="{FF2B5EF4-FFF2-40B4-BE49-F238E27FC236}">
                <a16:creationId xmlns:a16="http://schemas.microsoft.com/office/drawing/2014/main" id="{607DCDCC-2170-4BC3-B666-4A5710F07105}"/>
              </a:ext>
            </a:extLst>
          </p:cNvPr>
          <p:cNvSpPr>
            <a:spLocks noChangeShapeType="1"/>
          </p:cNvSpPr>
          <p:nvPr/>
        </p:nvSpPr>
        <p:spPr bwMode="auto">
          <a:xfrm flipH="1">
            <a:off x="8535988" y="2667000"/>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4" name="Arc 13">
            <a:extLst>
              <a:ext uri="{FF2B5EF4-FFF2-40B4-BE49-F238E27FC236}">
                <a16:creationId xmlns:a16="http://schemas.microsoft.com/office/drawing/2014/main" id="{98E3C981-1080-4CCC-8C46-6C0744C796F1}"/>
              </a:ext>
            </a:extLst>
          </p:cNvPr>
          <p:cNvSpPr>
            <a:spLocks/>
          </p:cNvSpPr>
          <p:nvPr/>
        </p:nvSpPr>
        <p:spPr bwMode="auto">
          <a:xfrm>
            <a:off x="7694613" y="3355975"/>
            <a:ext cx="839787" cy="457200"/>
          </a:xfrm>
          <a:custGeom>
            <a:avLst/>
            <a:gdLst>
              <a:gd name="T0" fmla="*/ 0 w 21641"/>
              <a:gd name="T1" fmla="*/ 0 h 21600"/>
              <a:gd name="T2" fmla="*/ 839787 w 21641"/>
              <a:gd name="T3" fmla="*/ 457200 h 21600"/>
              <a:gd name="T4" fmla="*/ 1591 w 21641"/>
              <a:gd name="T5" fmla="*/ 457200 h 21600"/>
              <a:gd name="T6" fmla="*/ 0 60000 65536"/>
              <a:gd name="T7" fmla="*/ 0 60000 65536"/>
              <a:gd name="T8" fmla="*/ 0 60000 65536"/>
              <a:gd name="T9" fmla="*/ 0 w 21641"/>
              <a:gd name="T10" fmla="*/ 0 h 21600"/>
              <a:gd name="T11" fmla="*/ 21641 w 21641"/>
              <a:gd name="T12" fmla="*/ 21600 h 21600"/>
            </a:gdLst>
            <a:ahLst/>
            <a:cxnLst>
              <a:cxn ang="T6">
                <a:pos x="T0" y="T1"/>
              </a:cxn>
              <a:cxn ang="T7">
                <a:pos x="T2" y="T3"/>
              </a:cxn>
              <a:cxn ang="T8">
                <a:pos x="T4" y="T5"/>
              </a:cxn>
            </a:cxnLst>
            <a:rect l="T9" t="T10" r="T11" b="T12"/>
            <a:pathLst>
              <a:path w="21641" h="21600" fill="none" extrusionOk="0">
                <a:moveTo>
                  <a:pt x="0" y="0"/>
                </a:moveTo>
                <a:cubicBezTo>
                  <a:pt x="13" y="0"/>
                  <a:pt x="27" y="-1"/>
                  <a:pt x="41" y="0"/>
                </a:cubicBezTo>
                <a:cubicBezTo>
                  <a:pt x="11970" y="0"/>
                  <a:pt x="21641" y="9670"/>
                  <a:pt x="21641" y="21600"/>
                </a:cubicBezTo>
              </a:path>
              <a:path w="21641" h="21600" stroke="0" extrusionOk="0">
                <a:moveTo>
                  <a:pt x="0" y="0"/>
                </a:moveTo>
                <a:cubicBezTo>
                  <a:pt x="13" y="0"/>
                  <a:pt x="27" y="-1"/>
                  <a:pt x="41" y="0"/>
                </a:cubicBezTo>
                <a:cubicBezTo>
                  <a:pt x="11970" y="0"/>
                  <a:pt x="21641" y="9670"/>
                  <a:pt x="21641" y="21600"/>
                </a:cubicBezTo>
                <a:lnTo>
                  <a:pt x="41" y="2160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15" name="Arc 14">
            <a:extLst>
              <a:ext uri="{FF2B5EF4-FFF2-40B4-BE49-F238E27FC236}">
                <a16:creationId xmlns:a16="http://schemas.microsoft.com/office/drawing/2014/main" id="{0BCBA194-2720-4B46-A163-3F2863D37C74}"/>
              </a:ext>
            </a:extLst>
          </p:cNvPr>
          <p:cNvSpPr>
            <a:spLocks/>
          </p:cNvSpPr>
          <p:nvPr/>
        </p:nvSpPr>
        <p:spPr bwMode="auto">
          <a:xfrm>
            <a:off x="7696200" y="3733800"/>
            <a:ext cx="838200" cy="457200"/>
          </a:xfrm>
          <a:custGeom>
            <a:avLst/>
            <a:gdLst>
              <a:gd name="T0" fmla="*/ 838200 w 21600"/>
              <a:gd name="T1" fmla="*/ 0 h 21600"/>
              <a:gd name="T2" fmla="*/ 0 w 21600"/>
              <a:gd name="T3" fmla="*/ 4572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16" name="Arc 15">
            <a:extLst>
              <a:ext uri="{FF2B5EF4-FFF2-40B4-BE49-F238E27FC236}">
                <a16:creationId xmlns:a16="http://schemas.microsoft.com/office/drawing/2014/main" id="{CFABA8CD-9B6D-4A2A-8D03-26ED07CC725D}"/>
              </a:ext>
            </a:extLst>
          </p:cNvPr>
          <p:cNvSpPr>
            <a:spLocks/>
          </p:cNvSpPr>
          <p:nvPr/>
        </p:nvSpPr>
        <p:spPr bwMode="auto">
          <a:xfrm>
            <a:off x="7697788" y="3355975"/>
            <a:ext cx="153987" cy="457200"/>
          </a:xfrm>
          <a:custGeom>
            <a:avLst/>
            <a:gdLst>
              <a:gd name="T0" fmla="*/ 0 w 21825"/>
              <a:gd name="T1" fmla="*/ 21 h 21600"/>
              <a:gd name="T2" fmla="*/ 153987 w 21825"/>
              <a:gd name="T3" fmla="*/ 457200 h 21600"/>
              <a:gd name="T4" fmla="*/ 1587 w 21825"/>
              <a:gd name="T5" fmla="*/ 45720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17" name="Arc 16">
            <a:extLst>
              <a:ext uri="{FF2B5EF4-FFF2-40B4-BE49-F238E27FC236}">
                <a16:creationId xmlns:a16="http://schemas.microsoft.com/office/drawing/2014/main" id="{FE7185B3-1BAC-42B9-90CA-985DE52EABD2}"/>
              </a:ext>
            </a:extLst>
          </p:cNvPr>
          <p:cNvSpPr>
            <a:spLocks/>
          </p:cNvSpPr>
          <p:nvPr/>
        </p:nvSpPr>
        <p:spPr bwMode="auto">
          <a:xfrm>
            <a:off x="7696200" y="3657600"/>
            <a:ext cx="152400" cy="533400"/>
          </a:xfrm>
          <a:custGeom>
            <a:avLst/>
            <a:gdLst>
              <a:gd name="T0" fmla="*/ 1524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18" name="Line 17">
            <a:extLst>
              <a:ext uri="{FF2B5EF4-FFF2-40B4-BE49-F238E27FC236}">
                <a16:creationId xmlns:a16="http://schemas.microsoft.com/office/drawing/2014/main" id="{6A2832A7-08D9-45B2-8201-FEB4F6EDD8C0}"/>
              </a:ext>
            </a:extLst>
          </p:cNvPr>
          <p:cNvSpPr>
            <a:spLocks noChangeShapeType="1"/>
          </p:cNvSpPr>
          <p:nvPr/>
        </p:nvSpPr>
        <p:spPr bwMode="auto">
          <a:xfrm flipH="1">
            <a:off x="7088188" y="34290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9" name="Line 18">
            <a:extLst>
              <a:ext uri="{FF2B5EF4-FFF2-40B4-BE49-F238E27FC236}">
                <a16:creationId xmlns:a16="http://schemas.microsoft.com/office/drawing/2014/main" id="{D6F9F3AE-E643-4383-BADE-E396A5BA8805}"/>
              </a:ext>
            </a:extLst>
          </p:cNvPr>
          <p:cNvSpPr>
            <a:spLocks noChangeShapeType="1"/>
          </p:cNvSpPr>
          <p:nvPr/>
        </p:nvSpPr>
        <p:spPr bwMode="auto">
          <a:xfrm flipH="1">
            <a:off x="7088188" y="3657600"/>
            <a:ext cx="760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0" name="Line 19">
            <a:extLst>
              <a:ext uri="{FF2B5EF4-FFF2-40B4-BE49-F238E27FC236}">
                <a16:creationId xmlns:a16="http://schemas.microsoft.com/office/drawing/2014/main" id="{C648AAC3-46F3-4EEC-B30F-AB9E755537EC}"/>
              </a:ext>
            </a:extLst>
          </p:cNvPr>
          <p:cNvSpPr>
            <a:spLocks noChangeShapeType="1"/>
          </p:cNvSpPr>
          <p:nvPr/>
        </p:nvSpPr>
        <p:spPr bwMode="auto">
          <a:xfrm flipH="1">
            <a:off x="6478588" y="3886200"/>
            <a:ext cx="13700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1" name="Line 20">
            <a:extLst>
              <a:ext uri="{FF2B5EF4-FFF2-40B4-BE49-F238E27FC236}">
                <a16:creationId xmlns:a16="http://schemas.microsoft.com/office/drawing/2014/main" id="{317095CF-919C-4386-AACB-A2E23E2362D1}"/>
              </a:ext>
            </a:extLst>
          </p:cNvPr>
          <p:cNvSpPr>
            <a:spLocks noChangeShapeType="1"/>
          </p:cNvSpPr>
          <p:nvPr/>
        </p:nvSpPr>
        <p:spPr bwMode="auto">
          <a:xfrm flipH="1">
            <a:off x="6783388" y="4114800"/>
            <a:ext cx="9890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2" name="Line 21">
            <a:extLst>
              <a:ext uri="{FF2B5EF4-FFF2-40B4-BE49-F238E27FC236}">
                <a16:creationId xmlns:a16="http://schemas.microsoft.com/office/drawing/2014/main" id="{A34919B1-95F6-41F8-91C8-135A092D8F4E}"/>
              </a:ext>
            </a:extLst>
          </p:cNvPr>
          <p:cNvSpPr>
            <a:spLocks noChangeShapeType="1"/>
          </p:cNvSpPr>
          <p:nvPr/>
        </p:nvSpPr>
        <p:spPr bwMode="auto">
          <a:xfrm flipH="1">
            <a:off x="8535988" y="3810000"/>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3" name="Arc 22">
            <a:extLst>
              <a:ext uri="{FF2B5EF4-FFF2-40B4-BE49-F238E27FC236}">
                <a16:creationId xmlns:a16="http://schemas.microsoft.com/office/drawing/2014/main" id="{2FA5BED6-0DF2-43D5-B048-10659BFAF6F4}"/>
              </a:ext>
            </a:extLst>
          </p:cNvPr>
          <p:cNvSpPr>
            <a:spLocks/>
          </p:cNvSpPr>
          <p:nvPr/>
        </p:nvSpPr>
        <p:spPr bwMode="auto">
          <a:xfrm>
            <a:off x="7694613" y="4498975"/>
            <a:ext cx="839787" cy="457200"/>
          </a:xfrm>
          <a:custGeom>
            <a:avLst/>
            <a:gdLst>
              <a:gd name="T0" fmla="*/ 0 w 21641"/>
              <a:gd name="T1" fmla="*/ 0 h 21600"/>
              <a:gd name="T2" fmla="*/ 839787 w 21641"/>
              <a:gd name="T3" fmla="*/ 457200 h 21600"/>
              <a:gd name="T4" fmla="*/ 1591 w 21641"/>
              <a:gd name="T5" fmla="*/ 457200 h 21600"/>
              <a:gd name="T6" fmla="*/ 0 60000 65536"/>
              <a:gd name="T7" fmla="*/ 0 60000 65536"/>
              <a:gd name="T8" fmla="*/ 0 60000 65536"/>
              <a:gd name="T9" fmla="*/ 0 w 21641"/>
              <a:gd name="T10" fmla="*/ 0 h 21600"/>
              <a:gd name="T11" fmla="*/ 21641 w 21641"/>
              <a:gd name="T12" fmla="*/ 21600 h 21600"/>
            </a:gdLst>
            <a:ahLst/>
            <a:cxnLst>
              <a:cxn ang="T6">
                <a:pos x="T0" y="T1"/>
              </a:cxn>
              <a:cxn ang="T7">
                <a:pos x="T2" y="T3"/>
              </a:cxn>
              <a:cxn ang="T8">
                <a:pos x="T4" y="T5"/>
              </a:cxn>
            </a:cxnLst>
            <a:rect l="T9" t="T10" r="T11" b="T12"/>
            <a:pathLst>
              <a:path w="21641" h="21600" fill="none" extrusionOk="0">
                <a:moveTo>
                  <a:pt x="0" y="0"/>
                </a:moveTo>
                <a:cubicBezTo>
                  <a:pt x="13" y="0"/>
                  <a:pt x="27" y="-1"/>
                  <a:pt x="41" y="0"/>
                </a:cubicBezTo>
                <a:cubicBezTo>
                  <a:pt x="11970" y="0"/>
                  <a:pt x="21641" y="9670"/>
                  <a:pt x="21641" y="21600"/>
                </a:cubicBezTo>
              </a:path>
              <a:path w="21641" h="21600" stroke="0" extrusionOk="0">
                <a:moveTo>
                  <a:pt x="0" y="0"/>
                </a:moveTo>
                <a:cubicBezTo>
                  <a:pt x="13" y="0"/>
                  <a:pt x="27" y="-1"/>
                  <a:pt x="41" y="0"/>
                </a:cubicBezTo>
                <a:cubicBezTo>
                  <a:pt x="11970" y="0"/>
                  <a:pt x="21641" y="9670"/>
                  <a:pt x="21641" y="21600"/>
                </a:cubicBezTo>
                <a:lnTo>
                  <a:pt x="41" y="2160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24" name="Arc 23">
            <a:extLst>
              <a:ext uri="{FF2B5EF4-FFF2-40B4-BE49-F238E27FC236}">
                <a16:creationId xmlns:a16="http://schemas.microsoft.com/office/drawing/2014/main" id="{3AE0F785-2657-43A0-A015-FBE735A9BEF7}"/>
              </a:ext>
            </a:extLst>
          </p:cNvPr>
          <p:cNvSpPr>
            <a:spLocks/>
          </p:cNvSpPr>
          <p:nvPr/>
        </p:nvSpPr>
        <p:spPr bwMode="auto">
          <a:xfrm>
            <a:off x="7696200" y="4876800"/>
            <a:ext cx="838200" cy="457200"/>
          </a:xfrm>
          <a:custGeom>
            <a:avLst/>
            <a:gdLst>
              <a:gd name="T0" fmla="*/ 838200 w 21600"/>
              <a:gd name="T1" fmla="*/ 0 h 21600"/>
              <a:gd name="T2" fmla="*/ 0 w 21600"/>
              <a:gd name="T3" fmla="*/ 4572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25" name="Arc 24">
            <a:extLst>
              <a:ext uri="{FF2B5EF4-FFF2-40B4-BE49-F238E27FC236}">
                <a16:creationId xmlns:a16="http://schemas.microsoft.com/office/drawing/2014/main" id="{AED23920-E67E-4D62-AA1A-04CA8D589798}"/>
              </a:ext>
            </a:extLst>
          </p:cNvPr>
          <p:cNvSpPr>
            <a:spLocks/>
          </p:cNvSpPr>
          <p:nvPr/>
        </p:nvSpPr>
        <p:spPr bwMode="auto">
          <a:xfrm>
            <a:off x="7697788" y="4498975"/>
            <a:ext cx="153987" cy="457200"/>
          </a:xfrm>
          <a:custGeom>
            <a:avLst/>
            <a:gdLst>
              <a:gd name="T0" fmla="*/ 0 w 21825"/>
              <a:gd name="T1" fmla="*/ 21 h 21600"/>
              <a:gd name="T2" fmla="*/ 153987 w 21825"/>
              <a:gd name="T3" fmla="*/ 457200 h 21600"/>
              <a:gd name="T4" fmla="*/ 1587 w 21825"/>
              <a:gd name="T5" fmla="*/ 45720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26" name="Arc 25">
            <a:extLst>
              <a:ext uri="{FF2B5EF4-FFF2-40B4-BE49-F238E27FC236}">
                <a16:creationId xmlns:a16="http://schemas.microsoft.com/office/drawing/2014/main" id="{A61C6F51-C96C-4E55-A7C8-08A3C796EBB4}"/>
              </a:ext>
            </a:extLst>
          </p:cNvPr>
          <p:cNvSpPr>
            <a:spLocks/>
          </p:cNvSpPr>
          <p:nvPr/>
        </p:nvSpPr>
        <p:spPr bwMode="auto">
          <a:xfrm>
            <a:off x="7696200" y="4800600"/>
            <a:ext cx="152400" cy="533400"/>
          </a:xfrm>
          <a:custGeom>
            <a:avLst/>
            <a:gdLst>
              <a:gd name="T0" fmla="*/ 1524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27" name="Line 26">
            <a:extLst>
              <a:ext uri="{FF2B5EF4-FFF2-40B4-BE49-F238E27FC236}">
                <a16:creationId xmlns:a16="http://schemas.microsoft.com/office/drawing/2014/main" id="{448CD66E-017A-4C9E-9EFB-01E7D72CC106}"/>
              </a:ext>
            </a:extLst>
          </p:cNvPr>
          <p:cNvSpPr>
            <a:spLocks noChangeShapeType="1"/>
          </p:cNvSpPr>
          <p:nvPr/>
        </p:nvSpPr>
        <p:spPr bwMode="auto">
          <a:xfrm flipH="1">
            <a:off x="7088188" y="45720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8" name="Line 27">
            <a:extLst>
              <a:ext uri="{FF2B5EF4-FFF2-40B4-BE49-F238E27FC236}">
                <a16:creationId xmlns:a16="http://schemas.microsoft.com/office/drawing/2014/main" id="{036F7AD2-20AB-4AC8-AE31-73CA73E50382}"/>
              </a:ext>
            </a:extLst>
          </p:cNvPr>
          <p:cNvSpPr>
            <a:spLocks noChangeShapeType="1"/>
          </p:cNvSpPr>
          <p:nvPr/>
        </p:nvSpPr>
        <p:spPr bwMode="auto">
          <a:xfrm flipH="1">
            <a:off x="7088188" y="4800600"/>
            <a:ext cx="760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9" name="Line 28">
            <a:extLst>
              <a:ext uri="{FF2B5EF4-FFF2-40B4-BE49-F238E27FC236}">
                <a16:creationId xmlns:a16="http://schemas.microsoft.com/office/drawing/2014/main" id="{098291A2-161F-4F43-A545-2B3342DAC450}"/>
              </a:ext>
            </a:extLst>
          </p:cNvPr>
          <p:cNvSpPr>
            <a:spLocks noChangeShapeType="1"/>
          </p:cNvSpPr>
          <p:nvPr/>
        </p:nvSpPr>
        <p:spPr bwMode="auto">
          <a:xfrm flipH="1">
            <a:off x="7088188" y="5029200"/>
            <a:ext cx="760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0" name="Line 29">
            <a:extLst>
              <a:ext uri="{FF2B5EF4-FFF2-40B4-BE49-F238E27FC236}">
                <a16:creationId xmlns:a16="http://schemas.microsoft.com/office/drawing/2014/main" id="{A3E412F2-367B-4D82-ACD6-F7153CBF0E7C}"/>
              </a:ext>
            </a:extLst>
          </p:cNvPr>
          <p:cNvSpPr>
            <a:spLocks noChangeShapeType="1"/>
          </p:cNvSpPr>
          <p:nvPr/>
        </p:nvSpPr>
        <p:spPr bwMode="auto">
          <a:xfrm flipH="1">
            <a:off x="7088188" y="52578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1" name="Line 30">
            <a:extLst>
              <a:ext uri="{FF2B5EF4-FFF2-40B4-BE49-F238E27FC236}">
                <a16:creationId xmlns:a16="http://schemas.microsoft.com/office/drawing/2014/main" id="{EBFAD23E-2D9C-40A8-A6F0-B75E1204E127}"/>
              </a:ext>
            </a:extLst>
          </p:cNvPr>
          <p:cNvSpPr>
            <a:spLocks noChangeShapeType="1"/>
          </p:cNvSpPr>
          <p:nvPr/>
        </p:nvSpPr>
        <p:spPr bwMode="auto">
          <a:xfrm flipH="1">
            <a:off x="8535988" y="4953000"/>
            <a:ext cx="455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2" name="Line 31">
            <a:extLst>
              <a:ext uri="{FF2B5EF4-FFF2-40B4-BE49-F238E27FC236}">
                <a16:creationId xmlns:a16="http://schemas.microsoft.com/office/drawing/2014/main" id="{E03FFDEA-A856-46DB-A43A-954E1026CE76}"/>
              </a:ext>
            </a:extLst>
          </p:cNvPr>
          <p:cNvSpPr>
            <a:spLocks noChangeShapeType="1"/>
          </p:cNvSpPr>
          <p:nvPr/>
        </p:nvSpPr>
        <p:spPr bwMode="auto">
          <a:xfrm flipH="1">
            <a:off x="4802188" y="22860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3" name="Line 32">
            <a:extLst>
              <a:ext uri="{FF2B5EF4-FFF2-40B4-BE49-F238E27FC236}">
                <a16:creationId xmlns:a16="http://schemas.microsoft.com/office/drawing/2014/main" id="{D61CE58C-A4FD-421F-BA8B-0975820E4A90}"/>
              </a:ext>
            </a:extLst>
          </p:cNvPr>
          <p:cNvSpPr>
            <a:spLocks noChangeShapeType="1"/>
          </p:cNvSpPr>
          <p:nvPr/>
        </p:nvSpPr>
        <p:spPr bwMode="auto">
          <a:xfrm flipH="1">
            <a:off x="4802188" y="2667000"/>
            <a:ext cx="303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4" name="Line 33">
            <a:extLst>
              <a:ext uri="{FF2B5EF4-FFF2-40B4-BE49-F238E27FC236}">
                <a16:creationId xmlns:a16="http://schemas.microsoft.com/office/drawing/2014/main" id="{17F1E754-889F-46CF-AB0B-5BAE266DD3F4}"/>
              </a:ext>
            </a:extLst>
          </p:cNvPr>
          <p:cNvSpPr>
            <a:spLocks noChangeShapeType="1"/>
          </p:cNvSpPr>
          <p:nvPr/>
        </p:nvSpPr>
        <p:spPr bwMode="auto">
          <a:xfrm flipH="1">
            <a:off x="4802188" y="31242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5" name="Line 34">
            <a:extLst>
              <a:ext uri="{FF2B5EF4-FFF2-40B4-BE49-F238E27FC236}">
                <a16:creationId xmlns:a16="http://schemas.microsoft.com/office/drawing/2014/main" id="{5E8813D2-D644-4D70-B3BA-9C74A815868F}"/>
              </a:ext>
            </a:extLst>
          </p:cNvPr>
          <p:cNvSpPr>
            <a:spLocks noChangeShapeType="1"/>
          </p:cNvSpPr>
          <p:nvPr/>
        </p:nvSpPr>
        <p:spPr bwMode="auto">
          <a:xfrm flipH="1">
            <a:off x="4802188" y="3657600"/>
            <a:ext cx="2284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6" name="Line 35">
            <a:extLst>
              <a:ext uri="{FF2B5EF4-FFF2-40B4-BE49-F238E27FC236}">
                <a16:creationId xmlns:a16="http://schemas.microsoft.com/office/drawing/2014/main" id="{7D65ED1E-8BE4-47EC-AF67-8B397F793A74}"/>
              </a:ext>
            </a:extLst>
          </p:cNvPr>
          <p:cNvSpPr>
            <a:spLocks noChangeShapeType="1"/>
          </p:cNvSpPr>
          <p:nvPr/>
        </p:nvSpPr>
        <p:spPr bwMode="auto">
          <a:xfrm flipH="1">
            <a:off x="4802188" y="40386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7" name="Line 36">
            <a:extLst>
              <a:ext uri="{FF2B5EF4-FFF2-40B4-BE49-F238E27FC236}">
                <a16:creationId xmlns:a16="http://schemas.microsoft.com/office/drawing/2014/main" id="{ED2A30D4-C771-4B3A-82E3-4A7C49355784}"/>
              </a:ext>
            </a:extLst>
          </p:cNvPr>
          <p:cNvSpPr>
            <a:spLocks noChangeShapeType="1"/>
          </p:cNvSpPr>
          <p:nvPr/>
        </p:nvSpPr>
        <p:spPr bwMode="auto">
          <a:xfrm flipH="1">
            <a:off x="4802188" y="44196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8" name="Line 37">
            <a:extLst>
              <a:ext uri="{FF2B5EF4-FFF2-40B4-BE49-F238E27FC236}">
                <a16:creationId xmlns:a16="http://schemas.microsoft.com/office/drawing/2014/main" id="{CC9E1616-7209-4844-8B47-63BCF7F052B8}"/>
              </a:ext>
            </a:extLst>
          </p:cNvPr>
          <p:cNvSpPr>
            <a:spLocks noChangeShapeType="1"/>
          </p:cNvSpPr>
          <p:nvPr/>
        </p:nvSpPr>
        <p:spPr bwMode="auto">
          <a:xfrm flipH="1">
            <a:off x="4802188" y="4800600"/>
            <a:ext cx="6842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9" name="Line 38">
            <a:extLst>
              <a:ext uri="{FF2B5EF4-FFF2-40B4-BE49-F238E27FC236}">
                <a16:creationId xmlns:a16="http://schemas.microsoft.com/office/drawing/2014/main" id="{11037325-5BD6-4DE4-A009-18197AF82DF4}"/>
              </a:ext>
            </a:extLst>
          </p:cNvPr>
          <p:cNvSpPr>
            <a:spLocks noChangeShapeType="1"/>
          </p:cNvSpPr>
          <p:nvPr/>
        </p:nvSpPr>
        <p:spPr bwMode="auto">
          <a:xfrm flipH="1">
            <a:off x="4802188" y="5257800"/>
            <a:ext cx="22844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40" name="Rectangle 39">
            <a:extLst>
              <a:ext uri="{FF2B5EF4-FFF2-40B4-BE49-F238E27FC236}">
                <a16:creationId xmlns:a16="http://schemas.microsoft.com/office/drawing/2014/main" id="{68A48BB6-66FF-405A-94B5-3994D2FFE11A}"/>
              </a:ext>
            </a:extLst>
          </p:cNvPr>
          <p:cNvSpPr>
            <a:spLocks noChangeArrowheads="1"/>
          </p:cNvSpPr>
          <p:nvPr/>
        </p:nvSpPr>
        <p:spPr bwMode="auto">
          <a:xfrm>
            <a:off x="4419600" y="2514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I1</a:t>
            </a:r>
          </a:p>
        </p:txBody>
      </p:sp>
      <p:sp>
        <p:nvSpPr>
          <p:cNvPr id="51241" name="Rectangle 40">
            <a:extLst>
              <a:ext uri="{FF2B5EF4-FFF2-40B4-BE49-F238E27FC236}">
                <a16:creationId xmlns:a16="http://schemas.microsoft.com/office/drawing/2014/main" id="{305C7366-8321-4FBE-B0CD-99E92EB6CEBF}"/>
              </a:ext>
            </a:extLst>
          </p:cNvPr>
          <p:cNvSpPr>
            <a:spLocks noChangeArrowheads="1"/>
          </p:cNvSpPr>
          <p:nvPr/>
        </p:nvSpPr>
        <p:spPr bwMode="auto">
          <a:xfrm>
            <a:off x="4419600" y="29718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I2</a:t>
            </a:r>
          </a:p>
        </p:txBody>
      </p:sp>
      <p:sp>
        <p:nvSpPr>
          <p:cNvPr id="51242" name="Rectangle 41">
            <a:extLst>
              <a:ext uri="{FF2B5EF4-FFF2-40B4-BE49-F238E27FC236}">
                <a16:creationId xmlns:a16="http://schemas.microsoft.com/office/drawing/2014/main" id="{F078F330-69B8-49B2-B8C5-A25CBCCDE4BA}"/>
              </a:ext>
            </a:extLst>
          </p:cNvPr>
          <p:cNvSpPr>
            <a:spLocks noChangeArrowheads="1"/>
          </p:cNvSpPr>
          <p:nvPr/>
        </p:nvSpPr>
        <p:spPr bwMode="auto">
          <a:xfrm>
            <a:off x="4419600" y="3505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I3</a:t>
            </a:r>
          </a:p>
        </p:txBody>
      </p:sp>
      <p:sp>
        <p:nvSpPr>
          <p:cNvPr id="51243" name="Rectangle 42">
            <a:extLst>
              <a:ext uri="{FF2B5EF4-FFF2-40B4-BE49-F238E27FC236}">
                <a16:creationId xmlns:a16="http://schemas.microsoft.com/office/drawing/2014/main" id="{19A5CCA1-1691-492E-B9BF-B4C1CE8CBE4C}"/>
              </a:ext>
            </a:extLst>
          </p:cNvPr>
          <p:cNvSpPr>
            <a:spLocks noChangeArrowheads="1"/>
          </p:cNvSpPr>
          <p:nvPr/>
        </p:nvSpPr>
        <p:spPr bwMode="auto">
          <a:xfrm>
            <a:off x="4419600" y="3886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I4</a:t>
            </a:r>
          </a:p>
        </p:txBody>
      </p:sp>
      <p:sp>
        <p:nvSpPr>
          <p:cNvPr id="51244" name="Rectangle 43">
            <a:extLst>
              <a:ext uri="{FF2B5EF4-FFF2-40B4-BE49-F238E27FC236}">
                <a16:creationId xmlns:a16="http://schemas.microsoft.com/office/drawing/2014/main" id="{61018C5D-CA32-49C9-BD13-662CA16FC678}"/>
              </a:ext>
            </a:extLst>
          </p:cNvPr>
          <p:cNvSpPr>
            <a:spLocks noChangeArrowheads="1"/>
          </p:cNvSpPr>
          <p:nvPr/>
        </p:nvSpPr>
        <p:spPr bwMode="auto">
          <a:xfrm>
            <a:off x="4419600" y="4267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I5</a:t>
            </a:r>
          </a:p>
        </p:txBody>
      </p:sp>
      <p:sp>
        <p:nvSpPr>
          <p:cNvPr id="51245" name="Rectangle 44">
            <a:extLst>
              <a:ext uri="{FF2B5EF4-FFF2-40B4-BE49-F238E27FC236}">
                <a16:creationId xmlns:a16="http://schemas.microsoft.com/office/drawing/2014/main" id="{D314D9EF-D66E-48AA-B8AD-F131C05A9964}"/>
              </a:ext>
            </a:extLst>
          </p:cNvPr>
          <p:cNvSpPr>
            <a:spLocks noChangeArrowheads="1"/>
          </p:cNvSpPr>
          <p:nvPr/>
        </p:nvSpPr>
        <p:spPr bwMode="auto">
          <a:xfrm>
            <a:off x="4419600" y="4648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I6</a:t>
            </a:r>
          </a:p>
        </p:txBody>
      </p:sp>
      <p:sp>
        <p:nvSpPr>
          <p:cNvPr id="51246" name="Rectangle 45">
            <a:extLst>
              <a:ext uri="{FF2B5EF4-FFF2-40B4-BE49-F238E27FC236}">
                <a16:creationId xmlns:a16="http://schemas.microsoft.com/office/drawing/2014/main" id="{3E57704C-DC1B-4AA2-92FC-0B82CAD8BF94}"/>
              </a:ext>
            </a:extLst>
          </p:cNvPr>
          <p:cNvSpPr>
            <a:spLocks noChangeArrowheads="1"/>
          </p:cNvSpPr>
          <p:nvPr/>
        </p:nvSpPr>
        <p:spPr bwMode="auto">
          <a:xfrm>
            <a:off x="4419600" y="2133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I0 </a:t>
            </a:r>
          </a:p>
        </p:txBody>
      </p:sp>
      <p:sp>
        <p:nvSpPr>
          <p:cNvPr id="51247" name="Rectangle 46">
            <a:extLst>
              <a:ext uri="{FF2B5EF4-FFF2-40B4-BE49-F238E27FC236}">
                <a16:creationId xmlns:a16="http://schemas.microsoft.com/office/drawing/2014/main" id="{CAF996E0-2C74-4197-8F50-13394190D385}"/>
              </a:ext>
            </a:extLst>
          </p:cNvPr>
          <p:cNvSpPr>
            <a:spLocks noChangeArrowheads="1"/>
          </p:cNvSpPr>
          <p:nvPr/>
        </p:nvSpPr>
        <p:spPr bwMode="auto">
          <a:xfrm>
            <a:off x="4419600" y="5105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I7</a:t>
            </a:r>
          </a:p>
        </p:txBody>
      </p:sp>
      <p:sp>
        <p:nvSpPr>
          <p:cNvPr id="51248" name="Line 47">
            <a:extLst>
              <a:ext uri="{FF2B5EF4-FFF2-40B4-BE49-F238E27FC236}">
                <a16:creationId xmlns:a16="http://schemas.microsoft.com/office/drawing/2014/main" id="{981A4B44-0D34-4A88-A86C-8307242327DB}"/>
              </a:ext>
            </a:extLst>
          </p:cNvPr>
          <p:cNvSpPr>
            <a:spLocks noChangeShapeType="1"/>
          </p:cNvSpPr>
          <p:nvPr/>
        </p:nvSpPr>
        <p:spPr bwMode="auto">
          <a:xfrm>
            <a:off x="7086600" y="3659188"/>
            <a:ext cx="0" cy="1141412"/>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49" name="Freeform 48">
            <a:extLst>
              <a:ext uri="{FF2B5EF4-FFF2-40B4-BE49-F238E27FC236}">
                <a16:creationId xmlns:a16="http://schemas.microsoft.com/office/drawing/2014/main" id="{3B4677BF-72E3-4F0B-8106-CE94F00EE224}"/>
              </a:ext>
            </a:extLst>
          </p:cNvPr>
          <p:cNvSpPr>
            <a:spLocks/>
          </p:cNvSpPr>
          <p:nvPr/>
        </p:nvSpPr>
        <p:spPr bwMode="auto">
          <a:xfrm>
            <a:off x="6781800" y="2971800"/>
            <a:ext cx="306388" cy="2287588"/>
          </a:xfrm>
          <a:custGeom>
            <a:avLst/>
            <a:gdLst>
              <a:gd name="T0" fmla="*/ 192 w 193"/>
              <a:gd name="T1" fmla="*/ 0 h 1441"/>
              <a:gd name="T2" fmla="*/ 0 w 193"/>
              <a:gd name="T3" fmla="*/ 0 h 1441"/>
              <a:gd name="T4" fmla="*/ 0 w 193"/>
              <a:gd name="T5" fmla="*/ 1440 h 1441"/>
              <a:gd name="T6" fmla="*/ 0 60000 65536"/>
              <a:gd name="T7" fmla="*/ 0 60000 65536"/>
              <a:gd name="T8" fmla="*/ 0 60000 65536"/>
              <a:gd name="T9" fmla="*/ 0 w 193"/>
              <a:gd name="T10" fmla="*/ 0 h 1441"/>
              <a:gd name="T11" fmla="*/ 193 w 193"/>
              <a:gd name="T12" fmla="*/ 1441 h 1441"/>
            </a:gdLst>
            <a:ahLst/>
            <a:cxnLst>
              <a:cxn ang="T6">
                <a:pos x="T0" y="T1"/>
              </a:cxn>
              <a:cxn ang="T7">
                <a:pos x="T2" y="T3"/>
              </a:cxn>
              <a:cxn ang="T8">
                <a:pos x="T4" y="T5"/>
              </a:cxn>
            </a:cxnLst>
            <a:rect l="T9" t="T10" r="T11" b="T12"/>
            <a:pathLst>
              <a:path w="193" h="1441">
                <a:moveTo>
                  <a:pt x="192" y="0"/>
                </a:moveTo>
                <a:lnTo>
                  <a:pt x="0" y="0"/>
                </a:lnTo>
                <a:lnTo>
                  <a:pt x="0" y="1440"/>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0" name="Freeform 49">
            <a:extLst>
              <a:ext uri="{FF2B5EF4-FFF2-40B4-BE49-F238E27FC236}">
                <a16:creationId xmlns:a16="http://schemas.microsoft.com/office/drawing/2014/main" id="{977A061A-E65A-450E-AB4F-86485160EBD2}"/>
              </a:ext>
            </a:extLst>
          </p:cNvPr>
          <p:cNvSpPr>
            <a:spLocks/>
          </p:cNvSpPr>
          <p:nvPr/>
        </p:nvSpPr>
        <p:spPr bwMode="auto">
          <a:xfrm>
            <a:off x="5410200" y="2743200"/>
            <a:ext cx="1677988" cy="2058988"/>
          </a:xfrm>
          <a:custGeom>
            <a:avLst/>
            <a:gdLst>
              <a:gd name="T0" fmla="*/ 1056 w 1057"/>
              <a:gd name="T1" fmla="*/ 0 h 1297"/>
              <a:gd name="T2" fmla="*/ 672 w 1057"/>
              <a:gd name="T3" fmla="*/ 0 h 1297"/>
              <a:gd name="T4" fmla="*/ 672 w 1057"/>
              <a:gd name="T5" fmla="*/ 1296 h 1297"/>
              <a:gd name="T6" fmla="*/ 0 w 1057"/>
              <a:gd name="T7" fmla="*/ 1296 h 1297"/>
              <a:gd name="T8" fmla="*/ 0 60000 65536"/>
              <a:gd name="T9" fmla="*/ 0 60000 65536"/>
              <a:gd name="T10" fmla="*/ 0 60000 65536"/>
              <a:gd name="T11" fmla="*/ 0 60000 65536"/>
              <a:gd name="T12" fmla="*/ 0 w 1057"/>
              <a:gd name="T13" fmla="*/ 0 h 1297"/>
              <a:gd name="T14" fmla="*/ 1057 w 1057"/>
              <a:gd name="T15" fmla="*/ 1297 h 1297"/>
            </a:gdLst>
            <a:ahLst/>
            <a:cxnLst>
              <a:cxn ang="T8">
                <a:pos x="T0" y="T1"/>
              </a:cxn>
              <a:cxn ang="T9">
                <a:pos x="T2" y="T3"/>
              </a:cxn>
              <a:cxn ang="T10">
                <a:pos x="T4" y="T5"/>
              </a:cxn>
              <a:cxn ang="T11">
                <a:pos x="T6" y="T7"/>
              </a:cxn>
            </a:cxnLst>
            <a:rect l="T12" t="T13" r="T14" b="T15"/>
            <a:pathLst>
              <a:path w="1057" h="1297">
                <a:moveTo>
                  <a:pt x="1056" y="0"/>
                </a:moveTo>
                <a:lnTo>
                  <a:pt x="672" y="0"/>
                </a:lnTo>
                <a:lnTo>
                  <a:pt x="672" y="1296"/>
                </a:lnTo>
                <a:lnTo>
                  <a:pt x="0" y="1296"/>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1" name="Freeform 50">
            <a:extLst>
              <a:ext uri="{FF2B5EF4-FFF2-40B4-BE49-F238E27FC236}">
                <a16:creationId xmlns:a16="http://schemas.microsoft.com/office/drawing/2014/main" id="{A0FA8FF6-423B-4226-9A66-298D43B73422}"/>
              </a:ext>
            </a:extLst>
          </p:cNvPr>
          <p:cNvSpPr>
            <a:spLocks/>
          </p:cNvSpPr>
          <p:nvPr/>
        </p:nvSpPr>
        <p:spPr bwMode="auto">
          <a:xfrm>
            <a:off x="5410200" y="2514600"/>
            <a:ext cx="1677988" cy="1906588"/>
          </a:xfrm>
          <a:custGeom>
            <a:avLst/>
            <a:gdLst>
              <a:gd name="T0" fmla="*/ 1056 w 1057"/>
              <a:gd name="T1" fmla="*/ 0 h 1201"/>
              <a:gd name="T2" fmla="*/ 480 w 1057"/>
              <a:gd name="T3" fmla="*/ 0 h 1201"/>
              <a:gd name="T4" fmla="*/ 480 w 1057"/>
              <a:gd name="T5" fmla="*/ 1200 h 1201"/>
              <a:gd name="T6" fmla="*/ 0 w 1057"/>
              <a:gd name="T7" fmla="*/ 1200 h 1201"/>
              <a:gd name="T8" fmla="*/ 0 60000 65536"/>
              <a:gd name="T9" fmla="*/ 0 60000 65536"/>
              <a:gd name="T10" fmla="*/ 0 60000 65536"/>
              <a:gd name="T11" fmla="*/ 0 60000 65536"/>
              <a:gd name="T12" fmla="*/ 0 w 1057"/>
              <a:gd name="T13" fmla="*/ 0 h 1201"/>
              <a:gd name="T14" fmla="*/ 1057 w 1057"/>
              <a:gd name="T15" fmla="*/ 1201 h 1201"/>
            </a:gdLst>
            <a:ahLst/>
            <a:cxnLst>
              <a:cxn ang="T8">
                <a:pos x="T0" y="T1"/>
              </a:cxn>
              <a:cxn ang="T9">
                <a:pos x="T2" y="T3"/>
              </a:cxn>
              <a:cxn ang="T10">
                <a:pos x="T4" y="T5"/>
              </a:cxn>
              <a:cxn ang="T11">
                <a:pos x="T6" y="T7"/>
              </a:cxn>
            </a:cxnLst>
            <a:rect l="T12" t="T13" r="T14" b="T15"/>
            <a:pathLst>
              <a:path w="1057" h="1201">
                <a:moveTo>
                  <a:pt x="1056" y="0"/>
                </a:moveTo>
                <a:lnTo>
                  <a:pt x="480" y="0"/>
                </a:lnTo>
                <a:lnTo>
                  <a:pt x="480" y="1200"/>
                </a:lnTo>
                <a:lnTo>
                  <a:pt x="0" y="1200"/>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2" name="Freeform 51">
            <a:extLst>
              <a:ext uri="{FF2B5EF4-FFF2-40B4-BE49-F238E27FC236}">
                <a16:creationId xmlns:a16="http://schemas.microsoft.com/office/drawing/2014/main" id="{FF5EC788-9C99-4D44-988B-4433E3CF1F2F}"/>
              </a:ext>
            </a:extLst>
          </p:cNvPr>
          <p:cNvSpPr>
            <a:spLocks/>
          </p:cNvSpPr>
          <p:nvPr/>
        </p:nvSpPr>
        <p:spPr bwMode="auto">
          <a:xfrm>
            <a:off x="6172200" y="4419600"/>
            <a:ext cx="915988" cy="611188"/>
          </a:xfrm>
          <a:custGeom>
            <a:avLst/>
            <a:gdLst>
              <a:gd name="T0" fmla="*/ 0 w 577"/>
              <a:gd name="T1" fmla="*/ 0 h 385"/>
              <a:gd name="T2" fmla="*/ 0 w 577"/>
              <a:gd name="T3" fmla="*/ 384 h 385"/>
              <a:gd name="T4" fmla="*/ 576 w 577"/>
              <a:gd name="T5" fmla="*/ 384 h 385"/>
              <a:gd name="T6" fmla="*/ 0 60000 65536"/>
              <a:gd name="T7" fmla="*/ 0 60000 65536"/>
              <a:gd name="T8" fmla="*/ 0 60000 65536"/>
              <a:gd name="T9" fmla="*/ 0 w 577"/>
              <a:gd name="T10" fmla="*/ 0 h 385"/>
              <a:gd name="T11" fmla="*/ 577 w 577"/>
              <a:gd name="T12" fmla="*/ 385 h 385"/>
            </a:gdLst>
            <a:ahLst/>
            <a:cxnLst>
              <a:cxn ang="T6">
                <a:pos x="T0" y="T1"/>
              </a:cxn>
              <a:cxn ang="T7">
                <a:pos x="T2" y="T3"/>
              </a:cxn>
              <a:cxn ang="T8">
                <a:pos x="T4" y="T5"/>
              </a:cxn>
            </a:cxnLst>
            <a:rect l="T9" t="T10" r="T11" b="T12"/>
            <a:pathLst>
              <a:path w="577" h="385">
                <a:moveTo>
                  <a:pt x="0" y="0"/>
                </a:moveTo>
                <a:lnTo>
                  <a:pt x="0" y="384"/>
                </a:lnTo>
                <a:lnTo>
                  <a:pt x="576" y="384"/>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3" name="Freeform 52">
            <a:extLst>
              <a:ext uri="{FF2B5EF4-FFF2-40B4-BE49-F238E27FC236}">
                <a16:creationId xmlns:a16="http://schemas.microsoft.com/office/drawing/2014/main" id="{795C0614-0D48-476A-B5C5-233B820D4304}"/>
              </a:ext>
            </a:extLst>
          </p:cNvPr>
          <p:cNvSpPr>
            <a:spLocks/>
          </p:cNvSpPr>
          <p:nvPr/>
        </p:nvSpPr>
        <p:spPr bwMode="auto">
          <a:xfrm>
            <a:off x="5486400" y="2286000"/>
            <a:ext cx="1601788" cy="1754188"/>
          </a:xfrm>
          <a:custGeom>
            <a:avLst/>
            <a:gdLst>
              <a:gd name="T0" fmla="*/ 1008 w 1009"/>
              <a:gd name="T1" fmla="*/ 0 h 1105"/>
              <a:gd name="T2" fmla="*/ 192 w 1009"/>
              <a:gd name="T3" fmla="*/ 0 h 1105"/>
              <a:gd name="T4" fmla="*/ 192 w 1009"/>
              <a:gd name="T5" fmla="*/ 1104 h 1105"/>
              <a:gd name="T6" fmla="*/ 0 w 1009"/>
              <a:gd name="T7" fmla="*/ 1104 h 1105"/>
              <a:gd name="T8" fmla="*/ 0 60000 65536"/>
              <a:gd name="T9" fmla="*/ 0 60000 65536"/>
              <a:gd name="T10" fmla="*/ 0 60000 65536"/>
              <a:gd name="T11" fmla="*/ 0 60000 65536"/>
              <a:gd name="T12" fmla="*/ 0 w 1009"/>
              <a:gd name="T13" fmla="*/ 0 h 1105"/>
              <a:gd name="T14" fmla="*/ 1009 w 1009"/>
              <a:gd name="T15" fmla="*/ 1105 h 1105"/>
            </a:gdLst>
            <a:ahLst/>
            <a:cxnLst>
              <a:cxn ang="T8">
                <a:pos x="T0" y="T1"/>
              </a:cxn>
              <a:cxn ang="T9">
                <a:pos x="T2" y="T3"/>
              </a:cxn>
              <a:cxn ang="T10">
                <a:pos x="T4" y="T5"/>
              </a:cxn>
              <a:cxn ang="T11">
                <a:pos x="T6" y="T7"/>
              </a:cxn>
            </a:cxnLst>
            <a:rect l="T12" t="T13" r="T14" b="T15"/>
            <a:pathLst>
              <a:path w="1009" h="1105">
                <a:moveTo>
                  <a:pt x="1008" y="0"/>
                </a:moveTo>
                <a:lnTo>
                  <a:pt x="192" y="0"/>
                </a:lnTo>
                <a:lnTo>
                  <a:pt x="192" y="1104"/>
                </a:lnTo>
                <a:lnTo>
                  <a:pt x="0" y="1104"/>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4" name="Freeform 53">
            <a:extLst>
              <a:ext uri="{FF2B5EF4-FFF2-40B4-BE49-F238E27FC236}">
                <a16:creationId xmlns:a16="http://schemas.microsoft.com/office/drawing/2014/main" id="{5F858C67-1410-4074-936F-45812CA76412}"/>
              </a:ext>
            </a:extLst>
          </p:cNvPr>
          <p:cNvSpPr>
            <a:spLocks/>
          </p:cNvSpPr>
          <p:nvPr/>
        </p:nvSpPr>
        <p:spPr bwMode="auto">
          <a:xfrm>
            <a:off x="5486400" y="3124200"/>
            <a:ext cx="1601788" cy="306388"/>
          </a:xfrm>
          <a:custGeom>
            <a:avLst/>
            <a:gdLst>
              <a:gd name="T0" fmla="*/ 1008 w 1009"/>
              <a:gd name="T1" fmla="*/ 192 h 193"/>
              <a:gd name="T2" fmla="*/ 0 w 1009"/>
              <a:gd name="T3" fmla="*/ 192 h 193"/>
              <a:gd name="T4" fmla="*/ 0 w 1009"/>
              <a:gd name="T5" fmla="*/ 0 h 193"/>
              <a:gd name="T6" fmla="*/ 0 60000 65536"/>
              <a:gd name="T7" fmla="*/ 0 60000 65536"/>
              <a:gd name="T8" fmla="*/ 0 60000 65536"/>
              <a:gd name="T9" fmla="*/ 0 w 1009"/>
              <a:gd name="T10" fmla="*/ 0 h 193"/>
              <a:gd name="T11" fmla="*/ 1009 w 1009"/>
              <a:gd name="T12" fmla="*/ 193 h 193"/>
            </a:gdLst>
            <a:ahLst/>
            <a:cxnLst>
              <a:cxn ang="T6">
                <a:pos x="T0" y="T1"/>
              </a:cxn>
              <a:cxn ang="T7">
                <a:pos x="T2" y="T3"/>
              </a:cxn>
              <a:cxn ang="T8">
                <a:pos x="T4" y="T5"/>
              </a:cxn>
            </a:cxnLst>
            <a:rect l="T9" t="T10" r="T11" b="T12"/>
            <a:pathLst>
              <a:path w="1009" h="193">
                <a:moveTo>
                  <a:pt x="1008" y="192"/>
                </a:moveTo>
                <a:lnTo>
                  <a:pt x="0" y="192"/>
                </a:lnTo>
                <a:lnTo>
                  <a:pt x="0" y="0"/>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5" name="Freeform 54">
            <a:extLst>
              <a:ext uri="{FF2B5EF4-FFF2-40B4-BE49-F238E27FC236}">
                <a16:creationId xmlns:a16="http://schemas.microsoft.com/office/drawing/2014/main" id="{C431987B-1E64-41DF-B7FF-24A6E4A055FB}"/>
              </a:ext>
            </a:extLst>
          </p:cNvPr>
          <p:cNvSpPr>
            <a:spLocks/>
          </p:cNvSpPr>
          <p:nvPr/>
        </p:nvSpPr>
        <p:spPr bwMode="auto">
          <a:xfrm>
            <a:off x="5029200" y="2667000"/>
            <a:ext cx="2058988" cy="1906588"/>
          </a:xfrm>
          <a:custGeom>
            <a:avLst/>
            <a:gdLst>
              <a:gd name="T0" fmla="*/ 1296 w 1297"/>
              <a:gd name="T1" fmla="*/ 1200 h 1201"/>
              <a:gd name="T2" fmla="*/ 96 w 1297"/>
              <a:gd name="T3" fmla="*/ 1200 h 1201"/>
              <a:gd name="T4" fmla="*/ 96 w 1297"/>
              <a:gd name="T5" fmla="*/ 0 h 1201"/>
              <a:gd name="T6" fmla="*/ 0 w 1297"/>
              <a:gd name="T7" fmla="*/ 0 h 1201"/>
              <a:gd name="T8" fmla="*/ 0 60000 65536"/>
              <a:gd name="T9" fmla="*/ 0 60000 65536"/>
              <a:gd name="T10" fmla="*/ 0 60000 65536"/>
              <a:gd name="T11" fmla="*/ 0 60000 65536"/>
              <a:gd name="T12" fmla="*/ 0 w 1297"/>
              <a:gd name="T13" fmla="*/ 0 h 1201"/>
              <a:gd name="T14" fmla="*/ 1297 w 1297"/>
              <a:gd name="T15" fmla="*/ 1201 h 1201"/>
            </a:gdLst>
            <a:ahLst/>
            <a:cxnLst>
              <a:cxn ang="T8">
                <a:pos x="T0" y="T1"/>
              </a:cxn>
              <a:cxn ang="T9">
                <a:pos x="T2" y="T3"/>
              </a:cxn>
              <a:cxn ang="T10">
                <a:pos x="T4" y="T5"/>
              </a:cxn>
              <a:cxn ang="T11">
                <a:pos x="T6" y="T7"/>
              </a:cxn>
            </a:cxnLst>
            <a:rect l="T12" t="T13" r="T14" b="T15"/>
            <a:pathLst>
              <a:path w="1297" h="1201">
                <a:moveTo>
                  <a:pt x="1296" y="1200"/>
                </a:moveTo>
                <a:lnTo>
                  <a:pt x="96" y="1200"/>
                </a:lnTo>
                <a:lnTo>
                  <a:pt x="96" y="0"/>
                </a:lnTo>
                <a:lnTo>
                  <a:pt x="0" y="0"/>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6" name="Oval 55">
            <a:extLst>
              <a:ext uri="{FF2B5EF4-FFF2-40B4-BE49-F238E27FC236}">
                <a16:creationId xmlns:a16="http://schemas.microsoft.com/office/drawing/2014/main" id="{D243E056-9322-4DC6-A6FD-119DCEBE8E2B}"/>
              </a:ext>
            </a:extLst>
          </p:cNvPr>
          <p:cNvSpPr>
            <a:spLocks noChangeArrowheads="1"/>
          </p:cNvSpPr>
          <p:nvPr/>
        </p:nvSpPr>
        <p:spPr bwMode="auto">
          <a:xfrm>
            <a:off x="7016750" y="3587750"/>
            <a:ext cx="139700" cy="139700"/>
          </a:xfrm>
          <a:prstGeom prst="ellipse">
            <a:avLst/>
          </a:prstGeom>
          <a:solidFill>
            <a:schemeClr val="tx2"/>
          </a:solidFill>
          <a:ln w="12700">
            <a:solidFill>
              <a:schemeClr val="tx2"/>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257" name="Oval 56">
            <a:extLst>
              <a:ext uri="{FF2B5EF4-FFF2-40B4-BE49-F238E27FC236}">
                <a16:creationId xmlns:a16="http://schemas.microsoft.com/office/drawing/2014/main" id="{488F1424-896A-429C-B01B-86BF27FF8BC2}"/>
              </a:ext>
            </a:extLst>
          </p:cNvPr>
          <p:cNvSpPr>
            <a:spLocks noChangeArrowheads="1"/>
          </p:cNvSpPr>
          <p:nvPr/>
        </p:nvSpPr>
        <p:spPr bwMode="auto">
          <a:xfrm>
            <a:off x="6711950" y="4044950"/>
            <a:ext cx="139700" cy="139700"/>
          </a:xfrm>
          <a:prstGeom prst="ellipse">
            <a:avLst/>
          </a:prstGeom>
          <a:solidFill>
            <a:schemeClr val="tx2"/>
          </a:solidFill>
          <a:ln w="12700">
            <a:solidFill>
              <a:schemeClr val="tx2"/>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258" name="Oval 57">
            <a:extLst>
              <a:ext uri="{FF2B5EF4-FFF2-40B4-BE49-F238E27FC236}">
                <a16:creationId xmlns:a16="http://schemas.microsoft.com/office/drawing/2014/main" id="{04C82860-C306-493F-B0D0-37289418ED59}"/>
              </a:ext>
            </a:extLst>
          </p:cNvPr>
          <p:cNvSpPr>
            <a:spLocks noChangeArrowheads="1"/>
          </p:cNvSpPr>
          <p:nvPr/>
        </p:nvSpPr>
        <p:spPr bwMode="auto">
          <a:xfrm>
            <a:off x="6407150" y="3816350"/>
            <a:ext cx="139700" cy="139700"/>
          </a:xfrm>
          <a:prstGeom prst="ellipse">
            <a:avLst/>
          </a:prstGeom>
          <a:solidFill>
            <a:schemeClr val="tx2"/>
          </a:solidFill>
          <a:ln w="12700">
            <a:solidFill>
              <a:schemeClr val="tx2"/>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259" name="Oval 58">
            <a:extLst>
              <a:ext uri="{FF2B5EF4-FFF2-40B4-BE49-F238E27FC236}">
                <a16:creationId xmlns:a16="http://schemas.microsoft.com/office/drawing/2014/main" id="{BFC2014F-02D2-49C2-BE08-98ED26EF304D}"/>
              </a:ext>
            </a:extLst>
          </p:cNvPr>
          <p:cNvSpPr>
            <a:spLocks noChangeArrowheads="1"/>
          </p:cNvSpPr>
          <p:nvPr/>
        </p:nvSpPr>
        <p:spPr bwMode="auto">
          <a:xfrm>
            <a:off x="6102350" y="4349750"/>
            <a:ext cx="139700" cy="139700"/>
          </a:xfrm>
          <a:prstGeom prst="ellipse">
            <a:avLst/>
          </a:prstGeom>
          <a:solidFill>
            <a:schemeClr val="tx2"/>
          </a:solidFill>
          <a:ln w="12700">
            <a:solidFill>
              <a:schemeClr val="tx2"/>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260" name="Oval 59">
            <a:extLst>
              <a:ext uri="{FF2B5EF4-FFF2-40B4-BE49-F238E27FC236}">
                <a16:creationId xmlns:a16="http://schemas.microsoft.com/office/drawing/2014/main" id="{6021B182-B9A6-47EB-99AB-DC1F8AF6D819}"/>
              </a:ext>
            </a:extLst>
          </p:cNvPr>
          <p:cNvSpPr>
            <a:spLocks noChangeArrowheads="1"/>
          </p:cNvSpPr>
          <p:nvPr/>
        </p:nvSpPr>
        <p:spPr bwMode="auto">
          <a:xfrm>
            <a:off x="6711950" y="5187950"/>
            <a:ext cx="139700" cy="139700"/>
          </a:xfrm>
          <a:prstGeom prst="ellipse">
            <a:avLst/>
          </a:prstGeom>
          <a:solidFill>
            <a:schemeClr val="tx2"/>
          </a:solidFill>
          <a:ln w="12700">
            <a:solidFill>
              <a:schemeClr val="tx2"/>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261" name="Rectangle 60">
            <a:extLst>
              <a:ext uri="{FF2B5EF4-FFF2-40B4-BE49-F238E27FC236}">
                <a16:creationId xmlns:a16="http://schemas.microsoft.com/office/drawing/2014/main" id="{FC40BB23-5F77-4EBE-B907-BF531F6BB585}"/>
              </a:ext>
            </a:extLst>
          </p:cNvPr>
          <p:cNvSpPr>
            <a:spLocks noChangeArrowheads="1"/>
          </p:cNvSpPr>
          <p:nvPr/>
        </p:nvSpPr>
        <p:spPr bwMode="auto">
          <a:xfrm>
            <a:off x="8609013" y="3429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Y1</a:t>
            </a:r>
          </a:p>
        </p:txBody>
      </p:sp>
      <p:sp>
        <p:nvSpPr>
          <p:cNvPr id="51262" name="Rectangle 61">
            <a:extLst>
              <a:ext uri="{FF2B5EF4-FFF2-40B4-BE49-F238E27FC236}">
                <a16:creationId xmlns:a16="http://schemas.microsoft.com/office/drawing/2014/main" id="{9D68A1AE-DF7E-4B4D-87DC-A9CB7720FD95}"/>
              </a:ext>
            </a:extLst>
          </p:cNvPr>
          <p:cNvSpPr>
            <a:spLocks noChangeArrowheads="1"/>
          </p:cNvSpPr>
          <p:nvPr/>
        </p:nvSpPr>
        <p:spPr bwMode="auto">
          <a:xfrm>
            <a:off x="8609013" y="4572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Y0</a:t>
            </a:r>
          </a:p>
        </p:txBody>
      </p:sp>
      <p:sp>
        <p:nvSpPr>
          <p:cNvPr id="51263" name="Rectangle 62">
            <a:extLst>
              <a:ext uri="{FF2B5EF4-FFF2-40B4-BE49-F238E27FC236}">
                <a16:creationId xmlns:a16="http://schemas.microsoft.com/office/drawing/2014/main" id="{F44EF5B2-F941-40A9-B5A0-D891DB4FEDDF}"/>
              </a:ext>
            </a:extLst>
          </p:cNvPr>
          <p:cNvSpPr>
            <a:spLocks noChangeArrowheads="1"/>
          </p:cNvSpPr>
          <p:nvPr/>
        </p:nvSpPr>
        <p:spPr bwMode="auto">
          <a:xfrm>
            <a:off x="8609013" y="2286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Y2</a:t>
            </a:r>
          </a:p>
        </p:txBody>
      </p:sp>
    </p:spTree>
    <p:extLst>
      <p:ext uri="{BB962C8B-B14F-4D97-AF65-F5344CB8AC3E}">
        <p14:creationId xmlns:p14="http://schemas.microsoft.com/office/powerpoint/2010/main" val="270485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2B82DB-385E-4910-804E-E1E6AD6974AE}"/>
              </a:ext>
            </a:extLst>
          </p:cNvPr>
          <p:cNvPicPr>
            <a:picLocks noChangeAspect="1"/>
          </p:cNvPicPr>
          <p:nvPr/>
        </p:nvPicPr>
        <p:blipFill>
          <a:blip r:embed="rId3"/>
          <a:stretch>
            <a:fillRect/>
          </a:stretch>
        </p:blipFill>
        <p:spPr>
          <a:xfrm>
            <a:off x="5486400" y="4199761"/>
            <a:ext cx="3543300" cy="2272040"/>
          </a:xfrm>
          <a:prstGeom prst="rect">
            <a:avLst/>
          </a:prstGeom>
        </p:spPr>
      </p:pic>
      <p:sp>
        <p:nvSpPr>
          <p:cNvPr id="17411" name="Slide Number Placeholder 5">
            <a:extLst>
              <a:ext uri="{FF2B5EF4-FFF2-40B4-BE49-F238E27FC236}">
                <a16:creationId xmlns:a16="http://schemas.microsoft.com/office/drawing/2014/main" id="{08F19EED-4E07-4F75-99FF-FD9F556D49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3D65F2-F0E4-4AA7-83CE-12A65A019176}" type="slidenum">
              <a:rPr lang="en-US" altLang="en-US"/>
              <a:pPr/>
              <a:t>5</a:t>
            </a:fld>
            <a:endParaRPr lang="en-US" altLang="en-US"/>
          </a:p>
        </p:txBody>
      </p:sp>
      <p:sp>
        <p:nvSpPr>
          <p:cNvPr id="17412" name="Rectangle 2">
            <a:extLst>
              <a:ext uri="{FF2B5EF4-FFF2-40B4-BE49-F238E27FC236}">
                <a16:creationId xmlns:a16="http://schemas.microsoft.com/office/drawing/2014/main" id="{4CD414EA-0972-46CA-AF7B-4DD5068D1D58}"/>
              </a:ext>
            </a:extLst>
          </p:cNvPr>
          <p:cNvSpPr>
            <a:spLocks noGrp="1" noChangeArrowheads="1"/>
          </p:cNvSpPr>
          <p:nvPr>
            <p:ph type="title"/>
          </p:nvPr>
        </p:nvSpPr>
        <p:spPr>
          <a:xfrm>
            <a:off x="762000" y="304800"/>
            <a:ext cx="7793038" cy="830263"/>
          </a:xfrm>
        </p:spPr>
        <p:txBody>
          <a:bodyPr/>
          <a:lstStyle/>
          <a:p>
            <a:r>
              <a:rPr lang="en-US" altLang="en-US" sz="3400" dirty="0"/>
              <a:t>Priority Encoder</a:t>
            </a:r>
          </a:p>
        </p:txBody>
      </p:sp>
      <p:graphicFrame>
        <p:nvGraphicFramePr>
          <p:cNvPr id="17410" name="Object 2">
            <a:extLst>
              <a:ext uri="{FF2B5EF4-FFF2-40B4-BE49-F238E27FC236}">
                <a16:creationId xmlns:a16="http://schemas.microsoft.com/office/drawing/2014/main" id="{CAD31578-FD12-4456-931E-16786CA7DC81}"/>
              </a:ext>
            </a:extLst>
          </p:cNvPr>
          <p:cNvGraphicFramePr>
            <a:graphicFrameLocks noChangeAspect="1"/>
          </p:cNvGraphicFramePr>
          <p:nvPr>
            <p:extLst>
              <p:ext uri="{D42A27DB-BD31-4B8C-83A1-F6EECF244321}">
                <p14:modId xmlns:p14="http://schemas.microsoft.com/office/powerpoint/2010/main" val="1489140224"/>
              </p:ext>
            </p:extLst>
          </p:nvPr>
        </p:nvGraphicFramePr>
        <p:xfrm>
          <a:off x="990600" y="1522219"/>
          <a:ext cx="4692961" cy="2426088"/>
        </p:xfrm>
        <a:graphic>
          <a:graphicData uri="http://schemas.openxmlformats.org/presentationml/2006/ole">
            <mc:AlternateContent xmlns:mc="http://schemas.openxmlformats.org/markup-compatibility/2006">
              <mc:Choice xmlns:v="urn:schemas-microsoft-com:vml" Requires="v">
                <p:oleObj name="Artwork" r:id="rId4" imgW="4238095" imgH="2190476" progId="Adobe.Illustrator.7">
                  <p:embed/>
                </p:oleObj>
              </mc:Choice>
              <mc:Fallback>
                <p:oleObj name="Artwork" r:id="rId4" imgW="4238095" imgH="2190476" progId="Adobe.Illustrator.7">
                  <p:embed/>
                  <p:pic>
                    <p:nvPicPr>
                      <p:cNvPr id="17410" name="Object 2">
                        <a:extLst>
                          <a:ext uri="{FF2B5EF4-FFF2-40B4-BE49-F238E27FC236}">
                            <a16:creationId xmlns:a16="http://schemas.microsoft.com/office/drawing/2014/main" id="{CAD31578-FD12-4456-931E-16786CA7D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522219"/>
                        <a:ext cx="4692961" cy="2426088"/>
                      </a:xfrm>
                      <a:prstGeom prst="rect">
                        <a:avLst/>
                      </a:prstGeom>
                      <a:noFill/>
                      <a:ln>
                        <a:noFill/>
                      </a:ln>
                      <a:effectLst/>
                    </p:spPr>
                  </p:pic>
                </p:oleObj>
              </mc:Fallback>
            </mc:AlternateContent>
          </a:graphicData>
        </a:graphic>
      </p:graphicFrame>
      <p:sp>
        <p:nvSpPr>
          <p:cNvPr id="5" name="Rectangle 6">
            <a:extLst>
              <a:ext uri="{FF2B5EF4-FFF2-40B4-BE49-F238E27FC236}">
                <a16:creationId xmlns:a16="http://schemas.microsoft.com/office/drawing/2014/main" id="{EC9AA1EF-9A1A-4D9F-A228-365B90F31E5E}"/>
              </a:ext>
            </a:extLst>
          </p:cNvPr>
          <p:cNvSpPr txBox="1">
            <a:spLocks noChangeArrowheads="1"/>
          </p:cNvSpPr>
          <p:nvPr/>
        </p:nvSpPr>
        <p:spPr>
          <a:xfrm>
            <a:off x="304800" y="4335463"/>
            <a:ext cx="5181600" cy="41148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altLang="en-US" sz="2400" b="1" u="sng" dirty="0"/>
              <a:t>4-bit priority encoder</a:t>
            </a:r>
          </a:p>
          <a:p>
            <a:r>
              <a:rPr lang="en-US" altLang="en-US" sz="2400" dirty="0"/>
              <a:t>A</a:t>
            </a:r>
            <a:r>
              <a:rPr lang="en-US" altLang="en-US" sz="2400" baseline="-25000" dirty="0"/>
              <a:t>3</a:t>
            </a:r>
            <a:r>
              <a:rPr lang="en-US" altLang="en-US" sz="2400" dirty="0"/>
              <a:t> has the highest priority, A</a:t>
            </a:r>
            <a:r>
              <a:rPr lang="en-US" altLang="en-US" sz="2400" baseline="-25000" dirty="0"/>
              <a:t>0</a:t>
            </a:r>
            <a:r>
              <a:rPr lang="en-US" altLang="en-US" sz="2400" dirty="0"/>
              <a:t> least</a:t>
            </a:r>
          </a:p>
          <a:p>
            <a:r>
              <a:rPr lang="en-US" sz="2400" i="1" dirty="0"/>
              <a:t>Valid </a:t>
            </a:r>
            <a:r>
              <a:rPr lang="en-US" sz="2400" dirty="0"/>
              <a:t>bit indicator that is set to 1 when one or more inputs are equal to 1. </a:t>
            </a:r>
            <a:endParaRPr lang="en-US" altLang="en-US" sz="2400" dirty="0"/>
          </a:p>
        </p:txBody>
      </p:sp>
    </p:spTree>
    <p:extLst>
      <p:ext uri="{BB962C8B-B14F-4D97-AF65-F5344CB8AC3E}">
        <p14:creationId xmlns:p14="http://schemas.microsoft.com/office/powerpoint/2010/main" val="123211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0DDF47-A5A9-40E3-805C-A27C13EB962F}"/>
              </a:ext>
            </a:extLst>
          </p:cNvPr>
          <p:cNvPicPr>
            <a:picLocks noChangeAspect="1"/>
          </p:cNvPicPr>
          <p:nvPr/>
        </p:nvPicPr>
        <p:blipFill>
          <a:blip r:embed="rId3"/>
          <a:stretch>
            <a:fillRect/>
          </a:stretch>
        </p:blipFill>
        <p:spPr>
          <a:xfrm>
            <a:off x="192573" y="1600200"/>
            <a:ext cx="3810000" cy="2762250"/>
          </a:xfrm>
          <a:prstGeom prst="rect">
            <a:avLst/>
          </a:prstGeom>
        </p:spPr>
      </p:pic>
      <p:sp>
        <p:nvSpPr>
          <p:cNvPr id="52227" name="Rectangle 2">
            <a:extLst>
              <a:ext uri="{FF2B5EF4-FFF2-40B4-BE49-F238E27FC236}">
                <a16:creationId xmlns:a16="http://schemas.microsoft.com/office/drawing/2014/main" id="{A014FBAC-05E7-4C8B-8CBB-94F7984D4920}"/>
              </a:ext>
            </a:extLst>
          </p:cNvPr>
          <p:cNvSpPr>
            <a:spLocks noGrp="1" noChangeArrowheads="1"/>
          </p:cNvSpPr>
          <p:nvPr>
            <p:ph type="title"/>
          </p:nvPr>
        </p:nvSpPr>
        <p:spPr>
          <a:xfrm>
            <a:off x="457200" y="0"/>
            <a:ext cx="8229600" cy="1143000"/>
          </a:xfrm>
        </p:spPr>
        <p:txBody>
          <a:bodyPr>
            <a:normAutofit/>
          </a:bodyPr>
          <a:lstStyle/>
          <a:p>
            <a:r>
              <a:rPr lang="en-US" altLang="en-US" sz="3200" dirty="0"/>
              <a:t>Design of 4-input Priority Encoder </a:t>
            </a:r>
            <a:endParaRPr lang="en-US" altLang="en-US" sz="5400" dirty="0"/>
          </a:p>
        </p:txBody>
      </p:sp>
      <p:pic>
        <p:nvPicPr>
          <p:cNvPr id="4" name="Picture 3">
            <a:extLst>
              <a:ext uri="{FF2B5EF4-FFF2-40B4-BE49-F238E27FC236}">
                <a16:creationId xmlns:a16="http://schemas.microsoft.com/office/drawing/2014/main" id="{1E82776F-68F4-49B5-AF54-D89B9EBB4C01}"/>
              </a:ext>
            </a:extLst>
          </p:cNvPr>
          <p:cNvPicPr>
            <a:picLocks noChangeAspect="1"/>
          </p:cNvPicPr>
          <p:nvPr/>
        </p:nvPicPr>
        <p:blipFill>
          <a:blip r:embed="rId4"/>
          <a:stretch>
            <a:fillRect/>
          </a:stretch>
        </p:blipFill>
        <p:spPr>
          <a:xfrm>
            <a:off x="214875" y="4141360"/>
            <a:ext cx="4038600" cy="2243667"/>
          </a:xfrm>
          <a:prstGeom prst="rect">
            <a:avLst/>
          </a:prstGeom>
        </p:spPr>
      </p:pic>
      <p:pic>
        <p:nvPicPr>
          <p:cNvPr id="6" name="Picture 5">
            <a:extLst>
              <a:ext uri="{FF2B5EF4-FFF2-40B4-BE49-F238E27FC236}">
                <a16:creationId xmlns:a16="http://schemas.microsoft.com/office/drawing/2014/main" id="{F785C17A-C460-4186-9913-6003CAF2512D}"/>
              </a:ext>
            </a:extLst>
          </p:cNvPr>
          <p:cNvPicPr>
            <a:picLocks noChangeAspect="1"/>
          </p:cNvPicPr>
          <p:nvPr/>
        </p:nvPicPr>
        <p:blipFill>
          <a:blip r:embed="rId5"/>
          <a:stretch>
            <a:fillRect/>
          </a:stretch>
        </p:blipFill>
        <p:spPr>
          <a:xfrm>
            <a:off x="4437618" y="1828800"/>
            <a:ext cx="4693546" cy="4495800"/>
          </a:xfrm>
          <a:prstGeom prst="rect">
            <a:avLst/>
          </a:prstGeom>
        </p:spPr>
      </p:pic>
    </p:spTree>
    <p:extLst>
      <p:ext uri="{BB962C8B-B14F-4D97-AF65-F5344CB8AC3E}">
        <p14:creationId xmlns:p14="http://schemas.microsoft.com/office/powerpoint/2010/main" val="255909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46DE8989-BD96-4690-99C4-7DCCD4058016}"/>
              </a:ext>
            </a:extLst>
          </p:cNvPr>
          <p:cNvSpPr>
            <a:spLocks noGrp="1" noChangeArrowheads="1"/>
          </p:cNvSpPr>
          <p:nvPr>
            <p:ph type="title"/>
          </p:nvPr>
        </p:nvSpPr>
        <p:spPr>
          <a:xfrm>
            <a:off x="533400" y="196850"/>
            <a:ext cx="8153400" cy="990600"/>
          </a:xfrm>
        </p:spPr>
        <p:txBody>
          <a:bodyPr>
            <a:normAutofit/>
          </a:bodyPr>
          <a:lstStyle/>
          <a:p>
            <a:r>
              <a:rPr lang="en-US" altLang="en-US" sz="3200" dirty="0"/>
              <a:t>Design of 4-input Priority Encoder </a:t>
            </a:r>
            <a:endParaRPr lang="en-US" altLang="en-US" sz="3200" b="1" dirty="0"/>
          </a:p>
        </p:txBody>
      </p:sp>
      <p:pic>
        <p:nvPicPr>
          <p:cNvPr id="54276" name="Picture 4" descr="AACFLPF0">
            <a:extLst>
              <a:ext uri="{FF2B5EF4-FFF2-40B4-BE49-F238E27FC236}">
                <a16:creationId xmlns:a16="http://schemas.microsoft.com/office/drawing/2014/main" id="{60F9DD29-9AEF-4056-B5BD-7E6B52855DC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1371600"/>
            <a:ext cx="8001000" cy="4343400"/>
          </a:xfrm>
        </p:spPr>
      </p:pic>
      <p:sp>
        <p:nvSpPr>
          <p:cNvPr id="54277" name="Text Box 5">
            <a:extLst>
              <a:ext uri="{FF2B5EF4-FFF2-40B4-BE49-F238E27FC236}">
                <a16:creationId xmlns:a16="http://schemas.microsoft.com/office/drawing/2014/main" id="{E8C75FC8-C0C1-47C4-A627-19F921DF4A4D}"/>
              </a:ext>
            </a:extLst>
          </p:cNvPr>
          <p:cNvSpPr txBox="1">
            <a:spLocks noChangeArrowheads="1"/>
          </p:cNvSpPr>
          <p:nvPr/>
        </p:nvSpPr>
        <p:spPr bwMode="auto">
          <a:xfrm>
            <a:off x="2590800" y="5497286"/>
            <a:ext cx="378821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             </a:t>
            </a:r>
          </a:p>
          <a:p>
            <a:r>
              <a:rPr lang="en-US" altLang="en-US" dirty="0"/>
              <a:t> 	V=D</a:t>
            </a:r>
            <a:r>
              <a:rPr lang="en-US" altLang="en-US" baseline="-25000" dirty="0"/>
              <a:t>0</a:t>
            </a:r>
            <a:r>
              <a:rPr lang="en-US" altLang="en-US" dirty="0"/>
              <a:t>+D</a:t>
            </a:r>
            <a:r>
              <a:rPr lang="en-US" altLang="en-US" baseline="-25000" dirty="0"/>
              <a:t>1</a:t>
            </a:r>
            <a:r>
              <a:rPr lang="en-US" altLang="en-US" dirty="0"/>
              <a:t>+D</a:t>
            </a:r>
            <a:r>
              <a:rPr lang="en-US" altLang="en-US" baseline="-25000" dirty="0"/>
              <a:t>2</a:t>
            </a:r>
            <a:r>
              <a:rPr lang="en-US" altLang="en-US" dirty="0"/>
              <a:t>+D</a:t>
            </a:r>
            <a:r>
              <a:rPr lang="en-US" altLang="en-US" baseline="-25000" dirty="0"/>
              <a:t>3</a:t>
            </a:r>
          </a:p>
          <a:p>
            <a:endParaRPr lang="en-US" altLang="en-US" dirty="0"/>
          </a:p>
          <a:p>
            <a:r>
              <a:rPr lang="en-US" altLang="en-US" dirty="0"/>
              <a:t>K-Maps for 4-input Priority Encoder</a:t>
            </a:r>
          </a:p>
        </p:txBody>
      </p:sp>
      <p:sp>
        <p:nvSpPr>
          <p:cNvPr id="54278" name="Rectangle 6">
            <a:extLst>
              <a:ext uri="{FF2B5EF4-FFF2-40B4-BE49-F238E27FC236}">
                <a16:creationId xmlns:a16="http://schemas.microsoft.com/office/drawing/2014/main" id="{95A7BCB4-ABBC-496C-A39E-BE9211B35EE0}"/>
              </a:ext>
            </a:extLst>
          </p:cNvPr>
          <p:cNvSpPr>
            <a:spLocks noChangeArrowheads="1"/>
          </p:cNvSpPr>
          <p:nvPr/>
        </p:nvSpPr>
        <p:spPr bwMode="auto">
          <a:xfrm>
            <a:off x="7467600" y="2057400"/>
            <a:ext cx="609600" cy="26670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28240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C20956E2-672D-420F-BB5C-3F86B616C78A}"/>
              </a:ext>
            </a:extLst>
          </p:cNvPr>
          <p:cNvSpPr>
            <a:spLocks noGrp="1" noChangeArrowheads="1"/>
          </p:cNvSpPr>
          <p:nvPr>
            <p:ph type="title"/>
          </p:nvPr>
        </p:nvSpPr>
        <p:spPr/>
        <p:txBody>
          <a:bodyPr>
            <a:normAutofit/>
          </a:bodyPr>
          <a:lstStyle/>
          <a:p>
            <a:r>
              <a:rPr lang="en-US" altLang="en-US" sz="3200" dirty="0"/>
              <a:t>Design of 4-input Priority Encoder </a:t>
            </a:r>
            <a:endParaRPr lang="en-US" altLang="en-US" sz="3200" b="1" dirty="0"/>
          </a:p>
        </p:txBody>
      </p:sp>
      <p:pic>
        <p:nvPicPr>
          <p:cNvPr id="55300" name="Picture 4" descr="AACFLPG0">
            <a:extLst>
              <a:ext uri="{FF2B5EF4-FFF2-40B4-BE49-F238E27FC236}">
                <a16:creationId xmlns:a16="http://schemas.microsoft.com/office/drawing/2014/main" id="{ACEF8433-6F42-4547-878B-0D1A3478E2B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66700" y="1752600"/>
            <a:ext cx="8610600" cy="4475163"/>
          </a:xfrm>
        </p:spPr>
      </p:pic>
      <p:sp>
        <p:nvSpPr>
          <p:cNvPr id="55301" name="Text Box 5">
            <a:extLst>
              <a:ext uri="{FF2B5EF4-FFF2-40B4-BE49-F238E27FC236}">
                <a16:creationId xmlns:a16="http://schemas.microsoft.com/office/drawing/2014/main" id="{68DE8B75-A127-4ED0-875F-133DAB78737B}"/>
              </a:ext>
            </a:extLst>
          </p:cNvPr>
          <p:cNvSpPr txBox="1">
            <a:spLocks noChangeArrowheads="1"/>
          </p:cNvSpPr>
          <p:nvPr/>
        </p:nvSpPr>
        <p:spPr bwMode="auto">
          <a:xfrm>
            <a:off x="1963610" y="6096000"/>
            <a:ext cx="545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Logic Diagram for 4-input priority encoder</a:t>
            </a:r>
          </a:p>
        </p:txBody>
      </p:sp>
    </p:spTree>
    <p:extLst>
      <p:ext uri="{BB962C8B-B14F-4D97-AF65-F5344CB8AC3E}">
        <p14:creationId xmlns:p14="http://schemas.microsoft.com/office/powerpoint/2010/main" val="200408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80D6E2-A51B-4C2D-9732-069A540142A6}"/>
              </a:ext>
            </a:extLst>
          </p:cNvPr>
          <p:cNvSpPr>
            <a:spLocks noGrp="1"/>
          </p:cNvSpPr>
          <p:nvPr>
            <p:ph type="body" idx="1"/>
          </p:nvPr>
        </p:nvSpPr>
        <p:spPr/>
        <p:txBody>
          <a:bodyPr/>
          <a:lstStyle/>
          <a:p>
            <a:endParaRPr lang="en-US"/>
          </a:p>
        </p:txBody>
      </p:sp>
      <p:sp>
        <p:nvSpPr>
          <p:cNvPr id="6" name="Title 5">
            <a:extLst>
              <a:ext uri="{FF2B5EF4-FFF2-40B4-BE49-F238E27FC236}">
                <a16:creationId xmlns:a16="http://schemas.microsoft.com/office/drawing/2014/main" id="{F5B38644-9D49-40D2-8366-8287402D0E01}"/>
              </a:ext>
            </a:extLst>
          </p:cNvPr>
          <p:cNvSpPr>
            <a:spLocks noGrp="1"/>
          </p:cNvSpPr>
          <p:nvPr>
            <p:ph type="title"/>
          </p:nvPr>
        </p:nvSpPr>
        <p:spPr/>
        <p:txBody>
          <a:bodyPr/>
          <a:lstStyle/>
          <a:p>
            <a:r>
              <a:rPr lang="en-US" dirty="0"/>
              <a:t>Multiplexers</a:t>
            </a:r>
          </a:p>
        </p:txBody>
      </p:sp>
    </p:spTree>
    <p:extLst>
      <p:ext uri="{BB962C8B-B14F-4D97-AF65-F5344CB8AC3E}">
        <p14:creationId xmlns:p14="http://schemas.microsoft.com/office/powerpoint/2010/main" val="18414692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MCS NUST</Template>
  <TotalTime>21566</TotalTime>
  <Words>798</Words>
  <Application>Microsoft Office PowerPoint</Application>
  <PresentationFormat>On-screen Show (4:3)</PresentationFormat>
  <Paragraphs>104</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4" baseType="lpstr">
      <vt:lpstr>Arial</vt:lpstr>
      <vt:lpstr>Calibri</vt:lpstr>
      <vt:lpstr>Times New Roman</vt:lpstr>
      <vt:lpstr>Tw Cen MT</vt:lpstr>
      <vt:lpstr>Wingdings</vt:lpstr>
      <vt:lpstr>Wingdings 2</vt:lpstr>
      <vt:lpstr>Median</vt:lpstr>
      <vt:lpstr>Artwork</vt:lpstr>
      <vt:lpstr>Equation</vt:lpstr>
      <vt:lpstr>Encoders</vt:lpstr>
      <vt:lpstr>Encoders</vt:lpstr>
      <vt:lpstr>8 to 3 bit Binary Encoder</vt:lpstr>
      <vt:lpstr>8-to-3 encoder Implementation</vt:lpstr>
      <vt:lpstr>Priority Encoder</vt:lpstr>
      <vt:lpstr>Design of 4-input Priority Encoder </vt:lpstr>
      <vt:lpstr>Design of 4-input Priority Encoder </vt:lpstr>
      <vt:lpstr>Design of 4-input Priority Encoder </vt:lpstr>
      <vt:lpstr>Multiplexers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EE-476 Communication and network security</dc:title>
  <dc:creator>ayesha</dc:creator>
  <cp:lastModifiedBy>Wasi Hassan</cp:lastModifiedBy>
  <cp:revision>660</cp:revision>
  <cp:lastPrinted>2018-04-06T03:09:47Z</cp:lastPrinted>
  <dcterms:created xsi:type="dcterms:W3CDTF">2010-09-21T06:20:24Z</dcterms:created>
  <dcterms:modified xsi:type="dcterms:W3CDTF">2023-11-27T03:34:06Z</dcterms:modified>
</cp:coreProperties>
</file>