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1569"/>
    <a:srgbClr val="181CB8"/>
    <a:srgbClr val="04045C"/>
    <a:srgbClr val="4343EB"/>
    <a:srgbClr val="4C66E6"/>
    <a:srgbClr val="FF9966"/>
    <a:srgbClr val="A50021"/>
    <a:srgbClr val="FFCC99"/>
    <a:srgbClr val="FFFFCC"/>
    <a:srgbClr val="7C7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614" y="72"/>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C22767-89DC-4E08-8375-9B14224E9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 xmlns:a16="http://schemas.microsoft.com/office/drawing/2014/main" id="{E6AD8ED4-7BC4-4BAD-AAF8-6C08F46EB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 xmlns:a16="http://schemas.microsoft.com/office/drawing/2014/main" id="{B35C15BD-E190-4DAE-9C09-8526A290A231}"/>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A749CD13-7210-4955-8449-109B48D8B27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A0C7BC6A-7B3D-4A31-90A0-D3A9BD17902F}"/>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134245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FF6BA-DA65-433F-89D2-E3B873CC77A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 xmlns:a16="http://schemas.microsoft.com/office/drawing/2014/main" id="{3529F711-33FE-408D-9A45-029CBF386A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7841F2DC-3275-4886-A36C-DFBD6AF14D33}"/>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8FEB4541-EC1E-44D0-B26B-A6F4345AF6B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6AF15EA6-8E09-4F7A-ABA8-998376EB3CDD}"/>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228115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9AF017D-02FE-4696-AA2A-3E089860B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 xmlns:a16="http://schemas.microsoft.com/office/drawing/2014/main" id="{CF33C1FD-D7F8-49BD-8330-4D1D8D6527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2C78D522-2249-494C-AEB7-EFE5C6A316D3}"/>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0C325829-2F30-45AC-8015-C4F6144243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8DF3D38D-13DE-4811-9068-D7865A0FBE7F}"/>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25206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16533B-BE37-4D0E-88D4-002636211F2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BC90FA75-84A2-4B63-BFF8-084C490DF7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C08332EA-A12C-4E4E-BDF0-86051880B249}"/>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B8C3A42E-6C06-46F8-A31D-A15D18DEADD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BA5A5A9F-FDEA-4545-9A2B-F72C3018E28C}"/>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187367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C0E86-ACAB-4CFB-9238-766086016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 xmlns:a16="http://schemas.microsoft.com/office/drawing/2014/main" id="{32DFA21B-2576-4EA2-B247-A47810183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97F24839-5CDA-41CB-8432-51D8BA11F772}"/>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6E7A5368-3715-4B75-8D6A-F4AB1FCC9AF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E0ED5828-553E-44D0-9063-12A5CB126E59}"/>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83812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225B9-3F8A-4FE6-B198-A37FADD0552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099C8069-C635-4ACE-A6BD-2C4AC32ADC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 xmlns:a16="http://schemas.microsoft.com/office/drawing/2014/main" id="{4FC3B08C-44AC-4EC2-A151-CFD8E946D8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 xmlns:a16="http://schemas.microsoft.com/office/drawing/2014/main" id="{049596FE-C4E7-4E70-9B16-93FF15A139BA}"/>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6" name="Footer Placeholder 5">
            <a:extLst>
              <a:ext uri="{FF2B5EF4-FFF2-40B4-BE49-F238E27FC236}">
                <a16:creationId xmlns="" xmlns:a16="http://schemas.microsoft.com/office/drawing/2014/main" id="{6E4AFA48-D186-4144-86F3-B08FF9B67CE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CE4CDFCD-BD45-48CE-9130-B80BE75AC85A}"/>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24890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EA56C4-5568-48A4-A11A-41CCE6DC9B2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 xmlns:a16="http://schemas.microsoft.com/office/drawing/2014/main" id="{A9FB52C4-4C35-4EA6-AEA1-D17E5CF04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1264FFD-76F0-4014-A0E2-25789FD531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 xmlns:a16="http://schemas.microsoft.com/office/drawing/2014/main" id="{A6154E0B-566E-4CBC-BBA1-16A198B61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607DCB59-D0B6-4246-BD47-52F3653CA6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 xmlns:a16="http://schemas.microsoft.com/office/drawing/2014/main" id="{98646A9B-6DDF-4E4C-8B90-68BDE8D63613}"/>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8" name="Footer Placeholder 7">
            <a:extLst>
              <a:ext uri="{FF2B5EF4-FFF2-40B4-BE49-F238E27FC236}">
                <a16:creationId xmlns="" xmlns:a16="http://schemas.microsoft.com/office/drawing/2014/main" id="{43FF6925-B5DC-4B6E-80CF-8C920422AE2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 xmlns:a16="http://schemas.microsoft.com/office/drawing/2014/main" id="{B7D1AC9A-D3CF-4ED8-95E7-B2186BBCD539}"/>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28528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2639EF-E5CC-401A-AE27-C7370BD563D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 xmlns:a16="http://schemas.microsoft.com/office/drawing/2014/main" id="{A6DECEFA-FA81-428D-A2E3-E2CEE864359A}"/>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4" name="Footer Placeholder 3">
            <a:extLst>
              <a:ext uri="{FF2B5EF4-FFF2-40B4-BE49-F238E27FC236}">
                <a16:creationId xmlns="" xmlns:a16="http://schemas.microsoft.com/office/drawing/2014/main" id="{5FE518CA-303C-484C-89FB-BEE73FFADD5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 xmlns:a16="http://schemas.microsoft.com/office/drawing/2014/main" id="{1B4092C6-3963-4C8F-BD46-6D1A264267B7}"/>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36582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DA4DFF-CDCF-406C-B764-5380BEAB96F5}"/>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3" name="Footer Placeholder 2">
            <a:extLst>
              <a:ext uri="{FF2B5EF4-FFF2-40B4-BE49-F238E27FC236}">
                <a16:creationId xmlns="" xmlns:a16="http://schemas.microsoft.com/office/drawing/2014/main" id="{71B50E9B-B60B-49CF-9D17-AE0FD4ACC11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 xmlns:a16="http://schemas.microsoft.com/office/drawing/2014/main" id="{D650D5FC-47F3-4226-AEFC-6B46674A7242}"/>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268350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3739A-43FF-4E5B-A3ED-8F41D1803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65DF93AC-1CB4-4A0C-834C-1ED271C2F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 xmlns:a16="http://schemas.microsoft.com/office/drawing/2014/main" id="{1CB7B2A9-AA46-4365-8F39-A55DAC64F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4A82290-DDD3-46F9-9D44-FB00310A1765}"/>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6" name="Footer Placeholder 5">
            <a:extLst>
              <a:ext uri="{FF2B5EF4-FFF2-40B4-BE49-F238E27FC236}">
                <a16:creationId xmlns="" xmlns:a16="http://schemas.microsoft.com/office/drawing/2014/main" id="{66FFD933-991A-4DDA-8203-796CFA7570B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2E5B49F5-494D-4288-AD72-0A97F9BC97A0}"/>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366970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7EE44-57FB-4581-93E1-CD0030C80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 xmlns:a16="http://schemas.microsoft.com/office/drawing/2014/main" id="{EB861398-5E47-4860-9767-0EE659C12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 xmlns:a16="http://schemas.microsoft.com/office/drawing/2014/main" id="{31998AAA-5DAA-4086-9DE7-441177014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8D13A3F-19FB-46D7-B77E-33A6056FC6CE}"/>
              </a:ext>
            </a:extLst>
          </p:cNvPr>
          <p:cNvSpPr>
            <a:spLocks noGrp="1"/>
          </p:cNvSpPr>
          <p:nvPr>
            <p:ph type="dt" sz="half" idx="10"/>
          </p:nvPr>
        </p:nvSpPr>
        <p:spPr/>
        <p:txBody>
          <a:bodyPr/>
          <a:lstStyle/>
          <a:p>
            <a:fld id="{DAE97A55-7E73-47A8-9F2D-88E11914490F}" type="datetimeFigureOut">
              <a:rPr lang="en-PK" smtClean="0"/>
              <a:t>07/05/2024</a:t>
            </a:fld>
            <a:endParaRPr lang="en-PK"/>
          </a:p>
        </p:txBody>
      </p:sp>
      <p:sp>
        <p:nvSpPr>
          <p:cNvPr id="6" name="Footer Placeholder 5">
            <a:extLst>
              <a:ext uri="{FF2B5EF4-FFF2-40B4-BE49-F238E27FC236}">
                <a16:creationId xmlns="" xmlns:a16="http://schemas.microsoft.com/office/drawing/2014/main" id="{375D9A9F-52C2-44E5-882E-444A75D3BFD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BAA5562B-6D3E-46E3-AB8E-9A19C5679B70}"/>
              </a:ext>
            </a:extLst>
          </p:cNvPr>
          <p:cNvSpPr>
            <a:spLocks noGrp="1"/>
          </p:cNvSpPr>
          <p:nvPr>
            <p:ph type="sldNum" sz="quarter" idx="12"/>
          </p:nvPr>
        </p:nvSpPr>
        <p:spPr/>
        <p:txBody>
          <a:bodyPr/>
          <a:lstStyle/>
          <a:p>
            <a:fld id="{F9B782CF-98BF-4AA8-86ED-CBA758707413}" type="slidenum">
              <a:rPr lang="en-PK" smtClean="0"/>
              <a:t>‹#›</a:t>
            </a:fld>
            <a:endParaRPr lang="en-PK"/>
          </a:p>
        </p:txBody>
      </p:sp>
    </p:spTree>
    <p:extLst>
      <p:ext uri="{BB962C8B-B14F-4D97-AF65-F5344CB8AC3E}">
        <p14:creationId xmlns:p14="http://schemas.microsoft.com/office/powerpoint/2010/main" val="173709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6A772F-ECEB-4658-8BAD-C5F258FA9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 xmlns:a16="http://schemas.microsoft.com/office/drawing/2014/main" id="{1492A5BD-53B1-4249-B7E4-E4D282AA1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1070CB38-CC07-4905-A322-BDB37FF2B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97A55-7E73-47A8-9F2D-88E11914490F}" type="datetimeFigureOut">
              <a:rPr lang="en-PK" smtClean="0"/>
              <a:t>07/05/2024</a:t>
            </a:fld>
            <a:endParaRPr lang="en-PK"/>
          </a:p>
        </p:txBody>
      </p:sp>
      <p:sp>
        <p:nvSpPr>
          <p:cNvPr id="5" name="Footer Placeholder 4">
            <a:extLst>
              <a:ext uri="{FF2B5EF4-FFF2-40B4-BE49-F238E27FC236}">
                <a16:creationId xmlns="" xmlns:a16="http://schemas.microsoft.com/office/drawing/2014/main" id="{0CDA36FE-1696-4A88-B939-6E0F1D23D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 xmlns:a16="http://schemas.microsoft.com/office/drawing/2014/main" id="{9F34142A-8748-49F8-8856-AD65B81AA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782CF-98BF-4AA8-86ED-CBA758707413}" type="slidenum">
              <a:rPr lang="en-PK" smtClean="0"/>
              <a:t>‹#›</a:t>
            </a:fld>
            <a:endParaRPr lang="en-PK"/>
          </a:p>
        </p:txBody>
      </p:sp>
    </p:spTree>
    <p:extLst>
      <p:ext uri="{BB962C8B-B14F-4D97-AF65-F5344CB8AC3E}">
        <p14:creationId xmlns:p14="http://schemas.microsoft.com/office/powerpoint/2010/main" val="194654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leetcode.com/problems/median-of-two-sorted-arrays/description/"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leetcode.com/problems/median-of-two-sorted-arrays/description/" TargetMode="External"/><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JP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leetcode.com/problems/median-of-two-sorted-arrays/description/" TargetMode="External"/><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JPG"/><Relationship Id="rId5" Type="http://schemas.openxmlformats.org/officeDocument/2006/relationships/image" Target="../media/image4.svg"/><Relationship Id="rId15" Type="http://schemas.openxmlformats.org/officeDocument/2006/relationships/image" Target="../media/image1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leetcode.com/problems/median-of-two-sorted-arrays/description/" TargetMode="External"/><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JPG"/><Relationship Id="rId5" Type="http://schemas.openxmlformats.org/officeDocument/2006/relationships/image" Target="../media/image4.svg"/><Relationship Id="rId15" Type="http://schemas.openxmlformats.org/officeDocument/2006/relationships/image" Target="../media/image1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leetcode.com/problems/median-of-two-sorted-arrays/description/" TargetMode="External"/><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JPG"/><Relationship Id="rId5" Type="http://schemas.openxmlformats.org/officeDocument/2006/relationships/image" Target="../media/image4.svg"/><Relationship Id="rId15" Type="http://schemas.openxmlformats.org/officeDocument/2006/relationships/image" Target="../media/image1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716767" y="2238660"/>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43" name="Group 42">
            <a:extLst>
              <a:ext uri="{FF2B5EF4-FFF2-40B4-BE49-F238E27FC236}">
                <a16:creationId xmlns="" xmlns:a16="http://schemas.microsoft.com/office/drawing/2014/main" id="{315B340A-3386-4965-87AE-749F1715DE56}"/>
              </a:ext>
            </a:extLst>
          </p:cNvPr>
          <p:cNvGrpSpPr/>
          <p:nvPr/>
        </p:nvGrpSpPr>
        <p:grpSpPr>
          <a:xfrm>
            <a:off x="13058545" y="3721382"/>
            <a:ext cx="3505200" cy="584777"/>
            <a:chOff x="1104900" y="3721385"/>
            <a:chExt cx="3505200" cy="584777"/>
          </a:xfrm>
        </p:grpSpPr>
        <p:grpSp>
          <p:nvGrpSpPr>
            <p:cNvPr id="37" name="Group 36">
              <a:extLst>
                <a:ext uri="{FF2B5EF4-FFF2-40B4-BE49-F238E27FC236}">
                  <a16:creationId xmlns="" xmlns:a16="http://schemas.microsoft.com/office/drawing/2014/main" id="{272EDDE5-D9DF-40F9-8059-BC72DDDD93A7}"/>
                </a:ext>
              </a:extLst>
            </p:cNvPr>
            <p:cNvGrpSpPr/>
            <p:nvPr/>
          </p:nvGrpSpPr>
          <p:grpSpPr>
            <a:xfrm>
              <a:off x="1104900" y="3721385"/>
              <a:ext cx="3505200" cy="584777"/>
              <a:chOff x="1104900" y="3721385"/>
              <a:chExt cx="3505200" cy="584777"/>
            </a:xfrm>
          </p:grpSpPr>
          <p:sp>
            <p:nvSpPr>
              <p:cNvPr id="31" name="Rectangle: Rounded Corners 30">
                <a:extLst>
                  <a:ext uri="{FF2B5EF4-FFF2-40B4-BE49-F238E27FC236}">
                    <a16:creationId xmlns="" xmlns:a16="http://schemas.microsoft.com/office/drawing/2014/main" id="{60017A55-36E3-449B-AE7F-22412C7A2781}"/>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33" name="Straight Connector 32">
                <a:extLst>
                  <a:ext uri="{FF2B5EF4-FFF2-40B4-BE49-F238E27FC236}">
                    <a16:creationId xmlns="" xmlns:a16="http://schemas.microsoft.com/office/drawing/2014/main" id="{370BA4CC-CE27-47E2-B4CB-719CB8EE242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9623FE03-13E5-4BD4-BFD3-3A71BC764DEA}"/>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07122006-A6CB-4753-8B6F-FA2F21F768DB}"/>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30BC35AF-A42F-4DB2-A0DF-C17E93D05070}"/>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 xmlns:a16="http://schemas.microsoft.com/office/drawing/2014/main" id="{13E6FF30-54CE-4C3C-B9A3-D9F891BC714F}"/>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39" name="TextBox 38">
              <a:extLst>
                <a:ext uri="{FF2B5EF4-FFF2-40B4-BE49-F238E27FC236}">
                  <a16:creationId xmlns="" xmlns:a16="http://schemas.microsoft.com/office/drawing/2014/main" id="{D9398FF6-80B8-4223-BB94-F63144DDB55D}"/>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40" name="TextBox 39">
              <a:extLst>
                <a:ext uri="{FF2B5EF4-FFF2-40B4-BE49-F238E27FC236}">
                  <a16:creationId xmlns="" xmlns:a16="http://schemas.microsoft.com/office/drawing/2014/main" id="{D1F1BBA7-9A0E-40E3-AC33-343C5374CF0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41" name="TextBox 40">
              <a:extLst>
                <a:ext uri="{FF2B5EF4-FFF2-40B4-BE49-F238E27FC236}">
                  <a16:creationId xmlns="" xmlns:a16="http://schemas.microsoft.com/office/drawing/2014/main" id="{19F40D4F-20E8-42EE-8E35-9AB4DA4A22F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42" name="TextBox 41">
              <a:extLst>
                <a:ext uri="{FF2B5EF4-FFF2-40B4-BE49-F238E27FC236}">
                  <a16:creationId xmlns="" xmlns:a16="http://schemas.microsoft.com/office/drawing/2014/main" id="{CB3BD068-9831-4F3A-A10D-364BC0A09FB8}"/>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12" name="Group 111">
            <a:extLst>
              <a:ext uri="{FF2B5EF4-FFF2-40B4-BE49-F238E27FC236}">
                <a16:creationId xmlns="" xmlns:a16="http://schemas.microsoft.com/office/drawing/2014/main" id="{005C3998-DCEE-4117-87B7-E4AA7569103D}"/>
              </a:ext>
            </a:extLst>
          </p:cNvPr>
          <p:cNvGrpSpPr/>
          <p:nvPr/>
        </p:nvGrpSpPr>
        <p:grpSpPr>
          <a:xfrm>
            <a:off x="-12496800" y="0"/>
            <a:ext cx="12115800" cy="6858000"/>
            <a:chOff x="-12496800" y="0"/>
            <a:chExt cx="12115800" cy="6858000"/>
          </a:xfrm>
        </p:grpSpPr>
        <p:grpSp>
          <p:nvGrpSpPr>
            <p:cNvPr id="14" name="Group 13">
              <a:extLst>
                <a:ext uri="{FF2B5EF4-FFF2-40B4-BE49-F238E27FC236}">
                  <a16:creationId xmlns="" xmlns:a16="http://schemas.microsoft.com/office/drawing/2014/main" id="{7367F46B-BB19-4438-88D0-CBEA0E68C00A}"/>
                </a:ext>
              </a:extLst>
            </p:cNvPr>
            <p:cNvGrpSpPr/>
            <p:nvPr/>
          </p:nvGrpSpPr>
          <p:grpSpPr>
            <a:xfrm>
              <a:off x="-12496800" y="0"/>
              <a:ext cx="12115800" cy="6858000"/>
              <a:chOff x="0" y="0"/>
              <a:chExt cx="12115800" cy="6858000"/>
            </a:xfrm>
            <a:solidFill>
              <a:srgbClr val="FF9966"/>
            </a:solidFill>
            <a:effectLst>
              <a:outerShdw blurRad="50800" dist="88900" algn="l" rotWithShape="0">
                <a:prstClr val="black">
                  <a:alpha val="50000"/>
                </a:prstClr>
              </a:outerShdw>
            </a:effectLst>
          </p:grpSpPr>
          <p:sp>
            <p:nvSpPr>
              <p:cNvPr id="15" name="Rectangle 14">
                <a:extLst>
                  <a:ext uri="{FF2B5EF4-FFF2-40B4-BE49-F238E27FC236}">
                    <a16:creationId xmlns="" xmlns:a16="http://schemas.microsoft.com/office/drawing/2014/main" id="{45C63662-CEDF-416C-96CB-15D50823CE89}"/>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Rectangle: Rounded Corners 15">
                <a:extLst>
                  <a:ext uri="{FF2B5EF4-FFF2-40B4-BE49-F238E27FC236}">
                    <a16:creationId xmlns="" xmlns:a16="http://schemas.microsoft.com/office/drawing/2014/main" id="{D9D190DC-92A3-4AAE-A764-E1DD701AF41E}"/>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10" name="TextBox 109">
              <a:extLst>
                <a:ext uri="{FF2B5EF4-FFF2-40B4-BE49-F238E27FC236}">
                  <a16:creationId xmlns="" xmlns:a16="http://schemas.microsoft.com/office/drawing/2014/main" id="{F0F0E4CA-8632-4304-9914-7661D8A49D2E}"/>
                </a:ext>
              </a:extLst>
            </p:cNvPr>
            <p:cNvSpPr txBox="1"/>
            <p:nvPr/>
          </p:nvSpPr>
          <p:spPr>
            <a:xfrm>
              <a:off x="-910358" y="767090"/>
              <a:ext cx="454003" cy="523220"/>
            </a:xfrm>
            <a:prstGeom prst="rect">
              <a:avLst/>
            </a:prstGeom>
            <a:no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grpSp>
        <p:nvGrpSpPr>
          <p:cNvPr id="114" name="Group 113">
            <a:extLst>
              <a:ext uri="{FF2B5EF4-FFF2-40B4-BE49-F238E27FC236}">
                <a16:creationId xmlns="" xmlns:a16="http://schemas.microsoft.com/office/drawing/2014/main" id="{B9452519-FDD1-4FFD-88D6-5173DEE9D646}"/>
              </a:ext>
            </a:extLst>
          </p:cNvPr>
          <p:cNvGrpSpPr/>
          <p:nvPr/>
        </p:nvGrpSpPr>
        <p:grpSpPr>
          <a:xfrm>
            <a:off x="-13283639" y="0"/>
            <a:ext cx="12134850" cy="6858000"/>
            <a:chOff x="-13095212" y="-7164344"/>
            <a:chExt cx="12134850" cy="6858000"/>
          </a:xfrm>
        </p:grpSpPr>
        <p:grpSp>
          <p:nvGrpSpPr>
            <p:cNvPr id="17" name="Group 16">
              <a:extLst>
                <a:ext uri="{FF2B5EF4-FFF2-40B4-BE49-F238E27FC236}">
                  <a16:creationId xmlns="" xmlns:a16="http://schemas.microsoft.com/office/drawing/2014/main" id="{835D566B-1462-4E8A-8FDA-4D0310E0EDC7}"/>
                </a:ext>
              </a:extLst>
            </p:cNvPr>
            <p:cNvGrpSpPr/>
            <p:nvPr/>
          </p:nvGrpSpPr>
          <p:grpSpPr>
            <a:xfrm>
              <a:off x="-13095212" y="-7164344"/>
              <a:ext cx="12134850" cy="6858000"/>
              <a:chOff x="0" y="0"/>
              <a:chExt cx="12134850" cy="6858000"/>
            </a:xfrm>
            <a:solidFill>
              <a:schemeClr val="accent2">
                <a:lumMod val="75000"/>
              </a:schemeClr>
            </a:solidFill>
            <a:effectLst>
              <a:outerShdw blurRad="50800" dist="88900" algn="l" rotWithShape="0">
                <a:prstClr val="black">
                  <a:alpha val="50000"/>
                </a:prstClr>
              </a:outerShdw>
            </a:effectLst>
          </p:grpSpPr>
          <p:sp>
            <p:nvSpPr>
              <p:cNvPr id="18" name="Rectangle 17">
                <a:extLst>
                  <a:ext uri="{FF2B5EF4-FFF2-40B4-BE49-F238E27FC236}">
                    <a16:creationId xmlns="" xmlns:a16="http://schemas.microsoft.com/office/drawing/2014/main" id="{E8EFE966-8075-4C3C-8005-EE68D6C3AF86}"/>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Rectangle: Rounded Corners 18">
                <a:extLst>
                  <a:ext uri="{FF2B5EF4-FFF2-40B4-BE49-F238E27FC236}">
                    <a16:creationId xmlns="" xmlns:a16="http://schemas.microsoft.com/office/drawing/2014/main" id="{94CB1C5E-C4CC-4A7B-9C7C-46B9EB4D0653}"/>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13" name="TextBox 112">
              <a:extLst>
                <a:ext uri="{FF2B5EF4-FFF2-40B4-BE49-F238E27FC236}">
                  <a16:creationId xmlns="" xmlns:a16="http://schemas.microsoft.com/office/drawing/2014/main" id="{9976FD4B-DB11-43FF-86FB-D12F1AAE27E2}"/>
                </a:ext>
              </a:extLst>
            </p:cNvPr>
            <p:cNvSpPr txBox="1"/>
            <p:nvPr/>
          </p:nvSpPr>
          <p:spPr>
            <a:xfrm>
              <a:off x="-1543050" y="-5820229"/>
              <a:ext cx="468993" cy="523220"/>
            </a:xfrm>
            <a:prstGeom prst="rect">
              <a:avLst/>
            </a:prstGeom>
            <a:noFill/>
          </p:spPr>
          <p:txBody>
            <a:bodyPr wrap="square" rtlCol="0">
              <a:spAutoFit/>
            </a:bodyPr>
            <a:lstStyle/>
            <a:p>
              <a:r>
                <a:rPr lang="en-US" sz="2800" dirty="0">
                  <a:latin typeface="Arial Black" panose="020B0A04020102020204" pitchFamily="34" charset="0"/>
                </a:rPr>
                <a:t>B</a:t>
              </a:r>
              <a:endParaRPr lang="en-PK" sz="2800" dirty="0">
                <a:latin typeface="Arial Black" panose="020B0A04020102020204" pitchFamily="34" charset="0"/>
              </a:endParaRPr>
            </a:p>
          </p:txBody>
        </p:sp>
      </p:grpSp>
      <p:grpSp>
        <p:nvGrpSpPr>
          <p:cNvPr id="118" name="Group 117">
            <a:extLst>
              <a:ext uri="{FF2B5EF4-FFF2-40B4-BE49-F238E27FC236}">
                <a16:creationId xmlns="" xmlns:a16="http://schemas.microsoft.com/office/drawing/2014/main" id="{5C89C692-A9BC-427F-8CE2-02597D5F0CDE}"/>
              </a:ext>
            </a:extLst>
          </p:cNvPr>
          <p:cNvGrpSpPr/>
          <p:nvPr/>
        </p:nvGrpSpPr>
        <p:grpSpPr>
          <a:xfrm>
            <a:off x="-14115759" y="0"/>
            <a:ext cx="12225338" cy="6858000"/>
            <a:chOff x="-13998599" y="8161151"/>
            <a:chExt cx="12225338" cy="6858000"/>
          </a:xfrm>
        </p:grpSpPr>
        <p:grpSp>
          <p:nvGrpSpPr>
            <p:cNvPr id="20" name="Group 19">
              <a:extLst>
                <a:ext uri="{FF2B5EF4-FFF2-40B4-BE49-F238E27FC236}">
                  <a16:creationId xmlns="" xmlns:a16="http://schemas.microsoft.com/office/drawing/2014/main" id="{285DF93B-7BC2-4B9C-8D4C-E3A498B2FD75}"/>
                </a:ext>
              </a:extLst>
            </p:cNvPr>
            <p:cNvGrpSpPr/>
            <p:nvPr/>
          </p:nvGrpSpPr>
          <p:grpSpPr>
            <a:xfrm>
              <a:off x="-13998599" y="8161151"/>
              <a:ext cx="12225338" cy="6858000"/>
              <a:chOff x="0" y="0"/>
              <a:chExt cx="12225338" cy="6858000"/>
            </a:xfrm>
            <a:solidFill>
              <a:srgbClr val="4343EB"/>
            </a:solidFill>
            <a:effectLst>
              <a:outerShdw blurRad="50800" dist="88900" algn="l" rotWithShape="0">
                <a:prstClr val="black">
                  <a:alpha val="50000"/>
                </a:prstClr>
              </a:outerShdw>
            </a:effectLst>
          </p:grpSpPr>
          <p:sp>
            <p:nvSpPr>
              <p:cNvPr id="21" name="Rectangle 20">
                <a:extLst>
                  <a:ext uri="{FF2B5EF4-FFF2-40B4-BE49-F238E27FC236}">
                    <a16:creationId xmlns="" xmlns:a16="http://schemas.microsoft.com/office/drawing/2014/main" id="{E4CA8FEF-1008-498A-9E81-A44E987D9997}"/>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Rectangle: Rounded Corners 21">
                <a:extLst>
                  <a:ext uri="{FF2B5EF4-FFF2-40B4-BE49-F238E27FC236}">
                    <a16:creationId xmlns="" xmlns:a16="http://schemas.microsoft.com/office/drawing/2014/main" id="{34DB3927-0090-4CC0-A853-37E8B7BB444A}"/>
                  </a:ext>
                </a:extLst>
              </p:cNvPr>
              <p:cNvSpPr/>
              <p:nvPr/>
            </p:nvSpPr>
            <p:spPr>
              <a:xfrm>
                <a:off x="11063288" y="17716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17" name="TextBox 116">
              <a:extLst>
                <a:ext uri="{FF2B5EF4-FFF2-40B4-BE49-F238E27FC236}">
                  <a16:creationId xmlns="" xmlns:a16="http://schemas.microsoft.com/office/drawing/2014/main" id="{A9DE3B30-FEBD-4EDD-9B44-39E4229B908E}"/>
                </a:ext>
              </a:extLst>
            </p:cNvPr>
            <p:cNvSpPr txBox="1"/>
            <p:nvPr/>
          </p:nvSpPr>
          <p:spPr>
            <a:xfrm>
              <a:off x="-2492202" y="10117114"/>
              <a:ext cx="614408" cy="523220"/>
            </a:xfrm>
            <a:prstGeom prst="rect">
              <a:avLst/>
            </a:prstGeom>
            <a:noFill/>
          </p:spPr>
          <p:txBody>
            <a:bodyPr wrap="square" rtlCol="0">
              <a:spAutoFit/>
            </a:bodyPr>
            <a:lstStyle/>
            <a:p>
              <a:r>
                <a:rPr lang="en-US" sz="2800" dirty="0">
                  <a:latin typeface="Arial Black" panose="020B0A04020102020204" pitchFamily="34" charset="0"/>
                </a:rPr>
                <a:t>D</a:t>
              </a:r>
              <a:endParaRPr lang="en-PK" sz="2800" dirty="0">
                <a:latin typeface="Arial Black" panose="020B0A04020102020204" pitchFamily="34" charset="0"/>
              </a:endParaRPr>
            </a:p>
          </p:txBody>
        </p:sp>
      </p:grpSp>
      <p:grpSp>
        <p:nvGrpSpPr>
          <p:cNvPr id="116" name="Group 115">
            <a:extLst>
              <a:ext uri="{FF2B5EF4-FFF2-40B4-BE49-F238E27FC236}">
                <a16:creationId xmlns="" xmlns:a16="http://schemas.microsoft.com/office/drawing/2014/main" id="{C0ED35C3-1E3B-4239-A83B-B179FEBA6F17}"/>
              </a:ext>
            </a:extLst>
          </p:cNvPr>
          <p:cNvGrpSpPr/>
          <p:nvPr/>
        </p:nvGrpSpPr>
        <p:grpSpPr>
          <a:xfrm>
            <a:off x="-14886136" y="0"/>
            <a:ext cx="12103810" cy="6858000"/>
            <a:chOff x="1615135" y="-7432381"/>
            <a:chExt cx="12103810" cy="6858000"/>
          </a:xfrm>
        </p:grpSpPr>
        <p:grpSp>
          <p:nvGrpSpPr>
            <p:cNvPr id="23" name="Group 22">
              <a:extLst>
                <a:ext uri="{FF2B5EF4-FFF2-40B4-BE49-F238E27FC236}">
                  <a16:creationId xmlns="" xmlns:a16="http://schemas.microsoft.com/office/drawing/2014/main" id="{33E854EE-6AB3-4745-A42A-A2BE7CB54EDB}"/>
                </a:ext>
              </a:extLst>
            </p:cNvPr>
            <p:cNvGrpSpPr/>
            <p:nvPr/>
          </p:nvGrpSpPr>
          <p:grpSpPr>
            <a:xfrm>
              <a:off x="1615135" y="-7432381"/>
              <a:ext cx="12103810" cy="6858000"/>
              <a:chOff x="0" y="0"/>
              <a:chExt cx="12103810" cy="6858000"/>
            </a:xfrm>
            <a:solidFill>
              <a:srgbClr val="04045C"/>
            </a:solidFill>
            <a:effectLst>
              <a:outerShdw blurRad="50800" dist="88900" algn="l" rotWithShape="0">
                <a:prstClr val="black">
                  <a:alpha val="50000"/>
                </a:prstClr>
              </a:outerShdw>
            </a:effectLst>
          </p:grpSpPr>
          <p:sp>
            <p:nvSpPr>
              <p:cNvPr id="24" name="Rectangle 23">
                <a:extLst>
                  <a:ext uri="{FF2B5EF4-FFF2-40B4-BE49-F238E27FC236}">
                    <a16:creationId xmlns="" xmlns:a16="http://schemas.microsoft.com/office/drawing/2014/main" id="{5A8FCA83-F2B1-4F73-9EC7-C47A31738B14}"/>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Rectangle: Rounded Corners 24">
                <a:extLst>
                  <a:ext uri="{FF2B5EF4-FFF2-40B4-BE49-F238E27FC236}">
                    <a16:creationId xmlns="" xmlns:a16="http://schemas.microsoft.com/office/drawing/2014/main" id="{4CD78766-FB8D-40F8-A416-98E498889ADD}"/>
                  </a:ext>
                </a:extLst>
              </p:cNvPr>
              <p:cNvSpPr/>
              <p:nvPr/>
            </p:nvSpPr>
            <p:spPr>
              <a:xfrm>
                <a:off x="11143059" y="2362200"/>
                <a:ext cx="960751"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15" name="TextBox 114">
              <a:extLst>
                <a:ext uri="{FF2B5EF4-FFF2-40B4-BE49-F238E27FC236}">
                  <a16:creationId xmlns="" xmlns:a16="http://schemas.microsoft.com/office/drawing/2014/main" id="{4763DC9D-5F71-457B-8BE9-C2BEFE8C6894}"/>
                </a:ext>
              </a:extLst>
            </p:cNvPr>
            <p:cNvSpPr txBox="1"/>
            <p:nvPr/>
          </p:nvSpPr>
          <p:spPr>
            <a:xfrm>
              <a:off x="13140385" y="-4893641"/>
              <a:ext cx="578560" cy="523220"/>
            </a:xfrm>
            <a:prstGeom prst="rect">
              <a:avLst/>
            </a:prstGeom>
            <a:noFill/>
          </p:spPr>
          <p:txBody>
            <a:bodyPr wrap="square" rtlCol="0">
              <a:spAutoFit/>
            </a:bodyPr>
            <a:lstStyle/>
            <a:p>
              <a:r>
                <a:rPr lang="en-US" sz="2800" dirty="0">
                  <a:latin typeface="Arial Black" panose="020B0A04020102020204" pitchFamily="34" charset="0"/>
                </a:rPr>
                <a:t>C</a:t>
              </a:r>
              <a:endParaRPr lang="en-PK" sz="2800" dirty="0">
                <a:latin typeface="Arial Black" panose="020B0A04020102020204" pitchFamily="34" charset="0"/>
              </a:endParaRPr>
            </a:p>
          </p:txBody>
        </p:sp>
      </p:grpSp>
      <p:grpSp>
        <p:nvGrpSpPr>
          <p:cNvPr id="2" name="Group 1">
            <a:extLst>
              <a:ext uri="{FF2B5EF4-FFF2-40B4-BE49-F238E27FC236}">
                <a16:creationId xmlns="" xmlns:a16="http://schemas.microsoft.com/office/drawing/2014/main" id="{11874967-63F3-822F-6310-711FB98DF6C9}"/>
              </a:ext>
            </a:extLst>
          </p:cNvPr>
          <p:cNvGrpSpPr/>
          <p:nvPr/>
        </p:nvGrpSpPr>
        <p:grpSpPr>
          <a:xfrm>
            <a:off x="-3799913" y="4390572"/>
            <a:ext cx="3505200" cy="584777"/>
            <a:chOff x="1104900" y="3721385"/>
            <a:chExt cx="3505200" cy="584777"/>
          </a:xfrm>
        </p:grpSpPr>
        <p:grpSp>
          <p:nvGrpSpPr>
            <p:cNvPr id="3" name="Group 2">
              <a:extLst>
                <a:ext uri="{FF2B5EF4-FFF2-40B4-BE49-F238E27FC236}">
                  <a16:creationId xmlns="" xmlns:a16="http://schemas.microsoft.com/office/drawing/2014/main" id="{2E278E3B-4AC6-F237-0CEA-E4C56E037DCF}"/>
                </a:ext>
              </a:extLst>
            </p:cNvPr>
            <p:cNvGrpSpPr/>
            <p:nvPr/>
          </p:nvGrpSpPr>
          <p:grpSpPr>
            <a:xfrm>
              <a:off x="1104900" y="3721385"/>
              <a:ext cx="3505200" cy="584777"/>
              <a:chOff x="1104900" y="3721385"/>
              <a:chExt cx="3505200" cy="584777"/>
            </a:xfrm>
          </p:grpSpPr>
          <p:sp>
            <p:nvSpPr>
              <p:cNvPr id="9" name="Rectangle: Rounded Corners 8">
                <a:extLst>
                  <a:ext uri="{FF2B5EF4-FFF2-40B4-BE49-F238E27FC236}">
                    <a16:creationId xmlns="" xmlns:a16="http://schemas.microsoft.com/office/drawing/2014/main" id="{42C2DAB9-32A4-CC89-9B9D-C7C980734AC0}"/>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0" name="Straight Connector 9">
                <a:extLst>
                  <a:ext uri="{FF2B5EF4-FFF2-40B4-BE49-F238E27FC236}">
                    <a16:creationId xmlns="" xmlns:a16="http://schemas.microsoft.com/office/drawing/2014/main" id="{A028B228-5F24-728E-3191-E6FB1EF08502}"/>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5B61E90A-702E-19A0-E4D9-ABF4FA2E99AE}"/>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3F71AA2B-C534-5F0A-15EB-81FCF2EB69D5}"/>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2F9B59C9-3C96-3400-B731-3EAD3CFCE4B7}"/>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 xmlns:a16="http://schemas.microsoft.com/office/drawing/2014/main" id="{864F7E45-1B40-2AB7-FA54-64983B9B8361}"/>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5" name="TextBox 4">
              <a:extLst>
                <a:ext uri="{FF2B5EF4-FFF2-40B4-BE49-F238E27FC236}">
                  <a16:creationId xmlns="" xmlns:a16="http://schemas.microsoft.com/office/drawing/2014/main" id="{FC7DD792-C04B-996A-2CB6-0AFD9B9AEC6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6" name="TextBox 5">
              <a:extLst>
                <a:ext uri="{FF2B5EF4-FFF2-40B4-BE49-F238E27FC236}">
                  <a16:creationId xmlns="" xmlns:a16="http://schemas.microsoft.com/office/drawing/2014/main" id="{8EA63F3A-ABC6-2D91-502C-EDB1557329C2}"/>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7" name="TextBox 6">
              <a:extLst>
                <a:ext uri="{FF2B5EF4-FFF2-40B4-BE49-F238E27FC236}">
                  <a16:creationId xmlns="" xmlns:a16="http://schemas.microsoft.com/office/drawing/2014/main" id="{FF1D00A2-AE97-ADB2-990B-E2B092638689}"/>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8" name="TextBox 7">
              <a:extLst>
                <a:ext uri="{FF2B5EF4-FFF2-40B4-BE49-F238E27FC236}">
                  <a16:creationId xmlns="" xmlns:a16="http://schemas.microsoft.com/office/drawing/2014/main" id="{4B72653B-03D3-D9D0-9BBB-6A0F57DF55FE}"/>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28" name="Group 27">
            <a:extLst>
              <a:ext uri="{FF2B5EF4-FFF2-40B4-BE49-F238E27FC236}">
                <a16:creationId xmlns="" xmlns:a16="http://schemas.microsoft.com/office/drawing/2014/main" id="{F433C8AB-B3CA-1BF7-FA7E-822D440C76B3}"/>
              </a:ext>
            </a:extLst>
          </p:cNvPr>
          <p:cNvGrpSpPr/>
          <p:nvPr/>
        </p:nvGrpSpPr>
        <p:grpSpPr>
          <a:xfrm>
            <a:off x="-9155101" y="4390574"/>
            <a:ext cx="3505200" cy="584777"/>
            <a:chOff x="1104900" y="3721385"/>
            <a:chExt cx="3505200" cy="584777"/>
          </a:xfrm>
        </p:grpSpPr>
        <p:grpSp>
          <p:nvGrpSpPr>
            <p:cNvPr id="29" name="Group 28">
              <a:extLst>
                <a:ext uri="{FF2B5EF4-FFF2-40B4-BE49-F238E27FC236}">
                  <a16:creationId xmlns="" xmlns:a16="http://schemas.microsoft.com/office/drawing/2014/main" id="{F9640C4D-D623-845E-C511-3A2E7EAAF9B5}"/>
                </a:ext>
              </a:extLst>
            </p:cNvPr>
            <p:cNvGrpSpPr/>
            <p:nvPr/>
          </p:nvGrpSpPr>
          <p:grpSpPr>
            <a:xfrm>
              <a:off x="1104900" y="3721385"/>
              <a:ext cx="3505200" cy="584777"/>
              <a:chOff x="1104900" y="3721385"/>
              <a:chExt cx="3505200" cy="584777"/>
            </a:xfrm>
          </p:grpSpPr>
          <p:sp>
            <p:nvSpPr>
              <p:cNvPr id="59" name="Rectangle: Rounded Corners 58">
                <a:extLst>
                  <a:ext uri="{FF2B5EF4-FFF2-40B4-BE49-F238E27FC236}">
                    <a16:creationId xmlns="" xmlns:a16="http://schemas.microsoft.com/office/drawing/2014/main" id="{E0FB1D41-1209-8384-21F1-6C097BF9C1BB}"/>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60" name="Straight Connector 59">
                <a:extLst>
                  <a:ext uri="{FF2B5EF4-FFF2-40B4-BE49-F238E27FC236}">
                    <a16:creationId xmlns="" xmlns:a16="http://schemas.microsoft.com/office/drawing/2014/main" id="{CE41FD6C-E887-2DC1-A40E-53D7A2B4B554}"/>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641E9F60-B2E4-17FB-3743-E23C238CD987}"/>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 xmlns:a16="http://schemas.microsoft.com/office/drawing/2014/main" id="{E60745DB-924B-80CC-A684-5344D7D5750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2B2B689A-2AA6-EBE6-7C94-C70616F09F70}"/>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 xmlns:a16="http://schemas.microsoft.com/office/drawing/2014/main" id="{85DC93C7-14B5-8506-A82D-2ECA4F9031B1}"/>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32" name="TextBox 31">
              <a:extLst>
                <a:ext uri="{FF2B5EF4-FFF2-40B4-BE49-F238E27FC236}">
                  <a16:creationId xmlns="" xmlns:a16="http://schemas.microsoft.com/office/drawing/2014/main" id="{03676ECE-670A-BF7C-1F73-515392170F01}"/>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56" name="TextBox 55">
              <a:extLst>
                <a:ext uri="{FF2B5EF4-FFF2-40B4-BE49-F238E27FC236}">
                  <a16:creationId xmlns="" xmlns:a16="http://schemas.microsoft.com/office/drawing/2014/main" id="{64699C7B-2FC4-1BDE-BCEC-75C328C7B1B4}"/>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57" name="TextBox 56">
              <a:extLst>
                <a:ext uri="{FF2B5EF4-FFF2-40B4-BE49-F238E27FC236}">
                  <a16:creationId xmlns="" xmlns:a16="http://schemas.microsoft.com/office/drawing/2014/main" id="{4AD98337-A52B-8F85-0852-355D2E71B43F}"/>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58" name="TextBox 57">
              <a:extLst>
                <a:ext uri="{FF2B5EF4-FFF2-40B4-BE49-F238E27FC236}">
                  <a16:creationId xmlns="" xmlns:a16="http://schemas.microsoft.com/office/drawing/2014/main" id="{42F51583-7D67-8113-2BB8-0113F7EC45BA}"/>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64" name="Group 63">
            <a:extLst>
              <a:ext uri="{FF2B5EF4-FFF2-40B4-BE49-F238E27FC236}">
                <a16:creationId xmlns="" xmlns:a16="http://schemas.microsoft.com/office/drawing/2014/main" id="{F00E48E5-AFD8-25F3-C52D-707102B2BC32}"/>
              </a:ext>
            </a:extLst>
          </p:cNvPr>
          <p:cNvGrpSpPr/>
          <p:nvPr/>
        </p:nvGrpSpPr>
        <p:grpSpPr>
          <a:xfrm>
            <a:off x="-8227412" y="5917064"/>
            <a:ext cx="6958419" cy="584777"/>
            <a:chOff x="2571749" y="5282623"/>
            <a:chExt cx="6958419" cy="584777"/>
          </a:xfrm>
        </p:grpSpPr>
        <p:grpSp>
          <p:nvGrpSpPr>
            <p:cNvPr id="65" name="Group 64">
              <a:extLst>
                <a:ext uri="{FF2B5EF4-FFF2-40B4-BE49-F238E27FC236}">
                  <a16:creationId xmlns="" xmlns:a16="http://schemas.microsoft.com/office/drawing/2014/main" id="{BB2FDA13-21E3-29BC-7FCE-E435F7AE7F6F}"/>
                </a:ext>
              </a:extLst>
            </p:cNvPr>
            <p:cNvGrpSpPr/>
            <p:nvPr/>
          </p:nvGrpSpPr>
          <p:grpSpPr>
            <a:xfrm>
              <a:off x="2571749" y="5282623"/>
              <a:ext cx="6958419" cy="584777"/>
              <a:chOff x="1104899" y="3721385"/>
              <a:chExt cx="6958419" cy="584777"/>
            </a:xfrm>
          </p:grpSpPr>
          <p:grpSp>
            <p:nvGrpSpPr>
              <p:cNvPr id="94" name="Group 93">
                <a:extLst>
                  <a:ext uri="{FF2B5EF4-FFF2-40B4-BE49-F238E27FC236}">
                    <a16:creationId xmlns="" xmlns:a16="http://schemas.microsoft.com/office/drawing/2014/main" id="{A49E6860-2C56-CCA3-8DEB-536B48D13F54}"/>
                  </a:ext>
                </a:extLst>
              </p:cNvPr>
              <p:cNvGrpSpPr/>
              <p:nvPr/>
            </p:nvGrpSpPr>
            <p:grpSpPr>
              <a:xfrm>
                <a:off x="1104899" y="3721385"/>
                <a:ext cx="6958419" cy="584777"/>
                <a:chOff x="1104899" y="3721385"/>
                <a:chExt cx="6958419" cy="584777"/>
              </a:xfrm>
            </p:grpSpPr>
            <p:sp>
              <p:nvSpPr>
                <p:cNvPr id="108" name="Rectangle: Rounded Corners 107">
                  <a:extLst>
                    <a:ext uri="{FF2B5EF4-FFF2-40B4-BE49-F238E27FC236}">
                      <a16:creationId xmlns="" xmlns:a16="http://schemas.microsoft.com/office/drawing/2014/main" id="{03BDA231-6344-C41E-77E6-9CE0ED4E9768}"/>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09" name="Straight Connector 108">
                  <a:extLst>
                    <a:ext uri="{FF2B5EF4-FFF2-40B4-BE49-F238E27FC236}">
                      <a16:creationId xmlns="" xmlns:a16="http://schemas.microsoft.com/office/drawing/2014/main" id="{758B9065-C37A-A03D-233C-811A7F8C6A22}"/>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 xmlns:a16="http://schemas.microsoft.com/office/drawing/2014/main" id="{60E81E92-62AD-FA4F-98B9-DF7B46A6B26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 xmlns:a16="http://schemas.microsoft.com/office/drawing/2014/main" id="{BD3E750E-98E6-3961-4260-3872FEDB1252}"/>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 xmlns:a16="http://schemas.microsoft.com/office/drawing/2014/main" id="{DC186EDE-FEE2-49AC-AD2C-806D694A858D}"/>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3BAE000-3A84-B29D-8E68-5401A46818C8}"/>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 xmlns:a16="http://schemas.microsoft.com/office/drawing/2014/main" id="{ADF7C5DA-4001-BE5B-6BEF-F31823D48A48}"/>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 xmlns:a16="http://schemas.microsoft.com/office/drawing/2014/main" id="{7672F3F0-FA17-4E7E-5633-1178A1755B55}"/>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 xmlns:a16="http://schemas.microsoft.com/office/drawing/2014/main" id="{498A7A2D-8E07-38A2-75B7-18A22E0F26BA}"/>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1AFD79B7-759B-B2C5-76CD-B781DA35CD70}"/>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 xmlns:a16="http://schemas.microsoft.com/office/drawing/2014/main" id="{2E9DE50E-641A-61BA-675C-FA5D4DA2241A}"/>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102" name="TextBox 101">
                <a:extLst>
                  <a:ext uri="{FF2B5EF4-FFF2-40B4-BE49-F238E27FC236}">
                    <a16:creationId xmlns="" xmlns:a16="http://schemas.microsoft.com/office/drawing/2014/main" id="{44AFA39D-7201-E544-7DF7-2C9CC135C813}"/>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103" name="TextBox 102">
                <a:extLst>
                  <a:ext uri="{FF2B5EF4-FFF2-40B4-BE49-F238E27FC236}">
                    <a16:creationId xmlns="" xmlns:a16="http://schemas.microsoft.com/office/drawing/2014/main" id="{AB3833AC-1F24-44C7-D051-B7A7022B3E6B}"/>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104" name="TextBox 103">
                <a:extLst>
                  <a:ext uri="{FF2B5EF4-FFF2-40B4-BE49-F238E27FC236}">
                    <a16:creationId xmlns="" xmlns:a16="http://schemas.microsoft.com/office/drawing/2014/main" id="{3DFF8905-D742-4D38-BB0D-09438795AA47}"/>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105" name="TextBox 104">
                <a:extLst>
                  <a:ext uri="{FF2B5EF4-FFF2-40B4-BE49-F238E27FC236}">
                    <a16:creationId xmlns="" xmlns:a16="http://schemas.microsoft.com/office/drawing/2014/main" id="{35EDA30D-6F1E-8F31-9B01-F1798B712603}"/>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66" name="TextBox 65">
              <a:extLst>
                <a:ext uri="{FF2B5EF4-FFF2-40B4-BE49-F238E27FC236}">
                  <a16:creationId xmlns="" xmlns:a16="http://schemas.microsoft.com/office/drawing/2014/main" id="{F86D520D-6BA4-B352-DCF3-CDAFB9C15845}"/>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67" name="TextBox 66">
              <a:extLst>
                <a:ext uri="{FF2B5EF4-FFF2-40B4-BE49-F238E27FC236}">
                  <a16:creationId xmlns="" xmlns:a16="http://schemas.microsoft.com/office/drawing/2014/main" id="{649EC996-FB2A-2B5F-D312-BD61CB63B036}"/>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85" name="TextBox 84">
              <a:extLst>
                <a:ext uri="{FF2B5EF4-FFF2-40B4-BE49-F238E27FC236}">
                  <a16:creationId xmlns="" xmlns:a16="http://schemas.microsoft.com/office/drawing/2014/main" id="{C7ED5BA0-2375-C49B-7304-AAA5E7645DA0}"/>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91" name="TextBox 90">
              <a:extLst>
                <a:ext uri="{FF2B5EF4-FFF2-40B4-BE49-F238E27FC236}">
                  <a16:creationId xmlns="" xmlns:a16="http://schemas.microsoft.com/office/drawing/2014/main" id="{F6B5281D-1A7B-EED5-608E-F03FD4B50B1B}"/>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92" name="TextBox 91">
              <a:extLst>
                <a:ext uri="{FF2B5EF4-FFF2-40B4-BE49-F238E27FC236}">
                  <a16:creationId xmlns="" xmlns:a16="http://schemas.microsoft.com/office/drawing/2014/main" id="{D525D2D0-AA66-FFB0-245E-C3CD0ED4DCC9}"/>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26" name="Group 125">
            <a:extLst>
              <a:ext uri="{FF2B5EF4-FFF2-40B4-BE49-F238E27FC236}">
                <a16:creationId xmlns="" xmlns:a16="http://schemas.microsoft.com/office/drawing/2014/main" id="{E5A01C13-4CB6-B744-619A-F2BA4951B5E9}"/>
              </a:ext>
            </a:extLst>
          </p:cNvPr>
          <p:cNvGrpSpPr/>
          <p:nvPr/>
        </p:nvGrpSpPr>
        <p:grpSpPr>
          <a:xfrm>
            <a:off x="5468156" y="7165869"/>
            <a:ext cx="1920718" cy="1445138"/>
            <a:chOff x="5367089" y="5065486"/>
            <a:chExt cx="1920718" cy="1445138"/>
          </a:xfrm>
        </p:grpSpPr>
        <p:sp>
          <p:nvSpPr>
            <p:cNvPr id="127" name="Oval 126">
              <a:extLst>
                <a:ext uri="{FF2B5EF4-FFF2-40B4-BE49-F238E27FC236}">
                  <a16:creationId xmlns="" xmlns:a16="http://schemas.microsoft.com/office/drawing/2014/main" id="{B1061FF2-3E18-EAD6-AC16-2AC50CA83BA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8" name="TextBox 127">
              <a:extLst>
                <a:ext uri="{FF2B5EF4-FFF2-40B4-BE49-F238E27FC236}">
                  <a16:creationId xmlns="" xmlns:a16="http://schemas.microsoft.com/office/drawing/2014/main" id="{9B998F57-F27D-99C1-ADE2-8C807E9BF481}"/>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29" name="TextBox 128">
            <a:extLst>
              <a:ext uri="{FF2B5EF4-FFF2-40B4-BE49-F238E27FC236}">
                <a16:creationId xmlns="" xmlns:a16="http://schemas.microsoft.com/office/drawing/2014/main" id="{5ACD443E-1898-81AB-BF85-73BD392919FA}"/>
              </a:ext>
            </a:extLst>
          </p:cNvPr>
          <p:cNvSpPr txBox="1"/>
          <p:nvPr/>
        </p:nvSpPr>
        <p:spPr>
          <a:xfrm>
            <a:off x="-5192945" y="4441858"/>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0" name="TextBox 129">
            <a:extLst>
              <a:ext uri="{FF2B5EF4-FFF2-40B4-BE49-F238E27FC236}">
                <a16:creationId xmlns="" xmlns:a16="http://schemas.microsoft.com/office/drawing/2014/main" id="{009A6CB1-C9B3-9CEA-9CFA-60A639FB967B}"/>
              </a:ext>
            </a:extLst>
          </p:cNvPr>
          <p:cNvSpPr txBox="1"/>
          <p:nvPr/>
        </p:nvSpPr>
        <p:spPr>
          <a:xfrm>
            <a:off x="-9665117" y="6028193"/>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137" name="Group 136">
            <a:extLst>
              <a:ext uri="{FF2B5EF4-FFF2-40B4-BE49-F238E27FC236}">
                <a16:creationId xmlns="" xmlns:a16="http://schemas.microsoft.com/office/drawing/2014/main" id="{EA9EB1A9-1560-569F-C75F-4CC3FCCE8E4E}"/>
              </a:ext>
            </a:extLst>
          </p:cNvPr>
          <p:cNvGrpSpPr/>
          <p:nvPr/>
        </p:nvGrpSpPr>
        <p:grpSpPr>
          <a:xfrm>
            <a:off x="2756461" y="1041563"/>
            <a:ext cx="6268142" cy="914400"/>
            <a:chOff x="2756461" y="1041563"/>
            <a:chExt cx="6268142" cy="914400"/>
          </a:xfrm>
        </p:grpSpPr>
        <p:sp>
          <p:nvSpPr>
            <p:cNvPr id="26" name="TextBox 25">
              <a:extLst>
                <a:ext uri="{FF2B5EF4-FFF2-40B4-BE49-F238E27FC236}">
                  <a16:creationId xmlns="" xmlns:a16="http://schemas.microsoft.com/office/drawing/2014/main" id="{8B4B8CDC-3052-4692-992D-CFB74C786E2D}"/>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132" name="Graphic 131" descr="Question mark with solid fill">
              <a:extLst>
                <a:ext uri="{FF2B5EF4-FFF2-40B4-BE49-F238E27FC236}">
                  <a16:creationId xmlns="" xmlns:a16="http://schemas.microsoft.com/office/drawing/2014/main" id="{33C1C125-41F0-E8CC-5EB4-DD725C4757B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134" name="Graphic 133" descr="Brainstorm outline">
              <a:extLst>
                <a:ext uri="{FF2B5EF4-FFF2-40B4-BE49-F238E27FC236}">
                  <a16:creationId xmlns="" xmlns:a16="http://schemas.microsoft.com/office/drawing/2014/main" id="{653362E5-11B6-3A39-FEB3-8C42552E910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spTree>
    <p:extLst>
      <p:ext uri="{BB962C8B-B14F-4D97-AF65-F5344CB8AC3E}">
        <p14:creationId xmlns:p14="http://schemas.microsoft.com/office/powerpoint/2010/main" val="3954898548"/>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43" name="Group 42">
            <a:extLst>
              <a:ext uri="{FF2B5EF4-FFF2-40B4-BE49-F238E27FC236}">
                <a16:creationId xmlns="" xmlns:a16="http://schemas.microsoft.com/office/drawing/2014/main" id="{315B340A-3386-4965-87AE-749F1715DE56}"/>
              </a:ext>
            </a:extLst>
          </p:cNvPr>
          <p:cNvGrpSpPr/>
          <p:nvPr/>
        </p:nvGrpSpPr>
        <p:grpSpPr>
          <a:xfrm>
            <a:off x="6999248" y="3756131"/>
            <a:ext cx="3505200" cy="584777"/>
            <a:chOff x="1104900" y="3721385"/>
            <a:chExt cx="3505200" cy="584777"/>
          </a:xfrm>
        </p:grpSpPr>
        <p:grpSp>
          <p:nvGrpSpPr>
            <p:cNvPr id="37" name="Group 36">
              <a:extLst>
                <a:ext uri="{FF2B5EF4-FFF2-40B4-BE49-F238E27FC236}">
                  <a16:creationId xmlns="" xmlns:a16="http://schemas.microsoft.com/office/drawing/2014/main" id="{272EDDE5-D9DF-40F9-8059-BC72DDDD93A7}"/>
                </a:ext>
              </a:extLst>
            </p:cNvPr>
            <p:cNvGrpSpPr/>
            <p:nvPr/>
          </p:nvGrpSpPr>
          <p:grpSpPr>
            <a:xfrm>
              <a:off x="1104900" y="3721385"/>
              <a:ext cx="3505200" cy="584777"/>
              <a:chOff x="1104900" y="3721385"/>
              <a:chExt cx="3505200" cy="584777"/>
            </a:xfrm>
          </p:grpSpPr>
          <p:sp>
            <p:nvSpPr>
              <p:cNvPr id="31" name="Rectangle: Rounded Corners 30">
                <a:extLst>
                  <a:ext uri="{FF2B5EF4-FFF2-40B4-BE49-F238E27FC236}">
                    <a16:creationId xmlns="" xmlns:a16="http://schemas.microsoft.com/office/drawing/2014/main" id="{60017A55-36E3-449B-AE7F-22412C7A2781}"/>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33" name="Straight Connector 32">
                <a:extLst>
                  <a:ext uri="{FF2B5EF4-FFF2-40B4-BE49-F238E27FC236}">
                    <a16:creationId xmlns="" xmlns:a16="http://schemas.microsoft.com/office/drawing/2014/main" id="{370BA4CC-CE27-47E2-B4CB-719CB8EE242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9623FE03-13E5-4BD4-BFD3-3A71BC764DEA}"/>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07122006-A6CB-4753-8B6F-FA2F21F768DB}"/>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30BC35AF-A42F-4DB2-A0DF-C17E93D05070}"/>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 xmlns:a16="http://schemas.microsoft.com/office/drawing/2014/main" id="{13E6FF30-54CE-4C3C-B9A3-D9F891BC714F}"/>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39" name="TextBox 38">
              <a:extLst>
                <a:ext uri="{FF2B5EF4-FFF2-40B4-BE49-F238E27FC236}">
                  <a16:creationId xmlns="" xmlns:a16="http://schemas.microsoft.com/office/drawing/2014/main" id="{D9398FF6-80B8-4223-BB94-F63144DDB55D}"/>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40" name="TextBox 39">
              <a:extLst>
                <a:ext uri="{FF2B5EF4-FFF2-40B4-BE49-F238E27FC236}">
                  <a16:creationId xmlns="" xmlns:a16="http://schemas.microsoft.com/office/drawing/2014/main" id="{D1F1BBA7-9A0E-40E3-AC33-343C5374CF0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41" name="TextBox 40">
              <a:extLst>
                <a:ext uri="{FF2B5EF4-FFF2-40B4-BE49-F238E27FC236}">
                  <a16:creationId xmlns="" xmlns:a16="http://schemas.microsoft.com/office/drawing/2014/main" id="{19F40D4F-20E8-42EE-8E35-9AB4DA4A22F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42" name="TextBox 41">
              <a:extLst>
                <a:ext uri="{FF2B5EF4-FFF2-40B4-BE49-F238E27FC236}">
                  <a16:creationId xmlns="" xmlns:a16="http://schemas.microsoft.com/office/drawing/2014/main" id="{CB3BD068-9831-4F3A-A10D-364BC0A09FB8}"/>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44" name="Group 43">
            <a:extLst>
              <a:ext uri="{FF2B5EF4-FFF2-40B4-BE49-F238E27FC236}">
                <a16:creationId xmlns="" xmlns:a16="http://schemas.microsoft.com/office/drawing/2014/main" id="{9F052BBA-8967-4384-8455-51D21687AC80}"/>
              </a:ext>
            </a:extLst>
          </p:cNvPr>
          <p:cNvGrpSpPr/>
          <p:nvPr/>
        </p:nvGrpSpPr>
        <p:grpSpPr>
          <a:xfrm>
            <a:off x="1644060" y="3756133"/>
            <a:ext cx="3505200" cy="584777"/>
            <a:chOff x="1104900" y="3721385"/>
            <a:chExt cx="3505200" cy="584777"/>
          </a:xfrm>
        </p:grpSpPr>
        <p:grpSp>
          <p:nvGrpSpPr>
            <p:cNvPr id="45" name="Group 44">
              <a:extLst>
                <a:ext uri="{FF2B5EF4-FFF2-40B4-BE49-F238E27FC236}">
                  <a16:creationId xmlns="" xmlns:a16="http://schemas.microsoft.com/office/drawing/2014/main" id="{6505DE35-3758-4192-B49F-7341271395FE}"/>
                </a:ext>
              </a:extLst>
            </p:cNvPr>
            <p:cNvGrpSpPr/>
            <p:nvPr/>
          </p:nvGrpSpPr>
          <p:grpSpPr>
            <a:xfrm>
              <a:off x="1104900" y="3721385"/>
              <a:ext cx="3505200" cy="584777"/>
              <a:chOff x="1104900" y="3721385"/>
              <a:chExt cx="3505200" cy="584777"/>
            </a:xfrm>
          </p:grpSpPr>
          <p:sp>
            <p:nvSpPr>
              <p:cNvPr id="51" name="Rectangle: Rounded Corners 50">
                <a:extLst>
                  <a:ext uri="{FF2B5EF4-FFF2-40B4-BE49-F238E27FC236}">
                    <a16:creationId xmlns="" xmlns:a16="http://schemas.microsoft.com/office/drawing/2014/main" id="{C974035A-F8C3-4850-88F3-26177A56CAF3}"/>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52" name="Straight Connector 51">
                <a:extLst>
                  <a:ext uri="{FF2B5EF4-FFF2-40B4-BE49-F238E27FC236}">
                    <a16:creationId xmlns="" xmlns:a16="http://schemas.microsoft.com/office/drawing/2014/main" id="{798B765C-5B40-48A2-9D66-9E44126A27E8}"/>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62C0FFF9-A8DD-470F-AEC8-201C665CBE02}"/>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01BDA5E8-205B-4CBE-BB07-1E7CD9B14722}"/>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6204CB2D-2616-4618-99A9-B0BA537889BD}"/>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 xmlns:a16="http://schemas.microsoft.com/office/drawing/2014/main" id="{437CA1CA-2A15-4E52-BDA5-FC3F85B0D8B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47" name="TextBox 46">
              <a:extLst>
                <a:ext uri="{FF2B5EF4-FFF2-40B4-BE49-F238E27FC236}">
                  <a16:creationId xmlns="" xmlns:a16="http://schemas.microsoft.com/office/drawing/2014/main" id="{55C99A18-AEBF-4B31-B7D6-0FCE85C58274}"/>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48" name="TextBox 47">
              <a:extLst>
                <a:ext uri="{FF2B5EF4-FFF2-40B4-BE49-F238E27FC236}">
                  <a16:creationId xmlns="" xmlns:a16="http://schemas.microsoft.com/office/drawing/2014/main" id="{ECB066B0-CCDD-4C82-A0D5-2F617958551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49" name="TextBox 48">
              <a:extLst>
                <a:ext uri="{FF2B5EF4-FFF2-40B4-BE49-F238E27FC236}">
                  <a16:creationId xmlns="" xmlns:a16="http://schemas.microsoft.com/office/drawing/2014/main" id="{B371FBAD-1940-4A69-8199-3BB32F9FF131}"/>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50" name="TextBox 49">
              <a:extLst>
                <a:ext uri="{FF2B5EF4-FFF2-40B4-BE49-F238E27FC236}">
                  <a16:creationId xmlns="" xmlns:a16="http://schemas.microsoft.com/office/drawing/2014/main" id="{20651645-9B4A-46E5-B46F-09F423DAE086}"/>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93" name="Group 92">
            <a:extLst>
              <a:ext uri="{FF2B5EF4-FFF2-40B4-BE49-F238E27FC236}">
                <a16:creationId xmlns="" xmlns:a16="http://schemas.microsoft.com/office/drawing/2014/main" id="{CCCB2E82-9C81-4D3D-BCA6-DF7EC0FE9EEF}"/>
              </a:ext>
            </a:extLst>
          </p:cNvPr>
          <p:cNvGrpSpPr/>
          <p:nvPr/>
        </p:nvGrpSpPr>
        <p:grpSpPr>
          <a:xfrm>
            <a:off x="2571749" y="5282623"/>
            <a:ext cx="6958419" cy="584777"/>
            <a:chOff x="2571749" y="5282623"/>
            <a:chExt cx="6958419" cy="584777"/>
          </a:xfrm>
        </p:grpSpPr>
        <p:grpSp>
          <p:nvGrpSpPr>
            <p:cNvPr id="68" name="Group 67">
              <a:extLst>
                <a:ext uri="{FF2B5EF4-FFF2-40B4-BE49-F238E27FC236}">
                  <a16:creationId xmlns="" xmlns:a16="http://schemas.microsoft.com/office/drawing/2014/main" id="{9C74E684-E79F-43C6-A9FE-F6809A20C78F}"/>
                </a:ext>
              </a:extLst>
            </p:cNvPr>
            <p:cNvGrpSpPr/>
            <p:nvPr/>
          </p:nvGrpSpPr>
          <p:grpSpPr>
            <a:xfrm>
              <a:off x="2571749" y="5282623"/>
              <a:ext cx="6958419" cy="584777"/>
              <a:chOff x="1104899" y="3721385"/>
              <a:chExt cx="6958419" cy="584777"/>
            </a:xfrm>
          </p:grpSpPr>
          <p:grpSp>
            <p:nvGrpSpPr>
              <p:cNvPr id="69" name="Group 68">
                <a:extLst>
                  <a:ext uri="{FF2B5EF4-FFF2-40B4-BE49-F238E27FC236}">
                    <a16:creationId xmlns="" xmlns:a16="http://schemas.microsoft.com/office/drawing/2014/main" id="{DC7D4FAD-6A06-4C23-A1D6-2D21384D9046}"/>
                  </a:ext>
                </a:extLst>
              </p:cNvPr>
              <p:cNvGrpSpPr/>
              <p:nvPr/>
            </p:nvGrpSpPr>
            <p:grpSpPr>
              <a:xfrm>
                <a:off x="1104899" y="3721385"/>
                <a:ext cx="6958419" cy="584777"/>
                <a:chOff x="1104899" y="3721385"/>
                <a:chExt cx="6958419" cy="584777"/>
              </a:xfrm>
            </p:grpSpPr>
            <p:sp>
              <p:nvSpPr>
                <p:cNvPr id="75" name="Rectangle: Rounded Corners 74">
                  <a:extLst>
                    <a:ext uri="{FF2B5EF4-FFF2-40B4-BE49-F238E27FC236}">
                      <a16:creationId xmlns="" xmlns:a16="http://schemas.microsoft.com/office/drawing/2014/main" id="{549707FE-272A-4F96-AC37-E223881ABAB7}"/>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76" name="Straight Connector 75">
                  <a:extLst>
                    <a:ext uri="{FF2B5EF4-FFF2-40B4-BE49-F238E27FC236}">
                      <a16:creationId xmlns="" xmlns:a16="http://schemas.microsoft.com/office/drawing/2014/main" id="{79ECB073-BE5A-4909-8013-11F0A125DDB8}"/>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 xmlns:a16="http://schemas.microsoft.com/office/drawing/2014/main" id="{267732B5-6412-42C9-A154-2344D564FBCF}"/>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1EE660C8-81A8-4B9F-9F9E-6D3C55CCF902}"/>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 xmlns:a16="http://schemas.microsoft.com/office/drawing/2014/main" id="{64085F46-256E-47BA-9308-1CD597B6EAEA}"/>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62CF552A-7F00-4318-9038-773AC3853600}"/>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 xmlns:a16="http://schemas.microsoft.com/office/drawing/2014/main" id="{26DC8DCD-6E20-44AE-8DF5-B215EDAACD4E}"/>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 xmlns:a16="http://schemas.microsoft.com/office/drawing/2014/main" id="{8A1E7D9C-58ED-4CAC-94C3-EAA1448F26BA}"/>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860E0047-5ADA-43C2-BDA1-F95DE492922D}"/>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 xmlns:a16="http://schemas.microsoft.com/office/drawing/2014/main" id="{B21CBE89-0532-472C-B14F-46ED23562B9A}"/>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 xmlns:a16="http://schemas.microsoft.com/office/drawing/2014/main" id="{5C0E493C-6C5D-4EF0-B49F-8C2DE8BD8BFB}"/>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71" name="TextBox 70">
                <a:extLst>
                  <a:ext uri="{FF2B5EF4-FFF2-40B4-BE49-F238E27FC236}">
                    <a16:creationId xmlns="" xmlns:a16="http://schemas.microsoft.com/office/drawing/2014/main" id="{F85201C4-B9BE-4B87-BD3A-2684ACEAA711}"/>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72" name="TextBox 71">
                <a:extLst>
                  <a:ext uri="{FF2B5EF4-FFF2-40B4-BE49-F238E27FC236}">
                    <a16:creationId xmlns="" xmlns:a16="http://schemas.microsoft.com/office/drawing/2014/main" id="{46FCC12B-19E6-4259-B634-8ACB849638ED}"/>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73" name="TextBox 72">
                <a:extLst>
                  <a:ext uri="{FF2B5EF4-FFF2-40B4-BE49-F238E27FC236}">
                    <a16:creationId xmlns="" xmlns:a16="http://schemas.microsoft.com/office/drawing/2014/main" id="{8F480365-B2DC-46C4-A56C-1064B0A5D521}"/>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74" name="TextBox 73">
                <a:extLst>
                  <a:ext uri="{FF2B5EF4-FFF2-40B4-BE49-F238E27FC236}">
                    <a16:creationId xmlns="" xmlns:a16="http://schemas.microsoft.com/office/drawing/2014/main" id="{C10A08A2-5496-4252-A260-9E7B8F142DA3}"/>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86" name="TextBox 85">
              <a:extLst>
                <a:ext uri="{FF2B5EF4-FFF2-40B4-BE49-F238E27FC236}">
                  <a16:creationId xmlns="" xmlns:a16="http://schemas.microsoft.com/office/drawing/2014/main" id="{DBE16513-CC00-4F1D-9353-67D0DA53B7E2}"/>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87" name="TextBox 86">
              <a:extLst>
                <a:ext uri="{FF2B5EF4-FFF2-40B4-BE49-F238E27FC236}">
                  <a16:creationId xmlns="" xmlns:a16="http://schemas.microsoft.com/office/drawing/2014/main" id="{DF8604B9-E56F-4C58-890B-7AB7B761DC95}"/>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88" name="TextBox 87">
              <a:extLst>
                <a:ext uri="{FF2B5EF4-FFF2-40B4-BE49-F238E27FC236}">
                  <a16:creationId xmlns="" xmlns:a16="http://schemas.microsoft.com/office/drawing/2014/main" id="{F2B7DFC8-6EE8-4D94-A106-C6D9898B8F80}"/>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89" name="TextBox 88">
              <a:extLst>
                <a:ext uri="{FF2B5EF4-FFF2-40B4-BE49-F238E27FC236}">
                  <a16:creationId xmlns="" xmlns:a16="http://schemas.microsoft.com/office/drawing/2014/main" id="{81EE8D64-C7A1-4913-9752-A573E01BCA07}"/>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90" name="TextBox 89">
              <a:extLst>
                <a:ext uri="{FF2B5EF4-FFF2-40B4-BE49-F238E27FC236}">
                  <a16:creationId xmlns="" xmlns:a16="http://schemas.microsoft.com/office/drawing/2014/main" id="{5D18B20D-4F2A-4EF6-A60E-4C47F12E5369}"/>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2" name="Group 1">
            <a:extLst>
              <a:ext uri="{FF2B5EF4-FFF2-40B4-BE49-F238E27FC236}">
                <a16:creationId xmlns="" xmlns:a16="http://schemas.microsoft.com/office/drawing/2014/main" id="{AE4E0B29-AC49-4BF7-965A-14A23D231540}"/>
              </a:ext>
            </a:extLst>
          </p:cNvPr>
          <p:cNvGrpSpPr/>
          <p:nvPr/>
        </p:nvGrpSpPr>
        <p:grpSpPr>
          <a:xfrm>
            <a:off x="5367089" y="5065486"/>
            <a:ext cx="1920718" cy="1445138"/>
            <a:chOff x="5367089" y="5065486"/>
            <a:chExt cx="1920718" cy="1445138"/>
          </a:xfrm>
        </p:grpSpPr>
        <p:sp>
          <p:nvSpPr>
            <p:cNvPr id="106" name="Oval 105">
              <a:extLst>
                <a:ext uri="{FF2B5EF4-FFF2-40B4-BE49-F238E27FC236}">
                  <a16:creationId xmlns="" xmlns:a16="http://schemas.microsoft.com/office/drawing/2014/main" id="{B718CE59-5DE1-4BC4-BE66-47C17A946933}"/>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7" name="TextBox 106">
              <a:extLst>
                <a:ext uri="{FF2B5EF4-FFF2-40B4-BE49-F238E27FC236}">
                  <a16:creationId xmlns="" xmlns:a16="http://schemas.microsoft.com/office/drawing/2014/main" id="{B625A25D-E3D4-4947-B105-E09A10685334}"/>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3" name="TextBox 2">
            <a:extLst>
              <a:ext uri="{FF2B5EF4-FFF2-40B4-BE49-F238E27FC236}">
                <a16:creationId xmlns="" xmlns:a16="http://schemas.microsoft.com/office/drawing/2014/main" id="{EB462405-92D3-0F7A-3081-930D84579B99}"/>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4" name="TextBox 3">
            <a:extLst>
              <a:ext uri="{FF2B5EF4-FFF2-40B4-BE49-F238E27FC236}">
                <a16:creationId xmlns="" xmlns:a16="http://schemas.microsoft.com/office/drawing/2014/main" id="{57139F59-BFF5-8E15-0715-F1B99F233691}"/>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16" name="Group 15">
            <a:extLst>
              <a:ext uri="{FF2B5EF4-FFF2-40B4-BE49-F238E27FC236}">
                <a16:creationId xmlns="" xmlns:a16="http://schemas.microsoft.com/office/drawing/2014/main" id="{A9CA80C3-3CB7-04B0-42A6-EDDF53E5F03F}"/>
              </a:ext>
            </a:extLst>
          </p:cNvPr>
          <p:cNvGrpSpPr/>
          <p:nvPr/>
        </p:nvGrpSpPr>
        <p:grpSpPr>
          <a:xfrm>
            <a:off x="2756461" y="1041563"/>
            <a:ext cx="6268142" cy="914400"/>
            <a:chOff x="2756461" y="1041563"/>
            <a:chExt cx="6268142" cy="914400"/>
          </a:xfrm>
        </p:grpSpPr>
        <p:sp>
          <p:nvSpPr>
            <p:cNvPr id="17" name="TextBox 16">
              <a:extLst>
                <a:ext uri="{FF2B5EF4-FFF2-40B4-BE49-F238E27FC236}">
                  <a16:creationId xmlns="" xmlns:a16="http://schemas.microsoft.com/office/drawing/2014/main" id="{52DBE745-9482-3AD4-2547-0FD4CB0C4007}"/>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18" name="Graphic 17" descr="Question mark with solid fill">
              <a:extLst>
                <a:ext uri="{FF2B5EF4-FFF2-40B4-BE49-F238E27FC236}">
                  <a16:creationId xmlns="" xmlns:a16="http://schemas.microsoft.com/office/drawing/2014/main" id="{E69769D8-8CBD-F808-3321-19BB984D401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19" name="Graphic 18" descr="Brainstorm outline">
              <a:extLst>
                <a:ext uri="{FF2B5EF4-FFF2-40B4-BE49-F238E27FC236}">
                  <a16:creationId xmlns="" xmlns:a16="http://schemas.microsoft.com/office/drawing/2014/main" id="{E4F2F82F-1395-74D6-A1AB-953DA63F10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5" name="Group 4">
            <a:extLst>
              <a:ext uri="{FF2B5EF4-FFF2-40B4-BE49-F238E27FC236}">
                <a16:creationId xmlns="" xmlns:a16="http://schemas.microsoft.com/office/drawing/2014/main" id="{8E46A521-AA09-322A-701E-9F943737C27D}"/>
              </a:ext>
            </a:extLst>
          </p:cNvPr>
          <p:cNvGrpSpPr/>
          <p:nvPr/>
        </p:nvGrpSpPr>
        <p:grpSpPr>
          <a:xfrm>
            <a:off x="-12243300" y="0"/>
            <a:ext cx="12115800" cy="6858000"/>
            <a:chOff x="-63429" y="-4565"/>
            <a:chExt cx="12115800" cy="6858000"/>
          </a:xfrm>
        </p:grpSpPr>
        <p:grpSp>
          <p:nvGrpSpPr>
            <p:cNvPr id="6" name="Group 5">
              <a:extLst>
                <a:ext uri="{FF2B5EF4-FFF2-40B4-BE49-F238E27FC236}">
                  <a16:creationId xmlns="" xmlns:a16="http://schemas.microsoft.com/office/drawing/2014/main" id="{83688A67-A445-6314-C47E-99338A5B624B}"/>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8" name="Group 7">
                <a:extLst>
                  <a:ext uri="{FF2B5EF4-FFF2-40B4-BE49-F238E27FC236}">
                    <a16:creationId xmlns="" xmlns:a16="http://schemas.microsoft.com/office/drawing/2014/main" id="{3B6115B8-D632-111A-B98C-11CF7F311F09}"/>
                  </a:ext>
                </a:extLst>
              </p:cNvPr>
              <p:cNvGrpSpPr/>
              <p:nvPr/>
            </p:nvGrpSpPr>
            <p:grpSpPr>
              <a:xfrm>
                <a:off x="-33881" y="0"/>
                <a:ext cx="12115800" cy="6858000"/>
                <a:chOff x="-12496800" y="0"/>
                <a:chExt cx="12115800" cy="6858000"/>
              </a:xfrm>
              <a:grpFill/>
            </p:grpSpPr>
            <p:grpSp>
              <p:nvGrpSpPr>
                <p:cNvPr id="14" name="Group 13">
                  <a:extLst>
                    <a:ext uri="{FF2B5EF4-FFF2-40B4-BE49-F238E27FC236}">
                      <a16:creationId xmlns="" xmlns:a16="http://schemas.microsoft.com/office/drawing/2014/main" id="{945A134D-5E2C-094E-3E9E-06F7D13E34C6}"/>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20" name="Rectangle 19">
                    <a:extLst>
                      <a:ext uri="{FF2B5EF4-FFF2-40B4-BE49-F238E27FC236}">
                        <a16:creationId xmlns="" xmlns:a16="http://schemas.microsoft.com/office/drawing/2014/main" id="{7E019AE7-A113-790D-5062-EB24F64454A0}"/>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Rectangle: Rounded Corners 20">
                    <a:extLst>
                      <a:ext uri="{FF2B5EF4-FFF2-40B4-BE49-F238E27FC236}">
                        <a16:creationId xmlns="" xmlns:a16="http://schemas.microsoft.com/office/drawing/2014/main" id="{6636D43C-5B4A-5435-DBE1-6400D8168482}"/>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5" name="TextBox 14">
                  <a:extLst>
                    <a:ext uri="{FF2B5EF4-FFF2-40B4-BE49-F238E27FC236}">
                      <a16:creationId xmlns="" xmlns:a16="http://schemas.microsoft.com/office/drawing/2014/main" id="{FF1B0249-7670-015F-0920-966C51BBDC96}"/>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9" name="TextBox 8">
                <a:extLst>
                  <a:ext uri="{FF2B5EF4-FFF2-40B4-BE49-F238E27FC236}">
                    <a16:creationId xmlns="" xmlns:a16="http://schemas.microsoft.com/office/drawing/2014/main" id="{55EA3BF6-77DA-30A4-4207-5ECA273A0997}"/>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10" name="TextBox 9">
                <a:extLst>
                  <a:ext uri="{FF2B5EF4-FFF2-40B4-BE49-F238E27FC236}">
                    <a16:creationId xmlns="" xmlns:a16="http://schemas.microsoft.com/office/drawing/2014/main" id="{8E1CE525-ED2F-D856-5F96-AF3ECCD9A758}"/>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11" name="TextBox 10">
                <a:extLst>
                  <a:ext uri="{FF2B5EF4-FFF2-40B4-BE49-F238E27FC236}">
                    <a16:creationId xmlns="" xmlns:a16="http://schemas.microsoft.com/office/drawing/2014/main" id="{1AA266DC-1D59-FFCF-4FC5-25F6193D3D29}"/>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O(N)</a:t>
                </a:r>
                <a:endParaRPr lang="en-PK" sz="2000" dirty="0">
                  <a:latin typeface="Franklin Gothic Book" panose="020B0503020102020204" pitchFamily="34" charset="0"/>
                </a:endParaRPr>
              </a:p>
            </p:txBody>
          </p:sp>
          <p:sp>
            <p:nvSpPr>
              <p:cNvPr id="12" name="TextBox 11">
                <a:extLst>
                  <a:ext uri="{FF2B5EF4-FFF2-40B4-BE49-F238E27FC236}">
                    <a16:creationId xmlns="" xmlns:a16="http://schemas.microsoft.com/office/drawing/2014/main" id="{CD1DA140-403C-0B77-3D76-8EB3EFB4D346}"/>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13" name="TextBox 12">
                <a:extLst>
                  <a:ext uri="{FF2B5EF4-FFF2-40B4-BE49-F238E27FC236}">
                    <a16:creationId xmlns="" xmlns:a16="http://schemas.microsoft.com/office/drawing/2014/main" id="{C8686D1F-53D0-C2B3-131C-95E83FA33D58}"/>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7" name="Graphic 6" descr="Circles with arrows with solid fill">
              <a:extLst>
                <a:ext uri="{FF2B5EF4-FFF2-40B4-BE49-F238E27FC236}">
                  <a16:creationId xmlns="" xmlns:a16="http://schemas.microsoft.com/office/drawing/2014/main" id="{0A7644DE-D422-ED7C-B469-D2AE1DAB8F2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spTree>
    <p:extLst>
      <p:ext uri="{BB962C8B-B14F-4D97-AF65-F5344CB8AC3E}">
        <p14:creationId xmlns:p14="http://schemas.microsoft.com/office/powerpoint/2010/main" val="139629183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5" name="Group 4">
            <a:extLst>
              <a:ext uri="{FF2B5EF4-FFF2-40B4-BE49-F238E27FC236}">
                <a16:creationId xmlns="" xmlns:a16="http://schemas.microsoft.com/office/drawing/2014/main" id="{FBFF6FED-CF60-D5DC-B303-DC6CA29E11CB}"/>
              </a:ext>
            </a:extLst>
          </p:cNvPr>
          <p:cNvGrpSpPr/>
          <p:nvPr/>
        </p:nvGrpSpPr>
        <p:grpSpPr>
          <a:xfrm>
            <a:off x="6999248" y="3756131"/>
            <a:ext cx="3505200" cy="584777"/>
            <a:chOff x="1104900" y="3721385"/>
            <a:chExt cx="3505200" cy="584777"/>
          </a:xfrm>
        </p:grpSpPr>
        <p:grpSp>
          <p:nvGrpSpPr>
            <p:cNvPr id="6" name="Group 5">
              <a:extLst>
                <a:ext uri="{FF2B5EF4-FFF2-40B4-BE49-F238E27FC236}">
                  <a16:creationId xmlns="" xmlns:a16="http://schemas.microsoft.com/office/drawing/2014/main" id="{08F562F0-6BC1-6052-6464-F7445187F9B5}"/>
                </a:ext>
              </a:extLst>
            </p:cNvPr>
            <p:cNvGrpSpPr/>
            <p:nvPr/>
          </p:nvGrpSpPr>
          <p:grpSpPr>
            <a:xfrm>
              <a:off x="1104900" y="3721385"/>
              <a:ext cx="3505200" cy="584777"/>
              <a:chOff x="1104900" y="3721385"/>
              <a:chExt cx="3505200" cy="584777"/>
            </a:xfrm>
          </p:grpSpPr>
          <p:sp>
            <p:nvSpPr>
              <p:cNvPr id="12" name="Rectangle: Rounded Corners 11">
                <a:extLst>
                  <a:ext uri="{FF2B5EF4-FFF2-40B4-BE49-F238E27FC236}">
                    <a16:creationId xmlns="" xmlns:a16="http://schemas.microsoft.com/office/drawing/2014/main" id="{CC6C9737-0560-8546-71DC-E3C41CB25F6E}"/>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3" name="Straight Connector 12">
                <a:extLst>
                  <a:ext uri="{FF2B5EF4-FFF2-40B4-BE49-F238E27FC236}">
                    <a16:creationId xmlns="" xmlns:a16="http://schemas.microsoft.com/office/drawing/2014/main" id="{280FDFED-A2D6-A5DA-15DC-AC98248BE4AC}"/>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A471ED-EFF6-43CD-6CCC-CF8BB4C8C82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48B71651-B639-AC8A-BD05-E7EE913C903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4666124-83D7-C4C7-EC6B-80DD04B039B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 xmlns:a16="http://schemas.microsoft.com/office/drawing/2014/main" id="{E5E7E972-EA04-4471-386E-A76C608CB25C}"/>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8" name="TextBox 7">
              <a:extLst>
                <a:ext uri="{FF2B5EF4-FFF2-40B4-BE49-F238E27FC236}">
                  <a16:creationId xmlns="" xmlns:a16="http://schemas.microsoft.com/office/drawing/2014/main" id="{F5A019C4-5892-D446-36BD-226F74F840D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9" name="TextBox 8">
              <a:extLst>
                <a:ext uri="{FF2B5EF4-FFF2-40B4-BE49-F238E27FC236}">
                  <a16:creationId xmlns="" xmlns:a16="http://schemas.microsoft.com/office/drawing/2014/main" id="{7B875BD3-8907-9C9A-4433-612D019F7D6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10" name="TextBox 9">
              <a:extLst>
                <a:ext uri="{FF2B5EF4-FFF2-40B4-BE49-F238E27FC236}">
                  <a16:creationId xmlns="" xmlns:a16="http://schemas.microsoft.com/office/drawing/2014/main" id="{40E69B22-7A32-D25D-E8EE-A71FDA50567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11" name="TextBox 10">
              <a:extLst>
                <a:ext uri="{FF2B5EF4-FFF2-40B4-BE49-F238E27FC236}">
                  <a16:creationId xmlns="" xmlns:a16="http://schemas.microsoft.com/office/drawing/2014/main" id="{295F9B68-2304-6CEE-35DF-A9E17DE50BCF}"/>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7" name="Group 16">
            <a:extLst>
              <a:ext uri="{FF2B5EF4-FFF2-40B4-BE49-F238E27FC236}">
                <a16:creationId xmlns="" xmlns:a16="http://schemas.microsoft.com/office/drawing/2014/main" id="{4ED83727-712B-EDC1-E5C1-3FD46F6BB0B6}"/>
              </a:ext>
            </a:extLst>
          </p:cNvPr>
          <p:cNvGrpSpPr/>
          <p:nvPr/>
        </p:nvGrpSpPr>
        <p:grpSpPr>
          <a:xfrm>
            <a:off x="1644060" y="3756133"/>
            <a:ext cx="3505200" cy="584777"/>
            <a:chOff x="1104900" y="3721385"/>
            <a:chExt cx="3505200" cy="584777"/>
          </a:xfrm>
        </p:grpSpPr>
        <p:grpSp>
          <p:nvGrpSpPr>
            <p:cNvPr id="18" name="Group 17">
              <a:extLst>
                <a:ext uri="{FF2B5EF4-FFF2-40B4-BE49-F238E27FC236}">
                  <a16:creationId xmlns="" xmlns:a16="http://schemas.microsoft.com/office/drawing/2014/main" id="{92E69519-BE02-A96B-6D54-1501437FEE98}"/>
                </a:ext>
              </a:extLst>
            </p:cNvPr>
            <p:cNvGrpSpPr/>
            <p:nvPr/>
          </p:nvGrpSpPr>
          <p:grpSpPr>
            <a:xfrm>
              <a:off x="1104900" y="3721385"/>
              <a:ext cx="3505200" cy="584777"/>
              <a:chOff x="1104900" y="3721385"/>
              <a:chExt cx="3505200" cy="584777"/>
            </a:xfrm>
          </p:grpSpPr>
          <p:sp>
            <p:nvSpPr>
              <p:cNvPr id="24" name="Rectangle: Rounded Corners 23">
                <a:extLst>
                  <a:ext uri="{FF2B5EF4-FFF2-40B4-BE49-F238E27FC236}">
                    <a16:creationId xmlns="" xmlns:a16="http://schemas.microsoft.com/office/drawing/2014/main" id="{1913AD1D-6D67-1FFA-482A-D51E7BB24DF7}"/>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5" name="Straight Connector 24">
                <a:extLst>
                  <a:ext uri="{FF2B5EF4-FFF2-40B4-BE49-F238E27FC236}">
                    <a16:creationId xmlns="" xmlns:a16="http://schemas.microsoft.com/office/drawing/2014/main" id="{F10AA1A7-EB88-7058-EA9F-4103D53F51F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9EEDB90-E0DA-28D9-3A3F-E706D71472C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61F8ED9-A7D4-8914-7910-DEDED0E3F704}"/>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F87AC1C-4E30-1D7B-7AEF-ACB0EAA991AF}"/>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 xmlns:a16="http://schemas.microsoft.com/office/drawing/2014/main" id="{C488F7DB-54C6-D02E-D9F3-4552D2D51E3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20" name="TextBox 19">
              <a:extLst>
                <a:ext uri="{FF2B5EF4-FFF2-40B4-BE49-F238E27FC236}">
                  <a16:creationId xmlns="" xmlns:a16="http://schemas.microsoft.com/office/drawing/2014/main" id="{BA9BB211-A975-37F6-2079-ACCA472F3DBE}"/>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21" name="TextBox 20">
              <a:extLst>
                <a:ext uri="{FF2B5EF4-FFF2-40B4-BE49-F238E27FC236}">
                  <a16:creationId xmlns="" xmlns:a16="http://schemas.microsoft.com/office/drawing/2014/main" id="{2DD1A41C-C64B-3BEA-C8B2-0EC4B57763C9}"/>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22" name="TextBox 21">
              <a:extLst>
                <a:ext uri="{FF2B5EF4-FFF2-40B4-BE49-F238E27FC236}">
                  <a16:creationId xmlns="" xmlns:a16="http://schemas.microsoft.com/office/drawing/2014/main" id="{2A0A3A4D-424D-9B0E-DA88-A6BD2C2CDEC9}"/>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23" name="TextBox 22">
              <a:extLst>
                <a:ext uri="{FF2B5EF4-FFF2-40B4-BE49-F238E27FC236}">
                  <a16:creationId xmlns="" xmlns:a16="http://schemas.microsoft.com/office/drawing/2014/main" id="{B0F534A3-8677-E389-0083-D0787FD44609}"/>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32" name="Group 31">
            <a:extLst>
              <a:ext uri="{FF2B5EF4-FFF2-40B4-BE49-F238E27FC236}">
                <a16:creationId xmlns="" xmlns:a16="http://schemas.microsoft.com/office/drawing/2014/main" id="{F3C780D6-6398-CD6F-9763-312D2AA36F34}"/>
              </a:ext>
            </a:extLst>
          </p:cNvPr>
          <p:cNvGrpSpPr/>
          <p:nvPr/>
        </p:nvGrpSpPr>
        <p:grpSpPr>
          <a:xfrm>
            <a:off x="2571749" y="5282623"/>
            <a:ext cx="6958419" cy="584777"/>
            <a:chOff x="2571749" y="5282623"/>
            <a:chExt cx="6958419" cy="584777"/>
          </a:xfrm>
        </p:grpSpPr>
        <p:grpSp>
          <p:nvGrpSpPr>
            <p:cNvPr id="56" name="Group 55">
              <a:extLst>
                <a:ext uri="{FF2B5EF4-FFF2-40B4-BE49-F238E27FC236}">
                  <a16:creationId xmlns="" xmlns:a16="http://schemas.microsoft.com/office/drawing/2014/main" id="{A62F3678-377E-7569-B49C-329F003F7FA7}"/>
                </a:ext>
              </a:extLst>
            </p:cNvPr>
            <p:cNvGrpSpPr/>
            <p:nvPr/>
          </p:nvGrpSpPr>
          <p:grpSpPr>
            <a:xfrm>
              <a:off x="2571749" y="5282623"/>
              <a:ext cx="6958419" cy="584777"/>
              <a:chOff x="1104899" y="3721385"/>
              <a:chExt cx="6958419" cy="584777"/>
            </a:xfrm>
          </p:grpSpPr>
          <p:grpSp>
            <p:nvGrpSpPr>
              <p:cNvPr id="62" name="Group 61">
                <a:extLst>
                  <a:ext uri="{FF2B5EF4-FFF2-40B4-BE49-F238E27FC236}">
                    <a16:creationId xmlns="" xmlns:a16="http://schemas.microsoft.com/office/drawing/2014/main" id="{3AD375F5-9800-C3E9-546F-C11B835DFE05}"/>
                  </a:ext>
                </a:extLst>
              </p:cNvPr>
              <p:cNvGrpSpPr/>
              <p:nvPr/>
            </p:nvGrpSpPr>
            <p:grpSpPr>
              <a:xfrm>
                <a:off x="1104899" y="3721385"/>
                <a:ext cx="6958419" cy="584777"/>
                <a:chOff x="1104899" y="3721385"/>
                <a:chExt cx="6958419" cy="584777"/>
              </a:xfrm>
            </p:grpSpPr>
            <p:sp>
              <p:nvSpPr>
                <p:cNvPr id="122" name="Rectangle: Rounded Corners 121">
                  <a:extLst>
                    <a:ext uri="{FF2B5EF4-FFF2-40B4-BE49-F238E27FC236}">
                      <a16:creationId xmlns="" xmlns:a16="http://schemas.microsoft.com/office/drawing/2014/main" id="{6A6A7A2C-D861-BEAA-5BC2-29EE32072D1D}"/>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24" name="Straight Connector 123">
                  <a:extLst>
                    <a:ext uri="{FF2B5EF4-FFF2-40B4-BE49-F238E27FC236}">
                      <a16:creationId xmlns="" xmlns:a16="http://schemas.microsoft.com/office/drawing/2014/main" id="{50519423-86FC-D8AB-340F-7951684F232F}"/>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77D0F5BA-0F83-849C-3455-F573FA7227A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E5FD551E-14D6-F618-2B9F-588FD0C2A77A}"/>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F64C7659-5D61-9B8C-3A3C-F3F2DB0C042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D53F7BD6-74CC-2449-89E1-A761ACC6B33D}"/>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79811EF2-9C5A-8B7B-8862-A487E1AA0069}"/>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ED0DB2E4-9CB7-F71D-9747-E79E65EA1A2B}"/>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E8C14D67-6AF0-CA24-3019-870D7458E7C3}"/>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5C10435B-6DBF-A4B5-E8F5-24181214A99E}"/>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 xmlns:a16="http://schemas.microsoft.com/office/drawing/2014/main" id="{9B83FEEA-D074-7A0C-4199-42F1334EEC62}"/>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64" name="TextBox 63">
                <a:extLst>
                  <a:ext uri="{FF2B5EF4-FFF2-40B4-BE49-F238E27FC236}">
                    <a16:creationId xmlns="" xmlns:a16="http://schemas.microsoft.com/office/drawing/2014/main" id="{01B8FF25-4B13-D10E-2ABF-8D562A0D3257}"/>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65" name="TextBox 64">
                <a:extLst>
                  <a:ext uri="{FF2B5EF4-FFF2-40B4-BE49-F238E27FC236}">
                    <a16:creationId xmlns="" xmlns:a16="http://schemas.microsoft.com/office/drawing/2014/main" id="{F80097D9-B050-5287-ADEB-259DDD41C4C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66" name="TextBox 65">
                <a:extLst>
                  <a:ext uri="{FF2B5EF4-FFF2-40B4-BE49-F238E27FC236}">
                    <a16:creationId xmlns="" xmlns:a16="http://schemas.microsoft.com/office/drawing/2014/main" id="{236F1717-4344-1224-53FE-F75CDCB34EFA}"/>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67" name="TextBox 66">
                <a:extLst>
                  <a:ext uri="{FF2B5EF4-FFF2-40B4-BE49-F238E27FC236}">
                    <a16:creationId xmlns="" xmlns:a16="http://schemas.microsoft.com/office/drawing/2014/main" id="{AEA9640B-1AE9-8A10-A89B-CD481BADD1ED}"/>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57" name="TextBox 56">
              <a:extLst>
                <a:ext uri="{FF2B5EF4-FFF2-40B4-BE49-F238E27FC236}">
                  <a16:creationId xmlns="" xmlns:a16="http://schemas.microsoft.com/office/drawing/2014/main" id="{793D2016-8748-236A-BC05-C7A80C3F65EE}"/>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58" name="TextBox 57">
              <a:extLst>
                <a:ext uri="{FF2B5EF4-FFF2-40B4-BE49-F238E27FC236}">
                  <a16:creationId xmlns="" xmlns:a16="http://schemas.microsoft.com/office/drawing/2014/main" id="{33BA23F5-7793-E3BC-BE68-85D14F3E957F}"/>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59" name="TextBox 58">
              <a:extLst>
                <a:ext uri="{FF2B5EF4-FFF2-40B4-BE49-F238E27FC236}">
                  <a16:creationId xmlns="" xmlns:a16="http://schemas.microsoft.com/office/drawing/2014/main" id="{A8EFE4D1-CC69-AF28-F320-55A39C65CEC2}"/>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60" name="TextBox 59">
              <a:extLst>
                <a:ext uri="{FF2B5EF4-FFF2-40B4-BE49-F238E27FC236}">
                  <a16:creationId xmlns="" xmlns:a16="http://schemas.microsoft.com/office/drawing/2014/main" id="{E8C61FDA-2B41-CD6C-0836-7404D5949478}"/>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61" name="TextBox 60">
              <a:extLst>
                <a:ext uri="{FF2B5EF4-FFF2-40B4-BE49-F238E27FC236}">
                  <a16:creationId xmlns="" xmlns:a16="http://schemas.microsoft.com/office/drawing/2014/main" id="{84AF874D-779A-ABE9-DD65-C70D7592AEF4}"/>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33" name="Group 132">
            <a:extLst>
              <a:ext uri="{FF2B5EF4-FFF2-40B4-BE49-F238E27FC236}">
                <a16:creationId xmlns="" xmlns:a16="http://schemas.microsoft.com/office/drawing/2014/main" id="{97770E2F-2B3F-3518-C845-D92C37A67422}"/>
              </a:ext>
            </a:extLst>
          </p:cNvPr>
          <p:cNvGrpSpPr/>
          <p:nvPr/>
        </p:nvGrpSpPr>
        <p:grpSpPr>
          <a:xfrm>
            <a:off x="5367089" y="5065486"/>
            <a:ext cx="1920718" cy="1445138"/>
            <a:chOff x="5367089" y="5065486"/>
            <a:chExt cx="1920718" cy="1445138"/>
          </a:xfrm>
        </p:grpSpPr>
        <p:sp>
          <p:nvSpPr>
            <p:cNvPr id="134" name="Oval 133">
              <a:extLst>
                <a:ext uri="{FF2B5EF4-FFF2-40B4-BE49-F238E27FC236}">
                  <a16:creationId xmlns="" xmlns:a16="http://schemas.microsoft.com/office/drawing/2014/main" id="{943E1A00-1127-2486-0E59-5719DC01FD8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5" name="TextBox 134">
              <a:extLst>
                <a:ext uri="{FF2B5EF4-FFF2-40B4-BE49-F238E27FC236}">
                  <a16:creationId xmlns="" xmlns:a16="http://schemas.microsoft.com/office/drawing/2014/main" id="{16B83493-F55E-3781-1FAB-4E44E1375388}"/>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36" name="TextBox 135">
            <a:extLst>
              <a:ext uri="{FF2B5EF4-FFF2-40B4-BE49-F238E27FC236}">
                <a16:creationId xmlns="" xmlns:a16="http://schemas.microsoft.com/office/drawing/2014/main" id="{D6E957D3-64DA-74CB-A040-E379A4406414}"/>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7" name="TextBox 136">
            <a:extLst>
              <a:ext uri="{FF2B5EF4-FFF2-40B4-BE49-F238E27FC236}">
                <a16:creationId xmlns="" xmlns:a16="http://schemas.microsoft.com/office/drawing/2014/main" id="{950B44A6-C9CE-410D-69E4-07F134052DE4}"/>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161" name="Group 160">
            <a:extLst>
              <a:ext uri="{FF2B5EF4-FFF2-40B4-BE49-F238E27FC236}">
                <a16:creationId xmlns="" xmlns:a16="http://schemas.microsoft.com/office/drawing/2014/main" id="{DFA17E62-60F3-3049-B6F1-6D870BFFFABB}"/>
              </a:ext>
            </a:extLst>
          </p:cNvPr>
          <p:cNvGrpSpPr/>
          <p:nvPr/>
        </p:nvGrpSpPr>
        <p:grpSpPr>
          <a:xfrm>
            <a:off x="2756461" y="1041563"/>
            <a:ext cx="6268142" cy="914400"/>
            <a:chOff x="2756461" y="1041563"/>
            <a:chExt cx="6268142" cy="914400"/>
          </a:xfrm>
        </p:grpSpPr>
        <p:sp>
          <p:nvSpPr>
            <p:cNvPr id="162" name="TextBox 161">
              <a:extLst>
                <a:ext uri="{FF2B5EF4-FFF2-40B4-BE49-F238E27FC236}">
                  <a16:creationId xmlns="" xmlns:a16="http://schemas.microsoft.com/office/drawing/2014/main" id="{F3C08C80-46C8-43FD-C6E6-EA4F3661F99D}"/>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163" name="Graphic 162" descr="Question mark with solid fill">
              <a:extLst>
                <a:ext uri="{FF2B5EF4-FFF2-40B4-BE49-F238E27FC236}">
                  <a16:creationId xmlns="" xmlns:a16="http://schemas.microsoft.com/office/drawing/2014/main" id="{AD54EB95-1744-374B-F9C3-CFAB50BBE56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164" name="Graphic 163" descr="Brainstorm outline">
              <a:extLst>
                <a:ext uri="{FF2B5EF4-FFF2-40B4-BE49-F238E27FC236}">
                  <a16:creationId xmlns="" xmlns:a16="http://schemas.microsoft.com/office/drawing/2014/main" id="{9A821664-A650-CE57-519F-813FEA5F034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179" name="Group 178">
            <a:extLst>
              <a:ext uri="{FF2B5EF4-FFF2-40B4-BE49-F238E27FC236}">
                <a16:creationId xmlns="" xmlns:a16="http://schemas.microsoft.com/office/drawing/2014/main" id="{D0C99EB1-377E-8E8F-C70A-FF7297EBCC9F}"/>
              </a:ext>
            </a:extLst>
          </p:cNvPr>
          <p:cNvGrpSpPr/>
          <p:nvPr/>
        </p:nvGrpSpPr>
        <p:grpSpPr>
          <a:xfrm>
            <a:off x="-63429" y="-4565"/>
            <a:ext cx="12115800" cy="6858000"/>
            <a:chOff x="-63429" y="-4565"/>
            <a:chExt cx="12115800" cy="6858000"/>
          </a:xfrm>
        </p:grpSpPr>
        <p:grpSp>
          <p:nvGrpSpPr>
            <p:cNvPr id="4" name="Group 3">
              <a:extLst>
                <a:ext uri="{FF2B5EF4-FFF2-40B4-BE49-F238E27FC236}">
                  <a16:creationId xmlns="" xmlns:a16="http://schemas.microsoft.com/office/drawing/2014/main" id="{7536039F-2BAC-4C54-8990-EF51ED35F774}"/>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85" name="Group 84">
                <a:extLst>
                  <a:ext uri="{FF2B5EF4-FFF2-40B4-BE49-F238E27FC236}">
                    <a16:creationId xmlns="" xmlns:a16="http://schemas.microsoft.com/office/drawing/2014/main" id="{32D70C4B-8981-4A5F-B89B-CA84954EB21C}"/>
                  </a:ext>
                </a:extLst>
              </p:cNvPr>
              <p:cNvGrpSpPr/>
              <p:nvPr/>
            </p:nvGrpSpPr>
            <p:grpSpPr>
              <a:xfrm>
                <a:off x="-33881" y="0"/>
                <a:ext cx="12115800" cy="6858000"/>
                <a:chOff x="-12496800" y="0"/>
                <a:chExt cx="12115800" cy="6858000"/>
              </a:xfrm>
              <a:grpFill/>
            </p:grpSpPr>
            <p:grpSp>
              <p:nvGrpSpPr>
                <p:cNvPr id="91" name="Group 90">
                  <a:extLst>
                    <a:ext uri="{FF2B5EF4-FFF2-40B4-BE49-F238E27FC236}">
                      <a16:creationId xmlns="" xmlns:a16="http://schemas.microsoft.com/office/drawing/2014/main" id="{964C3A0C-AFC1-4583-BAD9-440EC515E152}"/>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94" name="Rectangle 93">
                    <a:extLst>
                      <a:ext uri="{FF2B5EF4-FFF2-40B4-BE49-F238E27FC236}">
                        <a16:creationId xmlns="" xmlns:a16="http://schemas.microsoft.com/office/drawing/2014/main" id="{AC8D7D16-378A-4F63-B626-6577E7724572}"/>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96" name="Rectangle: Rounded Corners 95">
                    <a:extLst>
                      <a:ext uri="{FF2B5EF4-FFF2-40B4-BE49-F238E27FC236}">
                        <a16:creationId xmlns="" xmlns:a16="http://schemas.microsoft.com/office/drawing/2014/main" id="{D0A4E040-AC9C-4E7F-8C4F-CBA8308A286C}"/>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92" name="TextBox 91">
                  <a:extLst>
                    <a:ext uri="{FF2B5EF4-FFF2-40B4-BE49-F238E27FC236}">
                      <a16:creationId xmlns="" xmlns:a16="http://schemas.microsoft.com/office/drawing/2014/main" id="{3FA6009B-5646-406C-811A-F66D584E3390}"/>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119" name="TextBox 118">
                <a:extLst>
                  <a:ext uri="{FF2B5EF4-FFF2-40B4-BE49-F238E27FC236}">
                    <a16:creationId xmlns="" xmlns:a16="http://schemas.microsoft.com/office/drawing/2014/main" id="{36865F21-9B23-4280-9D66-A5225A33BBE0}"/>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3" name="TextBox 2">
                <a:extLst>
                  <a:ext uri="{FF2B5EF4-FFF2-40B4-BE49-F238E27FC236}">
                    <a16:creationId xmlns="" xmlns:a16="http://schemas.microsoft.com/office/drawing/2014/main" id="{CD46F7E1-612A-4E07-B623-35E8D704557F}"/>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120" name="TextBox 119">
                <a:extLst>
                  <a:ext uri="{FF2B5EF4-FFF2-40B4-BE49-F238E27FC236}">
                    <a16:creationId xmlns="" xmlns:a16="http://schemas.microsoft.com/office/drawing/2014/main" id="{D5B69556-FAC1-4BD3-930E-62A67DEFEFAE}"/>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a:t>
                </a:r>
                <a:r>
                  <a:rPr lang="en-US" sz="2000" dirty="0" smtClean="0">
                    <a:latin typeface="Franklin Gothic Book" panose="020B0503020102020204" pitchFamily="34" charset="0"/>
                  </a:rPr>
                  <a:t>O((</a:t>
                </a:r>
                <a:r>
                  <a:rPr lang="en-US" sz="2000" dirty="0" err="1" smtClean="0">
                    <a:latin typeface="Franklin Gothic Book" panose="020B0503020102020204" pitchFamily="34" charset="0"/>
                  </a:rPr>
                  <a:t>n+m</a:t>
                </a:r>
                <a:r>
                  <a:rPr lang="en-US" sz="2000" dirty="0" smtClean="0">
                    <a:latin typeface="Franklin Gothic Book" panose="020B0503020102020204" pitchFamily="34" charset="0"/>
                  </a:rPr>
                  <a:t>)log(</a:t>
                </a:r>
                <a:r>
                  <a:rPr lang="en-US" sz="2000" dirty="0" err="1" smtClean="0">
                    <a:latin typeface="Franklin Gothic Book" panose="020B0503020102020204" pitchFamily="34" charset="0"/>
                  </a:rPr>
                  <a:t>n+m</a:t>
                </a:r>
                <a:r>
                  <a:rPr lang="en-US" sz="2000" dirty="0" smtClean="0">
                    <a:latin typeface="Franklin Gothic Book" panose="020B0503020102020204" pitchFamily="34" charset="0"/>
                  </a:rPr>
                  <a:t>))</a:t>
                </a:r>
                <a:endParaRPr lang="en-PK" sz="2000" dirty="0">
                  <a:latin typeface="Franklin Gothic Book" panose="020B0503020102020204" pitchFamily="34" charset="0"/>
                </a:endParaRPr>
              </a:p>
            </p:txBody>
          </p:sp>
          <p:sp>
            <p:nvSpPr>
              <p:cNvPr id="121" name="TextBox 120">
                <a:extLst>
                  <a:ext uri="{FF2B5EF4-FFF2-40B4-BE49-F238E27FC236}">
                    <a16:creationId xmlns="" xmlns:a16="http://schemas.microsoft.com/office/drawing/2014/main" id="{5493BB9D-8BC4-43C8-87BF-5396D81FDAA4}"/>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123" name="TextBox 122">
                <a:extLst>
                  <a:ext uri="{FF2B5EF4-FFF2-40B4-BE49-F238E27FC236}">
                    <a16:creationId xmlns="" xmlns:a16="http://schemas.microsoft.com/office/drawing/2014/main" id="{088C618D-F130-41A4-BF5F-EC67E3E1FEED}"/>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178" name="Graphic 177" descr="Circles with arrows with solid fill">
              <a:extLst>
                <a:ext uri="{FF2B5EF4-FFF2-40B4-BE49-F238E27FC236}">
                  <a16:creationId xmlns="" xmlns:a16="http://schemas.microsoft.com/office/drawing/2014/main" id="{80D84A30-4866-8781-ED1D-B8FB42AC6A2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grpSp>
        <p:nvGrpSpPr>
          <p:cNvPr id="205" name="Group 204">
            <a:extLst>
              <a:ext uri="{FF2B5EF4-FFF2-40B4-BE49-F238E27FC236}">
                <a16:creationId xmlns="" xmlns:a16="http://schemas.microsoft.com/office/drawing/2014/main" id="{A9ED5FBC-62D1-7428-0AD3-9AE76332942E}"/>
              </a:ext>
            </a:extLst>
          </p:cNvPr>
          <p:cNvGrpSpPr/>
          <p:nvPr/>
        </p:nvGrpSpPr>
        <p:grpSpPr>
          <a:xfrm>
            <a:off x="-12311095" y="-20046"/>
            <a:ext cx="12134850" cy="6858000"/>
            <a:chOff x="-714452" y="0"/>
            <a:chExt cx="12134850" cy="6858000"/>
          </a:xfrm>
        </p:grpSpPr>
        <p:grpSp>
          <p:nvGrpSpPr>
            <p:cNvPr id="206" name="Group 205">
              <a:extLst>
                <a:ext uri="{FF2B5EF4-FFF2-40B4-BE49-F238E27FC236}">
                  <a16:creationId xmlns="" xmlns:a16="http://schemas.microsoft.com/office/drawing/2014/main" id="{9DEA3AE3-AA99-31F9-5F16-CBA6FFEB2A3F}"/>
                </a:ext>
              </a:extLst>
            </p:cNvPr>
            <p:cNvGrpSpPr/>
            <p:nvPr/>
          </p:nvGrpSpPr>
          <p:grpSpPr>
            <a:xfrm>
              <a:off x="-714452" y="0"/>
              <a:ext cx="12134850" cy="6858000"/>
              <a:chOff x="-714452" y="0"/>
              <a:chExt cx="12134850" cy="6858000"/>
            </a:xfrm>
          </p:grpSpPr>
          <p:grpSp>
            <p:nvGrpSpPr>
              <p:cNvPr id="208" name="Group 207">
                <a:extLst>
                  <a:ext uri="{FF2B5EF4-FFF2-40B4-BE49-F238E27FC236}">
                    <a16:creationId xmlns="" xmlns:a16="http://schemas.microsoft.com/office/drawing/2014/main" id="{547382AF-E297-CB9C-DD04-22349E1A6A31}"/>
                  </a:ext>
                </a:extLst>
              </p:cNvPr>
              <p:cNvGrpSpPr/>
              <p:nvPr/>
            </p:nvGrpSpPr>
            <p:grpSpPr>
              <a:xfrm>
                <a:off x="-714452" y="0"/>
                <a:ext cx="12134850" cy="6858000"/>
                <a:chOff x="-13095212" y="-7164344"/>
                <a:chExt cx="12134850" cy="6858000"/>
              </a:xfrm>
              <a:gradFill>
                <a:gsLst>
                  <a:gs pos="97000">
                    <a:schemeClr val="accent2">
                      <a:lumMod val="84000"/>
                    </a:schemeClr>
                  </a:gs>
                  <a:gs pos="0">
                    <a:srgbClr val="A50021">
                      <a:lumMod val="90000"/>
                    </a:srgbClr>
                  </a:gs>
                  <a:gs pos="36000">
                    <a:schemeClr val="accent2">
                      <a:lumMod val="50000"/>
                    </a:schemeClr>
                  </a:gs>
                </a:gsLst>
                <a:lin ang="5400000" scaled="1"/>
              </a:gradFill>
            </p:grpSpPr>
            <p:grpSp>
              <p:nvGrpSpPr>
                <p:cNvPr id="213" name="Group 212">
                  <a:extLst>
                    <a:ext uri="{FF2B5EF4-FFF2-40B4-BE49-F238E27FC236}">
                      <a16:creationId xmlns="" xmlns:a16="http://schemas.microsoft.com/office/drawing/2014/main" id="{3B05EEFC-AAC1-F74C-64FE-B177512DE568}"/>
                    </a:ext>
                  </a:extLst>
                </p:cNvPr>
                <p:cNvGrpSpPr/>
                <p:nvPr/>
              </p:nvGrpSpPr>
              <p:grpSpPr>
                <a:xfrm>
                  <a:off x="-13095212" y="-7164344"/>
                  <a:ext cx="12134850" cy="6858000"/>
                  <a:chOff x="0" y="0"/>
                  <a:chExt cx="12134850" cy="6858000"/>
                </a:xfrm>
                <a:grpFill/>
                <a:effectLst>
                  <a:outerShdw blurRad="50800" dist="88900" algn="l" rotWithShape="0">
                    <a:prstClr val="black">
                      <a:alpha val="50000"/>
                    </a:prstClr>
                  </a:outerShdw>
                </a:effectLst>
              </p:grpSpPr>
              <p:sp>
                <p:nvSpPr>
                  <p:cNvPr id="215" name="Rectangle 214">
                    <a:extLst>
                      <a:ext uri="{FF2B5EF4-FFF2-40B4-BE49-F238E27FC236}">
                        <a16:creationId xmlns="" xmlns:a16="http://schemas.microsoft.com/office/drawing/2014/main" id="{28317131-87F9-F9A0-561B-0080515708A4}"/>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a:p>
                </p:txBody>
              </p:sp>
              <p:sp>
                <p:nvSpPr>
                  <p:cNvPr id="216" name="Rectangle: Rounded Corners 215">
                    <a:extLst>
                      <a:ext uri="{FF2B5EF4-FFF2-40B4-BE49-F238E27FC236}">
                        <a16:creationId xmlns="" xmlns:a16="http://schemas.microsoft.com/office/drawing/2014/main" id="{7EB3EFAB-DBB8-9922-377C-01883AE375C9}"/>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grpSp>
            <p:sp>
              <p:nvSpPr>
                <p:cNvPr id="214" name="TextBox 213">
                  <a:extLst>
                    <a:ext uri="{FF2B5EF4-FFF2-40B4-BE49-F238E27FC236}">
                      <a16:creationId xmlns="" xmlns:a16="http://schemas.microsoft.com/office/drawing/2014/main" id="{315362B4-4566-11F4-A017-75EEFEB58A68}"/>
                    </a:ext>
                  </a:extLst>
                </p:cNvPr>
                <p:cNvSpPr txBox="1"/>
                <p:nvPr/>
              </p:nvSpPr>
              <p:spPr>
                <a:xfrm>
                  <a:off x="-1543050" y="-5820229"/>
                  <a:ext cx="468993" cy="523220"/>
                </a:xfrm>
                <a:prstGeom prst="rect">
                  <a:avLst/>
                </a:prstGeom>
                <a:grpFill/>
              </p:spPr>
              <p:txBody>
                <a:bodyPr wrap="square" rtlCol="0">
                  <a:spAutoFit/>
                </a:bodyPr>
                <a:lstStyle/>
                <a:p>
                  <a:r>
                    <a:rPr lang="en-US" sz="2800" b="1" dirty="0">
                      <a:latin typeface="Arial Black" panose="020B0A04020102020204" pitchFamily="34" charset="0"/>
                    </a:rPr>
                    <a:t>B</a:t>
                  </a:r>
                  <a:endParaRPr lang="en-PK" sz="2800" b="1" dirty="0">
                    <a:latin typeface="Arial Black" panose="020B0A04020102020204" pitchFamily="34" charset="0"/>
                  </a:endParaRPr>
                </a:p>
              </p:txBody>
            </p:sp>
          </p:grpSp>
          <p:sp>
            <p:nvSpPr>
              <p:cNvPr id="209" name="TextBox 208">
                <a:extLst>
                  <a:ext uri="{FF2B5EF4-FFF2-40B4-BE49-F238E27FC236}">
                    <a16:creationId xmlns="" xmlns:a16="http://schemas.microsoft.com/office/drawing/2014/main" id="{7D91AD69-DA21-4F60-7870-B5F65FF2A9B1}"/>
                  </a:ext>
                </a:extLst>
              </p:cNvPr>
              <p:cNvSpPr txBox="1"/>
              <p:nvPr/>
            </p:nvSpPr>
            <p:spPr>
              <a:xfrm>
                <a:off x="2555222" y="871077"/>
                <a:ext cx="4972050" cy="707886"/>
              </a:xfrm>
              <a:prstGeom prst="rect">
                <a:avLst/>
              </a:prstGeom>
              <a:noFill/>
            </p:spPr>
            <p:txBody>
              <a:bodyPr wrap="square" rtlCol="0">
                <a:spAutoFit/>
              </a:bodyPr>
              <a:lstStyle/>
              <a:p>
                <a:pPr algn="ctr"/>
                <a:r>
                  <a:rPr lang="en-US" sz="4000" b="1" dirty="0" err="1">
                    <a:latin typeface="Franklin Gothic Book" panose="020B0503020102020204" pitchFamily="34" charset="0"/>
                  </a:rPr>
                  <a:t>Leet</a:t>
                </a:r>
                <a:r>
                  <a:rPr lang="en-US" sz="4000" b="1" dirty="0">
                    <a:latin typeface="Franklin Gothic Book" panose="020B0503020102020204" pitchFamily="34" charset="0"/>
                  </a:rPr>
                  <a:t> Code</a:t>
                </a:r>
              </a:p>
            </p:txBody>
          </p:sp>
          <p:sp>
            <p:nvSpPr>
              <p:cNvPr id="210" name="TextBox 209">
                <a:extLst>
                  <a:ext uri="{FF2B5EF4-FFF2-40B4-BE49-F238E27FC236}">
                    <a16:creationId xmlns="" xmlns:a16="http://schemas.microsoft.com/office/drawing/2014/main" id="{9FB613B4-48E3-C304-FC9B-045BFE63B443}"/>
                  </a:ext>
                </a:extLst>
              </p:cNvPr>
              <p:cNvSpPr txBox="1"/>
              <p:nvPr/>
            </p:nvSpPr>
            <p:spPr>
              <a:xfrm>
                <a:off x="618270" y="1918562"/>
                <a:ext cx="6812391" cy="4247317"/>
              </a:xfrm>
              <a:prstGeom prst="rect">
                <a:avLst/>
              </a:prstGeom>
              <a:noFill/>
            </p:spPr>
            <p:txBody>
              <a:bodyPr wrap="square" rtlCol="0">
                <a:spAutoFit/>
              </a:bodyPr>
              <a:lstStyle/>
              <a:p>
                <a:r>
                  <a:rPr lang="en-US" dirty="0"/>
                  <a:t>class Solution:</a:t>
                </a:r>
              </a:p>
              <a:p>
                <a:r>
                  <a:rPr lang="en-US" dirty="0"/>
                  <a:t>    def </a:t>
                </a:r>
                <a:r>
                  <a:rPr lang="en-US" dirty="0" err="1"/>
                  <a:t>findMedianSortedArrays</a:t>
                </a:r>
                <a:r>
                  <a:rPr lang="en-US" dirty="0"/>
                  <a:t>(self, nums1, nums2):</a:t>
                </a:r>
              </a:p>
              <a:p>
                <a:r>
                  <a:rPr lang="en-US" dirty="0"/>
                  <a:t>        # Merge both arrays into a new array</a:t>
                </a:r>
              </a:p>
              <a:p>
                <a:r>
                  <a:rPr lang="en-US" dirty="0"/>
                  <a:t>        </a:t>
                </a:r>
                <a:r>
                  <a:rPr lang="en-US" dirty="0" err="1"/>
                  <a:t>merged_array</a:t>
                </a:r>
                <a:r>
                  <a:rPr lang="en-US" dirty="0"/>
                  <a:t> = nums1 + nums2</a:t>
                </a:r>
              </a:p>
              <a:p>
                <a:r>
                  <a:rPr lang="en-US" dirty="0"/>
                  <a:t>        </a:t>
                </a:r>
              </a:p>
              <a:p>
                <a:r>
                  <a:rPr lang="en-US" dirty="0"/>
                  <a:t>        # Sort the merged array</a:t>
                </a:r>
              </a:p>
              <a:p>
                <a:r>
                  <a:rPr lang="en-US" dirty="0"/>
                  <a:t>        </a:t>
                </a:r>
                <a:r>
                  <a:rPr lang="en-US" dirty="0" err="1"/>
                  <a:t>merged_array.sort</a:t>
                </a:r>
                <a:r>
                  <a:rPr lang="en-US" dirty="0"/>
                  <a:t>()</a:t>
                </a:r>
              </a:p>
              <a:p>
                <a:r>
                  <a:rPr lang="en-US" dirty="0"/>
                  <a:t>        </a:t>
                </a:r>
              </a:p>
              <a:p>
                <a:r>
                  <a:rPr lang="en-US" dirty="0"/>
                  <a:t>        # Find the median</a:t>
                </a:r>
              </a:p>
              <a:p>
                <a:r>
                  <a:rPr lang="en-US" dirty="0"/>
                  <a:t>        n = </a:t>
                </a:r>
                <a:r>
                  <a:rPr lang="en-US" dirty="0" err="1"/>
                  <a:t>len</a:t>
                </a:r>
                <a:r>
                  <a:rPr lang="en-US" dirty="0"/>
                  <a:t>(</a:t>
                </a:r>
                <a:r>
                  <a:rPr lang="en-US" dirty="0" err="1"/>
                  <a:t>merged_array</a:t>
                </a:r>
                <a:r>
                  <a:rPr lang="en-US" dirty="0"/>
                  <a:t>)</a:t>
                </a:r>
              </a:p>
              <a:p>
                <a:r>
                  <a:rPr lang="en-US" dirty="0"/>
                  <a:t>        if n % 2 == 0:</a:t>
                </a:r>
              </a:p>
              <a:p>
                <a:r>
                  <a:rPr lang="en-US" dirty="0"/>
                  <a:t>            return (</a:t>
                </a:r>
                <a:r>
                  <a:rPr lang="en-US" dirty="0" err="1"/>
                  <a:t>merged_array</a:t>
                </a:r>
                <a:r>
                  <a:rPr lang="en-US" dirty="0"/>
                  <a:t>[n // 2 - 1] + </a:t>
                </a:r>
                <a:r>
                  <a:rPr lang="en-US" dirty="0" err="1"/>
                  <a:t>merged_array</a:t>
                </a:r>
                <a:r>
                  <a:rPr lang="en-US" dirty="0"/>
                  <a:t>[n // 2]) / 2.0</a:t>
                </a:r>
              </a:p>
              <a:p>
                <a:r>
                  <a:rPr lang="en-US" dirty="0"/>
                  <a:t>        else:</a:t>
                </a:r>
              </a:p>
              <a:p>
                <a:r>
                  <a:rPr lang="en-US" dirty="0"/>
                  <a:t>            return </a:t>
                </a:r>
                <a:r>
                  <a:rPr lang="en-US" dirty="0" err="1"/>
                  <a:t>merged_array</a:t>
                </a:r>
                <a:r>
                  <a:rPr lang="en-US" dirty="0"/>
                  <a:t>[n // 2]</a:t>
                </a:r>
              </a:p>
              <a:p>
                <a:endParaRPr lang="en-US" dirty="0"/>
              </a:p>
            </p:txBody>
          </p:sp>
          <p:sp>
            <p:nvSpPr>
              <p:cNvPr id="211" name="TextBox 210">
                <a:extLst>
                  <a:ext uri="{FF2B5EF4-FFF2-40B4-BE49-F238E27FC236}">
                    <a16:creationId xmlns="" xmlns:a16="http://schemas.microsoft.com/office/drawing/2014/main" id="{CD80E200-ADAF-7342-58BD-590513013EDD}"/>
                  </a:ext>
                </a:extLst>
              </p:cNvPr>
              <p:cNvSpPr txBox="1"/>
              <p:nvPr/>
            </p:nvSpPr>
            <p:spPr>
              <a:xfrm>
                <a:off x="6673648" y="1982699"/>
                <a:ext cx="3418236" cy="2308324"/>
              </a:xfrm>
              <a:prstGeom prst="rect">
                <a:avLst/>
              </a:prstGeom>
              <a:noFill/>
            </p:spPr>
            <p:txBody>
              <a:bodyPr wrap="square" rtlCol="0">
                <a:spAutoFit/>
              </a:bodyPr>
              <a:lstStyle/>
              <a:p>
                <a:r>
                  <a:rPr lang="en-US" dirty="0"/>
                  <a:t># Example usage:</a:t>
                </a:r>
              </a:p>
              <a:p>
                <a:r>
                  <a:rPr lang="en-US" dirty="0"/>
                  <a:t>nums1 = [1, 3]</a:t>
                </a:r>
              </a:p>
              <a:p>
                <a:r>
                  <a:rPr lang="en-US" dirty="0"/>
                  <a:t>nums2 = [2]</a:t>
                </a:r>
              </a:p>
              <a:p>
                <a:r>
                  <a:rPr lang="en-US" dirty="0"/>
                  <a:t>sol = Solution()</a:t>
                </a:r>
              </a:p>
              <a:p>
                <a:r>
                  <a:rPr lang="en-US" dirty="0"/>
                  <a:t>median = </a:t>
                </a:r>
                <a:r>
                  <a:rPr lang="en-US" dirty="0" err="1"/>
                  <a:t>sol.findMedianSortedArrays</a:t>
                </a:r>
                <a:r>
                  <a:rPr lang="en-US" dirty="0"/>
                  <a:t>(nums1, nums2)</a:t>
                </a:r>
              </a:p>
              <a:p>
                <a:r>
                  <a:rPr lang="en-US" dirty="0"/>
                  <a:t>print("Median:", median)</a:t>
                </a:r>
              </a:p>
            </p:txBody>
          </p:sp>
          <p:sp>
            <p:nvSpPr>
              <p:cNvPr id="212" name="TextBox 211">
                <a:extLst>
                  <a:ext uri="{FF2B5EF4-FFF2-40B4-BE49-F238E27FC236}">
                    <a16:creationId xmlns="" xmlns:a16="http://schemas.microsoft.com/office/drawing/2014/main" id="{623AE108-3FA1-00CD-736A-FAED84CB10D4}"/>
                  </a:ext>
                </a:extLst>
              </p:cNvPr>
              <p:cNvSpPr txBox="1"/>
              <p:nvPr/>
            </p:nvSpPr>
            <p:spPr>
              <a:xfrm>
                <a:off x="798285" y="6006174"/>
                <a:ext cx="7592405" cy="646331"/>
              </a:xfrm>
              <a:prstGeom prst="rect">
                <a:avLst/>
              </a:prstGeom>
              <a:noFill/>
            </p:spPr>
            <p:txBody>
              <a:bodyPr wrap="square" rtlCol="0">
                <a:spAutoFit/>
              </a:bodyPr>
              <a:lstStyle/>
              <a:p>
                <a:r>
                  <a:rPr lang="en-US" b="1" dirty="0">
                    <a:latin typeface="Franklin Gothic Book" panose="020B0503020102020204" pitchFamily="34" charset="0"/>
                  </a:rPr>
                  <a:t>Link</a:t>
                </a:r>
              </a:p>
              <a:p>
                <a:r>
                  <a:rPr lang="en-US" dirty="0">
                    <a:solidFill>
                      <a:srgbClr val="002060"/>
                    </a:solidFill>
                    <a:latin typeface="Franklin Gothic Book" panose="020B0503020102020204" pitchFamily="34" charset="0"/>
                    <a:hlinkClick r:id="rId8">
                      <a:extLst>
                        <a:ext uri="{A12FA001-AC4F-418D-AE19-62706E023703}">
                          <ahyp:hlinkClr xmlns="" xmlns:ahyp="http://schemas.microsoft.com/office/drawing/2018/hyperlinkcolor" val="tx"/>
                        </a:ext>
                      </a:extLst>
                    </a:hlinkClick>
                  </a:rPr>
                  <a:t>https://leetcode.com/problems/median-of-two-sorted-arrays/description/</a:t>
                </a:r>
                <a:endParaRPr lang="en-US" dirty="0">
                  <a:solidFill>
                    <a:srgbClr val="002060"/>
                  </a:solidFill>
                  <a:latin typeface="Franklin Gothic Book" panose="020B0503020102020204" pitchFamily="34" charset="0"/>
                </a:endParaRPr>
              </a:p>
            </p:txBody>
          </p:sp>
        </p:grpSp>
        <p:pic>
          <p:nvPicPr>
            <p:cNvPr id="207" name="Graphic 206" descr="Programmer male with solid fill">
              <a:extLst>
                <a:ext uri="{FF2B5EF4-FFF2-40B4-BE49-F238E27FC236}">
                  <a16:creationId xmlns="" xmlns:a16="http://schemas.microsoft.com/office/drawing/2014/main" id="{6FE8CC46-418A-F218-C8ED-5D1304DB317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22607" y="910032"/>
              <a:ext cx="647727" cy="647727"/>
            </a:xfrm>
            <a:prstGeom prst="rect">
              <a:avLst/>
            </a:prstGeom>
          </p:spPr>
        </p:pic>
      </p:grpSp>
    </p:spTree>
    <p:extLst>
      <p:ext uri="{BB962C8B-B14F-4D97-AF65-F5344CB8AC3E}">
        <p14:creationId xmlns:p14="http://schemas.microsoft.com/office/powerpoint/2010/main" val="246360230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5" name="Group 4">
            <a:extLst>
              <a:ext uri="{FF2B5EF4-FFF2-40B4-BE49-F238E27FC236}">
                <a16:creationId xmlns="" xmlns:a16="http://schemas.microsoft.com/office/drawing/2014/main" id="{FBFF6FED-CF60-D5DC-B303-DC6CA29E11CB}"/>
              </a:ext>
            </a:extLst>
          </p:cNvPr>
          <p:cNvGrpSpPr/>
          <p:nvPr/>
        </p:nvGrpSpPr>
        <p:grpSpPr>
          <a:xfrm>
            <a:off x="6999248" y="3756131"/>
            <a:ext cx="3505200" cy="584777"/>
            <a:chOff x="1104900" y="3721385"/>
            <a:chExt cx="3505200" cy="584777"/>
          </a:xfrm>
        </p:grpSpPr>
        <p:grpSp>
          <p:nvGrpSpPr>
            <p:cNvPr id="6" name="Group 5">
              <a:extLst>
                <a:ext uri="{FF2B5EF4-FFF2-40B4-BE49-F238E27FC236}">
                  <a16:creationId xmlns="" xmlns:a16="http://schemas.microsoft.com/office/drawing/2014/main" id="{08F562F0-6BC1-6052-6464-F7445187F9B5}"/>
                </a:ext>
              </a:extLst>
            </p:cNvPr>
            <p:cNvGrpSpPr/>
            <p:nvPr/>
          </p:nvGrpSpPr>
          <p:grpSpPr>
            <a:xfrm>
              <a:off x="1104900" y="3721385"/>
              <a:ext cx="3505200" cy="584777"/>
              <a:chOff x="1104900" y="3721385"/>
              <a:chExt cx="3505200" cy="584777"/>
            </a:xfrm>
          </p:grpSpPr>
          <p:sp>
            <p:nvSpPr>
              <p:cNvPr id="12" name="Rectangle: Rounded Corners 11">
                <a:extLst>
                  <a:ext uri="{FF2B5EF4-FFF2-40B4-BE49-F238E27FC236}">
                    <a16:creationId xmlns="" xmlns:a16="http://schemas.microsoft.com/office/drawing/2014/main" id="{CC6C9737-0560-8546-71DC-E3C41CB25F6E}"/>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3" name="Straight Connector 12">
                <a:extLst>
                  <a:ext uri="{FF2B5EF4-FFF2-40B4-BE49-F238E27FC236}">
                    <a16:creationId xmlns="" xmlns:a16="http://schemas.microsoft.com/office/drawing/2014/main" id="{280FDFED-A2D6-A5DA-15DC-AC98248BE4AC}"/>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A471ED-EFF6-43CD-6CCC-CF8BB4C8C82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48B71651-B639-AC8A-BD05-E7EE913C903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4666124-83D7-C4C7-EC6B-80DD04B039B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 xmlns:a16="http://schemas.microsoft.com/office/drawing/2014/main" id="{E5E7E972-EA04-4471-386E-A76C608CB25C}"/>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8" name="TextBox 7">
              <a:extLst>
                <a:ext uri="{FF2B5EF4-FFF2-40B4-BE49-F238E27FC236}">
                  <a16:creationId xmlns="" xmlns:a16="http://schemas.microsoft.com/office/drawing/2014/main" id="{F5A019C4-5892-D446-36BD-226F74F840D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9" name="TextBox 8">
              <a:extLst>
                <a:ext uri="{FF2B5EF4-FFF2-40B4-BE49-F238E27FC236}">
                  <a16:creationId xmlns="" xmlns:a16="http://schemas.microsoft.com/office/drawing/2014/main" id="{7B875BD3-8907-9C9A-4433-612D019F7D6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10" name="TextBox 9">
              <a:extLst>
                <a:ext uri="{FF2B5EF4-FFF2-40B4-BE49-F238E27FC236}">
                  <a16:creationId xmlns="" xmlns:a16="http://schemas.microsoft.com/office/drawing/2014/main" id="{40E69B22-7A32-D25D-E8EE-A71FDA50567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11" name="TextBox 10">
              <a:extLst>
                <a:ext uri="{FF2B5EF4-FFF2-40B4-BE49-F238E27FC236}">
                  <a16:creationId xmlns="" xmlns:a16="http://schemas.microsoft.com/office/drawing/2014/main" id="{295F9B68-2304-6CEE-35DF-A9E17DE50BCF}"/>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7" name="Group 16">
            <a:extLst>
              <a:ext uri="{FF2B5EF4-FFF2-40B4-BE49-F238E27FC236}">
                <a16:creationId xmlns="" xmlns:a16="http://schemas.microsoft.com/office/drawing/2014/main" id="{4ED83727-712B-EDC1-E5C1-3FD46F6BB0B6}"/>
              </a:ext>
            </a:extLst>
          </p:cNvPr>
          <p:cNvGrpSpPr/>
          <p:nvPr/>
        </p:nvGrpSpPr>
        <p:grpSpPr>
          <a:xfrm>
            <a:off x="1644060" y="3756133"/>
            <a:ext cx="3505200" cy="584777"/>
            <a:chOff x="1104900" y="3721385"/>
            <a:chExt cx="3505200" cy="584777"/>
          </a:xfrm>
        </p:grpSpPr>
        <p:grpSp>
          <p:nvGrpSpPr>
            <p:cNvPr id="18" name="Group 17">
              <a:extLst>
                <a:ext uri="{FF2B5EF4-FFF2-40B4-BE49-F238E27FC236}">
                  <a16:creationId xmlns="" xmlns:a16="http://schemas.microsoft.com/office/drawing/2014/main" id="{92E69519-BE02-A96B-6D54-1501437FEE98}"/>
                </a:ext>
              </a:extLst>
            </p:cNvPr>
            <p:cNvGrpSpPr/>
            <p:nvPr/>
          </p:nvGrpSpPr>
          <p:grpSpPr>
            <a:xfrm>
              <a:off x="1104900" y="3721385"/>
              <a:ext cx="3505200" cy="584777"/>
              <a:chOff x="1104900" y="3721385"/>
              <a:chExt cx="3505200" cy="584777"/>
            </a:xfrm>
          </p:grpSpPr>
          <p:sp>
            <p:nvSpPr>
              <p:cNvPr id="24" name="Rectangle: Rounded Corners 23">
                <a:extLst>
                  <a:ext uri="{FF2B5EF4-FFF2-40B4-BE49-F238E27FC236}">
                    <a16:creationId xmlns="" xmlns:a16="http://schemas.microsoft.com/office/drawing/2014/main" id="{1913AD1D-6D67-1FFA-482A-D51E7BB24DF7}"/>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5" name="Straight Connector 24">
                <a:extLst>
                  <a:ext uri="{FF2B5EF4-FFF2-40B4-BE49-F238E27FC236}">
                    <a16:creationId xmlns="" xmlns:a16="http://schemas.microsoft.com/office/drawing/2014/main" id="{F10AA1A7-EB88-7058-EA9F-4103D53F51F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9EEDB90-E0DA-28D9-3A3F-E706D71472C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61F8ED9-A7D4-8914-7910-DEDED0E3F704}"/>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F87AC1C-4E30-1D7B-7AEF-ACB0EAA991AF}"/>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 xmlns:a16="http://schemas.microsoft.com/office/drawing/2014/main" id="{C488F7DB-54C6-D02E-D9F3-4552D2D51E3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20" name="TextBox 19">
              <a:extLst>
                <a:ext uri="{FF2B5EF4-FFF2-40B4-BE49-F238E27FC236}">
                  <a16:creationId xmlns="" xmlns:a16="http://schemas.microsoft.com/office/drawing/2014/main" id="{BA9BB211-A975-37F6-2079-ACCA472F3DBE}"/>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21" name="TextBox 20">
              <a:extLst>
                <a:ext uri="{FF2B5EF4-FFF2-40B4-BE49-F238E27FC236}">
                  <a16:creationId xmlns="" xmlns:a16="http://schemas.microsoft.com/office/drawing/2014/main" id="{2DD1A41C-C64B-3BEA-C8B2-0EC4B57763C9}"/>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22" name="TextBox 21">
              <a:extLst>
                <a:ext uri="{FF2B5EF4-FFF2-40B4-BE49-F238E27FC236}">
                  <a16:creationId xmlns="" xmlns:a16="http://schemas.microsoft.com/office/drawing/2014/main" id="{2A0A3A4D-424D-9B0E-DA88-A6BD2C2CDEC9}"/>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23" name="TextBox 22">
              <a:extLst>
                <a:ext uri="{FF2B5EF4-FFF2-40B4-BE49-F238E27FC236}">
                  <a16:creationId xmlns="" xmlns:a16="http://schemas.microsoft.com/office/drawing/2014/main" id="{B0F534A3-8677-E389-0083-D0787FD44609}"/>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32" name="Group 31">
            <a:extLst>
              <a:ext uri="{FF2B5EF4-FFF2-40B4-BE49-F238E27FC236}">
                <a16:creationId xmlns="" xmlns:a16="http://schemas.microsoft.com/office/drawing/2014/main" id="{F3C780D6-6398-CD6F-9763-312D2AA36F34}"/>
              </a:ext>
            </a:extLst>
          </p:cNvPr>
          <p:cNvGrpSpPr/>
          <p:nvPr/>
        </p:nvGrpSpPr>
        <p:grpSpPr>
          <a:xfrm>
            <a:off x="2571749" y="5282623"/>
            <a:ext cx="6958419" cy="584777"/>
            <a:chOff x="2571749" y="5282623"/>
            <a:chExt cx="6958419" cy="584777"/>
          </a:xfrm>
        </p:grpSpPr>
        <p:grpSp>
          <p:nvGrpSpPr>
            <p:cNvPr id="56" name="Group 55">
              <a:extLst>
                <a:ext uri="{FF2B5EF4-FFF2-40B4-BE49-F238E27FC236}">
                  <a16:creationId xmlns="" xmlns:a16="http://schemas.microsoft.com/office/drawing/2014/main" id="{A62F3678-377E-7569-B49C-329F003F7FA7}"/>
                </a:ext>
              </a:extLst>
            </p:cNvPr>
            <p:cNvGrpSpPr/>
            <p:nvPr/>
          </p:nvGrpSpPr>
          <p:grpSpPr>
            <a:xfrm>
              <a:off x="2571749" y="5282623"/>
              <a:ext cx="6958419" cy="584777"/>
              <a:chOff x="1104899" y="3721385"/>
              <a:chExt cx="6958419" cy="584777"/>
            </a:xfrm>
          </p:grpSpPr>
          <p:grpSp>
            <p:nvGrpSpPr>
              <p:cNvPr id="62" name="Group 61">
                <a:extLst>
                  <a:ext uri="{FF2B5EF4-FFF2-40B4-BE49-F238E27FC236}">
                    <a16:creationId xmlns="" xmlns:a16="http://schemas.microsoft.com/office/drawing/2014/main" id="{3AD375F5-9800-C3E9-546F-C11B835DFE05}"/>
                  </a:ext>
                </a:extLst>
              </p:cNvPr>
              <p:cNvGrpSpPr/>
              <p:nvPr/>
            </p:nvGrpSpPr>
            <p:grpSpPr>
              <a:xfrm>
                <a:off x="1104899" y="3721385"/>
                <a:ext cx="6958419" cy="584777"/>
                <a:chOff x="1104899" y="3721385"/>
                <a:chExt cx="6958419" cy="584777"/>
              </a:xfrm>
            </p:grpSpPr>
            <p:sp>
              <p:nvSpPr>
                <p:cNvPr id="122" name="Rectangle: Rounded Corners 121">
                  <a:extLst>
                    <a:ext uri="{FF2B5EF4-FFF2-40B4-BE49-F238E27FC236}">
                      <a16:creationId xmlns="" xmlns:a16="http://schemas.microsoft.com/office/drawing/2014/main" id="{6A6A7A2C-D861-BEAA-5BC2-29EE32072D1D}"/>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24" name="Straight Connector 123">
                  <a:extLst>
                    <a:ext uri="{FF2B5EF4-FFF2-40B4-BE49-F238E27FC236}">
                      <a16:creationId xmlns="" xmlns:a16="http://schemas.microsoft.com/office/drawing/2014/main" id="{50519423-86FC-D8AB-340F-7951684F232F}"/>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77D0F5BA-0F83-849C-3455-F573FA7227A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E5FD551E-14D6-F618-2B9F-588FD0C2A77A}"/>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F64C7659-5D61-9B8C-3A3C-F3F2DB0C042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D53F7BD6-74CC-2449-89E1-A761ACC6B33D}"/>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79811EF2-9C5A-8B7B-8862-A487E1AA0069}"/>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ED0DB2E4-9CB7-F71D-9747-E79E65EA1A2B}"/>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E8C14D67-6AF0-CA24-3019-870D7458E7C3}"/>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5C10435B-6DBF-A4B5-E8F5-24181214A99E}"/>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 xmlns:a16="http://schemas.microsoft.com/office/drawing/2014/main" id="{9B83FEEA-D074-7A0C-4199-42F1334EEC62}"/>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64" name="TextBox 63">
                <a:extLst>
                  <a:ext uri="{FF2B5EF4-FFF2-40B4-BE49-F238E27FC236}">
                    <a16:creationId xmlns="" xmlns:a16="http://schemas.microsoft.com/office/drawing/2014/main" id="{01B8FF25-4B13-D10E-2ABF-8D562A0D3257}"/>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65" name="TextBox 64">
                <a:extLst>
                  <a:ext uri="{FF2B5EF4-FFF2-40B4-BE49-F238E27FC236}">
                    <a16:creationId xmlns="" xmlns:a16="http://schemas.microsoft.com/office/drawing/2014/main" id="{F80097D9-B050-5287-ADEB-259DDD41C4C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66" name="TextBox 65">
                <a:extLst>
                  <a:ext uri="{FF2B5EF4-FFF2-40B4-BE49-F238E27FC236}">
                    <a16:creationId xmlns="" xmlns:a16="http://schemas.microsoft.com/office/drawing/2014/main" id="{236F1717-4344-1224-53FE-F75CDCB34EFA}"/>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67" name="TextBox 66">
                <a:extLst>
                  <a:ext uri="{FF2B5EF4-FFF2-40B4-BE49-F238E27FC236}">
                    <a16:creationId xmlns="" xmlns:a16="http://schemas.microsoft.com/office/drawing/2014/main" id="{AEA9640B-1AE9-8A10-A89B-CD481BADD1ED}"/>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57" name="TextBox 56">
              <a:extLst>
                <a:ext uri="{FF2B5EF4-FFF2-40B4-BE49-F238E27FC236}">
                  <a16:creationId xmlns="" xmlns:a16="http://schemas.microsoft.com/office/drawing/2014/main" id="{793D2016-8748-236A-BC05-C7A80C3F65EE}"/>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58" name="TextBox 57">
              <a:extLst>
                <a:ext uri="{FF2B5EF4-FFF2-40B4-BE49-F238E27FC236}">
                  <a16:creationId xmlns="" xmlns:a16="http://schemas.microsoft.com/office/drawing/2014/main" id="{33BA23F5-7793-E3BC-BE68-85D14F3E957F}"/>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59" name="TextBox 58">
              <a:extLst>
                <a:ext uri="{FF2B5EF4-FFF2-40B4-BE49-F238E27FC236}">
                  <a16:creationId xmlns="" xmlns:a16="http://schemas.microsoft.com/office/drawing/2014/main" id="{A8EFE4D1-CC69-AF28-F320-55A39C65CEC2}"/>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60" name="TextBox 59">
              <a:extLst>
                <a:ext uri="{FF2B5EF4-FFF2-40B4-BE49-F238E27FC236}">
                  <a16:creationId xmlns="" xmlns:a16="http://schemas.microsoft.com/office/drawing/2014/main" id="{E8C61FDA-2B41-CD6C-0836-7404D5949478}"/>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61" name="TextBox 60">
              <a:extLst>
                <a:ext uri="{FF2B5EF4-FFF2-40B4-BE49-F238E27FC236}">
                  <a16:creationId xmlns="" xmlns:a16="http://schemas.microsoft.com/office/drawing/2014/main" id="{84AF874D-779A-ABE9-DD65-C70D7592AEF4}"/>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33" name="Group 132">
            <a:extLst>
              <a:ext uri="{FF2B5EF4-FFF2-40B4-BE49-F238E27FC236}">
                <a16:creationId xmlns="" xmlns:a16="http://schemas.microsoft.com/office/drawing/2014/main" id="{97770E2F-2B3F-3518-C845-D92C37A67422}"/>
              </a:ext>
            </a:extLst>
          </p:cNvPr>
          <p:cNvGrpSpPr/>
          <p:nvPr/>
        </p:nvGrpSpPr>
        <p:grpSpPr>
          <a:xfrm>
            <a:off x="5367089" y="5065486"/>
            <a:ext cx="1920718" cy="1445138"/>
            <a:chOff x="5367089" y="5065486"/>
            <a:chExt cx="1920718" cy="1445138"/>
          </a:xfrm>
        </p:grpSpPr>
        <p:sp>
          <p:nvSpPr>
            <p:cNvPr id="134" name="Oval 133">
              <a:extLst>
                <a:ext uri="{FF2B5EF4-FFF2-40B4-BE49-F238E27FC236}">
                  <a16:creationId xmlns="" xmlns:a16="http://schemas.microsoft.com/office/drawing/2014/main" id="{943E1A00-1127-2486-0E59-5719DC01FD8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5" name="TextBox 134">
              <a:extLst>
                <a:ext uri="{FF2B5EF4-FFF2-40B4-BE49-F238E27FC236}">
                  <a16:creationId xmlns="" xmlns:a16="http://schemas.microsoft.com/office/drawing/2014/main" id="{16B83493-F55E-3781-1FAB-4E44E1375388}"/>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36" name="TextBox 135">
            <a:extLst>
              <a:ext uri="{FF2B5EF4-FFF2-40B4-BE49-F238E27FC236}">
                <a16:creationId xmlns="" xmlns:a16="http://schemas.microsoft.com/office/drawing/2014/main" id="{D6E957D3-64DA-74CB-A040-E379A4406414}"/>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7" name="TextBox 136">
            <a:extLst>
              <a:ext uri="{FF2B5EF4-FFF2-40B4-BE49-F238E27FC236}">
                <a16:creationId xmlns="" xmlns:a16="http://schemas.microsoft.com/office/drawing/2014/main" id="{950B44A6-C9CE-410D-69E4-07F134052DE4}"/>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158" name="Group 157">
            <a:extLst>
              <a:ext uri="{FF2B5EF4-FFF2-40B4-BE49-F238E27FC236}">
                <a16:creationId xmlns="" xmlns:a16="http://schemas.microsoft.com/office/drawing/2014/main" id="{B0866198-BA3B-E702-F6F6-FC9C8351B85E}"/>
              </a:ext>
            </a:extLst>
          </p:cNvPr>
          <p:cNvGrpSpPr/>
          <p:nvPr/>
        </p:nvGrpSpPr>
        <p:grpSpPr>
          <a:xfrm>
            <a:off x="2756461" y="1041563"/>
            <a:ext cx="6268142" cy="914400"/>
            <a:chOff x="2756461" y="1041563"/>
            <a:chExt cx="6268142" cy="914400"/>
          </a:xfrm>
        </p:grpSpPr>
        <p:sp>
          <p:nvSpPr>
            <p:cNvPr id="159" name="TextBox 158">
              <a:extLst>
                <a:ext uri="{FF2B5EF4-FFF2-40B4-BE49-F238E27FC236}">
                  <a16:creationId xmlns="" xmlns:a16="http://schemas.microsoft.com/office/drawing/2014/main" id="{8853B647-8A3F-FF82-69EE-309097A4254C}"/>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160" name="Graphic 159" descr="Question mark with solid fill">
              <a:extLst>
                <a:ext uri="{FF2B5EF4-FFF2-40B4-BE49-F238E27FC236}">
                  <a16:creationId xmlns="" xmlns:a16="http://schemas.microsoft.com/office/drawing/2014/main" id="{64B234A4-9E9B-223B-4CB1-FE6A0260CAA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161" name="Graphic 160" descr="Brainstorm outline">
              <a:extLst>
                <a:ext uri="{FF2B5EF4-FFF2-40B4-BE49-F238E27FC236}">
                  <a16:creationId xmlns="" xmlns:a16="http://schemas.microsoft.com/office/drawing/2014/main" id="{AFC09AE8-B8BA-C1E6-B3B0-A47364EFF52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2" name="Group 1">
            <a:extLst>
              <a:ext uri="{FF2B5EF4-FFF2-40B4-BE49-F238E27FC236}">
                <a16:creationId xmlns="" xmlns:a16="http://schemas.microsoft.com/office/drawing/2014/main" id="{D841ABB0-3CBD-0E39-7735-DC98CC2F7FDD}"/>
              </a:ext>
            </a:extLst>
          </p:cNvPr>
          <p:cNvGrpSpPr/>
          <p:nvPr/>
        </p:nvGrpSpPr>
        <p:grpSpPr>
          <a:xfrm>
            <a:off x="-63429" y="-4565"/>
            <a:ext cx="12115800" cy="6858000"/>
            <a:chOff x="-63429" y="-4565"/>
            <a:chExt cx="12115800" cy="6858000"/>
          </a:xfrm>
        </p:grpSpPr>
        <p:grpSp>
          <p:nvGrpSpPr>
            <p:cNvPr id="3" name="Group 2">
              <a:extLst>
                <a:ext uri="{FF2B5EF4-FFF2-40B4-BE49-F238E27FC236}">
                  <a16:creationId xmlns="" xmlns:a16="http://schemas.microsoft.com/office/drawing/2014/main" id="{4B58B85F-3EE2-6CAE-1EC8-51B6CBEAB955}"/>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26" name="Group 25">
                <a:extLst>
                  <a:ext uri="{FF2B5EF4-FFF2-40B4-BE49-F238E27FC236}">
                    <a16:creationId xmlns="" xmlns:a16="http://schemas.microsoft.com/office/drawing/2014/main" id="{7B013055-166E-A2AB-8D04-E35882921207}"/>
                  </a:ext>
                </a:extLst>
              </p:cNvPr>
              <p:cNvGrpSpPr/>
              <p:nvPr/>
            </p:nvGrpSpPr>
            <p:grpSpPr>
              <a:xfrm>
                <a:off x="-33881" y="0"/>
                <a:ext cx="12115800" cy="6858000"/>
                <a:chOff x="-12496800" y="0"/>
                <a:chExt cx="12115800" cy="6858000"/>
              </a:xfrm>
              <a:grpFill/>
            </p:grpSpPr>
            <p:grpSp>
              <p:nvGrpSpPr>
                <p:cNvPr id="42" name="Group 41">
                  <a:extLst>
                    <a:ext uri="{FF2B5EF4-FFF2-40B4-BE49-F238E27FC236}">
                      <a16:creationId xmlns="" xmlns:a16="http://schemas.microsoft.com/office/drawing/2014/main" id="{86269118-60FB-5356-4BF2-DFD72F2EF1B4}"/>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44" name="Rectangle 43">
                    <a:extLst>
                      <a:ext uri="{FF2B5EF4-FFF2-40B4-BE49-F238E27FC236}">
                        <a16:creationId xmlns="" xmlns:a16="http://schemas.microsoft.com/office/drawing/2014/main" id="{0201559B-A8FD-FDA5-89E6-8BF2C29A76FA}"/>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5" name="Rectangle: Rounded Corners 44">
                    <a:extLst>
                      <a:ext uri="{FF2B5EF4-FFF2-40B4-BE49-F238E27FC236}">
                        <a16:creationId xmlns="" xmlns:a16="http://schemas.microsoft.com/office/drawing/2014/main" id="{2B599DDE-44B4-3A75-8D34-C59D4E5C8AFA}"/>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43" name="TextBox 42">
                  <a:extLst>
                    <a:ext uri="{FF2B5EF4-FFF2-40B4-BE49-F238E27FC236}">
                      <a16:creationId xmlns="" xmlns:a16="http://schemas.microsoft.com/office/drawing/2014/main" id="{45BEEF45-F7A8-1B66-48FD-609A3DEEC600}"/>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37" name="TextBox 36">
                <a:extLst>
                  <a:ext uri="{FF2B5EF4-FFF2-40B4-BE49-F238E27FC236}">
                    <a16:creationId xmlns="" xmlns:a16="http://schemas.microsoft.com/office/drawing/2014/main" id="{0033B217-57F7-6C4D-C7EE-8D1104EC579D}"/>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38" name="TextBox 37">
                <a:extLst>
                  <a:ext uri="{FF2B5EF4-FFF2-40B4-BE49-F238E27FC236}">
                    <a16:creationId xmlns="" xmlns:a16="http://schemas.microsoft.com/office/drawing/2014/main" id="{59FD8142-582C-33CA-0604-EE17D598AB72}"/>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39" name="TextBox 38">
                <a:extLst>
                  <a:ext uri="{FF2B5EF4-FFF2-40B4-BE49-F238E27FC236}">
                    <a16:creationId xmlns="" xmlns:a16="http://schemas.microsoft.com/office/drawing/2014/main" id="{FF2E804A-AC0C-3337-0094-87D9B51A7D2D}"/>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O(N)</a:t>
                </a:r>
                <a:endParaRPr lang="en-PK" sz="2000" dirty="0">
                  <a:latin typeface="Franklin Gothic Book" panose="020B0503020102020204" pitchFamily="34" charset="0"/>
                </a:endParaRPr>
              </a:p>
            </p:txBody>
          </p:sp>
          <p:sp>
            <p:nvSpPr>
              <p:cNvPr id="40" name="TextBox 39">
                <a:extLst>
                  <a:ext uri="{FF2B5EF4-FFF2-40B4-BE49-F238E27FC236}">
                    <a16:creationId xmlns="" xmlns:a16="http://schemas.microsoft.com/office/drawing/2014/main" id="{F229F3BA-0E5C-FE0D-715E-8DC04A97BD71}"/>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41" name="TextBox 40">
                <a:extLst>
                  <a:ext uri="{FF2B5EF4-FFF2-40B4-BE49-F238E27FC236}">
                    <a16:creationId xmlns="" xmlns:a16="http://schemas.microsoft.com/office/drawing/2014/main" id="{529A8F46-F152-B537-CDBD-DC2705E12AF8}"/>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4" name="Graphic 3" descr="Circles with arrows with solid fill">
              <a:extLst>
                <a:ext uri="{FF2B5EF4-FFF2-40B4-BE49-F238E27FC236}">
                  <a16:creationId xmlns="" xmlns:a16="http://schemas.microsoft.com/office/drawing/2014/main" id="{4EE7C9A7-D9CA-6061-D4F6-07D4E83E3F2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grpSp>
        <p:nvGrpSpPr>
          <p:cNvPr id="157" name="Group 156">
            <a:extLst>
              <a:ext uri="{FF2B5EF4-FFF2-40B4-BE49-F238E27FC236}">
                <a16:creationId xmlns="" xmlns:a16="http://schemas.microsoft.com/office/drawing/2014/main" id="{3D979024-74C6-83E7-BFCF-DCB06639138C}"/>
              </a:ext>
            </a:extLst>
          </p:cNvPr>
          <p:cNvGrpSpPr/>
          <p:nvPr/>
        </p:nvGrpSpPr>
        <p:grpSpPr>
          <a:xfrm>
            <a:off x="-743208" y="0"/>
            <a:ext cx="12134850" cy="6858000"/>
            <a:chOff x="-714452" y="0"/>
            <a:chExt cx="12134850" cy="6858000"/>
          </a:xfrm>
        </p:grpSpPr>
        <p:grpSp>
          <p:nvGrpSpPr>
            <p:cNvPr id="36" name="Group 35">
              <a:extLst>
                <a:ext uri="{FF2B5EF4-FFF2-40B4-BE49-F238E27FC236}">
                  <a16:creationId xmlns="" xmlns:a16="http://schemas.microsoft.com/office/drawing/2014/main" id="{69C7225A-9906-490F-356C-FE8C9F0C8652}"/>
                </a:ext>
              </a:extLst>
            </p:cNvPr>
            <p:cNvGrpSpPr/>
            <p:nvPr/>
          </p:nvGrpSpPr>
          <p:grpSpPr>
            <a:xfrm>
              <a:off x="-714452" y="0"/>
              <a:ext cx="12134850" cy="6858000"/>
              <a:chOff x="-714452" y="0"/>
              <a:chExt cx="12134850" cy="6858000"/>
            </a:xfrm>
          </p:grpSpPr>
          <p:grpSp>
            <p:nvGrpSpPr>
              <p:cNvPr id="102" name="Group 101">
                <a:extLst>
                  <a:ext uri="{FF2B5EF4-FFF2-40B4-BE49-F238E27FC236}">
                    <a16:creationId xmlns="" xmlns:a16="http://schemas.microsoft.com/office/drawing/2014/main" id="{02DF783C-48F7-466A-A9C4-1AC8B4C35F88}"/>
                  </a:ext>
                </a:extLst>
              </p:cNvPr>
              <p:cNvGrpSpPr/>
              <p:nvPr/>
            </p:nvGrpSpPr>
            <p:grpSpPr>
              <a:xfrm>
                <a:off x="-714452" y="0"/>
                <a:ext cx="12134850" cy="6858000"/>
                <a:chOff x="-13095212" y="-7164344"/>
                <a:chExt cx="12134850" cy="6858000"/>
              </a:xfrm>
              <a:gradFill>
                <a:gsLst>
                  <a:gs pos="97000">
                    <a:schemeClr val="accent2">
                      <a:lumMod val="84000"/>
                    </a:schemeClr>
                  </a:gs>
                  <a:gs pos="0">
                    <a:srgbClr val="A50021">
                      <a:lumMod val="90000"/>
                    </a:srgbClr>
                  </a:gs>
                  <a:gs pos="36000">
                    <a:schemeClr val="accent2">
                      <a:lumMod val="50000"/>
                    </a:schemeClr>
                  </a:gs>
                </a:gsLst>
                <a:lin ang="5400000" scaled="1"/>
              </a:gradFill>
            </p:grpSpPr>
            <p:grpSp>
              <p:nvGrpSpPr>
                <p:cNvPr id="103" name="Group 102">
                  <a:extLst>
                    <a:ext uri="{FF2B5EF4-FFF2-40B4-BE49-F238E27FC236}">
                      <a16:creationId xmlns="" xmlns:a16="http://schemas.microsoft.com/office/drawing/2014/main" id="{6719EBC0-2C71-4CEB-B8C3-4298777C9EB1}"/>
                    </a:ext>
                  </a:extLst>
                </p:cNvPr>
                <p:cNvGrpSpPr/>
                <p:nvPr/>
              </p:nvGrpSpPr>
              <p:grpSpPr>
                <a:xfrm>
                  <a:off x="-13095212" y="-7164344"/>
                  <a:ext cx="12134850" cy="6858000"/>
                  <a:chOff x="0" y="0"/>
                  <a:chExt cx="12134850" cy="6858000"/>
                </a:xfrm>
                <a:grpFill/>
                <a:effectLst>
                  <a:outerShdw blurRad="50800" dist="88900" algn="l" rotWithShape="0">
                    <a:prstClr val="black">
                      <a:alpha val="50000"/>
                    </a:prstClr>
                  </a:outerShdw>
                </a:effectLst>
              </p:grpSpPr>
              <p:sp>
                <p:nvSpPr>
                  <p:cNvPr id="105" name="Rectangle 104">
                    <a:extLst>
                      <a:ext uri="{FF2B5EF4-FFF2-40B4-BE49-F238E27FC236}">
                        <a16:creationId xmlns="" xmlns:a16="http://schemas.microsoft.com/office/drawing/2014/main" id="{878A7D1F-87A9-4CC2-9DD3-F2FAA446C104}"/>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a:p>
                </p:txBody>
              </p:sp>
              <p:sp>
                <p:nvSpPr>
                  <p:cNvPr id="108" name="Rectangle: Rounded Corners 107">
                    <a:extLst>
                      <a:ext uri="{FF2B5EF4-FFF2-40B4-BE49-F238E27FC236}">
                        <a16:creationId xmlns="" xmlns:a16="http://schemas.microsoft.com/office/drawing/2014/main" id="{2A000CD9-8C71-4CE5-8193-B2E6E24510A9}"/>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grpSp>
            <p:sp>
              <p:nvSpPr>
                <p:cNvPr id="104" name="TextBox 103">
                  <a:extLst>
                    <a:ext uri="{FF2B5EF4-FFF2-40B4-BE49-F238E27FC236}">
                      <a16:creationId xmlns="" xmlns:a16="http://schemas.microsoft.com/office/drawing/2014/main" id="{589D9F26-3837-445A-93B3-3474DED0EF6C}"/>
                    </a:ext>
                  </a:extLst>
                </p:cNvPr>
                <p:cNvSpPr txBox="1"/>
                <p:nvPr/>
              </p:nvSpPr>
              <p:spPr>
                <a:xfrm>
                  <a:off x="-1543050" y="-5820229"/>
                  <a:ext cx="468993" cy="523220"/>
                </a:xfrm>
                <a:prstGeom prst="rect">
                  <a:avLst/>
                </a:prstGeom>
                <a:grpFill/>
              </p:spPr>
              <p:txBody>
                <a:bodyPr wrap="square" rtlCol="0">
                  <a:spAutoFit/>
                </a:bodyPr>
                <a:lstStyle/>
                <a:p>
                  <a:r>
                    <a:rPr lang="en-US" sz="2800" b="1" dirty="0">
                      <a:latin typeface="Arial Black" panose="020B0A04020102020204" pitchFamily="34" charset="0"/>
                    </a:rPr>
                    <a:t>B</a:t>
                  </a:r>
                  <a:endParaRPr lang="en-PK" sz="2800" b="1" dirty="0">
                    <a:latin typeface="Arial Black" panose="020B0A04020102020204" pitchFamily="34" charset="0"/>
                  </a:endParaRPr>
                </a:p>
              </p:txBody>
            </p:sp>
          </p:grpSp>
          <p:sp>
            <p:nvSpPr>
              <p:cNvPr id="31" name="TextBox 30">
                <a:extLst>
                  <a:ext uri="{FF2B5EF4-FFF2-40B4-BE49-F238E27FC236}">
                    <a16:creationId xmlns="" xmlns:a16="http://schemas.microsoft.com/office/drawing/2014/main" id="{C55F544A-F6E2-672E-61F9-AA36B1AE1614}"/>
                  </a:ext>
                </a:extLst>
              </p:cNvPr>
              <p:cNvSpPr txBox="1"/>
              <p:nvPr/>
            </p:nvSpPr>
            <p:spPr>
              <a:xfrm>
                <a:off x="2555222" y="871077"/>
                <a:ext cx="4972050" cy="707886"/>
              </a:xfrm>
              <a:prstGeom prst="rect">
                <a:avLst/>
              </a:prstGeom>
              <a:noFill/>
            </p:spPr>
            <p:txBody>
              <a:bodyPr wrap="square" rtlCol="0">
                <a:spAutoFit/>
              </a:bodyPr>
              <a:lstStyle/>
              <a:p>
                <a:pPr algn="ctr"/>
                <a:r>
                  <a:rPr lang="en-US" sz="4000" b="1" dirty="0" err="1">
                    <a:latin typeface="Franklin Gothic Book" panose="020B0503020102020204" pitchFamily="34" charset="0"/>
                  </a:rPr>
                  <a:t>Leet</a:t>
                </a:r>
                <a:r>
                  <a:rPr lang="en-US" sz="4000" b="1" dirty="0">
                    <a:latin typeface="Franklin Gothic Book" panose="020B0503020102020204" pitchFamily="34" charset="0"/>
                  </a:rPr>
                  <a:t> Code</a:t>
                </a:r>
              </a:p>
            </p:txBody>
          </p:sp>
          <p:sp>
            <p:nvSpPr>
              <p:cNvPr id="33" name="TextBox 32">
                <a:extLst>
                  <a:ext uri="{FF2B5EF4-FFF2-40B4-BE49-F238E27FC236}">
                    <a16:creationId xmlns="" xmlns:a16="http://schemas.microsoft.com/office/drawing/2014/main" id="{61A0FF95-2E36-125A-B066-7A11397C12EB}"/>
                  </a:ext>
                </a:extLst>
              </p:cNvPr>
              <p:cNvSpPr txBox="1"/>
              <p:nvPr/>
            </p:nvSpPr>
            <p:spPr>
              <a:xfrm>
                <a:off x="618270" y="1918562"/>
                <a:ext cx="6812391" cy="4247317"/>
              </a:xfrm>
              <a:prstGeom prst="rect">
                <a:avLst/>
              </a:prstGeom>
              <a:noFill/>
            </p:spPr>
            <p:txBody>
              <a:bodyPr wrap="square" rtlCol="0">
                <a:spAutoFit/>
              </a:bodyPr>
              <a:lstStyle/>
              <a:p>
                <a:r>
                  <a:rPr lang="en-US" dirty="0"/>
                  <a:t>class Solution:</a:t>
                </a:r>
              </a:p>
              <a:p>
                <a:r>
                  <a:rPr lang="en-US" dirty="0"/>
                  <a:t>    def </a:t>
                </a:r>
                <a:r>
                  <a:rPr lang="en-US" dirty="0" err="1"/>
                  <a:t>findMedianSortedArrays</a:t>
                </a:r>
                <a:r>
                  <a:rPr lang="en-US" dirty="0"/>
                  <a:t>(self, nums1, nums2):</a:t>
                </a:r>
              </a:p>
              <a:p>
                <a:r>
                  <a:rPr lang="en-US" dirty="0"/>
                  <a:t>        # Merge both arrays into a new array</a:t>
                </a:r>
              </a:p>
              <a:p>
                <a:r>
                  <a:rPr lang="en-US" dirty="0"/>
                  <a:t>        </a:t>
                </a:r>
                <a:r>
                  <a:rPr lang="en-US" dirty="0" err="1"/>
                  <a:t>merged_array</a:t>
                </a:r>
                <a:r>
                  <a:rPr lang="en-US" dirty="0"/>
                  <a:t> = nums1 + nums2</a:t>
                </a:r>
              </a:p>
              <a:p>
                <a:r>
                  <a:rPr lang="en-US" dirty="0"/>
                  <a:t>        </a:t>
                </a:r>
              </a:p>
              <a:p>
                <a:r>
                  <a:rPr lang="en-US" dirty="0"/>
                  <a:t>        # Sort the merged array</a:t>
                </a:r>
              </a:p>
              <a:p>
                <a:r>
                  <a:rPr lang="en-US" dirty="0"/>
                  <a:t>        </a:t>
                </a:r>
                <a:r>
                  <a:rPr lang="en-US" dirty="0" err="1"/>
                  <a:t>merged_array.sort</a:t>
                </a:r>
                <a:r>
                  <a:rPr lang="en-US" dirty="0"/>
                  <a:t>()</a:t>
                </a:r>
              </a:p>
              <a:p>
                <a:r>
                  <a:rPr lang="en-US" dirty="0"/>
                  <a:t>        </a:t>
                </a:r>
              </a:p>
              <a:p>
                <a:r>
                  <a:rPr lang="en-US" dirty="0"/>
                  <a:t>        # Find the median</a:t>
                </a:r>
              </a:p>
              <a:p>
                <a:r>
                  <a:rPr lang="en-US" dirty="0"/>
                  <a:t>        n = </a:t>
                </a:r>
                <a:r>
                  <a:rPr lang="en-US" dirty="0" err="1"/>
                  <a:t>len</a:t>
                </a:r>
                <a:r>
                  <a:rPr lang="en-US" dirty="0"/>
                  <a:t>(</a:t>
                </a:r>
                <a:r>
                  <a:rPr lang="en-US" dirty="0" err="1"/>
                  <a:t>merged_array</a:t>
                </a:r>
                <a:r>
                  <a:rPr lang="en-US" dirty="0"/>
                  <a:t>)</a:t>
                </a:r>
              </a:p>
              <a:p>
                <a:r>
                  <a:rPr lang="en-US" dirty="0"/>
                  <a:t>        if n % 2 == 0:</a:t>
                </a:r>
              </a:p>
              <a:p>
                <a:r>
                  <a:rPr lang="en-US" dirty="0"/>
                  <a:t>            return (</a:t>
                </a:r>
                <a:r>
                  <a:rPr lang="en-US" dirty="0" err="1"/>
                  <a:t>merged_array</a:t>
                </a:r>
                <a:r>
                  <a:rPr lang="en-US" dirty="0"/>
                  <a:t>[n // 2 - 1] + </a:t>
                </a:r>
                <a:r>
                  <a:rPr lang="en-US" dirty="0" err="1"/>
                  <a:t>merged_array</a:t>
                </a:r>
                <a:r>
                  <a:rPr lang="en-US" dirty="0"/>
                  <a:t>[n // 2]) / 2.0</a:t>
                </a:r>
              </a:p>
              <a:p>
                <a:r>
                  <a:rPr lang="en-US" dirty="0"/>
                  <a:t>        else:</a:t>
                </a:r>
              </a:p>
              <a:p>
                <a:r>
                  <a:rPr lang="en-US" dirty="0"/>
                  <a:t>            return </a:t>
                </a:r>
                <a:r>
                  <a:rPr lang="en-US" dirty="0" err="1"/>
                  <a:t>merged_array</a:t>
                </a:r>
                <a:r>
                  <a:rPr lang="en-US" dirty="0"/>
                  <a:t>[n // 2]</a:t>
                </a:r>
              </a:p>
              <a:p>
                <a:endParaRPr lang="en-US" dirty="0"/>
              </a:p>
            </p:txBody>
          </p:sp>
          <p:sp>
            <p:nvSpPr>
              <p:cNvPr id="34" name="TextBox 33">
                <a:extLst>
                  <a:ext uri="{FF2B5EF4-FFF2-40B4-BE49-F238E27FC236}">
                    <a16:creationId xmlns="" xmlns:a16="http://schemas.microsoft.com/office/drawing/2014/main" id="{1E6A927A-8216-CA44-FFF6-C5C102AE7C21}"/>
                  </a:ext>
                </a:extLst>
              </p:cNvPr>
              <p:cNvSpPr txBox="1"/>
              <p:nvPr/>
            </p:nvSpPr>
            <p:spPr>
              <a:xfrm>
                <a:off x="6673648" y="1982699"/>
                <a:ext cx="3418236" cy="2308324"/>
              </a:xfrm>
              <a:prstGeom prst="rect">
                <a:avLst/>
              </a:prstGeom>
              <a:noFill/>
            </p:spPr>
            <p:txBody>
              <a:bodyPr wrap="square" rtlCol="0">
                <a:spAutoFit/>
              </a:bodyPr>
              <a:lstStyle/>
              <a:p>
                <a:r>
                  <a:rPr lang="en-US" dirty="0"/>
                  <a:t># Example usage:</a:t>
                </a:r>
              </a:p>
              <a:p>
                <a:r>
                  <a:rPr lang="en-US" dirty="0"/>
                  <a:t>nums1 = [1, 3]</a:t>
                </a:r>
              </a:p>
              <a:p>
                <a:r>
                  <a:rPr lang="en-US" dirty="0"/>
                  <a:t>nums2 = [2]</a:t>
                </a:r>
              </a:p>
              <a:p>
                <a:r>
                  <a:rPr lang="en-US" dirty="0"/>
                  <a:t>sol = Solution()</a:t>
                </a:r>
              </a:p>
              <a:p>
                <a:r>
                  <a:rPr lang="en-US" dirty="0"/>
                  <a:t>median = </a:t>
                </a:r>
                <a:r>
                  <a:rPr lang="en-US" dirty="0" err="1"/>
                  <a:t>sol.findMedianSortedArrays</a:t>
                </a:r>
                <a:r>
                  <a:rPr lang="en-US" dirty="0"/>
                  <a:t>(nums1, nums2)</a:t>
                </a:r>
              </a:p>
              <a:p>
                <a:r>
                  <a:rPr lang="en-US" dirty="0"/>
                  <a:t>print("Median:", median)</a:t>
                </a:r>
              </a:p>
            </p:txBody>
          </p:sp>
          <p:sp>
            <p:nvSpPr>
              <p:cNvPr id="35" name="TextBox 34">
                <a:extLst>
                  <a:ext uri="{FF2B5EF4-FFF2-40B4-BE49-F238E27FC236}">
                    <a16:creationId xmlns="" xmlns:a16="http://schemas.microsoft.com/office/drawing/2014/main" id="{39020E00-7621-C764-A3DD-2BFC2D82F45A}"/>
                  </a:ext>
                </a:extLst>
              </p:cNvPr>
              <p:cNvSpPr txBox="1"/>
              <p:nvPr/>
            </p:nvSpPr>
            <p:spPr>
              <a:xfrm>
                <a:off x="798285" y="6006174"/>
                <a:ext cx="7592405" cy="646331"/>
              </a:xfrm>
              <a:prstGeom prst="rect">
                <a:avLst/>
              </a:prstGeom>
              <a:noFill/>
            </p:spPr>
            <p:txBody>
              <a:bodyPr wrap="square" rtlCol="0">
                <a:spAutoFit/>
              </a:bodyPr>
              <a:lstStyle/>
              <a:p>
                <a:r>
                  <a:rPr lang="en-US" b="1" dirty="0">
                    <a:latin typeface="Franklin Gothic Book" panose="020B0503020102020204" pitchFamily="34" charset="0"/>
                  </a:rPr>
                  <a:t>Link</a:t>
                </a:r>
              </a:p>
              <a:p>
                <a:r>
                  <a:rPr lang="en-US" dirty="0">
                    <a:solidFill>
                      <a:srgbClr val="002060"/>
                    </a:solidFill>
                    <a:latin typeface="Franklin Gothic Book" panose="020B0503020102020204" pitchFamily="34" charset="0"/>
                    <a:hlinkClick r:id="rId8">
                      <a:extLst>
                        <a:ext uri="{A12FA001-AC4F-418D-AE19-62706E023703}">
                          <ahyp:hlinkClr xmlns="" xmlns:ahyp="http://schemas.microsoft.com/office/drawing/2018/hyperlinkcolor" val="tx"/>
                        </a:ext>
                      </a:extLst>
                    </a:hlinkClick>
                  </a:rPr>
                  <a:t>https://leetcode.com/problems/median-of-two-sorted-arrays/description/</a:t>
                </a:r>
                <a:endParaRPr lang="en-US" dirty="0">
                  <a:solidFill>
                    <a:srgbClr val="002060"/>
                  </a:solidFill>
                  <a:latin typeface="Franklin Gothic Book" panose="020B0503020102020204" pitchFamily="34" charset="0"/>
                </a:endParaRPr>
              </a:p>
            </p:txBody>
          </p:sp>
        </p:grpSp>
        <p:pic>
          <p:nvPicPr>
            <p:cNvPr id="156" name="Graphic 155" descr="Programmer male with solid fill">
              <a:extLst>
                <a:ext uri="{FF2B5EF4-FFF2-40B4-BE49-F238E27FC236}">
                  <a16:creationId xmlns="" xmlns:a16="http://schemas.microsoft.com/office/drawing/2014/main" id="{AC2A8805-DBF0-454D-F14F-CC4CA9CDBCB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22607" y="910032"/>
              <a:ext cx="647727" cy="647727"/>
            </a:xfrm>
            <a:prstGeom prst="rect">
              <a:avLst/>
            </a:prstGeom>
          </p:spPr>
        </p:pic>
      </p:grpSp>
      <p:grpSp>
        <p:nvGrpSpPr>
          <p:cNvPr id="176" name="Group 175">
            <a:extLst>
              <a:ext uri="{FF2B5EF4-FFF2-40B4-BE49-F238E27FC236}">
                <a16:creationId xmlns="" xmlns:a16="http://schemas.microsoft.com/office/drawing/2014/main" id="{F766B448-2970-315A-E6AF-AF6483DC869C}"/>
              </a:ext>
            </a:extLst>
          </p:cNvPr>
          <p:cNvGrpSpPr/>
          <p:nvPr/>
        </p:nvGrpSpPr>
        <p:grpSpPr>
          <a:xfrm>
            <a:off x="-12449451" y="4565"/>
            <a:ext cx="12225338" cy="6858000"/>
            <a:chOff x="-1518182" y="0"/>
            <a:chExt cx="12225338" cy="6858000"/>
          </a:xfrm>
        </p:grpSpPr>
        <p:grpSp>
          <p:nvGrpSpPr>
            <p:cNvPr id="177" name="Group 176">
              <a:extLst>
                <a:ext uri="{FF2B5EF4-FFF2-40B4-BE49-F238E27FC236}">
                  <a16:creationId xmlns="" xmlns:a16="http://schemas.microsoft.com/office/drawing/2014/main" id="{A80C196D-3E22-C5FF-FAE0-F2566E16419A}"/>
                </a:ext>
              </a:extLst>
            </p:cNvPr>
            <p:cNvGrpSpPr/>
            <p:nvPr/>
          </p:nvGrpSpPr>
          <p:grpSpPr>
            <a:xfrm>
              <a:off x="-1518182" y="0"/>
              <a:ext cx="12225338" cy="6858000"/>
              <a:chOff x="-7349078" y="0"/>
              <a:chExt cx="12225338" cy="6858000"/>
            </a:xfrm>
          </p:grpSpPr>
          <p:grpSp>
            <p:nvGrpSpPr>
              <p:cNvPr id="179" name="Group 178">
                <a:extLst>
                  <a:ext uri="{FF2B5EF4-FFF2-40B4-BE49-F238E27FC236}">
                    <a16:creationId xmlns="" xmlns:a16="http://schemas.microsoft.com/office/drawing/2014/main" id="{62546F18-527F-F18B-6599-256C3E1C8823}"/>
                  </a:ext>
                </a:extLst>
              </p:cNvPr>
              <p:cNvGrpSpPr/>
              <p:nvPr/>
            </p:nvGrpSpPr>
            <p:grpSpPr>
              <a:xfrm>
                <a:off x="-7349078" y="0"/>
                <a:ext cx="12225338" cy="6858000"/>
                <a:chOff x="-1526728" y="0"/>
                <a:chExt cx="12225338" cy="6858000"/>
              </a:xfrm>
            </p:grpSpPr>
            <p:grpSp>
              <p:nvGrpSpPr>
                <p:cNvPr id="181" name="Group 180">
                  <a:extLst>
                    <a:ext uri="{FF2B5EF4-FFF2-40B4-BE49-F238E27FC236}">
                      <a16:creationId xmlns="" xmlns:a16="http://schemas.microsoft.com/office/drawing/2014/main" id="{0A93B014-A7CE-0E94-7735-BF297B8DF6A3}"/>
                    </a:ext>
                  </a:extLst>
                </p:cNvPr>
                <p:cNvGrpSpPr/>
                <p:nvPr/>
              </p:nvGrpSpPr>
              <p:grpSpPr>
                <a:xfrm>
                  <a:off x="-1526728" y="0"/>
                  <a:ext cx="12225338" cy="6858000"/>
                  <a:chOff x="-13998599" y="8161151"/>
                  <a:chExt cx="12225338" cy="6858000"/>
                </a:xfrm>
                <a:gradFill>
                  <a:gsLst>
                    <a:gs pos="0">
                      <a:srgbClr val="C00000">
                        <a:lumMod val="65000"/>
                      </a:srgbClr>
                    </a:gs>
                    <a:gs pos="45000">
                      <a:schemeClr val="accent1">
                        <a:lumMod val="64000"/>
                      </a:schemeClr>
                    </a:gs>
                    <a:gs pos="100000">
                      <a:schemeClr val="accent1">
                        <a:lumMod val="75000"/>
                        <a:lumOff val="25000"/>
                      </a:schemeClr>
                    </a:gs>
                  </a:gsLst>
                  <a:lin ang="5400000" scaled="1"/>
                </a:gradFill>
              </p:grpSpPr>
              <p:grpSp>
                <p:nvGrpSpPr>
                  <p:cNvPr id="186" name="Group 185">
                    <a:extLst>
                      <a:ext uri="{FF2B5EF4-FFF2-40B4-BE49-F238E27FC236}">
                        <a16:creationId xmlns="" xmlns:a16="http://schemas.microsoft.com/office/drawing/2014/main" id="{85D9E453-EA1B-4218-4B89-EA5BB65D5509}"/>
                      </a:ext>
                    </a:extLst>
                  </p:cNvPr>
                  <p:cNvGrpSpPr/>
                  <p:nvPr/>
                </p:nvGrpSpPr>
                <p:grpSpPr>
                  <a:xfrm>
                    <a:off x="-13998599" y="8161151"/>
                    <a:ext cx="12225338" cy="6858000"/>
                    <a:chOff x="0" y="0"/>
                    <a:chExt cx="12225338" cy="6858000"/>
                  </a:xfrm>
                  <a:grpFill/>
                  <a:effectLst>
                    <a:outerShdw blurRad="50800" dist="88900" algn="l" rotWithShape="0">
                      <a:prstClr val="black">
                        <a:alpha val="50000"/>
                      </a:prstClr>
                    </a:outerShdw>
                  </a:effectLst>
                </p:grpSpPr>
                <p:sp>
                  <p:nvSpPr>
                    <p:cNvPr id="188" name="Rectangle 187">
                      <a:extLst>
                        <a:ext uri="{FF2B5EF4-FFF2-40B4-BE49-F238E27FC236}">
                          <a16:creationId xmlns="" xmlns:a16="http://schemas.microsoft.com/office/drawing/2014/main" id="{E41CE90D-A8B1-3A72-4226-2351B324C8E3}"/>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9" name="Rectangle: Rounded Corners 188">
                      <a:extLst>
                        <a:ext uri="{FF2B5EF4-FFF2-40B4-BE49-F238E27FC236}">
                          <a16:creationId xmlns="" xmlns:a16="http://schemas.microsoft.com/office/drawing/2014/main" id="{E3BEAA71-B89D-E325-E188-C83FD964CAEE}"/>
                        </a:ext>
                      </a:extLst>
                    </p:cNvPr>
                    <p:cNvSpPr/>
                    <p:nvPr/>
                  </p:nvSpPr>
                  <p:spPr>
                    <a:xfrm>
                      <a:off x="11063288" y="17716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87" name="TextBox 186">
                    <a:extLst>
                      <a:ext uri="{FF2B5EF4-FFF2-40B4-BE49-F238E27FC236}">
                        <a16:creationId xmlns="" xmlns:a16="http://schemas.microsoft.com/office/drawing/2014/main" id="{078A258E-6B95-23A0-7565-2B540CA6432B}"/>
                      </a:ext>
                    </a:extLst>
                  </p:cNvPr>
                  <p:cNvSpPr txBox="1"/>
                  <p:nvPr/>
                </p:nvSpPr>
                <p:spPr>
                  <a:xfrm>
                    <a:off x="-2361609" y="10089442"/>
                    <a:ext cx="506638" cy="523220"/>
                  </a:xfrm>
                  <a:prstGeom prst="rect">
                    <a:avLst/>
                  </a:prstGeom>
                  <a:grpFill/>
                </p:spPr>
                <p:txBody>
                  <a:bodyPr wrap="square" rtlCol="0">
                    <a:spAutoFit/>
                  </a:bodyPr>
                  <a:lstStyle/>
                  <a:p>
                    <a:r>
                      <a:rPr lang="en-US" sz="2800" dirty="0">
                        <a:latin typeface="Arial Black" panose="020B0A04020102020204" pitchFamily="34" charset="0"/>
                      </a:rPr>
                      <a:t>C</a:t>
                    </a:r>
                    <a:endParaRPr lang="en-PK" sz="2800" dirty="0">
                      <a:latin typeface="Arial Black" panose="020B0A04020102020204" pitchFamily="34" charset="0"/>
                    </a:endParaRPr>
                  </a:p>
                </p:txBody>
              </p:sp>
            </p:grpSp>
            <p:sp>
              <p:nvSpPr>
                <p:cNvPr id="182" name="TextBox 181">
                  <a:extLst>
                    <a:ext uri="{FF2B5EF4-FFF2-40B4-BE49-F238E27FC236}">
                      <a16:creationId xmlns="" xmlns:a16="http://schemas.microsoft.com/office/drawing/2014/main" id="{E1C2871B-E476-EB8C-47D0-35DD54C00BD5}"/>
                    </a:ext>
                  </a:extLst>
                </p:cNvPr>
                <p:cNvSpPr txBox="1"/>
                <p:nvPr/>
              </p:nvSpPr>
              <p:spPr>
                <a:xfrm>
                  <a:off x="1481284" y="962114"/>
                  <a:ext cx="4972050" cy="646331"/>
                </a:xfrm>
                <a:prstGeom prst="rect">
                  <a:avLst/>
                </a:prstGeom>
                <a:noFill/>
              </p:spPr>
              <p:txBody>
                <a:bodyPr wrap="square" rtlCol="0">
                  <a:spAutoFit/>
                </a:bodyPr>
                <a:lstStyle/>
                <a:p>
                  <a:pPr algn="ctr"/>
                  <a:r>
                    <a:rPr lang="en-US" sz="3600" b="1" dirty="0">
                      <a:latin typeface="Franklin Gothic Book" panose="020B0503020102020204" pitchFamily="34" charset="0"/>
                    </a:rPr>
                    <a:t>Output &amp; Complexity</a:t>
                  </a:r>
                </a:p>
              </p:txBody>
            </p:sp>
            <p:sp>
              <p:nvSpPr>
                <p:cNvPr id="183" name="TextBox 182">
                  <a:extLst>
                    <a:ext uri="{FF2B5EF4-FFF2-40B4-BE49-F238E27FC236}">
                      <a16:creationId xmlns="" xmlns:a16="http://schemas.microsoft.com/office/drawing/2014/main" id="{23F7E26F-0D21-B064-0E1A-A885E36DFA95}"/>
                    </a:ext>
                  </a:extLst>
                </p:cNvPr>
                <p:cNvSpPr txBox="1"/>
                <p:nvPr/>
              </p:nvSpPr>
              <p:spPr>
                <a:xfrm>
                  <a:off x="183977" y="1955963"/>
                  <a:ext cx="1008458" cy="369332"/>
                </a:xfrm>
                <a:prstGeom prst="rect">
                  <a:avLst/>
                </a:prstGeom>
                <a:noFill/>
              </p:spPr>
              <p:txBody>
                <a:bodyPr wrap="square" rtlCol="0">
                  <a:spAutoFit/>
                </a:bodyPr>
                <a:lstStyle/>
                <a:p>
                  <a:r>
                    <a:rPr lang="en-US" b="1" dirty="0">
                      <a:latin typeface="Franklin Gothic Book" panose="020B0503020102020204" pitchFamily="34" charset="0"/>
                    </a:rPr>
                    <a:t>Output:</a:t>
                  </a:r>
                </a:p>
              </p:txBody>
            </p:sp>
            <p:pic>
              <p:nvPicPr>
                <p:cNvPr id="184" name="Picture 183">
                  <a:extLst>
                    <a:ext uri="{FF2B5EF4-FFF2-40B4-BE49-F238E27FC236}">
                      <a16:creationId xmlns="" xmlns:a16="http://schemas.microsoft.com/office/drawing/2014/main" id="{FCD14F7E-684D-8C37-0C86-287FD01C30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619" y="2538740"/>
                  <a:ext cx="4555655" cy="3522474"/>
                </a:xfrm>
                <a:prstGeom prst="rect">
                  <a:avLst/>
                </a:prstGeom>
              </p:spPr>
            </p:pic>
            <p:sp>
              <p:nvSpPr>
                <p:cNvPr id="185" name="TextBox 184">
                  <a:extLst>
                    <a:ext uri="{FF2B5EF4-FFF2-40B4-BE49-F238E27FC236}">
                      <a16:creationId xmlns="" xmlns:a16="http://schemas.microsoft.com/office/drawing/2014/main" id="{8447EDB6-A9D8-C049-F300-7A408516320D}"/>
                    </a:ext>
                  </a:extLst>
                </p:cNvPr>
                <p:cNvSpPr txBox="1"/>
                <p:nvPr/>
              </p:nvSpPr>
              <p:spPr>
                <a:xfrm>
                  <a:off x="5844943" y="2587774"/>
                  <a:ext cx="362177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Franklin Gothic Book" panose="020B0503020102020204" pitchFamily="34" charset="0"/>
                    </a:rPr>
                    <a:t>Time complexity of the given code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)(log(</a:t>
                  </a:r>
                  <a:r>
                    <a:rPr lang="en-US" b="1" dirty="0" err="1">
                      <a:latin typeface="Franklin Gothic Book" panose="020B0503020102020204" pitchFamily="34" charset="0"/>
                    </a:rPr>
                    <a:t>n+m</a:t>
                  </a:r>
                  <a:r>
                    <a:rPr lang="en-US" b="1" dirty="0">
                      <a:latin typeface="Franklin Gothic Book" panose="020B0503020102020204" pitchFamily="34" charset="0"/>
                    </a:rPr>
                    <a:t>))</a:t>
                  </a:r>
                </a:p>
                <a:p>
                  <a:endParaRPr lang="en-US" b="1" dirty="0">
                    <a:latin typeface="Franklin Gothic Book" panose="020B0503020102020204" pitchFamily="34" charset="0"/>
                  </a:endParaRPr>
                </a:p>
                <a:p>
                  <a:pPr marL="285750" indent="-285750">
                    <a:buFont typeface="Wingdings" panose="05000000000000000000" pitchFamily="2" charset="2"/>
                    <a:buChar char="§"/>
                  </a:pPr>
                  <a:r>
                    <a:rPr lang="en-US" dirty="0">
                      <a:latin typeface="Franklin Gothic Book" panose="020B0503020102020204" pitchFamily="34" charset="0"/>
                    </a:rPr>
                    <a:t>The space complexity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a:t>
                  </a:r>
                  <a:r>
                    <a:rPr lang="en-US" dirty="0">
                      <a:latin typeface="Franklin Gothic Book" panose="020B0503020102020204" pitchFamily="34" charset="0"/>
                    </a:rPr>
                    <a:t> where n and m are the lengths of input arrays respectively</a:t>
                  </a:r>
                </a:p>
              </p:txBody>
            </p:sp>
          </p:grpSp>
          <p:sp>
            <p:nvSpPr>
              <p:cNvPr id="180" name="TextBox 179">
                <a:extLst>
                  <a:ext uri="{FF2B5EF4-FFF2-40B4-BE49-F238E27FC236}">
                    <a16:creationId xmlns="" xmlns:a16="http://schemas.microsoft.com/office/drawing/2014/main" id="{99880DC3-42B2-760F-8E98-9304634674DD}"/>
                  </a:ext>
                </a:extLst>
              </p:cNvPr>
              <p:cNvSpPr txBox="1"/>
              <p:nvPr/>
            </p:nvSpPr>
            <p:spPr>
              <a:xfrm>
                <a:off x="-37762" y="2012700"/>
                <a:ext cx="2413670" cy="369332"/>
              </a:xfrm>
              <a:prstGeom prst="rect">
                <a:avLst/>
              </a:prstGeom>
              <a:noFill/>
            </p:spPr>
            <p:txBody>
              <a:bodyPr wrap="square" rtlCol="0">
                <a:spAutoFit/>
              </a:bodyPr>
              <a:lstStyle/>
              <a:p>
                <a:r>
                  <a:rPr lang="en-US" b="1" dirty="0">
                    <a:latin typeface="Franklin Gothic Book" panose="020B0503020102020204" pitchFamily="34" charset="0"/>
                  </a:rPr>
                  <a:t>Time Complexity:</a:t>
                </a:r>
              </a:p>
            </p:txBody>
          </p:sp>
        </p:grpSp>
        <p:pic>
          <p:nvPicPr>
            <p:cNvPr id="178" name="Graphic 177" descr="Iceberg with solid fill">
              <a:extLst>
                <a:ext uri="{FF2B5EF4-FFF2-40B4-BE49-F238E27FC236}">
                  <a16:creationId xmlns="" xmlns:a16="http://schemas.microsoft.com/office/drawing/2014/main" id="{C37385E3-A7C5-7C7B-CCB5-138A0A72685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81089" y="1029509"/>
              <a:ext cx="642516" cy="642516"/>
            </a:xfrm>
            <a:prstGeom prst="rect">
              <a:avLst/>
            </a:prstGeom>
          </p:spPr>
        </p:pic>
      </p:grpSp>
    </p:spTree>
    <p:extLst>
      <p:ext uri="{BB962C8B-B14F-4D97-AF65-F5344CB8AC3E}">
        <p14:creationId xmlns:p14="http://schemas.microsoft.com/office/powerpoint/2010/main" val="300243550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5" name="Group 4">
            <a:extLst>
              <a:ext uri="{FF2B5EF4-FFF2-40B4-BE49-F238E27FC236}">
                <a16:creationId xmlns="" xmlns:a16="http://schemas.microsoft.com/office/drawing/2014/main" id="{FBFF6FED-CF60-D5DC-B303-DC6CA29E11CB}"/>
              </a:ext>
            </a:extLst>
          </p:cNvPr>
          <p:cNvGrpSpPr/>
          <p:nvPr/>
        </p:nvGrpSpPr>
        <p:grpSpPr>
          <a:xfrm>
            <a:off x="6999248" y="3756131"/>
            <a:ext cx="3505200" cy="584777"/>
            <a:chOff x="1104900" y="3721385"/>
            <a:chExt cx="3505200" cy="584777"/>
          </a:xfrm>
        </p:grpSpPr>
        <p:grpSp>
          <p:nvGrpSpPr>
            <p:cNvPr id="6" name="Group 5">
              <a:extLst>
                <a:ext uri="{FF2B5EF4-FFF2-40B4-BE49-F238E27FC236}">
                  <a16:creationId xmlns="" xmlns:a16="http://schemas.microsoft.com/office/drawing/2014/main" id="{08F562F0-6BC1-6052-6464-F7445187F9B5}"/>
                </a:ext>
              </a:extLst>
            </p:cNvPr>
            <p:cNvGrpSpPr/>
            <p:nvPr/>
          </p:nvGrpSpPr>
          <p:grpSpPr>
            <a:xfrm>
              <a:off x="1104900" y="3721385"/>
              <a:ext cx="3505200" cy="584777"/>
              <a:chOff x="1104900" y="3721385"/>
              <a:chExt cx="3505200" cy="584777"/>
            </a:xfrm>
          </p:grpSpPr>
          <p:sp>
            <p:nvSpPr>
              <p:cNvPr id="12" name="Rectangle: Rounded Corners 11">
                <a:extLst>
                  <a:ext uri="{FF2B5EF4-FFF2-40B4-BE49-F238E27FC236}">
                    <a16:creationId xmlns="" xmlns:a16="http://schemas.microsoft.com/office/drawing/2014/main" id="{CC6C9737-0560-8546-71DC-E3C41CB25F6E}"/>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3" name="Straight Connector 12">
                <a:extLst>
                  <a:ext uri="{FF2B5EF4-FFF2-40B4-BE49-F238E27FC236}">
                    <a16:creationId xmlns="" xmlns:a16="http://schemas.microsoft.com/office/drawing/2014/main" id="{280FDFED-A2D6-A5DA-15DC-AC98248BE4AC}"/>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A471ED-EFF6-43CD-6CCC-CF8BB4C8C82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48B71651-B639-AC8A-BD05-E7EE913C903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4666124-83D7-C4C7-EC6B-80DD04B039B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 xmlns:a16="http://schemas.microsoft.com/office/drawing/2014/main" id="{E5E7E972-EA04-4471-386E-A76C608CB25C}"/>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8" name="TextBox 7">
              <a:extLst>
                <a:ext uri="{FF2B5EF4-FFF2-40B4-BE49-F238E27FC236}">
                  <a16:creationId xmlns="" xmlns:a16="http://schemas.microsoft.com/office/drawing/2014/main" id="{F5A019C4-5892-D446-36BD-226F74F840D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9" name="TextBox 8">
              <a:extLst>
                <a:ext uri="{FF2B5EF4-FFF2-40B4-BE49-F238E27FC236}">
                  <a16:creationId xmlns="" xmlns:a16="http://schemas.microsoft.com/office/drawing/2014/main" id="{7B875BD3-8907-9C9A-4433-612D019F7D6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10" name="TextBox 9">
              <a:extLst>
                <a:ext uri="{FF2B5EF4-FFF2-40B4-BE49-F238E27FC236}">
                  <a16:creationId xmlns="" xmlns:a16="http://schemas.microsoft.com/office/drawing/2014/main" id="{40E69B22-7A32-D25D-E8EE-A71FDA50567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11" name="TextBox 10">
              <a:extLst>
                <a:ext uri="{FF2B5EF4-FFF2-40B4-BE49-F238E27FC236}">
                  <a16:creationId xmlns="" xmlns:a16="http://schemas.microsoft.com/office/drawing/2014/main" id="{295F9B68-2304-6CEE-35DF-A9E17DE50BCF}"/>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7" name="Group 16">
            <a:extLst>
              <a:ext uri="{FF2B5EF4-FFF2-40B4-BE49-F238E27FC236}">
                <a16:creationId xmlns="" xmlns:a16="http://schemas.microsoft.com/office/drawing/2014/main" id="{4ED83727-712B-EDC1-E5C1-3FD46F6BB0B6}"/>
              </a:ext>
            </a:extLst>
          </p:cNvPr>
          <p:cNvGrpSpPr/>
          <p:nvPr/>
        </p:nvGrpSpPr>
        <p:grpSpPr>
          <a:xfrm>
            <a:off x="1644060" y="3756133"/>
            <a:ext cx="3505200" cy="584777"/>
            <a:chOff x="1104900" y="3721385"/>
            <a:chExt cx="3505200" cy="584777"/>
          </a:xfrm>
        </p:grpSpPr>
        <p:grpSp>
          <p:nvGrpSpPr>
            <p:cNvPr id="18" name="Group 17">
              <a:extLst>
                <a:ext uri="{FF2B5EF4-FFF2-40B4-BE49-F238E27FC236}">
                  <a16:creationId xmlns="" xmlns:a16="http://schemas.microsoft.com/office/drawing/2014/main" id="{92E69519-BE02-A96B-6D54-1501437FEE98}"/>
                </a:ext>
              </a:extLst>
            </p:cNvPr>
            <p:cNvGrpSpPr/>
            <p:nvPr/>
          </p:nvGrpSpPr>
          <p:grpSpPr>
            <a:xfrm>
              <a:off x="1104900" y="3721385"/>
              <a:ext cx="3505200" cy="584777"/>
              <a:chOff x="1104900" y="3721385"/>
              <a:chExt cx="3505200" cy="584777"/>
            </a:xfrm>
          </p:grpSpPr>
          <p:sp>
            <p:nvSpPr>
              <p:cNvPr id="24" name="Rectangle: Rounded Corners 23">
                <a:extLst>
                  <a:ext uri="{FF2B5EF4-FFF2-40B4-BE49-F238E27FC236}">
                    <a16:creationId xmlns="" xmlns:a16="http://schemas.microsoft.com/office/drawing/2014/main" id="{1913AD1D-6D67-1FFA-482A-D51E7BB24DF7}"/>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5" name="Straight Connector 24">
                <a:extLst>
                  <a:ext uri="{FF2B5EF4-FFF2-40B4-BE49-F238E27FC236}">
                    <a16:creationId xmlns="" xmlns:a16="http://schemas.microsoft.com/office/drawing/2014/main" id="{F10AA1A7-EB88-7058-EA9F-4103D53F51F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9EEDB90-E0DA-28D9-3A3F-E706D71472C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61F8ED9-A7D4-8914-7910-DEDED0E3F704}"/>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F87AC1C-4E30-1D7B-7AEF-ACB0EAA991AF}"/>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 xmlns:a16="http://schemas.microsoft.com/office/drawing/2014/main" id="{C488F7DB-54C6-D02E-D9F3-4552D2D51E3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20" name="TextBox 19">
              <a:extLst>
                <a:ext uri="{FF2B5EF4-FFF2-40B4-BE49-F238E27FC236}">
                  <a16:creationId xmlns="" xmlns:a16="http://schemas.microsoft.com/office/drawing/2014/main" id="{BA9BB211-A975-37F6-2079-ACCA472F3DBE}"/>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21" name="TextBox 20">
              <a:extLst>
                <a:ext uri="{FF2B5EF4-FFF2-40B4-BE49-F238E27FC236}">
                  <a16:creationId xmlns="" xmlns:a16="http://schemas.microsoft.com/office/drawing/2014/main" id="{2DD1A41C-C64B-3BEA-C8B2-0EC4B57763C9}"/>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22" name="TextBox 21">
              <a:extLst>
                <a:ext uri="{FF2B5EF4-FFF2-40B4-BE49-F238E27FC236}">
                  <a16:creationId xmlns="" xmlns:a16="http://schemas.microsoft.com/office/drawing/2014/main" id="{2A0A3A4D-424D-9B0E-DA88-A6BD2C2CDEC9}"/>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23" name="TextBox 22">
              <a:extLst>
                <a:ext uri="{FF2B5EF4-FFF2-40B4-BE49-F238E27FC236}">
                  <a16:creationId xmlns="" xmlns:a16="http://schemas.microsoft.com/office/drawing/2014/main" id="{B0F534A3-8677-E389-0083-D0787FD44609}"/>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32" name="Group 31">
            <a:extLst>
              <a:ext uri="{FF2B5EF4-FFF2-40B4-BE49-F238E27FC236}">
                <a16:creationId xmlns="" xmlns:a16="http://schemas.microsoft.com/office/drawing/2014/main" id="{F3C780D6-6398-CD6F-9763-312D2AA36F34}"/>
              </a:ext>
            </a:extLst>
          </p:cNvPr>
          <p:cNvGrpSpPr/>
          <p:nvPr/>
        </p:nvGrpSpPr>
        <p:grpSpPr>
          <a:xfrm>
            <a:off x="2571749" y="5282623"/>
            <a:ext cx="6958419" cy="584777"/>
            <a:chOff x="2571749" y="5282623"/>
            <a:chExt cx="6958419" cy="584777"/>
          </a:xfrm>
        </p:grpSpPr>
        <p:grpSp>
          <p:nvGrpSpPr>
            <p:cNvPr id="56" name="Group 55">
              <a:extLst>
                <a:ext uri="{FF2B5EF4-FFF2-40B4-BE49-F238E27FC236}">
                  <a16:creationId xmlns="" xmlns:a16="http://schemas.microsoft.com/office/drawing/2014/main" id="{A62F3678-377E-7569-B49C-329F003F7FA7}"/>
                </a:ext>
              </a:extLst>
            </p:cNvPr>
            <p:cNvGrpSpPr/>
            <p:nvPr/>
          </p:nvGrpSpPr>
          <p:grpSpPr>
            <a:xfrm>
              <a:off x="2571749" y="5282623"/>
              <a:ext cx="6958419" cy="584777"/>
              <a:chOff x="1104899" y="3721385"/>
              <a:chExt cx="6958419" cy="584777"/>
            </a:xfrm>
          </p:grpSpPr>
          <p:grpSp>
            <p:nvGrpSpPr>
              <p:cNvPr id="62" name="Group 61">
                <a:extLst>
                  <a:ext uri="{FF2B5EF4-FFF2-40B4-BE49-F238E27FC236}">
                    <a16:creationId xmlns="" xmlns:a16="http://schemas.microsoft.com/office/drawing/2014/main" id="{3AD375F5-9800-C3E9-546F-C11B835DFE05}"/>
                  </a:ext>
                </a:extLst>
              </p:cNvPr>
              <p:cNvGrpSpPr/>
              <p:nvPr/>
            </p:nvGrpSpPr>
            <p:grpSpPr>
              <a:xfrm>
                <a:off x="1104899" y="3721385"/>
                <a:ext cx="6958419" cy="584777"/>
                <a:chOff x="1104899" y="3721385"/>
                <a:chExt cx="6958419" cy="584777"/>
              </a:xfrm>
            </p:grpSpPr>
            <p:sp>
              <p:nvSpPr>
                <p:cNvPr id="122" name="Rectangle: Rounded Corners 121">
                  <a:extLst>
                    <a:ext uri="{FF2B5EF4-FFF2-40B4-BE49-F238E27FC236}">
                      <a16:creationId xmlns="" xmlns:a16="http://schemas.microsoft.com/office/drawing/2014/main" id="{6A6A7A2C-D861-BEAA-5BC2-29EE32072D1D}"/>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24" name="Straight Connector 123">
                  <a:extLst>
                    <a:ext uri="{FF2B5EF4-FFF2-40B4-BE49-F238E27FC236}">
                      <a16:creationId xmlns="" xmlns:a16="http://schemas.microsoft.com/office/drawing/2014/main" id="{50519423-86FC-D8AB-340F-7951684F232F}"/>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77D0F5BA-0F83-849C-3455-F573FA7227A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E5FD551E-14D6-F618-2B9F-588FD0C2A77A}"/>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F64C7659-5D61-9B8C-3A3C-F3F2DB0C042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D53F7BD6-74CC-2449-89E1-A761ACC6B33D}"/>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79811EF2-9C5A-8B7B-8862-A487E1AA0069}"/>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ED0DB2E4-9CB7-F71D-9747-E79E65EA1A2B}"/>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E8C14D67-6AF0-CA24-3019-870D7458E7C3}"/>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5C10435B-6DBF-A4B5-E8F5-24181214A99E}"/>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 xmlns:a16="http://schemas.microsoft.com/office/drawing/2014/main" id="{9B83FEEA-D074-7A0C-4199-42F1334EEC62}"/>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64" name="TextBox 63">
                <a:extLst>
                  <a:ext uri="{FF2B5EF4-FFF2-40B4-BE49-F238E27FC236}">
                    <a16:creationId xmlns="" xmlns:a16="http://schemas.microsoft.com/office/drawing/2014/main" id="{01B8FF25-4B13-D10E-2ABF-8D562A0D3257}"/>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65" name="TextBox 64">
                <a:extLst>
                  <a:ext uri="{FF2B5EF4-FFF2-40B4-BE49-F238E27FC236}">
                    <a16:creationId xmlns="" xmlns:a16="http://schemas.microsoft.com/office/drawing/2014/main" id="{F80097D9-B050-5287-ADEB-259DDD41C4C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66" name="TextBox 65">
                <a:extLst>
                  <a:ext uri="{FF2B5EF4-FFF2-40B4-BE49-F238E27FC236}">
                    <a16:creationId xmlns="" xmlns:a16="http://schemas.microsoft.com/office/drawing/2014/main" id="{236F1717-4344-1224-53FE-F75CDCB34EFA}"/>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67" name="TextBox 66">
                <a:extLst>
                  <a:ext uri="{FF2B5EF4-FFF2-40B4-BE49-F238E27FC236}">
                    <a16:creationId xmlns="" xmlns:a16="http://schemas.microsoft.com/office/drawing/2014/main" id="{AEA9640B-1AE9-8A10-A89B-CD481BADD1ED}"/>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57" name="TextBox 56">
              <a:extLst>
                <a:ext uri="{FF2B5EF4-FFF2-40B4-BE49-F238E27FC236}">
                  <a16:creationId xmlns="" xmlns:a16="http://schemas.microsoft.com/office/drawing/2014/main" id="{793D2016-8748-236A-BC05-C7A80C3F65EE}"/>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58" name="TextBox 57">
              <a:extLst>
                <a:ext uri="{FF2B5EF4-FFF2-40B4-BE49-F238E27FC236}">
                  <a16:creationId xmlns="" xmlns:a16="http://schemas.microsoft.com/office/drawing/2014/main" id="{33BA23F5-7793-E3BC-BE68-85D14F3E957F}"/>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59" name="TextBox 58">
              <a:extLst>
                <a:ext uri="{FF2B5EF4-FFF2-40B4-BE49-F238E27FC236}">
                  <a16:creationId xmlns="" xmlns:a16="http://schemas.microsoft.com/office/drawing/2014/main" id="{A8EFE4D1-CC69-AF28-F320-55A39C65CEC2}"/>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60" name="TextBox 59">
              <a:extLst>
                <a:ext uri="{FF2B5EF4-FFF2-40B4-BE49-F238E27FC236}">
                  <a16:creationId xmlns="" xmlns:a16="http://schemas.microsoft.com/office/drawing/2014/main" id="{E8C61FDA-2B41-CD6C-0836-7404D5949478}"/>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61" name="TextBox 60">
              <a:extLst>
                <a:ext uri="{FF2B5EF4-FFF2-40B4-BE49-F238E27FC236}">
                  <a16:creationId xmlns="" xmlns:a16="http://schemas.microsoft.com/office/drawing/2014/main" id="{84AF874D-779A-ABE9-DD65-C70D7592AEF4}"/>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33" name="Group 132">
            <a:extLst>
              <a:ext uri="{FF2B5EF4-FFF2-40B4-BE49-F238E27FC236}">
                <a16:creationId xmlns="" xmlns:a16="http://schemas.microsoft.com/office/drawing/2014/main" id="{97770E2F-2B3F-3518-C845-D92C37A67422}"/>
              </a:ext>
            </a:extLst>
          </p:cNvPr>
          <p:cNvGrpSpPr/>
          <p:nvPr/>
        </p:nvGrpSpPr>
        <p:grpSpPr>
          <a:xfrm>
            <a:off x="5367089" y="5065486"/>
            <a:ext cx="1920718" cy="1445138"/>
            <a:chOff x="5367089" y="5065486"/>
            <a:chExt cx="1920718" cy="1445138"/>
          </a:xfrm>
        </p:grpSpPr>
        <p:sp>
          <p:nvSpPr>
            <p:cNvPr id="134" name="Oval 133">
              <a:extLst>
                <a:ext uri="{FF2B5EF4-FFF2-40B4-BE49-F238E27FC236}">
                  <a16:creationId xmlns="" xmlns:a16="http://schemas.microsoft.com/office/drawing/2014/main" id="{943E1A00-1127-2486-0E59-5719DC01FD8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5" name="TextBox 134">
              <a:extLst>
                <a:ext uri="{FF2B5EF4-FFF2-40B4-BE49-F238E27FC236}">
                  <a16:creationId xmlns="" xmlns:a16="http://schemas.microsoft.com/office/drawing/2014/main" id="{16B83493-F55E-3781-1FAB-4E44E1375388}"/>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36" name="TextBox 135">
            <a:extLst>
              <a:ext uri="{FF2B5EF4-FFF2-40B4-BE49-F238E27FC236}">
                <a16:creationId xmlns="" xmlns:a16="http://schemas.microsoft.com/office/drawing/2014/main" id="{D6E957D3-64DA-74CB-A040-E379A4406414}"/>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7" name="TextBox 136">
            <a:extLst>
              <a:ext uri="{FF2B5EF4-FFF2-40B4-BE49-F238E27FC236}">
                <a16:creationId xmlns="" xmlns:a16="http://schemas.microsoft.com/office/drawing/2014/main" id="{950B44A6-C9CE-410D-69E4-07F134052DE4}"/>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151" name="Group 150">
            <a:extLst>
              <a:ext uri="{FF2B5EF4-FFF2-40B4-BE49-F238E27FC236}">
                <a16:creationId xmlns="" xmlns:a16="http://schemas.microsoft.com/office/drawing/2014/main" id="{811747AD-AF3A-8268-97B6-A656D71D8D1B}"/>
              </a:ext>
            </a:extLst>
          </p:cNvPr>
          <p:cNvGrpSpPr/>
          <p:nvPr/>
        </p:nvGrpSpPr>
        <p:grpSpPr>
          <a:xfrm>
            <a:off x="2756461" y="1041563"/>
            <a:ext cx="6268142" cy="914400"/>
            <a:chOff x="2756461" y="1041563"/>
            <a:chExt cx="6268142" cy="914400"/>
          </a:xfrm>
        </p:grpSpPr>
        <p:sp>
          <p:nvSpPr>
            <p:cNvPr id="152" name="TextBox 151">
              <a:extLst>
                <a:ext uri="{FF2B5EF4-FFF2-40B4-BE49-F238E27FC236}">
                  <a16:creationId xmlns="" xmlns:a16="http://schemas.microsoft.com/office/drawing/2014/main" id="{E7E38EF5-D2A8-7283-7CB8-53E45888E0D1}"/>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153" name="Graphic 152" descr="Question mark with solid fill">
              <a:extLst>
                <a:ext uri="{FF2B5EF4-FFF2-40B4-BE49-F238E27FC236}">
                  <a16:creationId xmlns="" xmlns:a16="http://schemas.microsoft.com/office/drawing/2014/main" id="{E5DC835C-663B-E06B-CF76-B406202A763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154" name="Graphic 153" descr="Brainstorm outline">
              <a:extLst>
                <a:ext uri="{FF2B5EF4-FFF2-40B4-BE49-F238E27FC236}">
                  <a16:creationId xmlns="" xmlns:a16="http://schemas.microsoft.com/office/drawing/2014/main" id="{07E3C8DA-1AD8-0138-0C9E-4F96B61A80B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2" name="Group 1">
            <a:extLst>
              <a:ext uri="{FF2B5EF4-FFF2-40B4-BE49-F238E27FC236}">
                <a16:creationId xmlns="" xmlns:a16="http://schemas.microsoft.com/office/drawing/2014/main" id="{715609F9-BCCC-4D99-FBC6-E0A94DE99BFA}"/>
              </a:ext>
            </a:extLst>
          </p:cNvPr>
          <p:cNvGrpSpPr/>
          <p:nvPr/>
        </p:nvGrpSpPr>
        <p:grpSpPr>
          <a:xfrm>
            <a:off x="-6942" y="0"/>
            <a:ext cx="12115800" cy="6858000"/>
            <a:chOff x="-63429" y="-4565"/>
            <a:chExt cx="12115800" cy="6858000"/>
          </a:xfrm>
        </p:grpSpPr>
        <p:grpSp>
          <p:nvGrpSpPr>
            <p:cNvPr id="3" name="Group 2">
              <a:extLst>
                <a:ext uri="{FF2B5EF4-FFF2-40B4-BE49-F238E27FC236}">
                  <a16:creationId xmlns="" xmlns:a16="http://schemas.microsoft.com/office/drawing/2014/main" id="{6EC048F2-3629-1C14-3E93-3330F525DA91}"/>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26" name="Group 25">
                <a:extLst>
                  <a:ext uri="{FF2B5EF4-FFF2-40B4-BE49-F238E27FC236}">
                    <a16:creationId xmlns="" xmlns:a16="http://schemas.microsoft.com/office/drawing/2014/main" id="{F2A83F75-8E86-1EB2-662E-23D9108C4F00}"/>
                  </a:ext>
                </a:extLst>
              </p:cNvPr>
              <p:cNvGrpSpPr/>
              <p:nvPr/>
            </p:nvGrpSpPr>
            <p:grpSpPr>
              <a:xfrm>
                <a:off x="-33881" y="0"/>
                <a:ext cx="12115800" cy="6858000"/>
                <a:chOff x="-12496800" y="0"/>
                <a:chExt cx="12115800" cy="6858000"/>
              </a:xfrm>
              <a:grpFill/>
            </p:grpSpPr>
            <p:grpSp>
              <p:nvGrpSpPr>
                <p:cNvPr id="37" name="Group 36">
                  <a:extLst>
                    <a:ext uri="{FF2B5EF4-FFF2-40B4-BE49-F238E27FC236}">
                      <a16:creationId xmlns="" xmlns:a16="http://schemas.microsoft.com/office/drawing/2014/main" id="{47B43D6B-DDBE-3764-54DE-A238531B7439}"/>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39" name="Rectangle 38">
                    <a:extLst>
                      <a:ext uri="{FF2B5EF4-FFF2-40B4-BE49-F238E27FC236}">
                        <a16:creationId xmlns="" xmlns:a16="http://schemas.microsoft.com/office/drawing/2014/main" id="{4B66F84F-1749-E390-B3C6-C87757B39D07}"/>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0" name="Rectangle: Rounded Corners 39">
                    <a:extLst>
                      <a:ext uri="{FF2B5EF4-FFF2-40B4-BE49-F238E27FC236}">
                        <a16:creationId xmlns="" xmlns:a16="http://schemas.microsoft.com/office/drawing/2014/main" id="{FA918031-C3FF-00AB-5A4B-172489CAD910}"/>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38" name="TextBox 37">
                  <a:extLst>
                    <a:ext uri="{FF2B5EF4-FFF2-40B4-BE49-F238E27FC236}">
                      <a16:creationId xmlns="" xmlns:a16="http://schemas.microsoft.com/office/drawing/2014/main" id="{177B44EA-BDF7-3279-8E53-8D3A2BAF1755}"/>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31" name="TextBox 30">
                <a:extLst>
                  <a:ext uri="{FF2B5EF4-FFF2-40B4-BE49-F238E27FC236}">
                    <a16:creationId xmlns="" xmlns:a16="http://schemas.microsoft.com/office/drawing/2014/main" id="{B187AAD1-1E66-3EA3-1030-DA65F4558E67}"/>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33" name="TextBox 32">
                <a:extLst>
                  <a:ext uri="{FF2B5EF4-FFF2-40B4-BE49-F238E27FC236}">
                    <a16:creationId xmlns="" xmlns:a16="http://schemas.microsoft.com/office/drawing/2014/main" id="{278332F0-81ED-4D4F-1CDE-5F8F2990BE04}"/>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34" name="TextBox 33">
                <a:extLst>
                  <a:ext uri="{FF2B5EF4-FFF2-40B4-BE49-F238E27FC236}">
                    <a16:creationId xmlns="" xmlns:a16="http://schemas.microsoft.com/office/drawing/2014/main" id="{2CBFCBF4-A2F7-16A0-F6EF-EEF58234A477}"/>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O(N)</a:t>
                </a:r>
                <a:endParaRPr lang="en-PK" sz="2000" dirty="0">
                  <a:latin typeface="Franklin Gothic Book" panose="020B0503020102020204" pitchFamily="34" charset="0"/>
                </a:endParaRPr>
              </a:p>
            </p:txBody>
          </p:sp>
          <p:sp>
            <p:nvSpPr>
              <p:cNvPr id="35" name="TextBox 34">
                <a:extLst>
                  <a:ext uri="{FF2B5EF4-FFF2-40B4-BE49-F238E27FC236}">
                    <a16:creationId xmlns="" xmlns:a16="http://schemas.microsoft.com/office/drawing/2014/main" id="{2995B638-F8F6-ABE9-80CE-C5046D303C2C}"/>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36" name="TextBox 35">
                <a:extLst>
                  <a:ext uri="{FF2B5EF4-FFF2-40B4-BE49-F238E27FC236}">
                    <a16:creationId xmlns="" xmlns:a16="http://schemas.microsoft.com/office/drawing/2014/main" id="{9020E33D-9114-18BA-F494-8097BCEC217D}"/>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4" name="Graphic 3" descr="Circles with arrows with solid fill">
              <a:extLst>
                <a:ext uri="{FF2B5EF4-FFF2-40B4-BE49-F238E27FC236}">
                  <a16:creationId xmlns="" xmlns:a16="http://schemas.microsoft.com/office/drawing/2014/main" id="{7022D9E2-A2BB-7EF9-4FDC-BF7961D62FD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grpSp>
        <p:nvGrpSpPr>
          <p:cNvPr id="218" name="Group 217">
            <a:extLst>
              <a:ext uri="{FF2B5EF4-FFF2-40B4-BE49-F238E27FC236}">
                <a16:creationId xmlns="" xmlns:a16="http://schemas.microsoft.com/office/drawing/2014/main" id="{BFE703A9-5AAE-2071-BE56-A697229EC758}"/>
              </a:ext>
            </a:extLst>
          </p:cNvPr>
          <p:cNvGrpSpPr/>
          <p:nvPr/>
        </p:nvGrpSpPr>
        <p:grpSpPr>
          <a:xfrm>
            <a:off x="-743208" y="0"/>
            <a:ext cx="12134850" cy="6858000"/>
            <a:chOff x="-714452" y="0"/>
            <a:chExt cx="12134850" cy="6858000"/>
          </a:xfrm>
        </p:grpSpPr>
        <p:grpSp>
          <p:nvGrpSpPr>
            <p:cNvPr id="219" name="Group 218">
              <a:extLst>
                <a:ext uri="{FF2B5EF4-FFF2-40B4-BE49-F238E27FC236}">
                  <a16:creationId xmlns="" xmlns:a16="http://schemas.microsoft.com/office/drawing/2014/main" id="{0B0D985C-5CF8-C050-4ADD-24AE6B9EC8BC}"/>
                </a:ext>
              </a:extLst>
            </p:cNvPr>
            <p:cNvGrpSpPr/>
            <p:nvPr/>
          </p:nvGrpSpPr>
          <p:grpSpPr>
            <a:xfrm>
              <a:off x="-714452" y="0"/>
              <a:ext cx="12134850" cy="6858000"/>
              <a:chOff x="-714452" y="0"/>
              <a:chExt cx="12134850" cy="6858000"/>
            </a:xfrm>
          </p:grpSpPr>
          <p:grpSp>
            <p:nvGrpSpPr>
              <p:cNvPr id="221" name="Group 220">
                <a:extLst>
                  <a:ext uri="{FF2B5EF4-FFF2-40B4-BE49-F238E27FC236}">
                    <a16:creationId xmlns="" xmlns:a16="http://schemas.microsoft.com/office/drawing/2014/main" id="{D654BDDC-42FA-C48E-A275-85227EF3B625}"/>
                  </a:ext>
                </a:extLst>
              </p:cNvPr>
              <p:cNvGrpSpPr/>
              <p:nvPr/>
            </p:nvGrpSpPr>
            <p:grpSpPr>
              <a:xfrm>
                <a:off x="-714452" y="0"/>
                <a:ext cx="12134850" cy="6858000"/>
                <a:chOff x="-13095212" y="-7164344"/>
                <a:chExt cx="12134850" cy="6858000"/>
              </a:xfrm>
              <a:gradFill>
                <a:gsLst>
                  <a:gs pos="97000">
                    <a:schemeClr val="accent2">
                      <a:lumMod val="84000"/>
                    </a:schemeClr>
                  </a:gs>
                  <a:gs pos="0">
                    <a:srgbClr val="A50021">
                      <a:lumMod val="90000"/>
                    </a:srgbClr>
                  </a:gs>
                  <a:gs pos="36000">
                    <a:schemeClr val="accent2">
                      <a:lumMod val="50000"/>
                    </a:schemeClr>
                  </a:gs>
                </a:gsLst>
                <a:lin ang="5400000" scaled="1"/>
              </a:gradFill>
            </p:grpSpPr>
            <p:grpSp>
              <p:nvGrpSpPr>
                <p:cNvPr id="226" name="Group 225">
                  <a:extLst>
                    <a:ext uri="{FF2B5EF4-FFF2-40B4-BE49-F238E27FC236}">
                      <a16:creationId xmlns="" xmlns:a16="http://schemas.microsoft.com/office/drawing/2014/main" id="{3D009300-5E5D-0B5E-DDF7-6CABF993CA76}"/>
                    </a:ext>
                  </a:extLst>
                </p:cNvPr>
                <p:cNvGrpSpPr/>
                <p:nvPr/>
              </p:nvGrpSpPr>
              <p:grpSpPr>
                <a:xfrm>
                  <a:off x="-13095212" y="-7164344"/>
                  <a:ext cx="12134850" cy="6858000"/>
                  <a:chOff x="0" y="0"/>
                  <a:chExt cx="12134850" cy="6858000"/>
                </a:xfrm>
                <a:grpFill/>
                <a:effectLst>
                  <a:outerShdw blurRad="50800" dist="88900" algn="l" rotWithShape="0">
                    <a:prstClr val="black">
                      <a:alpha val="50000"/>
                    </a:prstClr>
                  </a:outerShdw>
                </a:effectLst>
              </p:grpSpPr>
              <p:sp>
                <p:nvSpPr>
                  <p:cNvPr id="228" name="Rectangle 227">
                    <a:extLst>
                      <a:ext uri="{FF2B5EF4-FFF2-40B4-BE49-F238E27FC236}">
                        <a16:creationId xmlns="" xmlns:a16="http://schemas.microsoft.com/office/drawing/2014/main" id="{3EA478F3-C805-8F98-487E-7CCD3DCEDD34}"/>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a:p>
                </p:txBody>
              </p:sp>
              <p:sp>
                <p:nvSpPr>
                  <p:cNvPr id="229" name="Rectangle: Rounded Corners 228">
                    <a:extLst>
                      <a:ext uri="{FF2B5EF4-FFF2-40B4-BE49-F238E27FC236}">
                        <a16:creationId xmlns="" xmlns:a16="http://schemas.microsoft.com/office/drawing/2014/main" id="{ABFA8709-7083-4FD5-53B9-09E030BB5DE9}"/>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grpSp>
            <p:sp>
              <p:nvSpPr>
                <p:cNvPr id="227" name="TextBox 226">
                  <a:extLst>
                    <a:ext uri="{FF2B5EF4-FFF2-40B4-BE49-F238E27FC236}">
                      <a16:creationId xmlns="" xmlns:a16="http://schemas.microsoft.com/office/drawing/2014/main" id="{879EEA96-80F8-11BB-B882-78888FB43171}"/>
                    </a:ext>
                  </a:extLst>
                </p:cNvPr>
                <p:cNvSpPr txBox="1"/>
                <p:nvPr/>
              </p:nvSpPr>
              <p:spPr>
                <a:xfrm>
                  <a:off x="-1543050" y="-5820229"/>
                  <a:ext cx="468993" cy="523220"/>
                </a:xfrm>
                <a:prstGeom prst="rect">
                  <a:avLst/>
                </a:prstGeom>
                <a:grpFill/>
              </p:spPr>
              <p:txBody>
                <a:bodyPr wrap="square" rtlCol="0">
                  <a:spAutoFit/>
                </a:bodyPr>
                <a:lstStyle/>
                <a:p>
                  <a:r>
                    <a:rPr lang="en-US" sz="2800" b="1" dirty="0">
                      <a:latin typeface="Arial Black" panose="020B0A04020102020204" pitchFamily="34" charset="0"/>
                    </a:rPr>
                    <a:t>B</a:t>
                  </a:r>
                  <a:endParaRPr lang="en-PK" sz="2800" b="1" dirty="0">
                    <a:latin typeface="Arial Black" panose="020B0A04020102020204" pitchFamily="34" charset="0"/>
                  </a:endParaRPr>
                </a:p>
              </p:txBody>
            </p:sp>
          </p:grpSp>
          <p:sp>
            <p:nvSpPr>
              <p:cNvPr id="222" name="TextBox 221">
                <a:extLst>
                  <a:ext uri="{FF2B5EF4-FFF2-40B4-BE49-F238E27FC236}">
                    <a16:creationId xmlns="" xmlns:a16="http://schemas.microsoft.com/office/drawing/2014/main" id="{ADBC2609-455A-35AD-DD33-E2D4D4BFA951}"/>
                  </a:ext>
                </a:extLst>
              </p:cNvPr>
              <p:cNvSpPr txBox="1"/>
              <p:nvPr/>
            </p:nvSpPr>
            <p:spPr>
              <a:xfrm>
                <a:off x="2555222" y="871077"/>
                <a:ext cx="4972050" cy="707886"/>
              </a:xfrm>
              <a:prstGeom prst="rect">
                <a:avLst/>
              </a:prstGeom>
              <a:noFill/>
            </p:spPr>
            <p:txBody>
              <a:bodyPr wrap="square" rtlCol="0">
                <a:spAutoFit/>
              </a:bodyPr>
              <a:lstStyle/>
              <a:p>
                <a:pPr algn="ctr"/>
                <a:r>
                  <a:rPr lang="en-US" sz="4000" b="1" dirty="0" err="1">
                    <a:latin typeface="Franklin Gothic Book" panose="020B0503020102020204" pitchFamily="34" charset="0"/>
                  </a:rPr>
                  <a:t>Leet</a:t>
                </a:r>
                <a:r>
                  <a:rPr lang="en-US" sz="4000" b="1" dirty="0">
                    <a:latin typeface="Franklin Gothic Book" panose="020B0503020102020204" pitchFamily="34" charset="0"/>
                  </a:rPr>
                  <a:t> Code</a:t>
                </a:r>
              </a:p>
            </p:txBody>
          </p:sp>
          <p:sp>
            <p:nvSpPr>
              <p:cNvPr id="223" name="TextBox 222">
                <a:extLst>
                  <a:ext uri="{FF2B5EF4-FFF2-40B4-BE49-F238E27FC236}">
                    <a16:creationId xmlns="" xmlns:a16="http://schemas.microsoft.com/office/drawing/2014/main" id="{1BE0D801-8F2C-9A79-C5BD-44269C4A73FB}"/>
                  </a:ext>
                </a:extLst>
              </p:cNvPr>
              <p:cNvSpPr txBox="1"/>
              <p:nvPr/>
            </p:nvSpPr>
            <p:spPr>
              <a:xfrm>
                <a:off x="618270" y="1918562"/>
                <a:ext cx="6812391" cy="4247317"/>
              </a:xfrm>
              <a:prstGeom prst="rect">
                <a:avLst/>
              </a:prstGeom>
              <a:noFill/>
            </p:spPr>
            <p:txBody>
              <a:bodyPr wrap="square" rtlCol="0">
                <a:spAutoFit/>
              </a:bodyPr>
              <a:lstStyle/>
              <a:p>
                <a:r>
                  <a:rPr lang="en-US" dirty="0"/>
                  <a:t>class Solution:</a:t>
                </a:r>
              </a:p>
              <a:p>
                <a:r>
                  <a:rPr lang="en-US" dirty="0"/>
                  <a:t>    def </a:t>
                </a:r>
                <a:r>
                  <a:rPr lang="en-US" dirty="0" err="1"/>
                  <a:t>findMedianSortedArrays</a:t>
                </a:r>
                <a:r>
                  <a:rPr lang="en-US" dirty="0"/>
                  <a:t>(self, nums1, nums2):</a:t>
                </a:r>
              </a:p>
              <a:p>
                <a:r>
                  <a:rPr lang="en-US" dirty="0"/>
                  <a:t>        # Merge both arrays into a new array</a:t>
                </a:r>
              </a:p>
              <a:p>
                <a:r>
                  <a:rPr lang="en-US" dirty="0"/>
                  <a:t>        </a:t>
                </a:r>
                <a:r>
                  <a:rPr lang="en-US" dirty="0" err="1"/>
                  <a:t>merged_array</a:t>
                </a:r>
                <a:r>
                  <a:rPr lang="en-US" dirty="0"/>
                  <a:t> = nums1 + nums2</a:t>
                </a:r>
              </a:p>
              <a:p>
                <a:r>
                  <a:rPr lang="en-US" dirty="0"/>
                  <a:t>        </a:t>
                </a:r>
              </a:p>
              <a:p>
                <a:r>
                  <a:rPr lang="en-US" dirty="0"/>
                  <a:t>        # Sort the merged array</a:t>
                </a:r>
              </a:p>
              <a:p>
                <a:r>
                  <a:rPr lang="en-US" dirty="0"/>
                  <a:t>        </a:t>
                </a:r>
                <a:r>
                  <a:rPr lang="en-US" dirty="0" err="1"/>
                  <a:t>merged_array.sort</a:t>
                </a:r>
                <a:r>
                  <a:rPr lang="en-US" dirty="0"/>
                  <a:t>()</a:t>
                </a:r>
              </a:p>
              <a:p>
                <a:r>
                  <a:rPr lang="en-US" dirty="0"/>
                  <a:t>        </a:t>
                </a:r>
              </a:p>
              <a:p>
                <a:r>
                  <a:rPr lang="en-US" dirty="0"/>
                  <a:t>        # Find the median</a:t>
                </a:r>
              </a:p>
              <a:p>
                <a:r>
                  <a:rPr lang="en-US" dirty="0"/>
                  <a:t>        n = </a:t>
                </a:r>
                <a:r>
                  <a:rPr lang="en-US" dirty="0" err="1"/>
                  <a:t>len</a:t>
                </a:r>
                <a:r>
                  <a:rPr lang="en-US" dirty="0"/>
                  <a:t>(</a:t>
                </a:r>
                <a:r>
                  <a:rPr lang="en-US" dirty="0" err="1"/>
                  <a:t>merged_array</a:t>
                </a:r>
                <a:r>
                  <a:rPr lang="en-US" dirty="0"/>
                  <a:t>)</a:t>
                </a:r>
              </a:p>
              <a:p>
                <a:r>
                  <a:rPr lang="en-US" dirty="0"/>
                  <a:t>        if n % 2 == 0:</a:t>
                </a:r>
              </a:p>
              <a:p>
                <a:r>
                  <a:rPr lang="en-US" dirty="0"/>
                  <a:t>            return (</a:t>
                </a:r>
                <a:r>
                  <a:rPr lang="en-US" dirty="0" err="1"/>
                  <a:t>merged_array</a:t>
                </a:r>
                <a:r>
                  <a:rPr lang="en-US" dirty="0"/>
                  <a:t>[n // 2 - 1] + </a:t>
                </a:r>
                <a:r>
                  <a:rPr lang="en-US" dirty="0" err="1"/>
                  <a:t>merged_array</a:t>
                </a:r>
                <a:r>
                  <a:rPr lang="en-US" dirty="0"/>
                  <a:t>[n // 2]) / 2.0</a:t>
                </a:r>
              </a:p>
              <a:p>
                <a:r>
                  <a:rPr lang="en-US" dirty="0"/>
                  <a:t>        else:</a:t>
                </a:r>
              </a:p>
              <a:p>
                <a:r>
                  <a:rPr lang="en-US" dirty="0"/>
                  <a:t>            return </a:t>
                </a:r>
                <a:r>
                  <a:rPr lang="en-US" dirty="0" err="1"/>
                  <a:t>merged_array</a:t>
                </a:r>
                <a:r>
                  <a:rPr lang="en-US" dirty="0"/>
                  <a:t>[n // 2]</a:t>
                </a:r>
              </a:p>
              <a:p>
                <a:endParaRPr lang="en-US" dirty="0"/>
              </a:p>
            </p:txBody>
          </p:sp>
          <p:sp>
            <p:nvSpPr>
              <p:cNvPr id="224" name="TextBox 223">
                <a:extLst>
                  <a:ext uri="{FF2B5EF4-FFF2-40B4-BE49-F238E27FC236}">
                    <a16:creationId xmlns="" xmlns:a16="http://schemas.microsoft.com/office/drawing/2014/main" id="{34B399C4-7E6B-E32B-0C1C-0AEED0158922}"/>
                  </a:ext>
                </a:extLst>
              </p:cNvPr>
              <p:cNvSpPr txBox="1"/>
              <p:nvPr/>
            </p:nvSpPr>
            <p:spPr>
              <a:xfrm>
                <a:off x="6673648" y="1982699"/>
                <a:ext cx="3418236" cy="2308324"/>
              </a:xfrm>
              <a:prstGeom prst="rect">
                <a:avLst/>
              </a:prstGeom>
              <a:noFill/>
            </p:spPr>
            <p:txBody>
              <a:bodyPr wrap="square" rtlCol="0">
                <a:spAutoFit/>
              </a:bodyPr>
              <a:lstStyle/>
              <a:p>
                <a:r>
                  <a:rPr lang="en-US" dirty="0"/>
                  <a:t># Example usage:</a:t>
                </a:r>
              </a:p>
              <a:p>
                <a:r>
                  <a:rPr lang="en-US" dirty="0"/>
                  <a:t>nums1 = [1, 3]</a:t>
                </a:r>
              </a:p>
              <a:p>
                <a:r>
                  <a:rPr lang="en-US" dirty="0"/>
                  <a:t>nums2 = [2]</a:t>
                </a:r>
              </a:p>
              <a:p>
                <a:r>
                  <a:rPr lang="en-US" dirty="0"/>
                  <a:t>sol = Solution()</a:t>
                </a:r>
              </a:p>
              <a:p>
                <a:r>
                  <a:rPr lang="en-US" dirty="0"/>
                  <a:t>median = </a:t>
                </a:r>
                <a:r>
                  <a:rPr lang="en-US" dirty="0" err="1"/>
                  <a:t>sol.findMedianSortedArrays</a:t>
                </a:r>
                <a:r>
                  <a:rPr lang="en-US" dirty="0"/>
                  <a:t>(nums1, nums2)</a:t>
                </a:r>
              </a:p>
              <a:p>
                <a:r>
                  <a:rPr lang="en-US" dirty="0"/>
                  <a:t>print("Median:", median)</a:t>
                </a:r>
              </a:p>
            </p:txBody>
          </p:sp>
          <p:sp>
            <p:nvSpPr>
              <p:cNvPr id="225" name="TextBox 224">
                <a:extLst>
                  <a:ext uri="{FF2B5EF4-FFF2-40B4-BE49-F238E27FC236}">
                    <a16:creationId xmlns="" xmlns:a16="http://schemas.microsoft.com/office/drawing/2014/main" id="{4AEC28E2-8F23-1BE3-59A2-C484BE5FD163}"/>
                  </a:ext>
                </a:extLst>
              </p:cNvPr>
              <p:cNvSpPr txBox="1"/>
              <p:nvPr/>
            </p:nvSpPr>
            <p:spPr>
              <a:xfrm>
                <a:off x="798285" y="6006174"/>
                <a:ext cx="7592405" cy="646331"/>
              </a:xfrm>
              <a:prstGeom prst="rect">
                <a:avLst/>
              </a:prstGeom>
              <a:noFill/>
            </p:spPr>
            <p:txBody>
              <a:bodyPr wrap="square" rtlCol="0">
                <a:spAutoFit/>
              </a:bodyPr>
              <a:lstStyle/>
              <a:p>
                <a:r>
                  <a:rPr lang="en-US" b="1" dirty="0">
                    <a:latin typeface="Franklin Gothic Book" panose="020B0503020102020204" pitchFamily="34" charset="0"/>
                  </a:rPr>
                  <a:t>Link</a:t>
                </a:r>
              </a:p>
              <a:p>
                <a:r>
                  <a:rPr lang="en-US" dirty="0">
                    <a:solidFill>
                      <a:srgbClr val="002060"/>
                    </a:solidFill>
                    <a:latin typeface="Franklin Gothic Book" panose="020B0503020102020204" pitchFamily="34" charset="0"/>
                    <a:hlinkClick r:id="rId8">
                      <a:extLst>
                        <a:ext uri="{A12FA001-AC4F-418D-AE19-62706E023703}">
                          <ahyp:hlinkClr xmlns="" xmlns:ahyp="http://schemas.microsoft.com/office/drawing/2018/hyperlinkcolor" val="tx"/>
                        </a:ext>
                      </a:extLst>
                    </a:hlinkClick>
                  </a:rPr>
                  <a:t>https://leetcode.com/problems/median-of-two-sorted-arrays/description/</a:t>
                </a:r>
                <a:endParaRPr lang="en-US" dirty="0">
                  <a:solidFill>
                    <a:srgbClr val="002060"/>
                  </a:solidFill>
                  <a:latin typeface="Franklin Gothic Book" panose="020B0503020102020204" pitchFamily="34" charset="0"/>
                </a:endParaRPr>
              </a:p>
            </p:txBody>
          </p:sp>
        </p:grpSp>
        <p:pic>
          <p:nvPicPr>
            <p:cNvPr id="220" name="Graphic 219" descr="Programmer male with solid fill">
              <a:extLst>
                <a:ext uri="{FF2B5EF4-FFF2-40B4-BE49-F238E27FC236}">
                  <a16:creationId xmlns="" xmlns:a16="http://schemas.microsoft.com/office/drawing/2014/main" id="{4EA233E2-6421-53BE-DDBA-C8F7D73418A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22607" y="910032"/>
              <a:ext cx="647727" cy="647727"/>
            </a:xfrm>
            <a:prstGeom prst="rect">
              <a:avLst/>
            </a:prstGeom>
          </p:spPr>
        </p:pic>
      </p:grpSp>
      <p:grpSp>
        <p:nvGrpSpPr>
          <p:cNvPr id="204" name="Group 203">
            <a:extLst>
              <a:ext uri="{FF2B5EF4-FFF2-40B4-BE49-F238E27FC236}">
                <a16:creationId xmlns="" xmlns:a16="http://schemas.microsoft.com/office/drawing/2014/main" id="{05E7DA53-EE87-BE9B-E998-7F11434AAE2B}"/>
              </a:ext>
            </a:extLst>
          </p:cNvPr>
          <p:cNvGrpSpPr/>
          <p:nvPr/>
        </p:nvGrpSpPr>
        <p:grpSpPr>
          <a:xfrm>
            <a:off x="-1552819" y="0"/>
            <a:ext cx="12225338" cy="6858000"/>
            <a:chOff x="-1518182" y="0"/>
            <a:chExt cx="12225338" cy="6858000"/>
          </a:xfrm>
        </p:grpSpPr>
        <p:grpSp>
          <p:nvGrpSpPr>
            <p:cNvPr id="205" name="Group 204">
              <a:extLst>
                <a:ext uri="{FF2B5EF4-FFF2-40B4-BE49-F238E27FC236}">
                  <a16:creationId xmlns="" xmlns:a16="http://schemas.microsoft.com/office/drawing/2014/main" id="{A9D86756-1A68-D593-C455-CFE379936E29}"/>
                </a:ext>
              </a:extLst>
            </p:cNvPr>
            <p:cNvGrpSpPr/>
            <p:nvPr/>
          </p:nvGrpSpPr>
          <p:grpSpPr>
            <a:xfrm>
              <a:off x="-1518182" y="0"/>
              <a:ext cx="12225338" cy="6858000"/>
              <a:chOff x="-7349078" y="0"/>
              <a:chExt cx="12225338" cy="6858000"/>
            </a:xfrm>
          </p:grpSpPr>
          <p:grpSp>
            <p:nvGrpSpPr>
              <p:cNvPr id="207" name="Group 206">
                <a:extLst>
                  <a:ext uri="{FF2B5EF4-FFF2-40B4-BE49-F238E27FC236}">
                    <a16:creationId xmlns="" xmlns:a16="http://schemas.microsoft.com/office/drawing/2014/main" id="{412D965A-FD9C-720A-C278-F74E2070013B}"/>
                  </a:ext>
                </a:extLst>
              </p:cNvPr>
              <p:cNvGrpSpPr/>
              <p:nvPr/>
            </p:nvGrpSpPr>
            <p:grpSpPr>
              <a:xfrm>
                <a:off x="-7349078" y="0"/>
                <a:ext cx="12225338" cy="6858000"/>
                <a:chOff x="-1526728" y="0"/>
                <a:chExt cx="12225338" cy="6858000"/>
              </a:xfrm>
            </p:grpSpPr>
            <p:grpSp>
              <p:nvGrpSpPr>
                <p:cNvPr id="209" name="Group 208">
                  <a:extLst>
                    <a:ext uri="{FF2B5EF4-FFF2-40B4-BE49-F238E27FC236}">
                      <a16:creationId xmlns="" xmlns:a16="http://schemas.microsoft.com/office/drawing/2014/main" id="{48D53605-0C52-21D6-E20F-E11D65BBF1FA}"/>
                    </a:ext>
                  </a:extLst>
                </p:cNvPr>
                <p:cNvGrpSpPr/>
                <p:nvPr/>
              </p:nvGrpSpPr>
              <p:grpSpPr>
                <a:xfrm>
                  <a:off x="-1526728" y="0"/>
                  <a:ext cx="12225338" cy="6858000"/>
                  <a:chOff x="-13998599" y="8161151"/>
                  <a:chExt cx="12225338" cy="6858000"/>
                </a:xfrm>
                <a:gradFill>
                  <a:gsLst>
                    <a:gs pos="0">
                      <a:srgbClr val="C00000">
                        <a:lumMod val="65000"/>
                      </a:srgbClr>
                    </a:gs>
                    <a:gs pos="45000">
                      <a:schemeClr val="accent1">
                        <a:lumMod val="64000"/>
                      </a:schemeClr>
                    </a:gs>
                    <a:gs pos="100000">
                      <a:schemeClr val="accent1">
                        <a:lumMod val="75000"/>
                        <a:lumOff val="25000"/>
                      </a:schemeClr>
                    </a:gs>
                  </a:gsLst>
                  <a:lin ang="5400000" scaled="1"/>
                </a:gradFill>
              </p:grpSpPr>
              <p:grpSp>
                <p:nvGrpSpPr>
                  <p:cNvPr id="214" name="Group 213">
                    <a:extLst>
                      <a:ext uri="{FF2B5EF4-FFF2-40B4-BE49-F238E27FC236}">
                        <a16:creationId xmlns="" xmlns:a16="http://schemas.microsoft.com/office/drawing/2014/main" id="{EFFBF267-B640-FBD3-1A9F-F127AFEF8AFB}"/>
                      </a:ext>
                    </a:extLst>
                  </p:cNvPr>
                  <p:cNvGrpSpPr/>
                  <p:nvPr/>
                </p:nvGrpSpPr>
                <p:grpSpPr>
                  <a:xfrm>
                    <a:off x="-13998599" y="8161151"/>
                    <a:ext cx="12225338" cy="6858000"/>
                    <a:chOff x="0" y="0"/>
                    <a:chExt cx="12225338" cy="6858000"/>
                  </a:xfrm>
                  <a:grpFill/>
                  <a:effectLst>
                    <a:outerShdw blurRad="50800" dist="88900" algn="l" rotWithShape="0">
                      <a:prstClr val="black">
                        <a:alpha val="50000"/>
                      </a:prstClr>
                    </a:outerShdw>
                  </a:effectLst>
                </p:grpSpPr>
                <p:sp>
                  <p:nvSpPr>
                    <p:cNvPr id="216" name="Rectangle 215">
                      <a:extLst>
                        <a:ext uri="{FF2B5EF4-FFF2-40B4-BE49-F238E27FC236}">
                          <a16:creationId xmlns="" xmlns:a16="http://schemas.microsoft.com/office/drawing/2014/main" id="{E392188F-9D71-1EAC-6165-45BB47DFC276}"/>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7" name="Rectangle: Rounded Corners 216">
                      <a:extLst>
                        <a:ext uri="{FF2B5EF4-FFF2-40B4-BE49-F238E27FC236}">
                          <a16:creationId xmlns="" xmlns:a16="http://schemas.microsoft.com/office/drawing/2014/main" id="{53B612BF-9835-5D67-E1AB-1D802C4D36C3}"/>
                        </a:ext>
                      </a:extLst>
                    </p:cNvPr>
                    <p:cNvSpPr/>
                    <p:nvPr/>
                  </p:nvSpPr>
                  <p:spPr>
                    <a:xfrm>
                      <a:off x="11063288" y="17716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215" name="TextBox 214">
                    <a:extLst>
                      <a:ext uri="{FF2B5EF4-FFF2-40B4-BE49-F238E27FC236}">
                        <a16:creationId xmlns="" xmlns:a16="http://schemas.microsoft.com/office/drawing/2014/main" id="{FCA29074-877B-BADD-30BF-3AD6A0688D18}"/>
                      </a:ext>
                    </a:extLst>
                  </p:cNvPr>
                  <p:cNvSpPr txBox="1"/>
                  <p:nvPr/>
                </p:nvSpPr>
                <p:spPr>
                  <a:xfrm>
                    <a:off x="-2361609" y="10089442"/>
                    <a:ext cx="506638" cy="523220"/>
                  </a:xfrm>
                  <a:prstGeom prst="rect">
                    <a:avLst/>
                  </a:prstGeom>
                  <a:grpFill/>
                </p:spPr>
                <p:txBody>
                  <a:bodyPr wrap="square" rtlCol="0">
                    <a:spAutoFit/>
                  </a:bodyPr>
                  <a:lstStyle/>
                  <a:p>
                    <a:r>
                      <a:rPr lang="en-US" sz="2800" dirty="0">
                        <a:latin typeface="Arial Black" panose="020B0A04020102020204" pitchFamily="34" charset="0"/>
                      </a:rPr>
                      <a:t>C</a:t>
                    </a:r>
                    <a:endParaRPr lang="en-PK" sz="2800" dirty="0">
                      <a:latin typeface="Arial Black" panose="020B0A04020102020204" pitchFamily="34" charset="0"/>
                    </a:endParaRPr>
                  </a:p>
                </p:txBody>
              </p:sp>
            </p:grpSp>
            <p:sp>
              <p:nvSpPr>
                <p:cNvPr id="210" name="TextBox 209">
                  <a:extLst>
                    <a:ext uri="{FF2B5EF4-FFF2-40B4-BE49-F238E27FC236}">
                      <a16:creationId xmlns="" xmlns:a16="http://schemas.microsoft.com/office/drawing/2014/main" id="{C99C91C6-7DB1-17C3-25DD-D516AEB19DC0}"/>
                    </a:ext>
                  </a:extLst>
                </p:cNvPr>
                <p:cNvSpPr txBox="1"/>
                <p:nvPr/>
              </p:nvSpPr>
              <p:spPr>
                <a:xfrm>
                  <a:off x="1481284" y="962114"/>
                  <a:ext cx="4972050" cy="646331"/>
                </a:xfrm>
                <a:prstGeom prst="rect">
                  <a:avLst/>
                </a:prstGeom>
                <a:noFill/>
              </p:spPr>
              <p:txBody>
                <a:bodyPr wrap="square" rtlCol="0">
                  <a:spAutoFit/>
                </a:bodyPr>
                <a:lstStyle/>
                <a:p>
                  <a:pPr algn="ctr"/>
                  <a:r>
                    <a:rPr lang="en-US" sz="3600" b="1" dirty="0">
                      <a:latin typeface="Franklin Gothic Book" panose="020B0503020102020204" pitchFamily="34" charset="0"/>
                    </a:rPr>
                    <a:t>Output &amp; Complexity</a:t>
                  </a:r>
                </a:p>
              </p:txBody>
            </p:sp>
            <p:sp>
              <p:nvSpPr>
                <p:cNvPr id="211" name="TextBox 210">
                  <a:extLst>
                    <a:ext uri="{FF2B5EF4-FFF2-40B4-BE49-F238E27FC236}">
                      <a16:creationId xmlns="" xmlns:a16="http://schemas.microsoft.com/office/drawing/2014/main" id="{0BDD132A-1755-30F9-BE43-17A4958E40B0}"/>
                    </a:ext>
                  </a:extLst>
                </p:cNvPr>
                <p:cNvSpPr txBox="1"/>
                <p:nvPr/>
              </p:nvSpPr>
              <p:spPr>
                <a:xfrm>
                  <a:off x="183977" y="1955963"/>
                  <a:ext cx="1008458" cy="369332"/>
                </a:xfrm>
                <a:prstGeom prst="rect">
                  <a:avLst/>
                </a:prstGeom>
                <a:noFill/>
              </p:spPr>
              <p:txBody>
                <a:bodyPr wrap="square" rtlCol="0">
                  <a:spAutoFit/>
                </a:bodyPr>
                <a:lstStyle/>
                <a:p>
                  <a:r>
                    <a:rPr lang="en-US" b="1" dirty="0">
                      <a:latin typeface="Franklin Gothic Book" panose="020B0503020102020204" pitchFamily="34" charset="0"/>
                    </a:rPr>
                    <a:t>Output:</a:t>
                  </a:r>
                </a:p>
              </p:txBody>
            </p:sp>
            <p:pic>
              <p:nvPicPr>
                <p:cNvPr id="212" name="Picture 211">
                  <a:extLst>
                    <a:ext uri="{FF2B5EF4-FFF2-40B4-BE49-F238E27FC236}">
                      <a16:creationId xmlns="" xmlns:a16="http://schemas.microsoft.com/office/drawing/2014/main" id="{F514A50A-DEA2-D892-AAD2-A6D2A49917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619" y="2538740"/>
                  <a:ext cx="4555655" cy="3522474"/>
                </a:xfrm>
                <a:prstGeom prst="rect">
                  <a:avLst/>
                </a:prstGeom>
              </p:spPr>
            </p:pic>
            <p:sp>
              <p:nvSpPr>
                <p:cNvPr id="213" name="TextBox 212">
                  <a:extLst>
                    <a:ext uri="{FF2B5EF4-FFF2-40B4-BE49-F238E27FC236}">
                      <a16:creationId xmlns="" xmlns:a16="http://schemas.microsoft.com/office/drawing/2014/main" id="{0D6C3369-F2ED-78CB-EF0F-0546DAAD5F8F}"/>
                    </a:ext>
                  </a:extLst>
                </p:cNvPr>
                <p:cNvSpPr txBox="1"/>
                <p:nvPr/>
              </p:nvSpPr>
              <p:spPr>
                <a:xfrm>
                  <a:off x="5844943" y="2587774"/>
                  <a:ext cx="362177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Franklin Gothic Book" panose="020B0503020102020204" pitchFamily="34" charset="0"/>
                    </a:rPr>
                    <a:t>Time complexity of the given code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)(log(</a:t>
                  </a:r>
                  <a:r>
                    <a:rPr lang="en-US" b="1" dirty="0" err="1">
                      <a:latin typeface="Franklin Gothic Book" panose="020B0503020102020204" pitchFamily="34" charset="0"/>
                    </a:rPr>
                    <a:t>n+m</a:t>
                  </a:r>
                  <a:r>
                    <a:rPr lang="en-US" b="1" dirty="0">
                      <a:latin typeface="Franklin Gothic Book" panose="020B0503020102020204" pitchFamily="34" charset="0"/>
                    </a:rPr>
                    <a:t>))</a:t>
                  </a:r>
                </a:p>
                <a:p>
                  <a:endParaRPr lang="en-US" b="1" dirty="0">
                    <a:latin typeface="Franklin Gothic Book" panose="020B0503020102020204" pitchFamily="34" charset="0"/>
                  </a:endParaRPr>
                </a:p>
                <a:p>
                  <a:pPr marL="285750" indent="-285750">
                    <a:buFont typeface="Wingdings" panose="05000000000000000000" pitchFamily="2" charset="2"/>
                    <a:buChar char="§"/>
                  </a:pPr>
                  <a:r>
                    <a:rPr lang="en-US" dirty="0">
                      <a:latin typeface="Franklin Gothic Book" panose="020B0503020102020204" pitchFamily="34" charset="0"/>
                    </a:rPr>
                    <a:t>The space complexity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a:t>
                  </a:r>
                  <a:r>
                    <a:rPr lang="en-US" dirty="0">
                      <a:latin typeface="Franklin Gothic Book" panose="020B0503020102020204" pitchFamily="34" charset="0"/>
                    </a:rPr>
                    <a:t> where n and m are the lengths of input arrays respectively</a:t>
                  </a:r>
                </a:p>
              </p:txBody>
            </p:sp>
          </p:grpSp>
          <p:sp>
            <p:nvSpPr>
              <p:cNvPr id="208" name="TextBox 207">
                <a:extLst>
                  <a:ext uri="{FF2B5EF4-FFF2-40B4-BE49-F238E27FC236}">
                    <a16:creationId xmlns="" xmlns:a16="http://schemas.microsoft.com/office/drawing/2014/main" id="{174DABFA-B6F9-B9BA-1C83-F395580A69A2}"/>
                  </a:ext>
                </a:extLst>
              </p:cNvPr>
              <p:cNvSpPr txBox="1"/>
              <p:nvPr/>
            </p:nvSpPr>
            <p:spPr>
              <a:xfrm>
                <a:off x="-37762" y="2012700"/>
                <a:ext cx="2413670" cy="369332"/>
              </a:xfrm>
              <a:prstGeom prst="rect">
                <a:avLst/>
              </a:prstGeom>
              <a:noFill/>
            </p:spPr>
            <p:txBody>
              <a:bodyPr wrap="square" rtlCol="0">
                <a:spAutoFit/>
              </a:bodyPr>
              <a:lstStyle/>
              <a:p>
                <a:r>
                  <a:rPr lang="en-US" b="1" dirty="0">
                    <a:latin typeface="Franklin Gothic Book" panose="020B0503020102020204" pitchFamily="34" charset="0"/>
                  </a:rPr>
                  <a:t>Time Complexity:</a:t>
                </a:r>
              </a:p>
            </p:txBody>
          </p:sp>
        </p:grpSp>
        <p:pic>
          <p:nvPicPr>
            <p:cNvPr id="206" name="Graphic 205" descr="Iceberg with solid fill">
              <a:extLst>
                <a:ext uri="{FF2B5EF4-FFF2-40B4-BE49-F238E27FC236}">
                  <a16:creationId xmlns="" xmlns:a16="http://schemas.microsoft.com/office/drawing/2014/main" id="{3835C836-31B6-FDFE-87D7-DC89D1CBB4E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81089" y="1029509"/>
              <a:ext cx="642516" cy="642516"/>
            </a:xfrm>
            <a:prstGeom prst="rect">
              <a:avLst/>
            </a:prstGeom>
          </p:spPr>
        </p:pic>
      </p:grpSp>
      <p:grpSp>
        <p:nvGrpSpPr>
          <p:cNvPr id="180" name="Group 179">
            <a:extLst>
              <a:ext uri="{FF2B5EF4-FFF2-40B4-BE49-F238E27FC236}">
                <a16:creationId xmlns="" xmlns:a16="http://schemas.microsoft.com/office/drawing/2014/main" id="{9A1D7FC8-FC9B-903C-0973-709C9E8B2ECA}"/>
              </a:ext>
            </a:extLst>
          </p:cNvPr>
          <p:cNvGrpSpPr/>
          <p:nvPr/>
        </p:nvGrpSpPr>
        <p:grpSpPr>
          <a:xfrm>
            <a:off x="-12445548" y="0"/>
            <a:ext cx="12103810" cy="6858000"/>
            <a:chOff x="-2224840" y="-2057"/>
            <a:chExt cx="12103810" cy="6858000"/>
          </a:xfrm>
        </p:grpSpPr>
        <p:grpSp>
          <p:nvGrpSpPr>
            <p:cNvPr id="181" name="Group 180">
              <a:extLst>
                <a:ext uri="{FF2B5EF4-FFF2-40B4-BE49-F238E27FC236}">
                  <a16:creationId xmlns="" xmlns:a16="http://schemas.microsoft.com/office/drawing/2014/main" id="{94AEB0E7-F7F1-DC0F-FD7D-4E3B7A3D2FE4}"/>
                </a:ext>
              </a:extLst>
            </p:cNvPr>
            <p:cNvGrpSpPr/>
            <p:nvPr/>
          </p:nvGrpSpPr>
          <p:grpSpPr>
            <a:xfrm>
              <a:off x="-2224840" y="-2057"/>
              <a:ext cx="12103810" cy="6858000"/>
              <a:chOff x="-2231782" y="-2057"/>
              <a:chExt cx="12103810" cy="6858000"/>
            </a:xfrm>
          </p:grpSpPr>
          <p:grpSp>
            <p:nvGrpSpPr>
              <p:cNvPr id="183" name="Group 182">
                <a:extLst>
                  <a:ext uri="{FF2B5EF4-FFF2-40B4-BE49-F238E27FC236}">
                    <a16:creationId xmlns="" xmlns:a16="http://schemas.microsoft.com/office/drawing/2014/main" id="{3EF66A61-B64E-8AC0-5F72-BF018D5B3FDE}"/>
                  </a:ext>
                </a:extLst>
              </p:cNvPr>
              <p:cNvGrpSpPr/>
              <p:nvPr/>
            </p:nvGrpSpPr>
            <p:grpSpPr>
              <a:xfrm>
                <a:off x="-2231782" y="-2057"/>
                <a:ext cx="12103810" cy="6858000"/>
                <a:chOff x="1615135" y="-7432381"/>
                <a:chExt cx="12103810" cy="6858000"/>
              </a:xfrm>
              <a:gradFill>
                <a:gsLst>
                  <a:gs pos="19000">
                    <a:srgbClr val="551569"/>
                  </a:gs>
                  <a:gs pos="61000">
                    <a:srgbClr val="181CB8">
                      <a:lumMod val="73000"/>
                      <a:lumOff val="27000"/>
                    </a:srgbClr>
                  </a:gs>
                  <a:gs pos="100000">
                    <a:schemeClr val="accent1">
                      <a:lumMod val="65000"/>
                    </a:schemeClr>
                  </a:gs>
                </a:gsLst>
                <a:lin ang="5400000" scaled="1"/>
              </a:gradFill>
            </p:grpSpPr>
            <p:grpSp>
              <p:nvGrpSpPr>
                <p:cNvPr id="186" name="Group 185">
                  <a:extLst>
                    <a:ext uri="{FF2B5EF4-FFF2-40B4-BE49-F238E27FC236}">
                      <a16:creationId xmlns="" xmlns:a16="http://schemas.microsoft.com/office/drawing/2014/main" id="{982C0F6D-A772-971F-EFBE-588F04A41315}"/>
                    </a:ext>
                  </a:extLst>
                </p:cNvPr>
                <p:cNvGrpSpPr/>
                <p:nvPr/>
              </p:nvGrpSpPr>
              <p:grpSpPr>
                <a:xfrm>
                  <a:off x="1615135" y="-7432381"/>
                  <a:ext cx="12103810" cy="6858000"/>
                  <a:chOff x="0" y="0"/>
                  <a:chExt cx="12103810" cy="6858000"/>
                </a:xfrm>
                <a:grpFill/>
                <a:effectLst>
                  <a:outerShdw blurRad="50800" dist="88900" algn="l" rotWithShape="0">
                    <a:prstClr val="black">
                      <a:alpha val="50000"/>
                    </a:prstClr>
                  </a:outerShdw>
                </a:effectLst>
              </p:grpSpPr>
              <p:sp>
                <p:nvSpPr>
                  <p:cNvPr id="188" name="Rectangle 187">
                    <a:extLst>
                      <a:ext uri="{FF2B5EF4-FFF2-40B4-BE49-F238E27FC236}">
                        <a16:creationId xmlns="" xmlns:a16="http://schemas.microsoft.com/office/drawing/2014/main" id="{143052B4-C5D9-F272-F9EE-2A2A9C44DE92}"/>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9" name="Rectangle: Rounded Corners 188">
                    <a:extLst>
                      <a:ext uri="{FF2B5EF4-FFF2-40B4-BE49-F238E27FC236}">
                        <a16:creationId xmlns="" xmlns:a16="http://schemas.microsoft.com/office/drawing/2014/main" id="{7485AD7C-B510-B65A-B4BC-744AC8EB2E35}"/>
                      </a:ext>
                    </a:extLst>
                  </p:cNvPr>
                  <p:cNvSpPr/>
                  <p:nvPr/>
                </p:nvSpPr>
                <p:spPr>
                  <a:xfrm>
                    <a:off x="11143059" y="2362200"/>
                    <a:ext cx="960751"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87" name="TextBox 186">
                  <a:extLst>
                    <a:ext uri="{FF2B5EF4-FFF2-40B4-BE49-F238E27FC236}">
                      <a16:creationId xmlns="" xmlns:a16="http://schemas.microsoft.com/office/drawing/2014/main" id="{D8212017-569D-E176-7683-522D508AEDB1}"/>
                    </a:ext>
                  </a:extLst>
                </p:cNvPr>
                <p:cNvSpPr txBox="1"/>
                <p:nvPr/>
              </p:nvSpPr>
              <p:spPr>
                <a:xfrm>
                  <a:off x="13140385" y="-4893641"/>
                  <a:ext cx="578560" cy="523220"/>
                </a:xfrm>
                <a:prstGeom prst="rect">
                  <a:avLst/>
                </a:prstGeom>
                <a:grpFill/>
              </p:spPr>
              <p:txBody>
                <a:bodyPr wrap="square" rtlCol="0">
                  <a:spAutoFit/>
                </a:bodyPr>
                <a:lstStyle/>
                <a:p>
                  <a:r>
                    <a:rPr lang="en-US" sz="2800" dirty="0">
                      <a:latin typeface="Arial Black" panose="020B0A04020102020204" pitchFamily="34" charset="0"/>
                    </a:rPr>
                    <a:t>D</a:t>
                  </a:r>
                  <a:endParaRPr lang="en-PK" sz="2800" dirty="0">
                    <a:latin typeface="Arial Black" panose="020B0A04020102020204" pitchFamily="34" charset="0"/>
                  </a:endParaRPr>
                </a:p>
              </p:txBody>
            </p:sp>
          </p:grpSp>
          <p:sp>
            <p:nvSpPr>
              <p:cNvPr id="184" name="TextBox 183">
                <a:extLst>
                  <a:ext uri="{FF2B5EF4-FFF2-40B4-BE49-F238E27FC236}">
                    <a16:creationId xmlns="" xmlns:a16="http://schemas.microsoft.com/office/drawing/2014/main" id="{0778D911-7397-5B69-E859-306441EB0B7E}"/>
                  </a:ext>
                </a:extLst>
              </p:cNvPr>
              <p:cNvSpPr txBox="1"/>
              <p:nvPr/>
            </p:nvSpPr>
            <p:spPr>
              <a:xfrm>
                <a:off x="1837633" y="1280110"/>
                <a:ext cx="4972050" cy="707886"/>
              </a:xfrm>
              <a:prstGeom prst="rect">
                <a:avLst/>
              </a:prstGeom>
              <a:noFill/>
            </p:spPr>
            <p:txBody>
              <a:bodyPr wrap="square" rtlCol="0">
                <a:spAutoFit/>
              </a:bodyPr>
              <a:lstStyle/>
              <a:p>
                <a:pPr algn="ctr"/>
                <a:r>
                  <a:rPr lang="en-US" sz="4000" b="1" dirty="0">
                    <a:latin typeface="Franklin Gothic Book" panose="020B0503020102020204" pitchFamily="34" charset="0"/>
                  </a:rPr>
                  <a:t>Conclusion</a:t>
                </a:r>
              </a:p>
            </p:txBody>
          </p:sp>
          <p:sp>
            <p:nvSpPr>
              <p:cNvPr id="185" name="TextBox 184">
                <a:extLst>
                  <a:ext uri="{FF2B5EF4-FFF2-40B4-BE49-F238E27FC236}">
                    <a16:creationId xmlns="" xmlns:a16="http://schemas.microsoft.com/office/drawing/2014/main" id="{F533DC67-C2C6-98FE-945B-F76069F6787C}"/>
                  </a:ext>
                </a:extLst>
              </p:cNvPr>
              <p:cNvSpPr txBox="1"/>
              <p:nvPr/>
            </p:nvSpPr>
            <p:spPr>
              <a:xfrm>
                <a:off x="883546" y="2543559"/>
                <a:ext cx="6659297" cy="1627882"/>
              </a:xfrm>
              <a:prstGeom prst="rect">
                <a:avLst/>
              </a:prstGeom>
              <a:noFill/>
            </p:spPr>
            <p:txBody>
              <a:bodyPr wrap="square" rtlCol="0">
                <a:spAutoFit/>
              </a:bodyPr>
              <a:lstStyle/>
              <a:p>
                <a:pPr marL="12700" marR="5080" algn="ctr">
                  <a:lnSpc>
                    <a:spcPct val="101499"/>
                  </a:lnSpc>
                  <a:spcBef>
                    <a:spcPts val="55"/>
                  </a:spcBef>
                </a:pPr>
                <a:r>
                  <a:rPr lang="en-US" sz="2000" dirty="0">
                    <a:latin typeface="Franklin Gothic Book" panose="020B0503020102020204" pitchFamily="34" charset="0"/>
                    <a:cs typeface="Verdana"/>
                  </a:rPr>
                  <a:t>Efﬁcient methods for merging two sorted  arrays and ﬁnding the median are  essential for optimizing algorithms in  diverse applications. Understanding the  time complexities and implementing  optimized algorithms is crucial for efﬁcient  computation.</a:t>
                </a:r>
              </a:p>
            </p:txBody>
          </p:sp>
        </p:grpSp>
        <p:pic>
          <p:nvPicPr>
            <p:cNvPr id="182" name="Graphic 181" descr="Zipper with solid fill">
              <a:extLst>
                <a:ext uri="{FF2B5EF4-FFF2-40B4-BE49-F238E27FC236}">
                  <a16:creationId xmlns="" xmlns:a16="http://schemas.microsoft.com/office/drawing/2014/main" id="{2DFF7245-DCB0-EE37-5912-4D357E37A2F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332630" y="1292252"/>
              <a:ext cx="699306" cy="699306"/>
            </a:xfrm>
            <a:prstGeom prst="rect">
              <a:avLst/>
            </a:prstGeom>
          </p:spPr>
        </p:pic>
      </p:grpSp>
    </p:spTree>
    <p:extLst>
      <p:ext uri="{BB962C8B-B14F-4D97-AF65-F5344CB8AC3E}">
        <p14:creationId xmlns:p14="http://schemas.microsoft.com/office/powerpoint/2010/main" val="13808919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5" name="Group 4">
            <a:extLst>
              <a:ext uri="{FF2B5EF4-FFF2-40B4-BE49-F238E27FC236}">
                <a16:creationId xmlns="" xmlns:a16="http://schemas.microsoft.com/office/drawing/2014/main" id="{FBFF6FED-CF60-D5DC-B303-DC6CA29E11CB}"/>
              </a:ext>
            </a:extLst>
          </p:cNvPr>
          <p:cNvGrpSpPr/>
          <p:nvPr/>
        </p:nvGrpSpPr>
        <p:grpSpPr>
          <a:xfrm>
            <a:off x="6999248" y="3756131"/>
            <a:ext cx="3505200" cy="584777"/>
            <a:chOff x="1104900" y="3721385"/>
            <a:chExt cx="3505200" cy="584777"/>
          </a:xfrm>
        </p:grpSpPr>
        <p:grpSp>
          <p:nvGrpSpPr>
            <p:cNvPr id="6" name="Group 5">
              <a:extLst>
                <a:ext uri="{FF2B5EF4-FFF2-40B4-BE49-F238E27FC236}">
                  <a16:creationId xmlns="" xmlns:a16="http://schemas.microsoft.com/office/drawing/2014/main" id="{08F562F0-6BC1-6052-6464-F7445187F9B5}"/>
                </a:ext>
              </a:extLst>
            </p:cNvPr>
            <p:cNvGrpSpPr/>
            <p:nvPr/>
          </p:nvGrpSpPr>
          <p:grpSpPr>
            <a:xfrm>
              <a:off x="1104900" y="3721385"/>
              <a:ext cx="3505200" cy="584777"/>
              <a:chOff x="1104900" y="3721385"/>
              <a:chExt cx="3505200" cy="584777"/>
            </a:xfrm>
          </p:grpSpPr>
          <p:sp>
            <p:nvSpPr>
              <p:cNvPr id="12" name="Rectangle: Rounded Corners 11">
                <a:extLst>
                  <a:ext uri="{FF2B5EF4-FFF2-40B4-BE49-F238E27FC236}">
                    <a16:creationId xmlns="" xmlns:a16="http://schemas.microsoft.com/office/drawing/2014/main" id="{CC6C9737-0560-8546-71DC-E3C41CB25F6E}"/>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3" name="Straight Connector 12">
                <a:extLst>
                  <a:ext uri="{FF2B5EF4-FFF2-40B4-BE49-F238E27FC236}">
                    <a16:creationId xmlns="" xmlns:a16="http://schemas.microsoft.com/office/drawing/2014/main" id="{280FDFED-A2D6-A5DA-15DC-AC98248BE4AC}"/>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A471ED-EFF6-43CD-6CCC-CF8BB4C8C82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48B71651-B639-AC8A-BD05-E7EE913C903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4666124-83D7-C4C7-EC6B-80DD04B039B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 xmlns:a16="http://schemas.microsoft.com/office/drawing/2014/main" id="{E5E7E972-EA04-4471-386E-A76C608CB25C}"/>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8" name="TextBox 7">
              <a:extLst>
                <a:ext uri="{FF2B5EF4-FFF2-40B4-BE49-F238E27FC236}">
                  <a16:creationId xmlns="" xmlns:a16="http://schemas.microsoft.com/office/drawing/2014/main" id="{F5A019C4-5892-D446-36BD-226F74F840D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9" name="TextBox 8">
              <a:extLst>
                <a:ext uri="{FF2B5EF4-FFF2-40B4-BE49-F238E27FC236}">
                  <a16:creationId xmlns="" xmlns:a16="http://schemas.microsoft.com/office/drawing/2014/main" id="{7B875BD3-8907-9C9A-4433-612D019F7D6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10" name="TextBox 9">
              <a:extLst>
                <a:ext uri="{FF2B5EF4-FFF2-40B4-BE49-F238E27FC236}">
                  <a16:creationId xmlns="" xmlns:a16="http://schemas.microsoft.com/office/drawing/2014/main" id="{40E69B22-7A32-D25D-E8EE-A71FDA50567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11" name="TextBox 10">
              <a:extLst>
                <a:ext uri="{FF2B5EF4-FFF2-40B4-BE49-F238E27FC236}">
                  <a16:creationId xmlns="" xmlns:a16="http://schemas.microsoft.com/office/drawing/2014/main" id="{295F9B68-2304-6CEE-35DF-A9E17DE50BCF}"/>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7" name="Group 16">
            <a:extLst>
              <a:ext uri="{FF2B5EF4-FFF2-40B4-BE49-F238E27FC236}">
                <a16:creationId xmlns="" xmlns:a16="http://schemas.microsoft.com/office/drawing/2014/main" id="{4ED83727-712B-EDC1-E5C1-3FD46F6BB0B6}"/>
              </a:ext>
            </a:extLst>
          </p:cNvPr>
          <p:cNvGrpSpPr/>
          <p:nvPr/>
        </p:nvGrpSpPr>
        <p:grpSpPr>
          <a:xfrm>
            <a:off x="1644060" y="3756133"/>
            <a:ext cx="3505200" cy="584777"/>
            <a:chOff x="1104900" y="3721385"/>
            <a:chExt cx="3505200" cy="584777"/>
          </a:xfrm>
        </p:grpSpPr>
        <p:grpSp>
          <p:nvGrpSpPr>
            <p:cNvPr id="18" name="Group 17">
              <a:extLst>
                <a:ext uri="{FF2B5EF4-FFF2-40B4-BE49-F238E27FC236}">
                  <a16:creationId xmlns="" xmlns:a16="http://schemas.microsoft.com/office/drawing/2014/main" id="{92E69519-BE02-A96B-6D54-1501437FEE98}"/>
                </a:ext>
              </a:extLst>
            </p:cNvPr>
            <p:cNvGrpSpPr/>
            <p:nvPr/>
          </p:nvGrpSpPr>
          <p:grpSpPr>
            <a:xfrm>
              <a:off x="1104900" y="3721385"/>
              <a:ext cx="3505200" cy="584777"/>
              <a:chOff x="1104900" y="3721385"/>
              <a:chExt cx="3505200" cy="584777"/>
            </a:xfrm>
          </p:grpSpPr>
          <p:sp>
            <p:nvSpPr>
              <p:cNvPr id="24" name="Rectangle: Rounded Corners 23">
                <a:extLst>
                  <a:ext uri="{FF2B5EF4-FFF2-40B4-BE49-F238E27FC236}">
                    <a16:creationId xmlns="" xmlns:a16="http://schemas.microsoft.com/office/drawing/2014/main" id="{1913AD1D-6D67-1FFA-482A-D51E7BB24DF7}"/>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5" name="Straight Connector 24">
                <a:extLst>
                  <a:ext uri="{FF2B5EF4-FFF2-40B4-BE49-F238E27FC236}">
                    <a16:creationId xmlns="" xmlns:a16="http://schemas.microsoft.com/office/drawing/2014/main" id="{F10AA1A7-EB88-7058-EA9F-4103D53F51F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9EEDB90-E0DA-28D9-3A3F-E706D71472C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61F8ED9-A7D4-8914-7910-DEDED0E3F704}"/>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F87AC1C-4E30-1D7B-7AEF-ACB0EAA991AF}"/>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 xmlns:a16="http://schemas.microsoft.com/office/drawing/2014/main" id="{C488F7DB-54C6-D02E-D9F3-4552D2D51E3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20" name="TextBox 19">
              <a:extLst>
                <a:ext uri="{FF2B5EF4-FFF2-40B4-BE49-F238E27FC236}">
                  <a16:creationId xmlns="" xmlns:a16="http://schemas.microsoft.com/office/drawing/2014/main" id="{BA9BB211-A975-37F6-2079-ACCA472F3DBE}"/>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21" name="TextBox 20">
              <a:extLst>
                <a:ext uri="{FF2B5EF4-FFF2-40B4-BE49-F238E27FC236}">
                  <a16:creationId xmlns="" xmlns:a16="http://schemas.microsoft.com/office/drawing/2014/main" id="{2DD1A41C-C64B-3BEA-C8B2-0EC4B57763C9}"/>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22" name="TextBox 21">
              <a:extLst>
                <a:ext uri="{FF2B5EF4-FFF2-40B4-BE49-F238E27FC236}">
                  <a16:creationId xmlns="" xmlns:a16="http://schemas.microsoft.com/office/drawing/2014/main" id="{2A0A3A4D-424D-9B0E-DA88-A6BD2C2CDEC9}"/>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23" name="TextBox 22">
              <a:extLst>
                <a:ext uri="{FF2B5EF4-FFF2-40B4-BE49-F238E27FC236}">
                  <a16:creationId xmlns="" xmlns:a16="http://schemas.microsoft.com/office/drawing/2014/main" id="{B0F534A3-8677-E389-0083-D0787FD44609}"/>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32" name="Group 31">
            <a:extLst>
              <a:ext uri="{FF2B5EF4-FFF2-40B4-BE49-F238E27FC236}">
                <a16:creationId xmlns="" xmlns:a16="http://schemas.microsoft.com/office/drawing/2014/main" id="{F3C780D6-6398-CD6F-9763-312D2AA36F34}"/>
              </a:ext>
            </a:extLst>
          </p:cNvPr>
          <p:cNvGrpSpPr/>
          <p:nvPr/>
        </p:nvGrpSpPr>
        <p:grpSpPr>
          <a:xfrm>
            <a:off x="2571749" y="5282623"/>
            <a:ext cx="6958419" cy="584777"/>
            <a:chOff x="2571749" y="5282623"/>
            <a:chExt cx="6958419" cy="584777"/>
          </a:xfrm>
        </p:grpSpPr>
        <p:grpSp>
          <p:nvGrpSpPr>
            <p:cNvPr id="56" name="Group 55">
              <a:extLst>
                <a:ext uri="{FF2B5EF4-FFF2-40B4-BE49-F238E27FC236}">
                  <a16:creationId xmlns="" xmlns:a16="http://schemas.microsoft.com/office/drawing/2014/main" id="{A62F3678-377E-7569-B49C-329F003F7FA7}"/>
                </a:ext>
              </a:extLst>
            </p:cNvPr>
            <p:cNvGrpSpPr/>
            <p:nvPr/>
          </p:nvGrpSpPr>
          <p:grpSpPr>
            <a:xfrm>
              <a:off x="2571749" y="5282623"/>
              <a:ext cx="6958419" cy="584777"/>
              <a:chOff x="1104899" y="3721385"/>
              <a:chExt cx="6958419" cy="584777"/>
            </a:xfrm>
          </p:grpSpPr>
          <p:grpSp>
            <p:nvGrpSpPr>
              <p:cNvPr id="62" name="Group 61">
                <a:extLst>
                  <a:ext uri="{FF2B5EF4-FFF2-40B4-BE49-F238E27FC236}">
                    <a16:creationId xmlns="" xmlns:a16="http://schemas.microsoft.com/office/drawing/2014/main" id="{3AD375F5-9800-C3E9-546F-C11B835DFE05}"/>
                  </a:ext>
                </a:extLst>
              </p:cNvPr>
              <p:cNvGrpSpPr/>
              <p:nvPr/>
            </p:nvGrpSpPr>
            <p:grpSpPr>
              <a:xfrm>
                <a:off x="1104899" y="3721385"/>
                <a:ext cx="6958419" cy="584777"/>
                <a:chOff x="1104899" y="3721385"/>
                <a:chExt cx="6958419" cy="584777"/>
              </a:xfrm>
            </p:grpSpPr>
            <p:sp>
              <p:nvSpPr>
                <p:cNvPr id="122" name="Rectangle: Rounded Corners 121">
                  <a:extLst>
                    <a:ext uri="{FF2B5EF4-FFF2-40B4-BE49-F238E27FC236}">
                      <a16:creationId xmlns="" xmlns:a16="http://schemas.microsoft.com/office/drawing/2014/main" id="{6A6A7A2C-D861-BEAA-5BC2-29EE32072D1D}"/>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24" name="Straight Connector 123">
                  <a:extLst>
                    <a:ext uri="{FF2B5EF4-FFF2-40B4-BE49-F238E27FC236}">
                      <a16:creationId xmlns="" xmlns:a16="http://schemas.microsoft.com/office/drawing/2014/main" id="{50519423-86FC-D8AB-340F-7951684F232F}"/>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77D0F5BA-0F83-849C-3455-F573FA7227A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E5FD551E-14D6-F618-2B9F-588FD0C2A77A}"/>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F64C7659-5D61-9B8C-3A3C-F3F2DB0C042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D53F7BD6-74CC-2449-89E1-A761ACC6B33D}"/>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79811EF2-9C5A-8B7B-8862-A487E1AA0069}"/>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ED0DB2E4-9CB7-F71D-9747-E79E65EA1A2B}"/>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E8C14D67-6AF0-CA24-3019-870D7458E7C3}"/>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5C10435B-6DBF-A4B5-E8F5-24181214A99E}"/>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 xmlns:a16="http://schemas.microsoft.com/office/drawing/2014/main" id="{9B83FEEA-D074-7A0C-4199-42F1334EEC62}"/>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64" name="TextBox 63">
                <a:extLst>
                  <a:ext uri="{FF2B5EF4-FFF2-40B4-BE49-F238E27FC236}">
                    <a16:creationId xmlns="" xmlns:a16="http://schemas.microsoft.com/office/drawing/2014/main" id="{01B8FF25-4B13-D10E-2ABF-8D562A0D3257}"/>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65" name="TextBox 64">
                <a:extLst>
                  <a:ext uri="{FF2B5EF4-FFF2-40B4-BE49-F238E27FC236}">
                    <a16:creationId xmlns="" xmlns:a16="http://schemas.microsoft.com/office/drawing/2014/main" id="{F80097D9-B050-5287-ADEB-259DDD41C4C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66" name="TextBox 65">
                <a:extLst>
                  <a:ext uri="{FF2B5EF4-FFF2-40B4-BE49-F238E27FC236}">
                    <a16:creationId xmlns="" xmlns:a16="http://schemas.microsoft.com/office/drawing/2014/main" id="{236F1717-4344-1224-53FE-F75CDCB34EFA}"/>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67" name="TextBox 66">
                <a:extLst>
                  <a:ext uri="{FF2B5EF4-FFF2-40B4-BE49-F238E27FC236}">
                    <a16:creationId xmlns="" xmlns:a16="http://schemas.microsoft.com/office/drawing/2014/main" id="{AEA9640B-1AE9-8A10-A89B-CD481BADD1ED}"/>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57" name="TextBox 56">
              <a:extLst>
                <a:ext uri="{FF2B5EF4-FFF2-40B4-BE49-F238E27FC236}">
                  <a16:creationId xmlns="" xmlns:a16="http://schemas.microsoft.com/office/drawing/2014/main" id="{793D2016-8748-236A-BC05-C7A80C3F65EE}"/>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58" name="TextBox 57">
              <a:extLst>
                <a:ext uri="{FF2B5EF4-FFF2-40B4-BE49-F238E27FC236}">
                  <a16:creationId xmlns="" xmlns:a16="http://schemas.microsoft.com/office/drawing/2014/main" id="{33BA23F5-7793-E3BC-BE68-85D14F3E957F}"/>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59" name="TextBox 58">
              <a:extLst>
                <a:ext uri="{FF2B5EF4-FFF2-40B4-BE49-F238E27FC236}">
                  <a16:creationId xmlns="" xmlns:a16="http://schemas.microsoft.com/office/drawing/2014/main" id="{A8EFE4D1-CC69-AF28-F320-55A39C65CEC2}"/>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60" name="TextBox 59">
              <a:extLst>
                <a:ext uri="{FF2B5EF4-FFF2-40B4-BE49-F238E27FC236}">
                  <a16:creationId xmlns="" xmlns:a16="http://schemas.microsoft.com/office/drawing/2014/main" id="{E8C61FDA-2B41-CD6C-0836-7404D5949478}"/>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61" name="TextBox 60">
              <a:extLst>
                <a:ext uri="{FF2B5EF4-FFF2-40B4-BE49-F238E27FC236}">
                  <a16:creationId xmlns="" xmlns:a16="http://schemas.microsoft.com/office/drawing/2014/main" id="{84AF874D-779A-ABE9-DD65-C70D7592AEF4}"/>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33" name="Group 132">
            <a:extLst>
              <a:ext uri="{FF2B5EF4-FFF2-40B4-BE49-F238E27FC236}">
                <a16:creationId xmlns="" xmlns:a16="http://schemas.microsoft.com/office/drawing/2014/main" id="{97770E2F-2B3F-3518-C845-D92C37A67422}"/>
              </a:ext>
            </a:extLst>
          </p:cNvPr>
          <p:cNvGrpSpPr/>
          <p:nvPr/>
        </p:nvGrpSpPr>
        <p:grpSpPr>
          <a:xfrm>
            <a:off x="5367089" y="5065486"/>
            <a:ext cx="1920718" cy="1445138"/>
            <a:chOff x="5367089" y="5065486"/>
            <a:chExt cx="1920718" cy="1445138"/>
          </a:xfrm>
        </p:grpSpPr>
        <p:sp>
          <p:nvSpPr>
            <p:cNvPr id="134" name="Oval 133">
              <a:extLst>
                <a:ext uri="{FF2B5EF4-FFF2-40B4-BE49-F238E27FC236}">
                  <a16:creationId xmlns="" xmlns:a16="http://schemas.microsoft.com/office/drawing/2014/main" id="{943E1A00-1127-2486-0E59-5719DC01FD8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5" name="TextBox 134">
              <a:extLst>
                <a:ext uri="{FF2B5EF4-FFF2-40B4-BE49-F238E27FC236}">
                  <a16:creationId xmlns="" xmlns:a16="http://schemas.microsoft.com/office/drawing/2014/main" id="{16B83493-F55E-3781-1FAB-4E44E1375388}"/>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36" name="TextBox 135">
            <a:extLst>
              <a:ext uri="{FF2B5EF4-FFF2-40B4-BE49-F238E27FC236}">
                <a16:creationId xmlns="" xmlns:a16="http://schemas.microsoft.com/office/drawing/2014/main" id="{D6E957D3-64DA-74CB-A040-E379A4406414}"/>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7" name="TextBox 136">
            <a:extLst>
              <a:ext uri="{FF2B5EF4-FFF2-40B4-BE49-F238E27FC236}">
                <a16:creationId xmlns="" xmlns:a16="http://schemas.microsoft.com/office/drawing/2014/main" id="{950B44A6-C9CE-410D-69E4-07F134052DE4}"/>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43" name="Group 42">
            <a:extLst>
              <a:ext uri="{FF2B5EF4-FFF2-40B4-BE49-F238E27FC236}">
                <a16:creationId xmlns="" xmlns:a16="http://schemas.microsoft.com/office/drawing/2014/main" id="{1D29A262-95DE-C22C-8B7A-01B758CCCA5C}"/>
              </a:ext>
            </a:extLst>
          </p:cNvPr>
          <p:cNvGrpSpPr/>
          <p:nvPr/>
        </p:nvGrpSpPr>
        <p:grpSpPr>
          <a:xfrm>
            <a:off x="2756461" y="1041563"/>
            <a:ext cx="6268142" cy="914400"/>
            <a:chOff x="2756461" y="1041563"/>
            <a:chExt cx="6268142" cy="914400"/>
          </a:xfrm>
        </p:grpSpPr>
        <p:sp>
          <p:nvSpPr>
            <p:cNvPr id="44" name="TextBox 43">
              <a:extLst>
                <a:ext uri="{FF2B5EF4-FFF2-40B4-BE49-F238E27FC236}">
                  <a16:creationId xmlns="" xmlns:a16="http://schemas.microsoft.com/office/drawing/2014/main" id="{84C11ABA-52DA-DB12-8DE8-BA3958D71A30}"/>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54" name="Graphic 53" descr="Question mark with solid fill">
              <a:extLst>
                <a:ext uri="{FF2B5EF4-FFF2-40B4-BE49-F238E27FC236}">
                  <a16:creationId xmlns="" xmlns:a16="http://schemas.microsoft.com/office/drawing/2014/main" id="{E1860F99-3ECB-C9FD-FCC0-9E02C6887D0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55" name="Graphic 54" descr="Brainstorm outline">
              <a:extLst>
                <a:ext uri="{FF2B5EF4-FFF2-40B4-BE49-F238E27FC236}">
                  <a16:creationId xmlns="" xmlns:a16="http://schemas.microsoft.com/office/drawing/2014/main" id="{88DD6964-53E9-279D-BE91-FD7F7B0AA5F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2" name="Group 1">
            <a:extLst>
              <a:ext uri="{FF2B5EF4-FFF2-40B4-BE49-F238E27FC236}">
                <a16:creationId xmlns="" xmlns:a16="http://schemas.microsoft.com/office/drawing/2014/main" id="{E8D45D48-B17C-F571-E8F9-8D164FFD9623}"/>
              </a:ext>
            </a:extLst>
          </p:cNvPr>
          <p:cNvGrpSpPr/>
          <p:nvPr/>
        </p:nvGrpSpPr>
        <p:grpSpPr>
          <a:xfrm>
            <a:off x="-11488" y="-4114"/>
            <a:ext cx="12115800" cy="6858000"/>
            <a:chOff x="-63429" y="-4565"/>
            <a:chExt cx="12115800" cy="6858000"/>
          </a:xfrm>
        </p:grpSpPr>
        <p:grpSp>
          <p:nvGrpSpPr>
            <p:cNvPr id="3" name="Group 2">
              <a:extLst>
                <a:ext uri="{FF2B5EF4-FFF2-40B4-BE49-F238E27FC236}">
                  <a16:creationId xmlns="" xmlns:a16="http://schemas.microsoft.com/office/drawing/2014/main" id="{A323E727-E878-674D-C4EF-2D09AAF6906D}"/>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26" name="Group 25">
                <a:extLst>
                  <a:ext uri="{FF2B5EF4-FFF2-40B4-BE49-F238E27FC236}">
                    <a16:creationId xmlns="" xmlns:a16="http://schemas.microsoft.com/office/drawing/2014/main" id="{C91CEDA4-32D6-6004-3229-C6BFC7112F41}"/>
                  </a:ext>
                </a:extLst>
              </p:cNvPr>
              <p:cNvGrpSpPr/>
              <p:nvPr/>
            </p:nvGrpSpPr>
            <p:grpSpPr>
              <a:xfrm>
                <a:off x="-33881" y="0"/>
                <a:ext cx="12115800" cy="6858000"/>
                <a:chOff x="-12496800" y="0"/>
                <a:chExt cx="12115800" cy="6858000"/>
              </a:xfrm>
              <a:grpFill/>
            </p:grpSpPr>
            <p:grpSp>
              <p:nvGrpSpPr>
                <p:cNvPr id="38" name="Group 37">
                  <a:extLst>
                    <a:ext uri="{FF2B5EF4-FFF2-40B4-BE49-F238E27FC236}">
                      <a16:creationId xmlns="" xmlns:a16="http://schemas.microsoft.com/office/drawing/2014/main" id="{771BF0C6-A62A-5171-BA2A-8E381666F532}"/>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42" name="Rectangle 41">
                    <a:extLst>
                      <a:ext uri="{FF2B5EF4-FFF2-40B4-BE49-F238E27FC236}">
                        <a16:creationId xmlns="" xmlns:a16="http://schemas.microsoft.com/office/drawing/2014/main" id="{C33E70D8-4C4E-2E2F-80B8-DF532E53CF3F}"/>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5" name="Rectangle: Rounded Corners 44">
                    <a:extLst>
                      <a:ext uri="{FF2B5EF4-FFF2-40B4-BE49-F238E27FC236}">
                        <a16:creationId xmlns="" xmlns:a16="http://schemas.microsoft.com/office/drawing/2014/main" id="{2819153C-D964-A491-A099-8DAE57CA1D00}"/>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41" name="TextBox 40">
                  <a:extLst>
                    <a:ext uri="{FF2B5EF4-FFF2-40B4-BE49-F238E27FC236}">
                      <a16:creationId xmlns="" xmlns:a16="http://schemas.microsoft.com/office/drawing/2014/main" id="{9B5C622C-DCA6-CB4B-183D-F38FF655FA40}"/>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31" name="TextBox 30">
                <a:extLst>
                  <a:ext uri="{FF2B5EF4-FFF2-40B4-BE49-F238E27FC236}">
                    <a16:creationId xmlns="" xmlns:a16="http://schemas.microsoft.com/office/drawing/2014/main" id="{97EFD953-3EB8-F4A6-99C6-96168F8D8B96}"/>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33" name="TextBox 32">
                <a:extLst>
                  <a:ext uri="{FF2B5EF4-FFF2-40B4-BE49-F238E27FC236}">
                    <a16:creationId xmlns="" xmlns:a16="http://schemas.microsoft.com/office/drawing/2014/main" id="{89A6EC8E-6783-E50F-B17C-8E28CF4E58C4}"/>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34" name="TextBox 33">
                <a:extLst>
                  <a:ext uri="{FF2B5EF4-FFF2-40B4-BE49-F238E27FC236}">
                    <a16:creationId xmlns="" xmlns:a16="http://schemas.microsoft.com/office/drawing/2014/main" id="{2559D560-4187-1163-E04C-DC1CD47F52B7}"/>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O(N)</a:t>
                </a:r>
                <a:endParaRPr lang="en-PK" sz="2000" dirty="0">
                  <a:latin typeface="Franklin Gothic Book" panose="020B0503020102020204" pitchFamily="34" charset="0"/>
                </a:endParaRPr>
              </a:p>
            </p:txBody>
          </p:sp>
          <p:sp>
            <p:nvSpPr>
              <p:cNvPr id="35" name="TextBox 34">
                <a:extLst>
                  <a:ext uri="{FF2B5EF4-FFF2-40B4-BE49-F238E27FC236}">
                    <a16:creationId xmlns="" xmlns:a16="http://schemas.microsoft.com/office/drawing/2014/main" id="{1074796A-75BC-8F8B-2A85-0BFE3EBB816B}"/>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36" name="TextBox 35">
                <a:extLst>
                  <a:ext uri="{FF2B5EF4-FFF2-40B4-BE49-F238E27FC236}">
                    <a16:creationId xmlns="" xmlns:a16="http://schemas.microsoft.com/office/drawing/2014/main" id="{43A34529-81A1-6F7F-0D09-D770AAA349E8}"/>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4" name="Graphic 3" descr="Circles with arrows with solid fill">
              <a:extLst>
                <a:ext uri="{FF2B5EF4-FFF2-40B4-BE49-F238E27FC236}">
                  <a16:creationId xmlns="" xmlns:a16="http://schemas.microsoft.com/office/drawing/2014/main" id="{C6E98618-F71A-DD3D-316E-BE197462376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grpSp>
        <p:nvGrpSpPr>
          <p:cNvPr id="180" name="Group 179">
            <a:extLst>
              <a:ext uri="{FF2B5EF4-FFF2-40B4-BE49-F238E27FC236}">
                <a16:creationId xmlns="" xmlns:a16="http://schemas.microsoft.com/office/drawing/2014/main" id="{31A9CC25-1112-BFE1-E838-AC3207563288}"/>
              </a:ext>
            </a:extLst>
          </p:cNvPr>
          <p:cNvGrpSpPr/>
          <p:nvPr/>
        </p:nvGrpSpPr>
        <p:grpSpPr>
          <a:xfrm>
            <a:off x="-735725" y="0"/>
            <a:ext cx="12134850" cy="6858000"/>
            <a:chOff x="-714452" y="0"/>
            <a:chExt cx="12134850" cy="6858000"/>
          </a:xfrm>
        </p:grpSpPr>
        <p:grpSp>
          <p:nvGrpSpPr>
            <p:cNvPr id="181" name="Group 180">
              <a:extLst>
                <a:ext uri="{FF2B5EF4-FFF2-40B4-BE49-F238E27FC236}">
                  <a16:creationId xmlns="" xmlns:a16="http://schemas.microsoft.com/office/drawing/2014/main" id="{5693903F-1B9B-1753-6530-AE28845EC037}"/>
                </a:ext>
              </a:extLst>
            </p:cNvPr>
            <p:cNvGrpSpPr/>
            <p:nvPr/>
          </p:nvGrpSpPr>
          <p:grpSpPr>
            <a:xfrm>
              <a:off x="-714452" y="0"/>
              <a:ext cx="12134850" cy="6858000"/>
              <a:chOff x="-714452" y="0"/>
              <a:chExt cx="12134850" cy="6858000"/>
            </a:xfrm>
          </p:grpSpPr>
          <p:grpSp>
            <p:nvGrpSpPr>
              <p:cNvPr id="183" name="Group 182">
                <a:extLst>
                  <a:ext uri="{FF2B5EF4-FFF2-40B4-BE49-F238E27FC236}">
                    <a16:creationId xmlns="" xmlns:a16="http://schemas.microsoft.com/office/drawing/2014/main" id="{A85A3C18-2B6A-C1F0-5F7F-3AAF6688B678}"/>
                  </a:ext>
                </a:extLst>
              </p:cNvPr>
              <p:cNvGrpSpPr/>
              <p:nvPr/>
            </p:nvGrpSpPr>
            <p:grpSpPr>
              <a:xfrm>
                <a:off x="-714452" y="0"/>
                <a:ext cx="12134850" cy="6858000"/>
                <a:chOff x="-13095212" y="-7164344"/>
                <a:chExt cx="12134850" cy="6858000"/>
              </a:xfrm>
              <a:gradFill>
                <a:gsLst>
                  <a:gs pos="97000">
                    <a:schemeClr val="accent2">
                      <a:lumMod val="84000"/>
                    </a:schemeClr>
                  </a:gs>
                  <a:gs pos="0">
                    <a:srgbClr val="A50021">
                      <a:lumMod val="90000"/>
                    </a:srgbClr>
                  </a:gs>
                  <a:gs pos="36000">
                    <a:schemeClr val="accent2">
                      <a:lumMod val="50000"/>
                    </a:schemeClr>
                  </a:gs>
                </a:gsLst>
                <a:lin ang="5400000" scaled="1"/>
              </a:gradFill>
            </p:grpSpPr>
            <p:grpSp>
              <p:nvGrpSpPr>
                <p:cNvPr id="188" name="Group 187">
                  <a:extLst>
                    <a:ext uri="{FF2B5EF4-FFF2-40B4-BE49-F238E27FC236}">
                      <a16:creationId xmlns="" xmlns:a16="http://schemas.microsoft.com/office/drawing/2014/main" id="{48255090-EEB5-903B-2FF9-D062DD8336F7}"/>
                    </a:ext>
                  </a:extLst>
                </p:cNvPr>
                <p:cNvGrpSpPr/>
                <p:nvPr/>
              </p:nvGrpSpPr>
              <p:grpSpPr>
                <a:xfrm>
                  <a:off x="-13095212" y="-7164344"/>
                  <a:ext cx="12134850" cy="6858000"/>
                  <a:chOff x="0" y="0"/>
                  <a:chExt cx="12134850" cy="6858000"/>
                </a:xfrm>
                <a:grpFill/>
                <a:effectLst>
                  <a:outerShdw blurRad="50800" dist="88900" algn="l" rotWithShape="0">
                    <a:prstClr val="black">
                      <a:alpha val="50000"/>
                    </a:prstClr>
                  </a:outerShdw>
                </a:effectLst>
              </p:grpSpPr>
              <p:sp>
                <p:nvSpPr>
                  <p:cNvPr id="190" name="Rectangle 189">
                    <a:extLst>
                      <a:ext uri="{FF2B5EF4-FFF2-40B4-BE49-F238E27FC236}">
                        <a16:creationId xmlns="" xmlns:a16="http://schemas.microsoft.com/office/drawing/2014/main" id="{148278C4-B551-00BE-29F2-ED4197AAD8C5}"/>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a:p>
                </p:txBody>
              </p:sp>
              <p:sp>
                <p:nvSpPr>
                  <p:cNvPr id="191" name="Rectangle: Rounded Corners 190">
                    <a:extLst>
                      <a:ext uri="{FF2B5EF4-FFF2-40B4-BE49-F238E27FC236}">
                        <a16:creationId xmlns="" xmlns:a16="http://schemas.microsoft.com/office/drawing/2014/main" id="{89D7C55F-0F6D-BC5B-841A-A1F117045BED}"/>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grpSp>
            <p:sp>
              <p:nvSpPr>
                <p:cNvPr id="189" name="TextBox 188">
                  <a:extLst>
                    <a:ext uri="{FF2B5EF4-FFF2-40B4-BE49-F238E27FC236}">
                      <a16:creationId xmlns="" xmlns:a16="http://schemas.microsoft.com/office/drawing/2014/main" id="{6C9B7614-4232-4353-2911-D87E12888AAA}"/>
                    </a:ext>
                  </a:extLst>
                </p:cNvPr>
                <p:cNvSpPr txBox="1"/>
                <p:nvPr/>
              </p:nvSpPr>
              <p:spPr>
                <a:xfrm>
                  <a:off x="-1543050" y="-5820229"/>
                  <a:ext cx="468993" cy="523220"/>
                </a:xfrm>
                <a:prstGeom prst="rect">
                  <a:avLst/>
                </a:prstGeom>
                <a:grpFill/>
              </p:spPr>
              <p:txBody>
                <a:bodyPr wrap="square" rtlCol="0">
                  <a:spAutoFit/>
                </a:bodyPr>
                <a:lstStyle/>
                <a:p>
                  <a:r>
                    <a:rPr lang="en-US" sz="2800" b="1" dirty="0">
                      <a:latin typeface="Arial Black" panose="020B0A04020102020204" pitchFamily="34" charset="0"/>
                    </a:rPr>
                    <a:t>B</a:t>
                  </a:r>
                  <a:endParaRPr lang="en-PK" sz="2800" b="1" dirty="0">
                    <a:latin typeface="Arial Black" panose="020B0A04020102020204" pitchFamily="34" charset="0"/>
                  </a:endParaRPr>
                </a:p>
              </p:txBody>
            </p:sp>
          </p:grpSp>
          <p:sp>
            <p:nvSpPr>
              <p:cNvPr id="184" name="TextBox 183">
                <a:extLst>
                  <a:ext uri="{FF2B5EF4-FFF2-40B4-BE49-F238E27FC236}">
                    <a16:creationId xmlns="" xmlns:a16="http://schemas.microsoft.com/office/drawing/2014/main" id="{671EFC02-F27C-8749-8131-665CCD0105BA}"/>
                  </a:ext>
                </a:extLst>
              </p:cNvPr>
              <p:cNvSpPr txBox="1"/>
              <p:nvPr/>
            </p:nvSpPr>
            <p:spPr>
              <a:xfrm>
                <a:off x="2555222" y="871077"/>
                <a:ext cx="4972050" cy="707886"/>
              </a:xfrm>
              <a:prstGeom prst="rect">
                <a:avLst/>
              </a:prstGeom>
              <a:noFill/>
            </p:spPr>
            <p:txBody>
              <a:bodyPr wrap="square" rtlCol="0">
                <a:spAutoFit/>
              </a:bodyPr>
              <a:lstStyle/>
              <a:p>
                <a:pPr algn="ctr"/>
                <a:r>
                  <a:rPr lang="en-US" sz="4000" b="1" dirty="0" err="1">
                    <a:latin typeface="Franklin Gothic Book" panose="020B0503020102020204" pitchFamily="34" charset="0"/>
                  </a:rPr>
                  <a:t>Leet</a:t>
                </a:r>
                <a:r>
                  <a:rPr lang="en-US" sz="4000" b="1" dirty="0">
                    <a:latin typeface="Franklin Gothic Book" panose="020B0503020102020204" pitchFamily="34" charset="0"/>
                  </a:rPr>
                  <a:t> Code</a:t>
                </a:r>
              </a:p>
            </p:txBody>
          </p:sp>
          <p:sp>
            <p:nvSpPr>
              <p:cNvPr id="185" name="TextBox 184">
                <a:extLst>
                  <a:ext uri="{FF2B5EF4-FFF2-40B4-BE49-F238E27FC236}">
                    <a16:creationId xmlns="" xmlns:a16="http://schemas.microsoft.com/office/drawing/2014/main" id="{DE9BC5A0-FEEF-8468-C22E-DBF6D89A7755}"/>
                  </a:ext>
                </a:extLst>
              </p:cNvPr>
              <p:cNvSpPr txBox="1"/>
              <p:nvPr/>
            </p:nvSpPr>
            <p:spPr>
              <a:xfrm>
                <a:off x="618270" y="1918562"/>
                <a:ext cx="6812391" cy="4247317"/>
              </a:xfrm>
              <a:prstGeom prst="rect">
                <a:avLst/>
              </a:prstGeom>
              <a:noFill/>
            </p:spPr>
            <p:txBody>
              <a:bodyPr wrap="square" rtlCol="0">
                <a:spAutoFit/>
              </a:bodyPr>
              <a:lstStyle/>
              <a:p>
                <a:r>
                  <a:rPr lang="en-US" dirty="0"/>
                  <a:t>class Solution:</a:t>
                </a:r>
              </a:p>
              <a:p>
                <a:r>
                  <a:rPr lang="en-US" dirty="0"/>
                  <a:t>    def </a:t>
                </a:r>
                <a:r>
                  <a:rPr lang="en-US" dirty="0" err="1"/>
                  <a:t>findMedianSortedArrays</a:t>
                </a:r>
                <a:r>
                  <a:rPr lang="en-US" dirty="0"/>
                  <a:t>(self, nums1, nums2):</a:t>
                </a:r>
              </a:p>
              <a:p>
                <a:r>
                  <a:rPr lang="en-US" dirty="0"/>
                  <a:t>        # Merge both arrays into a new array</a:t>
                </a:r>
              </a:p>
              <a:p>
                <a:r>
                  <a:rPr lang="en-US" dirty="0"/>
                  <a:t>        </a:t>
                </a:r>
                <a:r>
                  <a:rPr lang="en-US" dirty="0" err="1"/>
                  <a:t>merged_array</a:t>
                </a:r>
                <a:r>
                  <a:rPr lang="en-US" dirty="0"/>
                  <a:t> = nums1 + nums2</a:t>
                </a:r>
              </a:p>
              <a:p>
                <a:r>
                  <a:rPr lang="en-US" dirty="0"/>
                  <a:t>        </a:t>
                </a:r>
              </a:p>
              <a:p>
                <a:r>
                  <a:rPr lang="en-US" dirty="0"/>
                  <a:t>        # Sort the merged array</a:t>
                </a:r>
              </a:p>
              <a:p>
                <a:r>
                  <a:rPr lang="en-US" dirty="0"/>
                  <a:t>        </a:t>
                </a:r>
                <a:r>
                  <a:rPr lang="en-US" dirty="0" err="1"/>
                  <a:t>merged_array.sort</a:t>
                </a:r>
                <a:r>
                  <a:rPr lang="en-US" dirty="0"/>
                  <a:t>()</a:t>
                </a:r>
              </a:p>
              <a:p>
                <a:r>
                  <a:rPr lang="en-US" dirty="0"/>
                  <a:t>        </a:t>
                </a:r>
              </a:p>
              <a:p>
                <a:r>
                  <a:rPr lang="en-US" dirty="0"/>
                  <a:t>        # Find the median</a:t>
                </a:r>
              </a:p>
              <a:p>
                <a:r>
                  <a:rPr lang="en-US" dirty="0"/>
                  <a:t>        n = </a:t>
                </a:r>
                <a:r>
                  <a:rPr lang="en-US" dirty="0" err="1"/>
                  <a:t>len</a:t>
                </a:r>
                <a:r>
                  <a:rPr lang="en-US" dirty="0"/>
                  <a:t>(</a:t>
                </a:r>
                <a:r>
                  <a:rPr lang="en-US" dirty="0" err="1"/>
                  <a:t>merged_array</a:t>
                </a:r>
                <a:r>
                  <a:rPr lang="en-US" dirty="0"/>
                  <a:t>)</a:t>
                </a:r>
              </a:p>
              <a:p>
                <a:r>
                  <a:rPr lang="en-US" dirty="0"/>
                  <a:t>        if n % 2 == 0:</a:t>
                </a:r>
              </a:p>
              <a:p>
                <a:r>
                  <a:rPr lang="en-US" dirty="0"/>
                  <a:t>            return (</a:t>
                </a:r>
                <a:r>
                  <a:rPr lang="en-US" dirty="0" err="1"/>
                  <a:t>merged_array</a:t>
                </a:r>
                <a:r>
                  <a:rPr lang="en-US" dirty="0"/>
                  <a:t>[n // 2 - 1] + </a:t>
                </a:r>
                <a:r>
                  <a:rPr lang="en-US" dirty="0" err="1"/>
                  <a:t>merged_array</a:t>
                </a:r>
                <a:r>
                  <a:rPr lang="en-US" dirty="0"/>
                  <a:t>[n // 2]) / 2.0</a:t>
                </a:r>
              </a:p>
              <a:p>
                <a:r>
                  <a:rPr lang="en-US" dirty="0"/>
                  <a:t>        else:</a:t>
                </a:r>
              </a:p>
              <a:p>
                <a:r>
                  <a:rPr lang="en-US" dirty="0"/>
                  <a:t>            return </a:t>
                </a:r>
                <a:r>
                  <a:rPr lang="en-US" dirty="0" err="1"/>
                  <a:t>merged_array</a:t>
                </a:r>
                <a:r>
                  <a:rPr lang="en-US" dirty="0"/>
                  <a:t>[n // 2]</a:t>
                </a:r>
              </a:p>
              <a:p>
                <a:endParaRPr lang="en-US" dirty="0"/>
              </a:p>
            </p:txBody>
          </p:sp>
          <p:sp>
            <p:nvSpPr>
              <p:cNvPr id="186" name="TextBox 185">
                <a:extLst>
                  <a:ext uri="{FF2B5EF4-FFF2-40B4-BE49-F238E27FC236}">
                    <a16:creationId xmlns="" xmlns:a16="http://schemas.microsoft.com/office/drawing/2014/main" id="{ADE4B7DC-CB04-97A1-8D12-FC348B067249}"/>
                  </a:ext>
                </a:extLst>
              </p:cNvPr>
              <p:cNvSpPr txBox="1"/>
              <p:nvPr/>
            </p:nvSpPr>
            <p:spPr>
              <a:xfrm>
                <a:off x="6673648" y="1982699"/>
                <a:ext cx="3418236" cy="2308324"/>
              </a:xfrm>
              <a:prstGeom prst="rect">
                <a:avLst/>
              </a:prstGeom>
              <a:noFill/>
            </p:spPr>
            <p:txBody>
              <a:bodyPr wrap="square" rtlCol="0">
                <a:spAutoFit/>
              </a:bodyPr>
              <a:lstStyle/>
              <a:p>
                <a:r>
                  <a:rPr lang="en-US" dirty="0"/>
                  <a:t># Example usage:</a:t>
                </a:r>
              </a:p>
              <a:p>
                <a:r>
                  <a:rPr lang="en-US" dirty="0"/>
                  <a:t>nums1 = [1, 3]</a:t>
                </a:r>
              </a:p>
              <a:p>
                <a:r>
                  <a:rPr lang="en-US" dirty="0"/>
                  <a:t>nums2 = [2]</a:t>
                </a:r>
              </a:p>
              <a:p>
                <a:r>
                  <a:rPr lang="en-US" dirty="0"/>
                  <a:t>sol = Solution()</a:t>
                </a:r>
              </a:p>
              <a:p>
                <a:r>
                  <a:rPr lang="en-US" dirty="0"/>
                  <a:t>median = </a:t>
                </a:r>
                <a:r>
                  <a:rPr lang="en-US" dirty="0" err="1"/>
                  <a:t>sol.findMedianSortedArrays</a:t>
                </a:r>
                <a:r>
                  <a:rPr lang="en-US" dirty="0"/>
                  <a:t>(nums1, nums2)</a:t>
                </a:r>
              </a:p>
              <a:p>
                <a:r>
                  <a:rPr lang="en-US" dirty="0"/>
                  <a:t>print("Median:", median)</a:t>
                </a:r>
              </a:p>
            </p:txBody>
          </p:sp>
          <p:sp>
            <p:nvSpPr>
              <p:cNvPr id="187" name="TextBox 186">
                <a:extLst>
                  <a:ext uri="{FF2B5EF4-FFF2-40B4-BE49-F238E27FC236}">
                    <a16:creationId xmlns="" xmlns:a16="http://schemas.microsoft.com/office/drawing/2014/main" id="{202BFE02-3A41-5306-95FD-924189908B40}"/>
                  </a:ext>
                </a:extLst>
              </p:cNvPr>
              <p:cNvSpPr txBox="1"/>
              <p:nvPr/>
            </p:nvSpPr>
            <p:spPr>
              <a:xfrm>
                <a:off x="798285" y="6006174"/>
                <a:ext cx="7592405" cy="646331"/>
              </a:xfrm>
              <a:prstGeom prst="rect">
                <a:avLst/>
              </a:prstGeom>
              <a:noFill/>
            </p:spPr>
            <p:txBody>
              <a:bodyPr wrap="square" rtlCol="0">
                <a:spAutoFit/>
              </a:bodyPr>
              <a:lstStyle/>
              <a:p>
                <a:r>
                  <a:rPr lang="en-US" b="1" dirty="0">
                    <a:latin typeface="Franklin Gothic Book" panose="020B0503020102020204" pitchFamily="34" charset="0"/>
                  </a:rPr>
                  <a:t>Link</a:t>
                </a:r>
              </a:p>
              <a:p>
                <a:r>
                  <a:rPr lang="en-US" dirty="0">
                    <a:solidFill>
                      <a:srgbClr val="002060"/>
                    </a:solidFill>
                    <a:latin typeface="Franklin Gothic Book" panose="020B0503020102020204" pitchFamily="34" charset="0"/>
                    <a:hlinkClick r:id="rId8">
                      <a:extLst>
                        <a:ext uri="{A12FA001-AC4F-418D-AE19-62706E023703}">
                          <ahyp:hlinkClr xmlns="" xmlns:ahyp="http://schemas.microsoft.com/office/drawing/2018/hyperlinkcolor" val="tx"/>
                        </a:ext>
                      </a:extLst>
                    </a:hlinkClick>
                  </a:rPr>
                  <a:t>https://leetcode.com/problems/median-of-two-sorted-arrays/description/</a:t>
                </a:r>
                <a:endParaRPr lang="en-US" dirty="0">
                  <a:solidFill>
                    <a:srgbClr val="002060"/>
                  </a:solidFill>
                  <a:latin typeface="Franklin Gothic Book" panose="020B0503020102020204" pitchFamily="34" charset="0"/>
                </a:endParaRPr>
              </a:p>
            </p:txBody>
          </p:sp>
        </p:grpSp>
        <p:pic>
          <p:nvPicPr>
            <p:cNvPr id="182" name="Graphic 181" descr="Programmer male with solid fill">
              <a:extLst>
                <a:ext uri="{FF2B5EF4-FFF2-40B4-BE49-F238E27FC236}">
                  <a16:creationId xmlns="" xmlns:a16="http://schemas.microsoft.com/office/drawing/2014/main" id="{E53286E7-641F-4C3C-29AB-9DDC3E3858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22607" y="910032"/>
              <a:ext cx="647727" cy="647727"/>
            </a:xfrm>
            <a:prstGeom prst="rect">
              <a:avLst/>
            </a:prstGeom>
          </p:spPr>
        </p:pic>
      </p:grpSp>
      <p:grpSp>
        <p:nvGrpSpPr>
          <p:cNvPr id="98" name="Group 97">
            <a:extLst>
              <a:ext uri="{FF2B5EF4-FFF2-40B4-BE49-F238E27FC236}">
                <a16:creationId xmlns="" xmlns:a16="http://schemas.microsoft.com/office/drawing/2014/main" id="{72942966-D2F1-FBC1-30D2-9B19E1A411ED}"/>
              </a:ext>
            </a:extLst>
          </p:cNvPr>
          <p:cNvGrpSpPr/>
          <p:nvPr/>
        </p:nvGrpSpPr>
        <p:grpSpPr>
          <a:xfrm>
            <a:off x="-1552819" y="0"/>
            <a:ext cx="12225338" cy="6858000"/>
            <a:chOff x="-1518182" y="0"/>
            <a:chExt cx="12225338" cy="6858000"/>
          </a:xfrm>
        </p:grpSpPr>
        <p:grpSp>
          <p:nvGrpSpPr>
            <p:cNvPr id="99" name="Group 98">
              <a:extLst>
                <a:ext uri="{FF2B5EF4-FFF2-40B4-BE49-F238E27FC236}">
                  <a16:creationId xmlns="" xmlns:a16="http://schemas.microsoft.com/office/drawing/2014/main" id="{CECFC8B2-ACF7-2FDE-2C1E-EDA019EAF221}"/>
                </a:ext>
              </a:extLst>
            </p:cNvPr>
            <p:cNvGrpSpPr/>
            <p:nvPr/>
          </p:nvGrpSpPr>
          <p:grpSpPr>
            <a:xfrm>
              <a:off x="-1518182" y="0"/>
              <a:ext cx="12225338" cy="6858000"/>
              <a:chOff x="-7349078" y="0"/>
              <a:chExt cx="12225338" cy="6858000"/>
            </a:xfrm>
          </p:grpSpPr>
          <p:grpSp>
            <p:nvGrpSpPr>
              <p:cNvPr id="101" name="Group 100">
                <a:extLst>
                  <a:ext uri="{FF2B5EF4-FFF2-40B4-BE49-F238E27FC236}">
                    <a16:creationId xmlns="" xmlns:a16="http://schemas.microsoft.com/office/drawing/2014/main" id="{ECB8E9FD-03A1-CE39-7E9C-D6C9E04D2BF2}"/>
                  </a:ext>
                </a:extLst>
              </p:cNvPr>
              <p:cNvGrpSpPr/>
              <p:nvPr/>
            </p:nvGrpSpPr>
            <p:grpSpPr>
              <a:xfrm>
                <a:off x="-7349078" y="0"/>
                <a:ext cx="12225338" cy="6858000"/>
                <a:chOff x="-1526728" y="0"/>
                <a:chExt cx="12225338" cy="6858000"/>
              </a:xfrm>
            </p:grpSpPr>
            <p:grpSp>
              <p:nvGrpSpPr>
                <p:cNvPr id="107" name="Group 106">
                  <a:extLst>
                    <a:ext uri="{FF2B5EF4-FFF2-40B4-BE49-F238E27FC236}">
                      <a16:creationId xmlns="" xmlns:a16="http://schemas.microsoft.com/office/drawing/2014/main" id="{3E2AC55B-2972-71D7-A01A-7BD2347C1EC3}"/>
                    </a:ext>
                  </a:extLst>
                </p:cNvPr>
                <p:cNvGrpSpPr/>
                <p:nvPr/>
              </p:nvGrpSpPr>
              <p:grpSpPr>
                <a:xfrm>
                  <a:off x="-1526728" y="0"/>
                  <a:ext cx="12225338" cy="6858000"/>
                  <a:chOff x="-13998599" y="8161151"/>
                  <a:chExt cx="12225338" cy="6858000"/>
                </a:xfrm>
                <a:gradFill>
                  <a:gsLst>
                    <a:gs pos="0">
                      <a:srgbClr val="C00000">
                        <a:lumMod val="65000"/>
                      </a:srgbClr>
                    </a:gs>
                    <a:gs pos="45000">
                      <a:schemeClr val="accent1">
                        <a:lumMod val="64000"/>
                      </a:schemeClr>
                    </a:gs>
                    <a:gs pos="100000">
                      <a:schemeClr val="accent1">
                        <a:lumMod val="75000"/>
                        <a:lumOff val="25000"/>
                      </a:schemeClr>
                    </a:gs>
                  </a:gsLst>
                  <a:lin ang="5400000" scaled="1"/>
                </a:gradFill>
              </p:grpSpPr>
              <p:grpSp>
                <p:nvGrpSpPr>
                  <p:cNvPr id="113" name="Group 112">
                    <a:extLst>
                      <a:ext uri="{FF2B5EF4-FFF2-40B4-BE49-F238E27FC236}">
                        <a16:creationId xmlns="" xmlns:a16="http://schemas.microsoft.com/office/drawing/2014/main" id="{DACA94B1-7E38-8CCE-6A9F-6C35C469D6B2}"/>
                      </a:ext>
                    </a:extLst>
                  </p:cNvPr>
                  <p:cNvGrpSpPr/>
                  <p:nvPr/>
                </p:nvGrpSpPr>
                <p:grpSpPr>
                  <a:xfrm>
                    <a:off x="-13998599" y="8161151"/>
                    <a:ext cx="12225338" cy="6858000"/>
                    <a:chOff x="0" y="0"/>
                    <a:chExt cx="12225338" cy="6858000"/>
                  </a:xfrm>
                  <a:grpFill/>
                  <a:effectLst>
                    <a:outerShdw blurRad="50800" dist="88900" algn="l" rotWithShape="0">
                      <a:prstClr val="black">
                        <a:alpha val="50000"/>
                      </a:prstClr>
                    </a:outerShdw>
                  </a:effectLst>
                </p:grpSpPr>
                <p:sp>
                  <p:nvSpPr>
                    <p:cNvPr id="139" name="Rectangle 138">
                      <a:extLst>
                        <a:ext uri="{FF2B5EF4-FFF2-40B4-BE49-F238E27FC236}">
                          <a16:creationId xmlns="" xmlns:a16="http://schemas.microsoft.com/office/drawing/2014/main" id="{D2546690-0403-34D9-0CE0-9CA5E759F0C7}"/>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40" name="Rectangle: Rounded Corners 139">
                      <a:extLst>
                        <a:ext uri="{FF2B5EF4-FFF2-40B4-BE49-F238E27FC236}">
                          <a16:creationId xmlns="" xmlns:a16="http://schemas.microsoft.com/office/drawing/2014/main" id="{779106BB-2FC2-C940-7CA0-4BEE7F311161}"/>
                        </a:ext>
                      </a:extLst>
                    </p:cNvPr>
                    <p:cNvSpPr/>
                    <p:nvPr/>
                  </p:nvSpPr>
                  <p:spPr>
                    <a:xfrm>
                      <a:off x="11063288" y="17716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38" name="TextBox 137">
                    <a:extLst>
                      <a:ext uri="{FF2B5EF4-FFF2-40B4-BE49-F238E27FC236}">
                        <a16:creationId xmlns="" xmlns:a16="http://schemas.microsoft.com/office/drawing/2014/main" id="{78E1B83D-4A2B-E351-06FF-9C6A6F31C8BB}"/>
                      </a:ext>
                    </a:extLst>
                  </p:cNvPr>
                  <p:cNvSpPr txBox="1"/>
                  <p:nvPr/>
                </p:nvSpPr>
                <p:spPr>
                  <a:xfrm>
                    <a:off x="-2361609" y="10089442"/>
                    <a:ext cx="506638" cy="523220"/>
                  </a:xfrm>
                  <a:prstGeom prst="rect">
                    <a:avLst/>
                  </a:prstGeom>
                  <a:grpFill/>
                </p:spPr>
                <p:txBody>
                  <a:bodyPr wrap="square" rtlCol="0">
                    <a:spAutoFit/>
                  </a:bodyPr>
                  <a:lstStyle/>
                  <a:p>
                    <a:r>
                      <a:rPr lang="en-US" sz="2800" dirty="0">
                        <a:latin typeface="Arial Black" panose="020B0A04020102020204" pitchFamily="34" charset="0"/>
                      </a:rPr>
                      <a:t>C</a:t>
                    </a:r>
                    <a:endParaRPr lang="en-PK" sz="2800" dirty="0">
                      <a:latin typeface="Arial Black" panose="020B0A04020102020204" pitchFamily="34" charset="0"/>
                    </a:endParaRPr>
                  </a:p>
                </p:txBody>
              </p:sp>
            </p:grpSp>
            <p:sp>
              <p:nvSpPr>
                <p:cNvPr id="109" name="TextBox 108">
                  <a:extLst>
                    <a:ext uri="{FF2B5EF4-FFF2-40B4-BE49-F238E27FC236}">
                      <a16:creationId xmlns="" xmlns:a16="http://schemas.microsoft.com/office/drawing/2014/main" id="{50FE2745-3E6D-8DD5-C713-A62E9CFC8CA8}"/>
                    </a:ext>
                  </a:extLst>
                </p:cNvPr>
                <p:cNvSpPr txBox="1"/>
                <p:nvPr/>
              </p:nvSpPr>
              <p:spPr>
                <a:xfrm>
                  <a:off x="1481284" y="962114"/>
                  <a:ext cx="4972050" cy="646331"/>
                </a:xfrm>
                <a:prstGeom prst="rect">
                  <a:avLst/>
                </a:prstGeom>
                <a:noFill/>
              </p:spPr>
              <p:txBody>
                <a:bodyPr wrap="square" rtlCol="0">
                  <a:spAutoFit/>
                </a:bodyPr>
                <a:lstStyle/>
                <a:p>
                  <a:pPr algn="ctr"/>
                  <a:r>
                    <a:rPr lang="en-US" sz="3600" b="1" dirty="0">
                      <a:latin typeface="Franklin Gothic Book" panose="020B0503020102020204" pitchFamily="34" charset="0"/>
                    </a:rPr>
                    <a:t>Output &amp; Complexity</a:t>
                  </a:r>
                </a:p>
              </p:txBody>
            </p:sp>
            <p:sp>
              <p:nvSpPr>
                <p:cNvPr id="110" name="TextBox 109">
                  <a:extLst>
                    <a:ext uri="{FF2B5EF4-FFF2-40B4-BE49-F238E27FC236}">
                      <a16:creationId xmlns="" xmlns:a16="http://schemas.microsoft.com/office/drawing/2014/main" id="{0E20BCD9-05AD-130A-D255-6F2F1BFF7B42}"/>
                    </a:ext>
                  </a:extLst>
                </p:cNvPr>
                <p:cNvSpPr txBox="1"/>
                <p:nvPr/>
              </p:nvSpPr>
              <p:spPr>
                <a:xfrm>
                  <a:off x="183977" y="1955963"/>
                  <a:ext cx="1008458" cy="369332"/>
                </a:xfrm>
                <a:prstGeom prst="rect">
                  <a:avLst/>
                </a:prstGeom>
                <a:noFill/>
              </p:spPr>
              <p:txBody>
                <a:bodyPr wrap="square" rtlCol="0">
                  <a:spAutoFit/>
                </a:bodyPr>
                <a:lstStyle/>
                <a:p>
                  <a:r>
                    <a:rPr lang="en-US" b="1" dirty="0">
                      <a:latin typeface="Franklin Gothic Book" panose="020B0503020102020204" pitchFamily="34" charset="0"/>
                    </a:rPr>
                    <a:t>Output:</a:t>
                  </a:r>
                </a:p>
              </p:txBody>
            </p:sp>
            <p:pic>
              <p:nvPicPr>
                <p:cNvPr id="111" name="Picture 110">
                  <a:extLst>
                    <a:ext uri="{FF2B5EF4-FFF2-40B4-BE49-F238E27FC236}">
                      <a16:creationId xmlns="" xmlns:a16="http://schemas.microsoft.com/office/drawing/2014/main" id="{5995A670-9D20-797A-8C92-9F3EFEB7A0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619" y="2538740"/>
                  <a:ext cx="4555655" cy="3522474"/>
                </a:xfrm>
                <a:prstGeom prst="rect">
                  <a:avLst/>
                </a:prstGeom>
              </p:spPr>
            </p:pic>
            <p:sp>
              <p:nvSpPr>
                <p:cNvPr id="112" name="TextBox 111">
                  <a:extLst>
                    <a:ext uri="{FF2B5EF4-FFF2-40B4-BE49-F238E27FC236}">
                      <a16:creationId xmlns="" xmlns:a16="http://schemas.microsoft.com/office/drawing/2014/main" id="{43756F8E-D771-3EB1-F58B-89BE44BC0125}"/>
                    </a:ext>
                  </a:extLst>
                </p:cNvPr>
                <p:cNvSpPr txBox="1"/>
                <p:nvPr/>
              </p:nvSpPr>
              <p:spPr>
                <a:xfrm>
                  <a:off x="5844943" y="2587774"/>
                  <a:ext cx="362177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Franklin Gothic Book" panose="020B0503020102020204" pitchFamily="34" charset="0"/>
                    </a:rPr>
                    <a:t>Time complexity of the given code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)(log(</a:t>
                  </a:r>
                  <a:r>
                    <a:rPr lang="en-US" b="1" dirty="0" err="1">
                      <a:latin typeface="Franklin Gothic Book" panose="020B0503020102020204" pitchFamily="34" charset="0"/>
                    </a:rPr>
                    <a:t>n+m</a:t>
                  </a:r>
                  <a:r>
                    <a:rPr lang="en-US" b="1" dirty="0">
                      <a:latin typeface="Franklin Gothic Book" panose="020B0503020102020204" pitchFamily="34" charset="0"/>
                    </a:rPr>
                    <a:t>))</a:t>
                  </a:r>
                </a:p>
                <a:p>
                  <a:endParaRPr lang="en-US" b="1" dirty="0">
                    <a:latin typeface="Franklin Gothic Book" panose="020B0503020102020204" pitchFamily="34" charset="0"/>
                  </a:endParaRPr>
                </a:p>
                <a:p>
                  <a:pPr marL="285750" indent="-285750">
                    <a:buFont typeface="Wingdings" panose="05000000000000000000" pitchFamily="2" charset="2"/>
                    <a:buChar char="§"/>
                  </a:pPr>
                  <a:r>
                    <a:rPr lang="en-US" dirty="0">
                      <a:latin typeface="Franklin Gothic Book" panose="020B0503020102020204" pitchFamily="34" charset="0"/>
                    </a:rPr>
                    <a:t>The space complexity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a:t>
                  </a:r>
                  <a:r>
                    <a:rPr lang="en-US" dirty="0">
                      <a:latin typeface="Franklin Gothic Book" panose="020B0503020102020204" pitchFamily="34" charset="0"/>
                    </a:rPr>
                    <a:t> where n and m are the lengths of input arrays respectively</a:t>
                  </a:r>
                </a:p>
              </p:txBody>
            </p:sp>
          </p:grpSp>
          <p:sp>
            <p:nvSpPr>
              <p:cNvPr id="106" name="TextBox 105">
                <a:extLst>
                  <a:ext uri="{FF2B5EF4-FFF2-40B4-BE49-F238E27FC236}">
                    <a16:creationId xmlns="" xmlns:a16="http://schemas.microsoft.com/office/drawing/2014/main" id="{4E3931CD-1735-BB99-E7C6-641E94459116}"/>
                  </a:ext>
                </a:extLst>
              </p:cNvPr>
              <p:cNvSpPr txBox="1"/>
              <p:nvPr/>
            </p:nvSpPr>
            <p:spPr>
              <a:xfrm>
                <a:off x="-37762" y="2012700"/>
                <a:ext cx="2413670" cy="369332"/>
              </a:xfrm>
              <a:prstGeom prst="rect">
                <a:avLst/>
              </a:prstGeom>
              <a:noFill/>
            </p:spPr>
            <p:txBody>
              <a:bodyPr wrap="square" rtlCol="0">
                <a:spAutoFit/>
              </a:bodyPr>
              <a:lstStyle/>
              <a:p>
                <a:r>
                  <a:rPr lang="en-US" b="1" dirty="0">
                    <a:latin typeface="Franklin Gothic Book" panose="020B0503020102020204" pitchFamily="34" charset="0"/>
                  </a:rPr>
                  <a:t>Time Complexity:</a:t>
                </a:r>
              </a:p>
            </p:txBody>
          </p:sp>
        </p:grpSp>
        <p:pic>
          <p:nvPicPr>
            <p:cNvPr id="100" name="Graphic 99" descr="Iceberg with solid fill">
              <a:extLst>
                <a:ext uri="{FF2B5EF4-FFF2-40B4-BE49-F238E27FC236}">
                  <a16:creationId xmlns="" xmlns:a16="http://schemas.microsoft.com/office/drawing/2014/main" id="{F6D4D0DA-5EAA-CBC5-5CC1-D3E0E7B392C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81089" y="1029509"/>
              <a:ext cx="642516" cy="642516"/>
            </a:xfrm>
            <a:prstGeom prst="rect">
              <a:avLst/>
            </a:prstGeom>
          </p:spPr>
        </p:pic>
      </p:grpSp>
      <p:grpSp>
        <p:nvGrpSpPr>
          <p:cNvPr id="147" name="Group 146">
            <a:extLst>
              <a:ext uri="{FF2B5EF4-FFF2-40B4-BE49-F238E27FC236}">
                <a16:creationId xmlns="" xmlns:a16="http://schemas.microsoft.com/office/drawing/2014/main" id="{18AB0C3C-CF1C-7FC4-A43F-FCCFE429544C}"/>
              </a:ext>
            </a:extLst>
          </p:cNvPr>
          <p:cNvGrpSpPr/>
          <p:nvPr/>
        </p:nvGrpSpPr>
        <p:grpSpPr>
          <a:xfrm>
            <a:off x="-2224840" y="-2057"/>
            <a:ext cx="12103810" cy="6858000"/>
            <a:chOff x="-2224840" y="-2057"/>
            <a:chExt cx="12103810" cy="6858000"/>
          </a:xfrm>
        </p:grpSpPr>
        <p:grpSp>
          <p:nvGrpSpPr>
            <p:cNvPr id="40" name="Group 39">
              <a:extLst>
                <a:ext uri="{FF2B5EF4-FFF2-40B4-BE49-F238E27FC236}">
                  <a16:creationId xmlns="" xmlns:a16="http://schemas.microsoft.com/office/drawing/2014/main" id="{1D0310AB-D9FC-BCC7-9AF6-91DF6BFFAFE0}"/>
                </a:ext>
              </a:extLst>
            </p:cNvPr>
            <p:cNvGrpSpPr/>
            <p:nvPr/>
          </p:nvGrpSpPr>
          <p:grpSpPr>
            <a:xfrm>
              <a:off x="-2224840" y="-2057"/>
              <a:ext cx="12103810" cy="6858000"/>
              <a:chOff x="-2231782" y="-2057"/>
              <a:chExt cx="12103810" cy="6858000"/>
            </a:xfrm>
          </p:grpSpPr>
          <p:grpSp>
            <p:nvGrpSpPr>
              <p:cNvPr id="114" name="Group 113">
                <a:extLst>
                  <a:ext uri="{FF2B5EF4-FFF2-40B4-BE49-F238E27FC236}">
                    <a16:creationId xmlns="" xmlns:a16="http://schemas.microsoft.com/office/drawing/2014/main" id="{6D002A25-83F6-4387-8211-6D956F5E9488}"/>
                  </a:ext>
                </a:extLst>
              </p:cNvPr>
              <p:cNvGrpSpPr/>
              <p:nvPr/>
            </p:nvGrpSpPr>
            <p:grpSpPr>
              <a:xfrm>
                <a:off x="-2231782" y="-2057"/>
                <a:ext cx="12103810" cy="6858000"/>
                <a:chOff x="1615135" y="-7432381"/>
                <a:chExt cx="12103810" cy="6858000"/>
              </a:xfrm>
              <a:gradFill>
                <a:gsLst>
                  <a:gs pos="19000">
                    <a:srgbClr val="551569"/>
                  </a:gs>
                  <a:gs pos="61000">
                    <a:srgbClr val="181CB8">
                      <a:lumMod val="73000"/>
                      <a:lumOff val="27000"/>
                    </a:srgbClr>
                  </a:gs>
                  <a:gs pos="100000">
                    <a:schemeClr val="accent1">
                      <a:lumMod val="65000"/>
                    </a:schemeClr>
                  </a:gs>
                </a:gsLst>
                <a:lin ang="5400000" scaled="1"/>
              </a:gradFill>
            </p:grpSpPr>
            <p:grpSp>
              <p:nvGrpSpPr>
                <p:cNvPr id="115" name="Group 114">
                  <a:extLst>
                    <a:ext uri="{FF2B5EF4-FFF2-40B4-BE49-F238E27FC236}">
                      <a16:creationId xmlns="" xmlns:a16="http://schemas.microsoft.com/office/drawing/2014/main" id="{5D1B8882-2A37-484B-BEF2-41C17A450877}"/>
                    </a:ext>
                  </a:extLst>
                </p:cNvPr>
                <p:cNvGrpSpPr/>
                <p:nvPr/>
              </p:nvGrpSpPr>
              <p:grpSpPr>
                <a:xfrm>
                  <a:off x="1615135" y="-7432381"/>
                  <a:ext cx="12103810" cy="6858000"/>
                  <a:chOff x="0" y="0"/>
                  <a:chExt cx="12103810" cy="6858000"/>
                </a:xfrm>
                <a:grpFill/>
                <a:effectLst>
                  <a:outerShdw blurRad="50800" dist="88900" algn="l" rotWithShape="0">
                    <a:prstClr val="black">
                      <a:alpha val="50000"/>
                    </a:prstClr>
                  </a:outerShdw>
                </a:effectLst>
              </p:grpSpPr>
              <p:sp>
                <p:nvSpPr>
                  <p:cNvPr id="117" name="Rectangle 116">
                    <a:extLst>
                      <a:ext uri="{FF2B5EF4-FFF2-40B4-BE49-F238E27FC236}">
                        <a16:creationId xmlns="" xmlns:a16="http://schemas.microsoft.com/office/drawing/2014/main" id="{F0E8F546-D01B-4E86-AC3E-E36A353C622F}"/>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8" name="Rectangle: Rounded Corners 117">
                    <a:extLst>
                      <a:ext uri="{FF2B5EF4-FFF2-40B4-BE49-F238E27FC236}">
                        <a16:creationId xmlns="" xmlns:a16="http://schemas.microsoft.com/office/drawing/2014/main" id="{4F14503F-A44B-4767-BFF6-D119A44990AC}"/>
                      </a:ext>
                    </a:extLst>
                  </p:cNvPr>
                  <p:cNvSpPr/>
                  <p:nvPr/>
                </p:nvSpPr>
                <p:spPr>
                  <a:xfrm>
                    <a:off x="11143059" y="2362200"/>
                    <a:ext cx="960751"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16" name="TextBox 115">
                  <a:extLst>
                    <a:ext uri="{FF2B5EF4-FFF2-40B4-BE49-F238E27FC236}">
                      <a16:creationId xmlns="" xmlns:a16="http://schemas.microsoft.com/office/drawing/2014/main" id="{29FE24E1-2C7C-4D9C-A828-A207CE4B1462}"/>
                    </a:ext>
                  </a:extLst>
                </p:cNvPr>
                <p:cNvSpPr txBox="1"/>
                <p:nvPr/>
              </p:nvSpPr>
              <p:spPr>
                <a:xfrm>
                  <a:off x="13140385" y="-4893641"/>
                  <a:ext cx="578560" cy="523220"/>
                </a:xfrm>
                <a:prstGeom prst="rect">
                  <a:avLst/>
                </a:prstGeom>
                <a:grpFill/>
              </p:spPr>
              <p:txBody>
                <a:bodyPr wrap="square" rtlCol="0">
                  <a:spAutoFit/>
                </a:bodyPr>
                <a:lstStyle/>
                <a:p>
                  <a:r>
                    <a:rPr lang="en-US" sz="2800" dirty="0">
                      <a:latin typeface="Arial Black" panose="020B0A04020102020204" pitchFamily="34" charset="0"/>
                    </a:rPr>
                    <a:t>D</a:t>
                  </a:r>
                  <a:endParaRPr lang="en-PK" sz="2800" dirty="0">
                    <a:latin typeface="Arial Black" panose="020B0A04020102020204" pitchFamily="34" charset="0"/>
                  </a:endParaRPr>
                </a:p>
              </p:txBody>
            </p:sp>
          </p:grpSp>
          <p:sp>
            <p:nvSpPr>
              <p:cNvPr id="37" name="TextBox 36">
                <a:extLst>
                  <a:ext uri="{FF2B5EF4-FFF2-40B4-BE49-F238E27FC236}">
                    <a16:creationId xmlns="" xmlns:a16="http://schemas.microsoft.com/office/drawing/2014/main" id="{18EB3ED1-46F2-7FAE-73D5-2CCA0A62F2AB}"/>
                  </a:ext>
                </a:extLst>
              </p:cNvPr>
              <p:cNvSpPr txBox="1"/>
              <p:nvPr/>
            </p:nvSpPr>
            <p:spPr>
              <a:xfrm>
                <a:off x="1837633" y="1280110"/>
                <a:ext cx="4972050" cy="707886"/>
              </a:xfrm>
              <a:prstGeom prst="rect">
                <a:avLst/>
              </a:prstGeom>
              <a:noFill/>
            </p:spPr>
            <p:txBody>
              <a:bodyPr wrap="square" rtlCol="0">
                <a:spAutoFit/>
              </a:bodyPr>
              <a:lstStyle/>
              <a:p>
                <a:pPr algn="ctr"/>
                <a:r>
                  <a:rPr lang="en-US" sz="4000" b="1" dirty="0">
                    <a:latin typeface="Franklin Gothic Book" panose="020B0503020102020204" pitchFamily="34" charset="0"/>
                  </a:rPr>
                  <a:t>Conclusion</a:t>
                </a:r>
              </a:p>
            </p:txBody>
          </p:sp>
          <p:sp>
            <p:nvSpPr>
              <p:cNvPr id="39" name="TextBox 38">
                <a:extLst>
                  <a:ext uri="{FF2B5EF4-FFF2-40B4-BE49-F238E27FC236}">
                    <a16:creationId xmlns="" xmlns:a16="http://schemas.microsoft.com/office/drawing/2014/main" id="{02B0CDFD-6C75-2656-84D0-B7676BFDD3B5}"/>
                  </a:ext>
                </a:extLst>
              </p:cNvPr>
              <p:cNvSpPr txBox="1"/>
              <p:nvPr/>
            </p:nvSpPr>
            <p:spPr>
              <a:xfrm>
                <a:off x="883546" y="2543559"/>
                <a:ext cx="6659297" cy="1627882"/>
              </a:xfrm>
              <a:prstGeom prst="rect">
                <a:avLst/>
              </a:prstGeom>
              <a:noFill/>
            </p:spPr>
            <p:txBody>
              <a:bodyPr wrap="square" rtlCol="0">
                <a:spAutoFit/>
              </a:bodyPr>
              <a:lstStyle/>
              <a:p>
                <a:pPr marL="12700" marR="5080" algn="ctr">
                  <a:lnSpc>
                    <a:spcPct val="101499"/>
                  </a:lnSpc>
                  <a:spcBef>
                    <a:spcPts val="55"/>
                  </a:spcBef>
                </a:pPr>
                <a:r>
                  <a:rPr lang="en-US" sz="2000" dirty="0">
                    <a:latin typeface="Franklin Gothic Book" panose="020B0503020102020204" pitchFamily="34" charset="0"/>
                    <a:cs typeface="Verdana"/>
                  </a:rPr>
                  <a:t>Efﬁcient methods for merging two sorted  arrays and ﬁnding the median are  essential for optimizing algorithms in  diverse applications. Understanding the  time complexities and implementing  optimized algorithms is crucial for efﬁcient  computation.</a:t>
                </a:r>
              </a:p>
            </p:txBody>
          </p:sp>
        </p:grpSp>
        <p:pic>
          <p:nvPicPr>
            <p:cNvPr id="144" name="Graphic 143" descr="Zipper with solid fill">
              <a:extLst>
                <a:ext uri="{FF2B5EF4-FFF2-40B4-BE49-F238E27FC236}">
                  <a16:creationId xmlns="" xmlns:a16="http://schemas.microsoft.com/office/drawing/2014/main" id="{7477C22D-D5F4-CEEC-08E0-20433493702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332630" y="1292252"/>
              <a:ext cx="699306" cy="699306"/>
            </a:xfrm>
            <a:prstGeom prst="rect">
              <a:avLst/>
            </a:prstGeom>
          </p:spPr>
        </p:pic>
      </p:grpSp>
      <p:grpSp>
        <p:nvGrpSpPr>
          <p:cNvPr id="172" name="Group 171">
            <a:extLst>
              <a:ext uri="{FF2B5EF4-FFF2-40B4-BE49-F238E27FC236}">
                <a16:creationId xmlns="" xmlns:a16="http://schemas.microsoft.com/office/drawing/2014/main" id="{8F7B0B2C-77E8-22E8-98FC-7F9A2DF79F38}"/>
              </a:ext>
            </a:extLst>
          </p:cNvPr>
          <p:cNvGrpSpPr/>
          <p:nvPr/>
        </p:nvGrpSpPr>
        <p:grpSpPr>
          <a:xfrm>
            <a:off x="-12378945" y="-4114"/>
            <a:ext cx="12066301" cy="6858000"/>
            <a:chOff x="-1451170" y="-20228"/>
            <a:chExt cx="12066301" cy="6858000"/>
          </a:xfrm>
          <a:effectLst>
            <a:outerShdw blurRad="63500" dist="88900" algn="l" rotWithShape="0">
              <a:prstClr val="black">
                <a:alpha val="50000"/>
              </a:prstClr>
            </a:outerShdw>
          </a:effectLst>
        </p:grpSpPr>
        <p:grpSp>
          <p:nvGrpSpPr>
            <p:cNvPr id="173" name="Group 172">
              <a:extLst>
                <a:ext uri="{FF2B5EF4-FFF2-40B4-BE49-F238E27FC236}">
                  <a16:creationId xmlns="" xmlns:a16="http://schemas.microsoft.com/office/drawing/2014/main" id="{9B945CAB-A9D4-51A4-8489-5EAC412D7B32}"/>
                </a:ext>
              </a:extLst>
            </p:cNvPr>
            <p:cNvGrpSpPr/>
            <p:nvPr/>
          </p:nvGrpSpPr>
          <p:grpSpPr>
            <a:xfrm>
              <a:off x="-1451170" y="-20228"/>
              <a:ext cx="12066301" cy="6858000"/>
              <a:chOff x="-1451170" y="-20228"/>
              <a:chExt cx="12066301" cy="6858000"/>
            </a:xfrm>
            <a:gradFill>
              <a:gsLst>
                <a:gs pos="10000">
                  <a:srgbClr val="551569">
                    <a:lumMod val="89000"/>
                  </a:srgbClr>
                </a:gs>
                <a:gs pos="64000">
                  <a:srgbClr val="FFCC99"/>
                </a:gs>
                <a:gs pos="98000">
                  <a:srgbClr val="7030A0">
                    <a:lumMod val="75000"/>
                    <a:lumOff val="25000"/>
                  </a:srgbClr>
                </a:gs>
              </a:gsLst>
              <a:lin ang="5400000" scaled="1"/>
            </a:gradFill>
          </p:grpSpPr>
          <p:sp>
            <p:nvSpPr>
              <p:cNvPr id="177" name="Rectangle 176">
                <a:extLst>
                  <a:ext uri="{FF2B5EF4-FFF2-40B4-BE49-F238E27FC236}">
                    <a16:creationId xmlns="" xmlns:a16="http://schemas.microsoft.com/office/drawing/2014/main" id="{873ABA69-0577-C183-709E-09A7B7B6A31B}"/>
                  </a:ext>
                </a:extLst>
              </p:cNvPr>
              <p:cNvSpPr/>
              <p:nvPr/>
            </p:nvSpPr>
            <p:spPr>
              <a:xfrm>
                <a:off x="-1451170" y="-20228"/>
                <a:ext cx="115252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177">
                <a:extLst>
                  <a:ext uri="{FF2B5EF4-FFF2-40B4-BE49-F238E27FC236}">
                    <a16:creationId xmlns="" xmlns:a16="http://schemas.microsoft.com/office/drawing/2014/main" id="{46C545C0-3123-A536-A005-05E9BBA610A7}"/>
                  </a:ext>
                </a:extLst>
              </p:cNvPr>
              <p:cNvSpPr/>
              <p:nvPr/>
            </p:nvSpPr>
            <p:spPr>
              <a:xfrm>
                <a:off x="9795499" y="2892888"/>
                <a:ext cx="819632" cy="85441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 xmlns:a16="http://schemas.microsoft.com/office/drawing/2014/main" id="{0EBF7FA7-417A-2855-B39B-A669958F3FFC}"/>
                  </a:ext>
                </a:extLst>
              </p:cNvPr>
              <p:cNvSpPr txBox="1"/>
              <p:nvPr/>
            </p:nvSpPr>
            <p:spPr>
              <a:xfrm>
                <a:off x="10094797" y="3065635"/>
                <a:ext cx="327978" cy="523220"/>
              </a:xfrm>
              <a:prstGeom prst="rect">
                <a:avLst/>
              </a:prstGeom>
              <a:grpFill/>
            </p:spPr>
            <p:txBody>
              <a:bodyPr wrap="square" rtlCol="0">
                <a:spAutoFit/>
              </a:bodyPr>
              <a:lstStyle/>
              <a:p>
                <a:r>
                  <a:rPr lang="en-US" sz="2800" dirty="0">
                    <a:latin typeface="Arial Black" panose="020B0A04020102020204" pitchFamily="34" charset="0"/>
                  </a:rPr>
                  <a:t>E</a:t>
                </a:r>
                <a:endParaRPr lang="en-US" dirty="0">
                  <a:latin typeface="Arial Black" panose="020B0A04020102020204" pitchFamily="34" charset="0"/>
                </a:endParaRPr>
              </a:p>
            </p:txBody>
          </p:sp>
        </p:grpSp>
        <p:sp>
          <p:nvSpPr>
            <p:cNvPr id="174" name="TextBox 173">
              <a:extLst>
                <a:ext uri="{FF2B5EF4-FFF2-40B4-BE49-F238E27FC236}">
                  <a16:creationId xmlns="" xmlns:a16="http://schemas.microsoft.com/office/drawing/2014/main" id="{B9E47C49-0C62-9142-28C3-1B51E77E8935}"/>
                </a:ext>
              </a:extLst>
            </p:cNvPr>
            <p:cNvSpPr txBox="1"/>
            <p:nvPr/>
          </p:nvSpPr>
          <p:spPr>
            <a:xfrm>
              <a:off x="2048260" y="1121702"/>
              <a:ext cx="4972050" cy="707886"/>
            </a:xfrm>
            <a:prstGeom prst="rect">
              <a:avLst/>
            </a:prstGeom>
            <a:noFill/>
          </p:spPr>
          <p:txBody>
            <a:bodyPr wrap="square" rtlCol="0">
              <a:spAutoFit/>
            </a:bodyPr>
            <a:lstStyle/>
            <a:p>
              <a:pPr algn="ctr"/>
              <a:r>
                <a:rPr lang="en-US" sz="4000" b="1" dirty="0">
                  <a:latin typeface="Franklin Gothic Book" panose="020B0503020102020204" pitchFamily="34" charset="0"/>
                </a:rPr>
                <a:t>Team</a:t>
              </a:r>
            </a:p>
          </p:txBody>
        </p:sp>
        <p:sp>
          <p:nvSpPr>
            <p:cNvPr id="175" name="TextBox 174">
              <a:extLst>
                <a:ext uri="{FF2B5EF4-FFF2-40B4-BE49-F238E27FC236}">
                  <a16:creationId xmlns="" xmlns:a16="http://schemas.microsoft.com/office/drawing/2014/main" id="{8E86415F-E17D-0848-1B31-3D34CC6ADA4B}"/>
                </a:ext>
              </a:extLst>
            </p:cNvPr>
            <p:cNvSpPr txBox="1"/>
            <p:nvPr/>
          </p:nvSpPr>
          <p:spPr>
            <a:xfrm>
              <a:off x="1936687" y="2310885"/>
              <a:ext cx="5591743" cy="2246769"/>
            </a:xfrm>
            <a:prstGeom prst="rect">
              <a:avLst/>
            </a:prstGeom>
            <a:noFill/>
          </p:spPr>
          <p:txBody>
            <a:bodyPr wrap="square" rtlCol="0">
              <a:spAutoFit/>
            </a:bodyPr>
            <a:lstStyle/>
            <a:p>
              <a:r>
                <a:rPr lang="en-US" sz="2000" dirty="0">
                  <a:latin typeface="Franklin Gothic Book" panose="020B0503020102020204" pitchFamily="34" charset="0"/>
                </a:rPr>
                <a:t>Syed Qasim Ali ( </a:t>
              </a:r>
              <a:r>
                <a:rPr lang="en-US" sz="2000" b="1" dirty="0">
                  <a:latin typeface="Franklin Gothic Book" panose="020B0503020102020204" pitchFamily="34" charset="0"/>
                </a:rPr>
                <a:t>BSAI-161</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a:latin typeface="Franklin Gothic Book" panose="020B0503020102020204" pitchFamily="34" charset="0"/>
                </a:rPr>
                <a:t>			Junaid Asif ( </a:t>
              </a:r>
              <a:r>
                <a:rPr lang="en-US" sz="2000" b="1" dirty="0">
                  <a:latin typeface="Franklin Gothic Book" panose="020B0503020102020204" pitchFamily="34" charset="0"/>
                </a:rPr>
                <a:t>BSAI-144</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a:latin typeface="Franklin Gothic Book" panose="020B0503020102020204" pitchFamily="34" charset="0"/>
                </a:rPr>
                <a:t>Muhammad Tahir Ch ( </a:t>
              </a:r>
              <a:r>
                <a:rPr lang="en-US" sz="2000" b="1" dirty="0">
                  <a:latin typeface="Franklin Gothic Book" panose="020B0503020102020204" pitchFamily="34" charset="0"/>
                </a:rPr>
                <a:t>BSAI-164</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a:latin typeface="Franklin Gothic Book" panose="020B0503020102020204" pitchFamily="34" charset="0"/>
                </a:rPr>
                <a:t>			Adeel </a:t>
              </a:r>
              <a:r>
                <a:rPr lang="en-US" sz="2000" dirty="0" err="1">
                  <a:latin typeface="Franklin Gothic Book" panose="020B0503020102020204" pitchFamily="34" charset="0"/>
                </a:rPr>
                <a:t>Naem</a:t>
              </a:r>
              <a:r>
                <a:rPr lang="en-US" sz="2000" dirty="0">
                  <a:latin typeface="Franklin Gothic Book" panose="020B0503020102020204" pitchFamily="34" charset="0"/>
                </a:rPr>
                <a:t> ( </a:t>
              </a:r>
              <a:r>
                <a:rPr lang="en-US" sz="2000" b="1" dirty="0">
                  <a:latin typeface="Franklin Gothic Book" panose="020B0503020102020204" pitchFamily="34" charset="0"/>
                </a:rPr>
                <a:t>BSAI-146</a:t>
              </a:r>
              <a:r>
                <a:rPr lang="en-US" sz="2000" dirty="0">
                  <a:latin typeface="Franklin Gothic Book" panose="020B0503020102020204" pitchFamily="34" charset="0"/>
                </a:rPr>
                <a:t> )</a:t>
              </a:r>
            </a:p>
          </p:txBody>
        </p:sp>
        <p:pic>
          <p:nvPicPr>
            <p:cNvPr id="176" name="Graphic 175" descr="Meeting with solid fill">
              <a:extLst>
                <a:ext uri="{FF2B5EF4-FFF2-40B4-BE49-F238E27FC236}">
                  <a16:creationId xmlns="" xmlns:a16="http://schemas.microsoft.com/office/drawing/2014/main" id="{966E0E53-3EE8-5161-DD07-4FDFEC4535C2}"/>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tretch>
              <a:fillRect/>
            </a:stretch>
          </p:blipFill>
          <p:spPr>
            <a:xfrm>
              <a:off x="3085929" y="1187072"/>
              <a:ext cx="642516" cy="642516"/>
            </a:xfrm>
            <a:prstGeom prst="rect">
              <a:avLst/>
            </a:prstGeom>
          </p:spPr>
        </p:pic>
      </p:grpSp>
    </p:spTree>
    <p:extLst>
      <p:ext uri="{BB962C8B-B14F-4D97-AF65-F5344CB8AC3E}">
        <p14:creationId xmlns:p14="http://schemas.microsoft.com/office/powerpoint/2010/main" val="222875938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61000">
              <a:srgbClr val="FFCC99"/>
            </a:gs>
            <a:gs pos="9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 xmlns:a16="http://schemas.microsoft.com/office/drawing/2014/main" id="{AA885AFF-E593-48AA-9D37-02C2900423D5}"/>
              </a:ext>
            </a:extLst>
          </p:cNvPr>
          <p:cNvSpPr txBox="1"/>
          <p:nvPr/>
        </p:nvSpPr>
        <p:spPr>
          <a:xfrm>
            <a:off x="1008458" y="2348924"/>
            <a:ext cx="10648950"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Franklin Gothic Book" panose="020B0503020102020204" pitchFamily="34" charset="0"/>
              </a:rPr>
              <a:t>How to join two sorted arrays and how to find their median</a:t>
            </a:r>
            <a:endParaRPr lang="en-PK" sz="3200" dirty="0">
              <a:latin typeface="Franklin Gothic Book" panose="020B0503020102020204" pitchFamily="34" charset="0"/>
            </a:endParaRPr>
          </a:p>
        </p:txBody>
      </p:sp>
      <p:grpSp>
        <p:nvGrpSpPr>
          <p:cNvPr id="5" name="Group 4">
            <a:extLst>
              <a:ext uri="{FF2B5EF4-FFF2-40B4-BE49-F238E27FC236}">
                <a16:creationId xmlns="" xmlns:a16="http://schemas.microsoft.com/office/drawing/2014/main" id="{FBFF6FED-CF60-D5DC-B303-DC6CA29E11CB}"/>
              </a:ext>
            </a:extLst>
          </p:cNvPr>
          <p:cNvGrpSpPr/>
          <p:nvPr/>
        </p:nvGrpSpPr>
        <p:grpSpPr>
          <a:xfrm>
            <a:off x="6999248" y="3756131"/>
            <a:ext cx="3505200" cy="584777"/>
            <a:chOff x="1104900" y="3721385"/>
            <a:chExt cx="3505200" cy="584777"/>
          </a:xfrm>
        </p:grpSpPr>
        <p:grpSp>
          <p:nvGrpSpPr>
            <p:cNvPr id="6" name="Group 5">
              <a:extLst>
                <a:ext uri="{FF2B5EF4-FFF2-40B4-BE49-F238E27FC236}">
                  <a16:creationId xmlns="" xmlns:a16="http://schemas.microsoft.com/office/drawing/2014/main" id="{08F562F0-6BC1-6052-6464-F7445187F9B5}"/>
                </a:ext>
              </a:extLst>
            </p:cNvPr>
            <p:cNvGrpSpPr/>
            <p:nvPr/>
          </p:nvGrpSpPr>
          <p:grpSpPr>
            <a:xfrm>
              <a:off x="1104900" y="3721385"/>
              <a:ext cx="3505200" cy="584777"/>
              <a:chOff x="1104900" y="3721385"/>
              <a:chExt cx="3505200" cy="584777"/>
            </a:xfrm>
          </p:grpSpPr>
          <p:sp>
            <p:nvSpPr>
              <p:cNvPr id="12" name="Rectangle: Rounded Corners 11">
                <a:extLst>
                  <a:ext uri="{FF2B5EF4-FFF2-40B4-BE49-F238E27FC236}">
                    <a16:creationId xmlns="" xmlns:a16="http://schemas.microsoft.com/office/drawing/2014/main" id="{CC6C9737-0560-8546-71DC-E3C41CB25F6E}"/>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3" name="Straight Connector 12">
                <a:extLst>
                  <a:ext uri="{FF2B5EF4-FFF2-40B4-BE49-F238E27FC236}">
                    <a16:creationId xmlns="" xmlns:a16="http://schemas.microsoft.com/office/drawing/2014/main" id="{280FDFED-A2D6-A5DA-15DC-AC98248BE4AC}"/>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A471ED-EFF6-43CD-6CCC-CF8BB4C8C82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48B71651-B639-AC8A-BD05-E7EE913C9039}"/>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14666124-83D7-C4C7-EC6B-80DD04B039B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 xmlns:a16="http://schemas.microsoft.com/office/drawing/2014/main" id="{E5E7E972-EA04-4471-386E-A76C608CB25C}"/>
                </a:ext>
              </a:extLst>
            </p:cNvPr>
            <p:cNvSpPr txBox="1"/>
            <p:nvPr/>
          </p:nvSpPr>
          <p:spPr>
            <a:xfrm>
              <a:off x="1332724" y="3829106"/>
              <a:ext cx="271444" cy="369332"/>
            </a:xfrm>
            <a:prstGeom prst="rect">
              <a:avLst/>
            </a:prstGeom>
            <a:noFill/>
          </p:spPr>
          <p:txBody>
            <a:bodyPr wrap="square" rtlCol="0">
              <a:spAutoFit/>
            </a:bodyPr>
            <a:lstStyle/>
            <a:p>
              <a:r>
                <a:rPr lang="en-US" dirty="0"/>
                <a:t>4</a:t>
              </a:r>
              <a:endParaRPr lang="en-PK" dirty="0"/>
            </a:p>
          </p:txBody>
        </p:sp>
        <p:sp>
          <p:nvSpPr>
            <p:cNvPr id="8" name="TextBox 7">
              <a:extLst>
                <a:ext uri="{FF2B5EF4-FFF2-40B4-BE49-F238E27FC236}">
                  <a16:creationId xmlns="" xmlns:a16="http://schemas.microsoft.com/office/drawing/2014/main" id="{F5A019C4-5892-D446-36BD-226F74F840DF}"/>
                </a:ext>
              </a:extLst>
            </p:cNvPr>
            <p:cNvSpPr txBox="1"/>
            <p:nvPr/>
          </p:nvSpPr>
          <p:spPr>
            <a:xfrm>
              <a:off x="2047102" y="3829106"/>
              <a:ext cx="261124" cy="369332"/>
            </a:xfrm>
            <a:prstGeom prst="rect">
              <a:avLst/>
            </a:prstGeom>
            <a:noFill/>
          </p:spPr>
          <p:txBody>
            <a:bodyPr wrap="square" rtlCol="0">
              <a:spAutoFit/>
            </a:bodyPr>
            <a:lstStyle/>
            <a:p>
              <a:r>
                <a:rPr lang="en-US" dirty="0"/>
                <a:t>6</a:t>
              </a:r>
              <a:endParaRPr lang="en-PK" dirty="0"/>
            </a:p>
          </p:txBody>
        </p:sp>
        <p:sp>
          <p:nvSpPr>
            <p:cNvPr id="9" name="TextBox 8">
              <a:extLst>
                <a:ext uri="{FF2B5EF4-FFF2-40B4-BE49-F238E27FC236}">
                  <a16:creationId xmlns="" xmlns:a16="http://schemas.microsoft.com/office/drawing/2014/main" id="{7B875BD3-8907-9C9A-4433-612D019F7D68}"/>
                </a:ext>
              </a:extLst>
            </p:cNvPr>
            <p:cNvSpPr txBox="1"/>
            <p:nvPr/>
          </p:nvSpPr>
          <p:spPr>
            <a:xfrm>
              <a:off x="2632686" y="3822809"/>
              <a:ext cx="449628" cy="369332"/>
            </a:xfrm>
            <a:prstGeom prst="rect">
              <a:avLst/>
            </a:prstGeom>
            <a:noFill/>
          </p:spPr>
          <p:txBody>
            <a:bodyPr wrap="square" rtlCol="0">
              <a:spAutoFit/>
            </a:bodyPr>
            <a:lstStyle/>
            <a:p>
              <a:r>
                <a:rPr lang="en-US" dirty="0"/>
                <a:t>8</a:t>
              </a:r>
              <a:endParaRPr lang="en-PK" dirty="0"/>
            </a:p>
          </p:txBody>
        </p:sp>
        <p:sp>
          <p:nvSpPr>
            <p:cNvPr id="10" name="TextBox 9">
              <a:extLst>
                <a:ext uri="{FF2B5EF4-FFF2-40B4-BE49-F238E27FC236}">
                  <a16:creationId xmlns="" xmlns:a16="http://schemas.microsoft.com/office/drawing/2014/main" id="{40E69B22-7A32-D25D-E8EE-A71FDA50567B}"/>
                </a:ext>
              </a:extLst>
            </p:cNvPr>
            <p:cNvSpPr txBox="1"/>
            <p:nvPr/>
          </p:nvSpPr>
          <p:spPr>
            <a:xfrm>
              <a:off x="3457189" y="3829106"/>
              <a:ext cx="261124" cy="369332"/>
            </a:xfrm>
            <a:prstGeom prst="rect">
              <a:avLst/>
            </a:prstGeom>
            <a:noFill/>
          </p:spPr>
          <p:txBody>
            <a:bodyPr wrap="square" rtlCol="0">
              <a:spAutoFit/>
            </a:bodyPr>
            <a:lstStyle/>
            <a:p>
              <a:r>
                <a:rPr lang="en-US" dirty="0"/>
                <a:t>9</a:t>
              </a:r>
              <a:endParaRPr lang="en-PK" dirty="0"/>
            </a:p>
          </p:txBody>
        </p:sp>
        <p:sp>
          <p:nvSpPr>
            <p:cNvPr id="11" name="TextBox 10">
              <a:extLst>
                <a:ext uri="{FF2B5EF4-FFF2-40B4-BE49-F238E27FC236}">
                  <a16:creationId xmlns="" xmlns:a16="http://schemas.microsoft.com/office/drawing/2014/main" id="{295F9B68-2304-6CEE-35DF-A9E17DE50BCF}"/>
                </a:ext>
              </a:extLst>
            </p:cNvPr>
            <p:cNvSpPr txBox="1"/>
            <p:nvPr/>
          </p:nvSpPr>
          <p:spPr>
            <a:xfrm>
              <a:off x="4039620" y="3822809"/>
              <a:ext cx="474254" cy="369332"/>
            </a:xfrm>
            <a:prstGeom prst="rect">
              <a:avLst/>
            </a:prstGeom>
            <a:noFill/>
          </p:spPr>
          <p:txBody>
            <a:bodyPr wrap="square" rtlCol="0">
              <a:spAutoFit/>
            </a:bodyPr>
            <a:lstStyle/>
            <a:p>
              <a:r>
                <a:rPr lang="en-US" dirty="0"/>
                <a:t>12</a:t>
              </a:r>
              <a:endParaRPr lang="en-PK" dirty="0"/>
            </a:p>
          </p:txBody>
        </p:sp>
      </p:grpSp>
      <p:grpSp>
        <p:nvGrpSpPr>
          <p:cNvPr id="17" name="Group 16">
            <a:extLst>
              <a:ext uri="{FF2B5EF4-FFF2-40B4-BE49-F238E27FC236}">
                <a16:creationId xmlns="" xmlns:a16="http://schemas.microsoft.com/office/drawing/2014/main" id="{4ED83727-712B-EDC1-E5C1-3FD46F6BB0B6}"/>
              </a:ext>
            </a:extLst>
          </p:cNvPr>
          <p:cNvGrpSpPr/>
          <p:nvPr/>
        </p:nvGrpSpPr>
        <p:grpSpPr>
          <a:xfrm>
            <a:off x="1644060" y="3756133"/>
            <a:ext cx="3505200" cy="584777"/>
            <a:chOff x="1104900" y="3721385"/>
            <a:chExt cx="3505200" cy="584777"/>
          </a:xfrm>
        </p:grpSpPr>
        <p:grpSp>
          <p:nvGrpSpPr>
            <p:cNvPr id="18" name="Group 17">
              <a:extLst>
                <a:ext uri="{FF2B5EF4-FFF2-40B4-BE49-F238E27FC236}">
                  <a16:creationId xmlns="" xmlns:a16="http://schemas.microsoft.com/office/drawing/2014/main" id="{92E69519-BE02-A96B-6D54-1501437FEE98}"/>
                </a:ext>
              </a:extLst>
            </p:cNvPr>
            <p:cNvGrpSpPr/>
            <p:nvPr/>
          </p:nvGrpSpPr>
          <p:grpSpPr>
            <a:xfrm>
              <a:off x="1104900" y="3721385"/>
              <a:ext cx="3505200" cy="584777"/>
              <a:chOff x="1104900" y="3721385"/>
              <a:chExt cx="3505200" cy="584777"/>
            </a:xfrm>
          </p:grpSpPr>
          <p:sp>
            <p:nvSpPr>
              <p:cNvPr id="24" name="Rectangle: Rounded Corners 23">
                <a:extLst>
                  <a:ext uri="{FF2B5EF4-FFF2-40B4-BE49-F238E27FC236}">
                    <a16:creationId xmlns="" xmlns:a16="http://schemas.microsoft.com/office/drawing/2014/main" id="{1913AD1D-6D67-1FFA-482A-D51E7BB24DF7}"/>
                  </a:ext>
                </a:extLst>
              </p:cNvPr>
              <p:cNvSpPr/>
              <p:nvPr/>
            </p:nvSpPr>
            <p:spPr>
              <a:xfrm>
                <a:off x="1104900" y="3721387"/>
                <a:ext cx="3505200"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5" name="Straight Connector 24">
                <a:extLst>
                  <a:ext uri="{FF2B5EF4-FFF2-40B4-BE49-F238E27FC236}">
                    <a16:creationId xmlns="" xmlns:a16="http://schemas.microsoft.com/office/drawing/2014/main" id="{F10AA1A7-EB88-7058-EA9F-4103D53F51F7}"/>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49EEDB90-E0DA-28D9-3A3F-E706D71472CB}"/>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361F8ED9-A7D4-8914-7910-DEDED0E3F704}"/>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F87AC1C-4E30-1D7B-7AEF-ACB0EAA991AF}"/>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 xmlns:a16="http://schemas.microsoft.com/office/drawing/2014/main" id="{C488F7DB-54C6-D02E-D9F3-4552D2D51E36}"/>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20" name="TextBox 19">
              <a:extLst>
                <a:ext uri="{FF2B5EF4-FFF2-40B4-BE49-F238E27FC236}">
                  <a16:creationId xmlns="" xmlns:a16="http://schemas.microsoft.com/office/drawing/2014/main" id="{BA9BB211-A975-37F6-2079-ACCA472F3DBE}"/>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21" name="TextBox 20">
              <a:extLst>
                <a:ext uri="{FF2B5EF4-FFF2-40B4-BE49-F238E27FC236}">
                  <a16:creationId xmlns="" xmlns:a16="http://schemas.microsoft.com/office/drawing/2014/main" id="{2DD1A41C-C64B-3BEA-C8B2-0EC4B57763C9}"/>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22" name="TextBox 21">
              <a:extLst>
                <a:ext uri="{FF2B5EF4-FFF2-40B4-BE49-F238E27FC236}">
                  <a16:creationId xmlns="" xmlns:a16="http://schemas.microsoft.com/office/drawing/2014/main" id="{2A0A3A4D-424D-9B0E-DA88-A6BD2C2CDEC9}"/>
                </a:ext>
              </a:extLst>
            </p:cNvPr>
            <p:cNvSpPr txBox="1"/>
            <p:nvPr/>
          </p:nvSpPr>
          <p:spPr>
            <a:xfrm>
              <a:off x="3457189" y="3829106"/>
              <a:ext cx="261124" cy="369332"/>
            </a:xfrm>
            <a:prstGeom prst="rect">
              <a:avLst/>
            </a:prstGeom>
            <a:noFill/>
          </p:spPr>
          <p:txBody>
            <a:bodyPr wrap="square" rtlCol="0">
              <a:spAutoFit/>
            </a:bodyPr>
            <a:lstStyle/>
            <a:p>
              <a:r>
                <a:rPr lang="en-US" dirty="0"/>
                <a:t>5</a:t>
              </a:r>
              <a:endParaRPr lang="en-PK" dirty="0"/>
            </a:p>
          </p:txBody>
        </p:sp>
        <p:sp>
          <p:nvSpPr>
            <p:cNvPr id="23" name="TextBox 22">
              <a:extLst>
                <a:ext uri="{FF2B5EF4-FFF2-40B4-BE49-F238E27FC236}">
                  <a16:creationId xmlns="" xmlns:a16="http://schemas.microsoft.com/office/drawing/2014/main" id="{B0F534A3-8677-E389-0083-D0787FD44609}"/>
                </a:ext>
              </a:extLst>
            </p:cNvPr>
            <p:cNvSpPr txBox="1"/>
            <p:nvPr/>
          </p:nvSpPr>
          <p:spPr>
            <a:xfrm>
              <a:off x="4181882" y="3829106"/>
              <a:ext cx="261124" cy="369332"/>
            </a:xfrm>
            <a:prstGeom prst="rect">
              <a:avLst/>
            </a:prstGeom>
            <a:noFill/>
          </p:spPr>
          <p:txBody>
            <a:bodyPr wrap="square" rtlCol="0">
              <a:spAutoFit/>
            </a:bodyPr>
            <a:lstStyle/>
            <a:p>
              <a:r>
                <a:rPr lang="en-US" dirty="0"/>
                <a:t>7</a:t>
              </a:r>
              <a:endParaRPr lang="en-PK" dirty="0"/>
            </a:p>
          </p:txBody>
        </p:sp>
      </p:grpSp>
      <p:grpSp>
        <p:nvGrpSpPr>
          <p:cNvPr id="32" name="Group 31">
            <a:extLst>
              <a:ext uri="{FF2B5EF4-FFF2-40B4-BE49-F238E27FC236}">
                <a16:creationId xmlns="" xmlns:a16="http://schemas.microsoft.com/office/drawing/2014/main" id="{F3C780D6-6398-CD6F-9763-312D2AA36F34}"/>
              </a:ext>
            </a:extLst>
          </p:cNvPr>
          <p:cNvGrpSpPr/>
          <p:nvPr/>
        </p:nvGrpSpPr>
        <p:grpSpPr>
          <a:xfrm>
            <a:off x="2571749" y="5282623"/>
            <a:ext cx="6958419" cy="584777"/>
            <a:chOff x="2571749" y="5282623"/>
            <a:chExt cx="6958419" cy="584777"/>
          </a:xfrm>
        </p:grpSpPr>
        <p:grpSp>
          <p:nvGrpSpPr>
            <p:cNvPr id="56" name="Group 55">
              <a:extLst>
                <a:ext uri="{FF2B5EF4-FFF2-40B4-BE49-F238E27FC236}">
                  <a16:creationId xmlns="" xmlns:a16="http://schemas.microsoft.com/office/drawing/2014/main" id="{A62F3678-377E-7569-B49C-329F003F7FA7}"/>
                </a:ext>
              </a:extLst>
            </p:cNvPr>
            <p:cNvGrpSpPr/>
            <p:nvPr/>
          </p:nvGrpSpPr>
          <p:grpSpPr>
            <a:xfrm>
              <a:off x="2571749" y="5282623"/>
              <a:ext cx="6958419" cy="584777"/>
              <a:chOff x="1104899" y="3721385"/>
              <a:chExt cx="6958419" cy="584777"/>
            </a:xfrm>
          </p:grpSpPr>
          <p:grpSp>
            <p:nvGrpSpPr>
              <p:cNvPr id="62" name="Group 61">
                <a:extLst>
                  <a:ext uri="{FF2B5EF4-FFF2-40B4-BE49-F238E27FC236}">
                    <a16:creationId xmlns="" xmlns:a16="http://schemas.microsoft.com/office/drawing/2014/main" id="{3AD375F5-9800-C3E9-546F-C11B835DFE05}"/>
                  </a:ext>
                </a:extLst>
              </p:cNvPr>
              <p:cNvGrpSpPr/>
              <p:nvPr/>
            </p:nvGrpSpPr>
            <p:grpSpPr>
              <a:xfrm>
                <a:off x="1104899" y="3721385"/>
                <a:ext cx="6958419" cy="584777"/>
                <a:chOff x="1104899" y="3721385"/>
                <a:chExt cx="6958419" cy="584777"/>
              </a:xfrm>
            </p:grpSpPr>
            <p:sp>
              <p:nvSpPr>
                <p:cNvPr id="122" name="Rectangle: Rounded Corners 121">
                  <a:extLst>
                    <a:ext uri="{FF2B5EF4-FFF2-40B4-BE49-F238E27FC236}">
                      <a16:creationId xmlns="" xmlns:a16="http://schemas.microsoft.com/office/drawing/2014/main" id="{6A6A7A2C-D861-BEAA-5BC2-29EE32072D1D}"/>
                    </a:ext>
                  </a:extLst>
                </p:cNvPr>
                <p:cNvSpPr/>
                <p:nvPr/>
              </p:nvSpPr>
              <p:spPr>
                <a:xfrm>
                  <a:off x="1104899" y="3721387"/>
                  <a:ext cx="6958419" cy="584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124" name="Straight Connector 123">
                  <a:extLst>
                    <a:ext uri="{FF2B5EF4-FFF2-40B4-BE49-F238E27FC236}">
                      <a16:creationId xmlns="" xmlns:a16="http://schemas.microsoft.com/office/drawing/2014/main" id="{50519423-86FC-D8AB-340F-7951684F232F}"/>
                    </a:ext>
                  </a:extLst>
                </p:cNvPr>
                <p:cNvCxnSpPr/>
                <p:nvPr/>
              </p:nvCxnSpPr>
              <p:spPr>
                <a:xfrm>
                  <a:off x="1765300" y="3721387"/>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 xmlns:a16="http://schemas.microsoft.com/office/drawing/2014/main" id="{77D0F5BA-0F83-849C-3455-F573FA7227A9}"/>
                    </a:ext>
                  </a:extLst>
                </p:cNvPr>
                <p:cNvCxnSpPr/>
                <p:nvPr/>
              </p:nvCxnSpPr>
              <p:spPr>
                <a:xfrm>
                  <a:off x="2496343" y="3721386"/>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 xmlns:a16="http://schemas.microsoft.com/office/drawing/2014/main" id="{E5FD551E-14D6-F618-2B9F-588FD0C2A77A}"/>
                    </a:ext>
                  </a:extLst>
                </p:cNvPr>
                <p:cNvCxnSpPr/>
                <p:nvPr/>
              </p:nvCxnSpPr>
              <p:spPr>
                <a:xfrm>
                  <a:off x="393699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F64C7659-5D61-9B8C-3A3C-F3F2DB0C0421}"/>
                    </a:ext>
                  </a:extLst>
                </p:cNvPr>
                <p:cNvCxnSpPr/>
                <p:nvPr/>
              </p:nvCxnSpPr>
              <p:spPr>
                <a:xfrm>
                  <a:off x="321548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 xmlns:a16="http://schemas.microsoft.com/office/drawing/2014/main" id="{D53F7BD6-74CC-2449-89E1-A761ACC6B33D}"/>
                    </a:ext>
                  </a:extLst>
                </p:cNvPr>
                <p:cNvCxnSpPr/>
                <p:nvPr/>
              </p:nvCxnSpPr>
              <p:spPr>
                <a:xfrm>
                  <a:off x="462915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79811EF2-9C5A-8B7B-8862-A487E1AA0069}"/>
                    </a:ext>
                  </a:extLst>
                </p:cNvPr>
                <p:cNvCxnSpPr/>
                <p:nvPr/>
              </p:nvCxnSpPr>
              <p:spPr>
                <a:xfrm>
                  <a:off x="5346700"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 xmlns:a16="http://schemas.microsoft.com/office/drawing/2014/main" id="{ED0DB2E4-9CB7-F71D-9747-E79E65EA1A2B}"/>
                    </a:ext>
                  </a:extLst>
                </p:cNvPr>
                <p:cNvCxnSpPr/>
                <p:nvPr/>
              </p:nvCxnSpPr>
              <p:spPr>
                <a:xfrm>
                  <a:off x="6079556"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E8C14D67-6AF0-CA24-3019-870D7458E7C3}"/>
                    </a:ext>
                  </a:extLst>
                </p:cNvPr>
                <p:cNvCxnSpPr/>
                <p:nvPr/>
              </p:nvCxnSpPr>
              <p:spPr>
                <a:xfrm>
                  <a:off x="74773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 xmlns:a16="http://schemas.microsoft.com/office/drawing/2014/main" id="{5C10435B-6DBF-A4B5-E8F5-24181214A99E}"/>
                    </a:ext>
                  </a:extLst>
                </p:cNvPr>
                <p:cNvCxnSpPr/>
                <p:nvPr/>
              </p:nvCxnSpPr>
              <p:spPr>
                <a:xfrm>
                  <a:off x="6791549" y="3721385"/>
                  <a:ext cx="0" cy="58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 xmlns:a16="http://schemas.microsoft.com/office/drawing/2014/main" id="{9B83FEEA-D074-7A0C-4199-42F1334EEC62}"/>
                  </a:ext>
                </a:extLst>
              </p:cNvPr>
              <p:cNvSpPr txBox="1"/>
              <p:nvPr/>
            </p:nvSpPr>
            <p:spPr>
              <a:xfrm>
                <a:off x="1332724" y="3829106"/>
                <a:ext cx="271444" cy="369332"/>
              </a:xfrm>
              <a:prstGeom prst="rect">
                <a:avLst/>
              </a:prstGeom>
              <a:noFill/>
            </p:spPr>
            <p:txBody>
              <a:bodyPr wrap="square" rtlCol="0">
                <a:spAutoFit/>
              </a:bodyPr>
              <a:lstStyle/>
              <a:p>
                <a:r>
                  <a:rPr lang="en-US" dirty="0"/>
                  <a:t>1</a:t>
                </a:r>
                <a:endParaRPr lang="en-PK" dirty="0"/>
              </a:p>
            </p:txBody>
          </p:sp>
          <p:sp>
            <p:nvSpPr>
              <p:cNvPr id="64" name="TextBox 63">
                <a:extLst>
                  <a:ext uri="{FF2B5EF4-FFF2-40B4-BE49-F238E27FC236}">
                    <a16:creationId xmlns="" xmlns:a16="http://schemas.microsoft.com/office/drawing/2014/main" id="{01B8FF25-4B13-D10E-2ABF-8D562A0D3257}"/>
                  </a:ext>
                </a:extLst>
              </p:cNvPr>
              <p:cNvSpPr txBox="1"/>
              <p:nvPr/>
            </p:nvSpPr>
            <p:spPr>
              <a:xfrm>
                <a:off x="2047102" y="3829106"/>
                <a:ext cx="261124" cy="369332"/>
              </a:xfrm>
              <a:prstGeom prst="rect">
                <a:avLst/>
              </a:prstGeom>
              <a:noFill/>
            </p:spPr>
            <p:txBody>
              <a:bodyPr wrap="square" rtlCol="0">
                <a:spAutoFit/>
              </a:bodyPr>
              <a:lstStyle/>
              <a:p>
                <a:r>
                  <a:rPr lang="en-US" dirty="0"/>
                  <a:t>2</a:t>
                </a:r>
                <a:endParaRPr lang="en-PK" dirty="0"/>
              </a:p>
            </p:txBody>
          </p:sp>
          <p:sp>
            <p:nvSpPr>
              <p:cNvPr id="65" name="TextBox 64">
                <a:extLst>
                  <a:ext uri="{FF2B5EF4-FFF2-40B4-BE49-F238E27FC236}">
                    <a16:creationId xmlns="" xmlns:a16="http://schemas.microsoft.com/office/drawing/2014/main" id="{F80097D9-B050-5287-ADEB-259DDD41C4C1}"/>
                  </a:ext>
                </a:extLst>
              </p:cNvPr>
              <p:cNvSpPr txBox="1"/>
              <p:nvPr/>
            </p:nvSpPr>
            <p:spPr>
              <a:xfrm>
                <a:off x="2719815" y="3829106"/>
                <a:ext cx="261124" cy="369332"/>
              </a:xfrm>
              <a:prstGeom prst="rect">
                <a:avLst/>
              </a:prstGeom>
              <a:noFill/>
            </p:spPr>
            <p:txBody>
              <a:bodyPr wrap="square" rtlCol="0">
                <a:spAutoFit/>
              </a:bodyPr>
              <a:lstStyle/>
              <a:p>
                <a:r>
                  <a:rPr lang="en-US" dirty="0"/>
                  <a:t>3</a:t>
                </a:r>
                <a:endParaRPr lang="en-PK" dirty="0"/>
              </a:p>
            </p:txBody>
          </p:sp>
          <p:sp>
            <p:nvSpPr>
              <p:cNvPr id="66" name="TextBox 65">
                <a:extLst>
                  <a:ext uri="{FF2B5EF4-FFF2-40B4-BE49-F238E27FC236}">
                    <a16:creationId xmlns="" xmlns:a16="http://schemas.microsoft.com/office/drawing/2014/main" id="{236F1717-4344-1224-53FE-F75CDCB34EFA}"/>
                  </a:ext>
                </a:extLst>
              </p:cNvPr>
              <p:cNvSpPr txBox="1"/>
              <p:nvPr/>
            </p:nvSpPr>
            <p:spPr>
              <a:xfrm>
                <a:off x="3457189" y="3829106"/>
                <a:ext cx="261124" cy="369332"/>
              </a:xfrm>
              <a:prstGeom prst="rect">
                <a:avLst/>
              </a:prstGeom>
              <a:noFill/>
            </p:spPr>
            <p:txBody>
              <a:bodyPr wrap="square" rtlCol="0">
                <a:spAutoFit/>
              </a:bodyPr>
              <a:lstStyle/>
              <a:p>
                <a:r>
                  <a:rPr lang="en-US" dirty="0"/>
                  <a:t>4</a:t>
                </a:r>
                <a:endParaRPr lang="en-PK" dirty="0"/>
              </a:p>
            </p:txBody>
          </p:sp>
          <p:sp>
            <p:nvSpPr>
              <p:cNvPr id="67" name="TextBox 66">
                <a:extLst>
                  <a:ext uri="{FF2B5EF4-FFF2-40B4-BE49-F238E27FC236}">
                    <a16:creationId xmlns="" xmlns:a16="http://schemas.microsoft.com/office/drawing/2014/main" id="{AEA9640B-1AE9-8A10-A89B-CD481BADD1ED}"/>
                  </a:ext>
                </a:extLst>
              </p:cNvPr>
              <p:cNvSpPr txBox="1"/>
              <p:nvPr/>
            </p:nvSpPr>
            <p:spPr>
              <a:xfrm>
                <a:off x="4181882" y="3829106"/>
                <a:ext cx="261124" cy="369332"/>
              </a:xfrm>
              <a:prstGeom prst="rect">
                <a:avLst/>
              </a:prstGeom>
              <a:noFill/>
            </p:spPr>
            <p:txBody>
              <a:bodyPr wrap="square" rtlCol="0">
                <a:spAutoFit/>
              </a:bodyPr>
              <a:lstStyle/>
              <a:p>
                <a:r>
                  <a:rPr lang="en-US" dirty="0"/>
                  <a:t>5</a:t>
                </a:r>
                <a:endParaRPr lang="en-PK" dirty="0"/>
              </a:p>
            </p:txBody>
          </p:sp>
        </p:grpSp>
        <p:sp>
          <p:nvSpPr>
            <p:cNvPr id="57" name="TextBox 56">
              <a:extLst>
                <a:ext uri="{FF2B5EF4-FFF2-40B4-BE49-F238E27FC236}">
                  <a16:creationId xmlns="" xmlns:a16="http://schemas.microsoft.com/office/drawing/2014/main" id="{793D2016-8748-236A-BC05-C7A80C3F65EE}"/>
                </a:ext>
              </a:extLst>
            </p:cNvPr>
            <p:cNvSpPr txBox="1"/>
            <p:nvPr/>
          </p:nvSpPr>
          <p:spPr>
            <a:xfrm>
              <a:off x="6316915" y="5390344"/>
              <a:ext cx="262713" cy="369332"/>
            </a:xfrm>
            <a:prstGeom prst="rect">
              <a:avLst/>
            </a:prstGeom>
            <a:noFill/>
          </p:spPr>
          <p:txBody>
            <a:bodyPr wrap="square" rtlCol="0">
              <a:spAutoFit/>
            </a:bodyPr>
            <a:lstStyle/>
            <a:p>
              <a:r>
                <a:rPr lang="en-US" dirty="0"/>
                <a:t>6</a:t>
              </a:r>
              <a:endParaRPr lang="en-PK" dirty="0"/>
            </a:p>
          </p:txBody>
        </p:sp>
        <p:sp>
          <p:nvSpPr>
            <p:cNvPr id="58" name="TextBox 57">
              <a:extLst>
                <a:ext uri="{FF2B5EF4-FFF2-40B4-BE49-F238E27FC236}">
                  <a16:creationId xmlns="" xmlns:a16="http://schemas.microsoft.com/office/drawing/2014/main" id="{33BA23F5-7793-E3BC-BE68-85D14F3E957F}"/>
                </a:ext>
              </a:extLst>
            </p:cNvPr>
            <p:cNvSpPr txBox="1"/>
            <p:nvPr/>
          </p:nvSpPr>
          <p:spPr>
            <a:xfrm>
              <a:off x="7025094" y="5386683"/>
              <a:ext cx="262713" cy="369332"/>
            </a:xfrm>
            <a:prstGeom prst="rect">
              <a:avLst/>
            </a:prstGeom>
            <a:noFill/>
          </p:spPr>
          <p:txBody>
            <a:bodyPr wrap="square" rtlCol="0">
              <a:spAutoFit/>
            </a:bodyPr>
            <a:lstStyle/>
            <a:p>
              <a:r>
                <a:rPr lang="en-US" dirty="0"/>
                <a:t>7</a:t>
              </a:r>
              <a:endParaRPr lang="en-PK" dirty="0"/>
            </a:p>
          </p:txBody>
        </p:sp>
        <p:sp>
          <p:nvSpPr>
            <p:cNvPr id="59" name="TextBox 58">
              <a:extLst>
                <a:ext uri="{FF2B5EF4-FFF2-40B4-BE49-F238E27FC236}">
                  <a16:creationId xmlns="" xmlns:a16="http://schemas.microsoft.com/office/drawing/2014/main" id="{A8EFE4D1-CC69-AF28-F320-55A39C65CEC2}"/>
                </a:ext>
              </a:extLst>
            </p:cNvPr>
            <p:cNvSpPr txBox="1"/>
            <p:nvPr/>
          </p:nvSpPr>
          <p:spPr>
            <a:xfrm>
              <a:off x="7728333" y="5386683"/>
              <a:ext cx="426634" cy="369332"/>
            </a:xfrm>
            <a:prstGeom prst="rect">
              <a:avLst/>
            </a:prstGeom>
            <a:noFill/>
          </p:spPr>
          <p:txBody>
            <a:bodyPr wrap="square" rtlCol="0">
              <a:spAutoFit/>
            </a:bodyPr>
            <a:lstStyle/>
            <a:p>
              <a:r>
                <a:rPr lang="en-US" dirty="0"/>
                <a:t>8</a:t>
              </a:r>
              <a:endParaRPr lang="en-PK" dirty="0"/>
            </a:p>
          </p:txBody>
        </p:sp>
        <p:sp>
          <p:nvSpPr>
            <p:cNvPr id="60" name="TextBox 59">
              <a:extLst>
                <a:ext uri="{FF2B5EF4-FFF2-40B4-BE49-F238E27FC236}">
                  <a16:creationId xmlns="" xmlns:a16="http://schemas.microsoft.com/office/drawing/2014/main" id="{E8C61FDA-2B41-CD6C-0836-7404D5949478}"/>
                </a:ext>
              </a:extLst>
            </p:cNvPr>
            <p:cNvSpPr txBox="1"/>
            <p:nvPr/>
          </p:nvSpPr>
          <p:spPr>
            <a:xfrm>
              <a:off x="8450668" y="5393752"/>
              <a:ext cx="262713" cy="369332"/>
            </a:xfrm>
            <a:prstGeom prst="rect">
              <a:avLst/>
            </a:prstGeom>
            <a:noFill/>
          </p:spPr>
          <p:txBody>
            <a:bodyPr wrap="square" rtlCol="0">
              <a:spAutoFit/>
            </a:bodyPr>
            <a:lstStyle/>
            <a:p>
              <a:r>
                <a:rPr lang="en-US" dirty="0"/>
                <a:t>9</a:t>
              </a:r>
              <a:endParaRPr lang="en-PK" dirty="0"/>
            </a:p>
          </p:txBody>
        </p:sp>
        <p:sp>
          <p:nvSpPr>
            <p:cNvPr id="61" name="TextBox 60">
              <a:extLst>
                <a:ext uri="{FF2B5EF4-FFF2-40B4-BE49-F238E27FC236}">
                  <a16:creationId xmlns="" xmlns:a16="http://schemas.microsoft.com/office/drawing/2014/main" id="{84AF874D-779A-ABE9-DD65-C70D7592AEF4}"/>
                </a:ext>
              </a:extLst>
            </p:cNvPr>
            <p:cNvSpPr txBox="1"/>
            <p:nvPr/>
          </p:nvSpPr>
          <p:spPr>
            <a:xfrm>
              <a:off x="8998730" y="5393752"/>
              <a:ext cx="424339" cy="369332"/>
            </a:xfrm>
            <a:prstGeom prst="rect">
              <a:avLst/>
            </a:prstGeom>
            <a:noFill/>
          </p:spPr>
          <p:txBody>
            <a:bodyPr wrap="square" rtlCol="0">
              <a:spAutoFit/>
            </a:bodyPr>
            <a:lstStyle/>
            <a:p>
              <a:r>
                <a:rPr lang="en-US" dirty="0"/>
                <a:t>12</a:t>
              </a:r>
              <a:endParaRPr lang="en-PK" dirty="0"/>
            </a:p>
          </p:txBody>
        </p:sp>
      </p:grpSp>
      <p:grpSp>
        <p:nvGrpSpPr>
          <p:cNvPr id="133" name="Group 132">
            <a:extLst>
              <a:ext uri="{FF2B5EF4-FFF2-40B4-BE49-F238E27FC236}">
                <a16:creationId xmlns="" xmlns:a16="http://schemas.microsoft.com/office/drawing/2014/main" id="{97770E2F-2B3F-3518-C845-D92C37A67422}"/>
              </a:ext>
            </a:extLst>
          </p:cNvPr>
          <p:cNvGrpSpPr/>
          <p:nvPr/>
        </p:nvGrpSpPr>
        <p:grpSpPr>
          <a:xfrm>
            <a:off x="5367089" y="5065486"/>
            <a:ext cx="1920718" cy="1445138"/>
            <a:chOff x="5367089" y="5065486"/>
            <a:chExt cx="1920718" cy="1445138"/>
          </a:xfrm>
        </p:grpSpPr>
        <p:sp>
          <p:nvSpPr>
            <p:cNvPr id="134" name="Oval 133">
              <a:extLst>
                <a:ext uri="{FF2B5EF4-FFF2-40B4-BE49-F238E27FC236}">
                  <a16:creationId xmlns="" xmlns:a16="http://schemas.microsoft.com/office/drawing/2014/main" id="{943E1A00-1127-2486-0E59-5719DC01FD84}"/>
                </a:ext>
              </a:extLst>
            </p:cNvPr>
            <p:cNvSpPr/>
            <p:nvPr/>
          </p:nvSpPr>
          <p:spPr>
            <a:xfrm>
              <a:off x="5367089" y="5065486"/>
              <a:ext cx="1446454" cy="1045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5" name="TextBox 134">
              <a:extLst>
                <a:ext uri="{FF2B5EF4-FFF2-40B4-BE49-F238E27FC236}">
                  <a16:creationId xmlns="" xmlns:a16="http://schemas.microsoft.com/office/drawing/2014/main" id="{16B83493-F55E-3781-1FAB-4E44E1375388}"/>
                </a:ext>
              </a:extLst>
            </p:cNvPr>
            <p:cNvSpPr txBox="1"/>
            <p:nvPr/>
          </p:nvSpPr>
          <p:spPr>
            <a:xfrm>
              <a:off x="6059489" y="6110514"/>
              <a:ext cx="1228318"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Median</a:t>
              </a:r>
              <a:endParaRPr lang="en-PK" dirty="0">
                <a:solidFill>
                  <a:srgbClr val="FF0000"/>
                </a:solidFill>
                <a:latin typeface="Franklin Gothic Book" panose="020B0503020102020204" pitchFamily="34" charset="0"/>
              </a:endParaRPr>
            </a:p>
          </p:txBody>
        </p:sp>
      </p:grpSp>
      <p:sp>
        <p:nvSpPr>
          <p:cNvPr id="136" name="TextBox 135">
            <a:extLst>
              <a:ext uri="{FF2B5EF4-FFF2-40B4-BE49-F238E27FC236}">
                <a16:creationId xmlns="" xmlns:a16="http://schemas.microsoft.com/office/drawing/2014/main" id="{D6E957D3-64DA-74CB-A040-E379A4406414}"/>
              </a:ext>
            </a:extLst>
          </p:cNvPr>
          <p:cNvSpPr txBox="1"/>
          <p:nvPr/>
        </p:nvSpPr>
        <p:spPr>
          <a:xfrm>
            <a:off x="5606216" y="3807417"/>
            <a:ext cx="936076"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Joined</a:t>
            </a:r>
            <a:endParaRPr lang="en-US" dirty="0">
              <a:solidFill>
                <a:srgbClr val="FF0000"/>
              </a:solidFill>
              <a:latin typeface="Franklin Gothic Book" panose="020B0503020102020204" pitchFamily="34" charset="0"/>
            </a:endParaRPr>
          </a:p>
        </p:txBody>
      </p:sp>
      <p:sp>
        <p:nvSpPr>
          <p:cNvPr id="137" name="TextBox 136">
            <a:extLst>
              <a:ext uri="{FF2B5EF4-FFF2-40B4-BE49-F238E27FC236}">
                <a16:creationId xmlns="" xmlns:a16="http://schemas.microsoft.com/office/drawing/2014/main" id="{950B44A6-C9CE-410D-69E4-07F134052DE4}"/>
              </a:ext>
            </a:extLst>
          </p:cNvPr>
          <p:cNvSpPr txBox="1"/>
          <p:nvPr/>
        </p:nvSpPr>
        <p:spPr>
          <a:xfrm>
            <a:off x="1134044" y="5393752"/>
            <a:ext cx="979731" cy="400110"/>
          </a:xfrm>
          <a:prstGeom prst="rect">
            <a:avLst/>
          </a:prstGeom>
          <a:noFill/>
        </p:spPr>
        <p:txBody>
          <a:bodyPr wrap="square" rtlCol="0">
            <a:spAutoFit/>
          </a:bodyPr>
          <a:lstStyle/>
          <a:p>
            <a:r>
              <a:rPr lang="en-US" sz="2000" dirty="0">
                <a:solidFill>
                  <a:srgbClr val="FF0000"/>
                </a:solidFill>
                <a:latin typeface="Franklin Gothic Book" panose="020B0503020102020204" pitchFamily="34" charset="0"/>
              </a:rPr>
              <a:t>Sorted</a:t>
            </a:r>
            <a:endParaRPr lang="en-US" dirty="0">
              <a:solidFill>
                <a:srgbClr val="FF0000"/>
              </a:solidFill>
              <a:latin typeface="Franklin Gothic Book" panose="020B0503020102020204" pitchFamily="34" charset="0"/>
            </a:endParaRPr>
          </a:p>
        </p:txBody>
      </p:sp>
      <p:grpSp>
        <p:nvGrpSpPr>
          <p:cNvPr id="43" name="Group 42">
            <a:extLst>
              <a:ext uri="{FF2B5EF4-FFF2-40B4-BE49-F238E27FC236}">
                <a16:creationId xmlns="" xmlns:a16="http://schemas.microsoft.com/office/drawing/2014/main" id="{1D29A262-95DE-C22C-8B7A-01B758CCCA5C}"/>
              </a:ext>
            </a:extLst>
          </p:cNvPr>
          <p:cNvGrpSpPr/>
          <p:nvPr/>
        </p:nvGrpSpPr>
        <p:grpSpPr>
          <a:xfrm>
            <a:off x="2756461" y="1041563"/>
            <a:ext cx="6268142" cy="914400"/>
            <a:chOff x="2756461" y="1041563"/>
            <a:chExt cx="6268142" cy="914400"/>
          </a:xfrm>
        </p:grpSpPr>
        <p:sp>
          <p:nvSpPr>
            <p:cNvPr id="44" name="TextBox 43">
              <a:extLst>
                <a:ext uri="{FF2B5EF4-FFF2-40B4-BE49-F238E27FC236}">
                  <a16:creationId xmlns="" xmlns:a16="http://schemas.microsoft.com/office/drawing/2014/main" id="{84C11ABA-52DA-DB12-8DE8-BA3958D71A30}"/>
                </a:ext>
              </a:extLst>
            </p:cNvPr>
            <p:cNvSpPr txBox="1"/>
            <p:nvPr/>
          </p:nvSpPr>
          <p:spPr>
            <a:xfrm>
              <a:off x="3609975" y="1082129"/>
              <a:ext cx="4972050" cy="769441"/>
            </a:xfrm>
            <a:prstGeom prst="rect">
              <a:avLst/>
            </a:prstGeom>
            <a:noFill/>
          </p:spPr>
          <p:txBody>
            <a:bodyPr wrap="square" rtlCol="0">
              <a:spAutoFit/>
            </a:bodyPr>
            <a:lstStyle/>
            <a:p>
              <a:pPr algn="ctr"/>
              <a:r>
                <a:rPr lang="en-US" sz="4400" b="1" dirty="0">
                  <a:latin typeface="Franklin Gothic Book" panose="020B0503020102020204" pitchFamily="34" charset="0"/>
                </a:rPr>
                <a:t>Problem to Discuss</a:t>
              </a:r>
            </a:p>
          </p:txBody>
        </p:sp>
        <p:pic>
          <p:nvPicPr>
            <p:cNvPr id="54" name="Graphic 53" descr="Question mark with solid fill">
              <a:extLst>
                <a:ext uri="{FF2B5EF4-FFF2-40B4-BE49-F238E27FC236}">
                  <a16:creationId xmlns="" xmlns:a16="http://schemas.microsoft.com/office/drawing/2014/main" id="{E1860F99-3ECB-C9FD-FCC0-9E02C6887D0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2025" y="1290310"/>
              <a:ext cx="442578" cy="442578"/>
            </a:xfrm>
            <a:prstGeom prst="rect">
              <a:avLst/>
            </a:prstGeom>
          </p:spPr>
        </p:pic>
        <p:pic>
          <p:nvPicPr>
            <p:cNvPr id="55" name="Graphic 54" descr="Brainstorm outline">
              <a:extLst>
                <a:ext uri="{FF2B5EF4-FFF2-40B4-BE49-F238E27FC236}">
                  <a16:creationId xmlns="" xmlns:a16="http://schemas.microsoft.com/office/drawing/2014/main" id="{88DD6964-53E9-279D-BE91-FD7F7B0AA5F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756461" y="1041563"/>
              <a:ext cx="914400" cy="914400"/>
            </a:xfrm>
            <a:prstGeom prst="rect">
              <a:avLst/>
            </a:prstGeom>
          </p:spPr>
        </p:pic>
      </p:grpSp>
      <p:grpSp>
        <p:nvGrpSpPr>
          <p:cNvPr id="2" name="Group 1">
            <a:extLst>
              <a:ext uri="{FF2B5EF4-FFF2-40B4-BE49-F238E27FC236}">
                <a16:creationId xmlns="" xmlns:a16="http://schemas.microsoft.com/office/drawing/2014/main" id="{56A8E628-FFA5-9070-EE05-7C5ECADFFE57}"/>
              </a:ext>
            </a:extLst>
          </p:cNvPr>
          <p:cNvGrpSpPr/>
          <p:nvPr/>
        </p:nvGrpSpPr>
        <p:grpSpPr>
          <a:xfrm>
            <a:off x="669659" y="-16860"/>
            <a:ext cx="12115800" cy="6858000"/>
            <a:chOff x="-63429" y="-4565"/>
            <a:chExt cx="12115800" cy="6858000"/>
          </a:xfrm>
        </p:grpSpPr>
        <p:grpSp>
          <p:nvGrpSpPr>
            <p:cNvPr id="3" name="Group 2">
              <a:extLst>
                <a:ext uri="{FF2B5EF4-FFF2-40B4-BE49-F238E27FC236}">
                  <a16:creationId xmlns="" xmlns:a16="http://schemas.microsoft.com/office/drawing/2014/main" id="{B5637C4C-2B3C-FC89-5532-93DCBA0F10F2}"/>
                </a:ext>
              </a:extLst>
            </p:cNvPr>
            <p:cNvGrpSpPr/>
            <p:nvPr/>
          </p:nvGrpSpPr>
          <p:grpSpPr>
            <a:xfrm>
              <a:off x="-63429" y="-4565"/>
              <a:ext cx="12115800" cy="6858000"/>
              <a:chOff x="-33881" y="0"/>
              <a:chExt cx="12115800" cy="6858000"/>
            </a:xfrm>
            <a:gradFill>
              <a:gsLst>
                <a:gs pos="0">
                  <a:schemeClr val="accent2">
                    <a:lumMod val="50000"/>
                  </a:schemeClr>
                </a:gs>
                <a:gs pos="61000">
                  <a:srgbClr val="FF9966"/>
                </a:gs>
                <a:gs pos="98000">
                  <a:schemeClr val="accent2">
                    <a:lumMod val="40000"/>
                    <a:lumOff val="60000"/>
                  </a:schemeClr>
                </a:gs>
              </a:gsLst>
              <a:lin ang="5400000" scaled="1"/>
            </a:gradFill>
          </p:grpSpPr>
          <p:grpSp>
            <p:nvGrpSpPr>
              <p:cNvPr id="26" name="Group 25">
                <a:extLst>
                  <a:ext uri="{FF2B5EF4-FFF2-40B4-BE49-F238E27FC236}">
                    <a16:creationId xmlns="" xmlns:a16="http://schemas.microsoft.com/office/drawing/2014/main" id="{454AB4E6-B9A0-B098-19CD-92BF4C464EDA}"/>
                  </a:ext>
                </a:extLst>
              </p:cNvPr>
              <p:cNvGrpSpPr/>
              <p:nvPr/>
            </p:nvGrpSpPr>
            <p:grpSpPr>
              <a:xfrm>
                <a:off x="-33881" y="0"/>
                <a:ext cx="12115800" cy="6858000"/>
                <a:chOff x="-12496800" y="0"/>
                <a:chExt cx="12115800" cy="6858000"/>
              </a:xfrm>
              <a:grpFill/>
            </p:grpSpPr>
            <p:grpSp>
              <p:nvGrpSpPr>
                <p:cNvPr id="37" name="Group 36">
                  <a:extLst>
                    <a:ext uri="{FF2B5EF4-FFF2-40B4-BE49-F238E27FC236}">
                      <a16:creationId xmlns="" xmlns:a16="http://schemas.microsoft.com/office/drawing/2014/main" id="{C419341A-4CF8-795C-A079-9D2207009570}"/>
                    </a:ext>
                  </a:extLst>
                </p:cNvPr>
                <p:cNvGrpSpPr/>
                <p:nvPr/>
              </p:nvGrpSpPr>
              <p:grpSpPr>
                <a:xfrm>
                  <a:off x="-12496800" y="0"/>
                  <a:ext cx="12115800" cy="6858000"/>
                  <a:chOff x="0" y="0"/>
                  <a:chExt cx="12115800" cy="6858000"/>
                </a:xfrm>
                <a:grpFill/>
                <a:effectLst>
                  <a:outerShdw blurRad="50800" dist="88900" algn="l" rotWithShape="0">
                    <a:prstClr val="black">
                      <a:alpha val="50000"/>
                    </a:prstClr>
                  </a:outerShdw>
                </a:effectLst>
              </p:grpSpPr>
              <p:sp>
                <p:nvSpPr>
                  <p:cNvPr id="39" name="Rectangle 38">
                    <a:extLst>
                      <a:ext uri="{FF2B5EF4-FFF2-40B4-BE49-F238E27FC236}">
                        <a16:creationId xmlns="" xmlns:a16="http://schemas.microsoft.com/office/drawing/2014/main" id="{AB07530A-A7F1-23FD-7967-352491C1EFD2}"/>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0" name="Rectangle: Rounded Corners 39">
                    <a:extLst>
                      <a:ext uri="{FF2B5EF4-FFF2-40B4-BE49-F238E27FC236}">
                        <a16:creationId xmlns="" xmlns:a16="http://schemas.microsoft.com/office/drawing/2014/main" id="{C3CC5313-AA03-B8A8-2AEE-6D90B3C472A7}"/>
                      </a:ext>
                    </a:extLst>
                  </p:cNvPr>
                  <p:cNvSpPr/>
                  <p:nvPr/>
                </p:nvSpPr>
                <p:spPr>
                  <a:xfrm>
                    <a:off x="10953750" y="5905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38" name="TextBox 37">
                  <a:extLst>
                    <a:ext uri="{FF2B5EF4-FFF2-40B4-BE49-F238E27FC236}">
                      <a16:creationId xmlns="" xmlns:a16="http://schemas.microsoft.com/office/drawing/2014/main" id="{4BE11376-691B-D1AE-2A2C-AE68B4692E0C}"/>
                    </a:ext>
                  </a:extLst>
                </p:cNvPr>
                <p:cNvSpPr txBox="1"/>
                <p:nvPr/>
              </p:nvSpPr>
              <p:spPr>
                <a:xfrm>
                  <a:off x="-910358" y="767090"/>
                  <a:ext cx="454003" cy="523220"/>
                </a:xfrm>
                <a:prstGeom prst="rect">
                  <a:avLst/>
                </a:prstGeom>
                <a:grpFill/>
              </p:spPr>
              <p:txBody>
                <a:bodyPr wrap="square" rtlCol="0">
                  <a:spAutoFit/>
                </a:bodyPr>
                <a:lstStyle/>
                <a:p>
                  <a:r>
                    <a:rPr lang="en-US" sz="2800" dirty="0">
                      <a:latin typeface="Arial Black" panose="020B0A04020102020204" pitchFamily="34" charset="0"/>
                    </a:rPr>
                    <a:t>A</a:t>
                  </a:r>
                  <a:endParaRPr lang="en-PK" dirty="0">
                    <a:latin typeface="Arial Black" panose="020B0A04020102020204" pitchFamily="34" charset="0"/>
                  </a:endParaRPr>
                </a:p>
              </p:txBody>
            </p:sp>
          </p:grpSp>
          <p:sp>
            <p:nvSpPr>
              <p:cNvPr id="31" name="TextBox 30">
                <a:extLst>
                  <a:ext uri="{FF2B5EF4-FFF2-40B4-BE49-F238E27FC236}">
                    <a16:creationId xmlns="" xmlns:a16="http://schemas.microsoft.com/office/drawing/2014/main" id="{6D783553-E5EC-7FDB-B57B-AF34DE8DB5E7}"/>
                  </a:ext>
                </a:extLst>
              </p:cNvPr>
              <p:cNvSpPr txBox="1"/>
              <p:nvPr/>
            </p:nvSpPr>
            <p:spPr>
              <a:xfrm>
                <a:off x="3155023" y="659260"/>
                <a:ext cx="5339935" cy="1323439"/>
              </a:xfrm>
              <a:prstGeom prst="rect">
                <a:avLst/>
              </a:prstGeom>
              <a:grpFill/>
            </p:spPr>
            <p:txBody>
              <a:bodyPr wrap="square" rtlCol="0">
                <a:spAutoFit/>
              </a:bodyPr>
              <a:lstStyle/>
              <a:p>
                <a:pPr algn="ctr"/>
                <a:r>
                  <a:rPr lang="en-US" sz="4000" b="1" dirty="0">
                    <a:latin typeface="Franklin Gothic Book" panose="020B0503020102020204" pitchFamily="34" charset="0"/>
                  </a:rPr>
                  <a:t>Methods of merging Sorted Arrays</a:t>
                </a:r>
              </a:p>
            </p:txBody>
          </p:sp>
          <p:sp>
            <p:nvSpPr>
              <p:cNvPr id="33" name="TextBox 32">
                <a:extLst>
                  <a:ext uri="{FF2B5EF4-FFF2-40B4-BE49-F238E27FC236}">
                    <a16:creationId xmlns="" xmlns:a16="http://schemas.microsoft.com/office/drawing/2014/main" id="{19AB5447-13FA-9D83-E870-7D6B2553CD0F}"/>
                  </a:ext>
                </a:extLst>
              </p:cNvPr>
              <p:cNvSpPr txBox="1"/>
              <p:nvPr/>
            </p:nvSpPr>
            <p:spPr>
              <a:xfrm>
                <a:off x="1162388" y="2587774"/>
                <a:ext cx="2258511" cy="461665"/>
              </a:xfrm>
              <a:prstGeom prst="rect">
                <a:avLst/>
              </a:prstGeom>
              <a:grpFill/>
            </p:spPr>
            <p:txBody>
              <a:bodyPr wrap="square" rtlCol="0">
                <a:spAutoFit/>
              </a:bodyPr>
              <a:lstStyle/>
              <a:p>
                <a:r>
                  <a:rPr lang="en-US" sz="2400" b="1" dirty="0">
                    <a:latin typeface="Franklin Gothic Book" panose="020B0503020102020204" pitchFamily="34" charset="0"/>
                  </a:rPr>
                  <a:t>Naive Approach</a:t>
                </a:r>
                <a:endParaRPr lang="en-PK" sz="2400" b="1" dirty="0">
                  <a:latin typeface="Franklin Gothic Book" panose="020B0503020102020204" pitchFamily="34" charset="0"/>
                </a:endParaRPr>
              </a:p>
            </p:txBody>
          </p:sp>
          <p:sp>
            <p:nvSpPr>
              <p:cNvPr id="34" name="TextBox 33">
                <a:extLst>
                  <a:ext uri="{FF2B5EF4-FFF2-40B4-BE49-F238E27FC236}">
                    <a16:creationId xmlns="" xmlns:a16="http://schemas.microsoft.com/office/drawing/2014/main" id="{66F3768C-484E-76E1-A2B7-E030C90EDAE9}"/>
                  </a:ext>
                </a:extLst>
              </p:cNvPr>
              <p:cNvSpPr txBox="1"/>
              <p:nvPr/>
            </p:nvSpPr>
            <p:spPr>
              <a:xfrm>
                <a:off x="1154150" y="3108340"/>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Creating a new array</a:t>
                </a:r>
              </a:p>
              <a:p>
                <a:pPr marL="342900" indent="-342900">
                  <a:buFont typeface="Wingdings" panose="05000000000000000000" pitchFamily="2" charset="2"/>
                  <a:buChar char="§"/>
                </a:pPr>
                <a:r>
                  <a:rPr lang="en-US" sz="2000" dirty="0">
                    <a:latin typeface="Franklin Gothic Book" panose="020B0503020102020204" pitchFamily="34" charset="0"/>
                  </a:rPr>
                  <a:t>Sequentially adding elements of both arrays</a:t>
                </a:r>
              </a:p>
              <a:p>
                <a:pPr marL="342900" indent="-342900">
                  <a:buFont typeface="Wingdings" panose="05000000000000000000" pitchFamily="2" charset="2"/>
                  <a:buChar char="§"/>
                </a:pPr>
                <a:r>
                  <a:rPr lang="en-US" sz="2000" dirty="0">
                    <a:latin typeface="Franklin Gothic Book" panose="020B0503020102020204" pitchFamily="34" charset="0"/>
                  </a:rPr>
                  <a:t>Time Complexity O(N)</a:t>
                </a:r>
                <a:endParaRPr lang="en-PK" sz="2000" dirty="0">
                  <a:latin typeface="Franklin Gothic Book" panose="020B0503020102020204" pitchFamily="34" charset="0"/>
                </a:endParaRPr>
              </a:p>
            </p:txBody>
          </p:sp>
          <p:sp>
            <p:nvSpPr>
              <p:cNvPr id="35" name="TextBox 34">
                <a:extLst>
                  <a:ext uri="{FF2B5EF4-FFF2-40B4-BE49-F238E27FC236}">
                    <a16:creationId xmlns="" xmlns:a16="http://schemas.microsoft.com/office/drawing/2014/main" id="{91218621-02B5-8DCB-B539-66D760387D93}"/>
                  </a:ext>
                </a:extLst>
              </p:cNvPr>
              <p:cNvSpPr txBox="1"/>
              <p:nvPr/>
            </p:nvSpPr>
            <p:spPr>
              <a:xfrm>
                <a:off x="1258736" y="4381402"/>
                <a:ext cx="2351237" cy="461665"/>
              </a:xfrm>
              <a:prstGeom prst="rect">
                <a:avLst/>
              </a:prstGeom>
              <a:grpFill/>
            </p:spPr>
            <p:txBody>
              <a:bodyPr wrap="square" rtlCol="0">
                <a:spAutoFit/>
              </a:bodyPr>
              <a:lstStyle/>
              <a:p>
                <a:r>
                  <a:rPr lang="en-US" sz="2400" b="1" dirty="0">
                    <a:latin typeface="Franklin Gothic Book" panose="020B0503020102020204" pitchFamily="34" charset="0"/>
                  </a:rPr>
                  <a:t>Efficient Method</a:t>
                </a:r>
                <a:endParaRPr lang="en-PK" sz="2400" b="1" dirty="0">
                  <a:latin typeface="Franklin Gothic Book" panose="020B0503020102020204" pitchFamily="34" charset="0"/>
                </a:endParaRPr>
              </a:p>
            </p:txBody>
          </p:sp>
          <p:sp>
            <p:nvSpPr>
              <p:cNvPr id="36" name="TextBox 35">
                <a:extLst>
                  <a:ext uri="{FF2B5EF4-FFF2-40B4-BE49-F238E27FC236}">
                    <a16:creationId xmlns="" xmlns:a16="http://schemas.microsoft.com/office/drawing/2014/main" id="{53434803-C48D-1817-A42E-BC525C4F108B}"/>
                  </a:ext>
                </a:extLst>
              </p:cNvPr>
              <p:cNvSpPr txBox="1"/>
              <p:nvPr/>
            </p:nvSpPr>
            <p:spPr>
              <a:xfrm>
                <a:off x="1154150" y="4990511"/>
                <a:ext cx="7148965" cy="1015663"/>
              </a:xfrm>
              <a:prstGeom prst="rect">
                <a:avLst/>
              </a:prstGeom>
              <a:grpFill/>
            </p:spPr>
            <p:txBody>
              <a:bodyPr wrap="square" rtlCol="0">
                <a:spAutoFit/>
              </a:bodyPr>
              <a:lstStyle/>
              <a:p>
                <a:pPr marL="342900" indent="-342900">
                  <a:buFont typeface="Wingdings" panose="05000000000000000000" pitchFamily="2" charset="2"/>
                  <a:buChar char="§"/>
                </a:pPr>
                <a:r>
                  <a:rPr lang="en-US" sz="2000" dirty="0">
                    <a:latin typeface="Franklin Gothic Book" panose="020B0503020102020204" pitchFamily="34" charset="0"/>
                  </a:rPr>
                  <a:t>Using pointers to compare elements of both arrays and merging them</a:t>
                </a:r>
              </a:p>
              <a:p>
                <a:pPr marL="342900" indent="-342900">
                  <a:buFont typeface="Wingdings" panose="05000000000000000000" pitchFamily="2" charset="2"/>
                  <a:buChar char="§"/>
                </a:pPr>
                <a:r>
                  <a:rPr lang="en-US" sz="2000" dirty="0">
                    <a:latin typeface="Franklin Gothic Book" panose="020B0503020102020204" pitchFamily="34" charset="0"/>
                  </a:rPr>
                  <a:t>Time Complexity O(</a:t>
                </a:r>
                <a:r>
                  <a:rPr lang="en-US" sz="2000" dirty="0" err="1">
                    <a:latin typeface="Franklin Gothic Book" panose="020B0503020102020204" pitchFamily="34" charset="0"/>
                  </a:rPr>
                  <a:t>n+m</a:t>
                </a:r>
                <a:r>
                  <a:rPr lang="en-US" sz="2000" dirty="0">
                    <a:latin typeface="Franklin Gothic Book" panose="020B0503020102020204" pitchFamily="34" charset="0"/>
                  </a:rPr>
                  <a:t>)</a:t>
                </a:r>
                <a:endParaRPr lang="en-PK" sz="2000" dirty="0">
                  <a:latin typeface="Franklin Gothic Book" panose="020B0503020102020204" pitchFamily="34" charset="0"/>
                </a:endParaRPr>
              </a:p>
            </p:txBody>
          </p:sp>
        </p:grpSp>
        <p:pic>
          <p:nvPicPr>
            <p:cNvPr id="4" name="Graphic 3" descr="Circles with arrows with solid fill">
              <a:extLst>
                <a:ext uri="{FF2B5EF4-FFF2-40B4-BE49-F238E27FC236}">
                  <a16:creationId xmlns="" xmlns:a16="http://schemas.microsoft.com/office/drawing/2014/main" id="{BA3D12D5-1569-838E-B3A5-F8D08F6C065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578671" y="680746"/>
              <a:ext cx="876300" cy="876300"/>
            </a:xfrm>
            <a:prstGeom prst="rect">
              <a:avLst/>
            </a:prstGeom>
          </p:spPr>
        </p:pic>
      </p:grpSp>
      <p:grpSp>
        <p:nvGrpSpPr>
          <p:cNvPr id="153" name="Group 152">
            <a:extLst>
              <a:ext uri="{FF2B5EF4-FFF2-40B4-BE49-F238E27FC236}">
                <a16:creationId xmlns="" xmlns:a16="http://schemas.microsoft.com/office/drawing/2014/main" id="{EBA167CA-ECCD-25F2-89DF-3983944C4459}"/>
              </a:ext>
            </a:extLst>
          </p:cNvPr>
          <p:cNvGrpSpPr/>
          <p:nvPr/>
        </p:nvGrpSpPr>
        <p:grpSpPr>
          <a:xfrm>
            <a:off x="-16467" y="-21054"/>
            <a:ext cx="12134850" cy="6858000"/>
            <a:chOff x="-714452" y="0"/>
            <a:chExt cx="12134850" cy="6858000"/>
          </a:xfrm>
        </p:grpSpPr>
        <p:grpSp>
          <p:nvGrpSpPr>
            <p:cNvPr id="154" name="Group 153">
              <a:extLst>
                <a:ext uri="{FF2B5EF4-FFF2-40B4-BE49-F238E27FC236}">
                  <a16:creationId xmlns="" xmlns:a16="http://schemas.microsoft.com/office/drawing/2014/main" id="{05F12340-EE16-AA6C-D348-C01B61E670F2}"/>
                </a:ext>
              </a:extLst>
            </p:cNvPr>
            <p:cNvGrpSpPr/>
            <p:nvPr/>
          </p:nvGrpSpPr>
          <p:grpSpPr>
            <a:xfrm>
              <a:off x="-714452" y="0"/>
              <a:ext cx="12134850" cy="6858000"/>
              <a:chOff x="-714452" y="0"/>
              <a:chExt cx="12134850" cy="6858000"/>
            </a:xfrm>
          </p:grpSpPr>
          <p:grpSp>
            <p:nvGrpSpPr>
              <p:cNvPr id="156" name="Group 155">
                <a:extLst>
                  <a:ext uri="{FF2B5EF4-FFF2-40B4-BE49-F238E27FC236}">
                    <a16:creationId xmlns="" xmlns:a16="http://schemas.microsoft.com/office/drawing/2014/main" id="{4CCEDFD4-59DB-B71C-3222-00CAE56017D4}"/>
                  </a:ext>
                </a:extLst>
              </p:cNvPr>
              <p:cNvGrpSpPr/>
              <p:nvPr/>
            </p:nvGrpSpPr>
            <p:grpSpPr>
              <a:xfrm>
                <a:off x="-714452" y="0"/>
                <a:ext cx="12134850" cy="6858000"/>
                <a:chOff x="-13095212" y="-7164344"/>
                <a:chExt cx="12134850" cy="6858000"/>
              </a:xfrm>
              <a:gradFill>
                <a:gsLst>
                  <a:gs pos="97000">
                    <a:schemeClr val="accent2">
                      <a:lumMod val="84000"/>
                    </a:schemeClr>
                  </a:gs>
                  <a:gs pos="0">
                    <a:srgbClr val="A50021">
                      <a:lumMod val="90000"/>
                    </a:srgbClr>
                  </a:gs>
                  <a:gs pos="36000">
                    <a:schemeClr val="accent2">
                      <a:lumMod val="50000"/>
                    </a:schemeClr>
                  </a:gs>
                </a:gsLst>
                <a:lin ang="5400000" scaled="1"/>
              </a:gradFill>
            </p:grpSpPr>
            <p:grpSp>
              <p:nvGrpSpPr>
                <p:cNvPr id="161" name="Group 160">
                  <a:extLst>
                    <a:ext uri="{FF2B5EF4-FFF2-40B4-BE49-F238E27FC236}">
                      <a16:creationId xmlns="" xmlns:a16="http://schemas.microsoft.com/office/drawing/2014/main" id="{A4F01476-9434-D3A7-9D95-9A6FE90F3E25}"/>
                    </a:ext>
                  </a:extLst>
                </p:cNvPr>
                <p:cNvGrpSpPr/>
                <p:nvPr/>
              </p:nvGrpSpPr>
              <p:grpSpPr>
                <a:xfrm>
                  <a:off x="-13095212" y="-7164344"/>
                  <a:ext cx="12134850" cy="6858000"/>
                  <a:chOff x="0" y="0"/>
                  <a:chExt cx="12134850" cy="6858000"/>
                </a:xfrm>
                <a:grpFill/>
                <a:effectLst>
                  <a:outerShdw blurRad="50800" dist="88900" algn="l" rotWithShape="0">
                    <a:prstClr val="black">
                      <a:alpha val="50000"/>
                    </a:prstClr>
                  </a:outerShdw>
                </a:effectLst>
              </p:grpSpPr>
              <p:sp>
                <p:nvSpPr>
                  <p:cNvPr id="163" name="Rectangle 162">
                    <a:extLst>
                      <a:ext uri="{FF2B5EF4-FFF2-40B4-BE49-F238E27FC236}">
                        <a16:creationId xmlns="" xmlns:a16="http://schemas.microsoft.com/office/drawing/2014/main" id="{EEA5ACA5-40D3-06FF-9516-C4E60977662C}"/>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sp>
                <p:nvSpPr>
                  <p:cNvPr id="164" name="Rectangle: Rounded Corners 163">
                    <a:extLst>
                      <a:ext uri="{FF2B5EF4-FFF2-40B4-BE49-F238E27FC236}">
                        <a16:creationId xmlns="" xmlns:a16="http://schemas.microsoft.com/office/drawing/2014/main" id="{9E1F9FED-1324-439B-F9F9-91EE9F6BEBA4}"/>
                      </a:ext>
                    </a:extLst>
                  </p:cNvPr>
                  <p:cNvSpPr/>
                  <p:nvPr/>
                </p:nvSpPr>
                <p:spPr>
                  <a:xfrm>
                    <a:off x="10972800" y="118110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b="1" dirty="0"/>
                  </a:p>
                </p:txBody>
              </p:sp>
            </p:grpSp>
            <p:sp>
              <p:nvSpPr>
                <p:cNvPr id="162" name="TextBox 161">
                  <a:extLst>
                    <a:ext uri="{FF2B5EF4-FFF2-40B4-BE49-F238E27FC236}">
                      <a16:creationId xmlns="" xmlns:a16="http://schemas.microsoft.com/office/drawing/2014/main" id="{319D4208-DE11-41E3-9370-D838A487B4E4}"/>
                    </a:ext>
                  </a:extLst>
                </p:cNvPr>
                <p:cNvSpPr txBox="1"/>
                <p:nvPr/>
              </p:nvSpPr>
              <p:spPr>
                <a:xfrm>
                  <a:off x="-1543050" y="-5820229"/>
                  <a:ext cx="468993" cy="523220"/>
                </a:xfrm>
                <a:prstGeom prst="rect">
                  <a:avLst/>
                </a:prstGeom>
                <a:grpFill/>
              </p:spPr>
              <p:txBody>
                <a:bodyPr wrap="square" rtlCol="0">
                  <a:spAutoFit/>
                </a:bodyPr>
                <a:lstStyle/>
                <a:p>
                  <a:r>
                    <a:rPr lang="en-US" sz="2800" b="1" dirty="0">
                      <a:latin typeface="Arial Black" panose="020B0A04020102020204" pitchFamily="34" charset="0"/>
                    </a:rPr>
                    <a:t>B</a:t>
                  </a:r>
                  <a:endParaRPr lang="en-PK" sz="2800" b="1" dirty="0">
                    <a:latin typeface="Arial Black" panose="020B0A04020102020204" pitchFamily="34" charset="0"/>
                  </a:endParaRPr>
                </a:p>
              </p:txBody>
            </p:sp>
          </p:grpSp>
          <p:sp>
            <p:nvSpPr>
              <p:cNvPr id="157" name="TextBox 156">
                <a:extLst>
                  <a:ext uri="{FF2B5EF4-FFF2-40B4-BE49-F238E27FC236}">
                    <a16:creationId xmlns="" xmlns:a16="http://schemas.microsoft.com/office/drawing/2014/main" id="{6C63C0EB-ED06-008F-499D-6FCE42A2F6E4}"/>
                  </a:ext>
                </a:extLst>
              </p:cNvPr>
              <p:cNvSpPr txBox="1"/>
              <p:nvPr/>
            </p:nvSpPr>
            <p:spPr>
              <a:xfrm>
                <a:off x="2555222" y="871077"/>
                <a:ext cx="4972050" cy="707886"/>
              </a:xfrm>
              <a:prstGeom prst="rect">
                <a:avLst/>
              </a:prstGeom>
              <a:noFill/>
            </p:spPr>
            <p:txBody>
              <a:bodyPr wrap="square" rtlCol="0">
                <a:spAutoFit/>
              </a:bodyPr>
              <a:lstStyle/>
              <a:p>
                <a:pPr algn="ctr"/>
                <a:r>
                  <a:rPr lang="en-US" sz="4000" b="1" dirty="0" err="1">
                    <a:latin typeface="Franklin Gothic Book" panose="020B0503020102020204" pitchFamily="34" charset="0"/>
                  </a:rPr>
                  <a:t>Leet</a:t>
                </a:r>
                <a:r>
                  <a:rPr lang="en-US" sz="4000" b="1" dirty="0">
                    <a:latin typeface="Franklin Gothic Book" panose="020B0503020102020204" pitchFamily="34" charset="0"/>
                  </a:rPr>
                  <a:t> Code</a:t>
                </a:r>
              </a:p>
            </p:txBody>
          </p:sp>
          <p:sp>
            <p:nvSpPr>
              <p:cNvPr id="158" name="TextBox 157">
                <a:extLst>
                  <a:ext uri="{FF2B5EF4-FFF2-40B4-BE49-F238E27FC236}">
                    <a16:creationId xmlns="" xmlns:a16="http://schemas.microsoft.com/office/drawing/2014/main" id="{E6D75BE5-38FA-730E-2906-06F06E1193A1}"/>
                  </a:ext>
                </a:extLst>
              </p:cNvPr>
              <p:cNvSpPr txBox="1"/>
              <p:nvPr/>
            </p:nvSpPr>
            <p:spPr>
              <a:xfrm>
                <a:off x="618270" y="1918562"/>
                <a:ext cx="6812391" cy="4247317"/>
              </a:xfrm>
              <a:prstGeom prst="rect">
                <a:avLst/>
              </a:prstGeom>
              <a:noFill/>
            </p:spPr>
            <p:txBody>
              <a:bodyPr wrap="square" rtlCol="0">
                <a:spAutoFit/>
              </a:bodyPr>
              <a:lstStyle/>
              <a:p>
                <a:r>
                  <a:rPr lang="en-US" dirty="0"/>
                  <a:t>class Solution:</a:t>
                </a:r>
              </a:p>
              <a:p>
                <a:r>
                  <a:rPr lang="en-US" dirty="0"/>
                  <a:t>    def </a:t>
                </a:r>
                <a:r>
                  <a:rPr lang="en-US" dirty="0" err="1"/>
                  <a:t>findMedianSortedArrays</a:t>
                </a:r>
                <a:r>
                  <a:rPr lang="en-US" dirty="0"/>
                  <a:t>(self, nums1, nums2):</a:t>
                </a:r>
              </a:p>
              <a:p>
                <a:r>
                  <a:rPr lang="en-US" dirty="0"/>
                  <a:t>        # Merge both arrays into a new array</a:t>
                </a:r>
              </a:p>
              <a:p>
                <a:r>
                  <a:rPr lang="en-US" dirty="0"/>
                  <a:t>        </a:t>
                </a:r>
                <a:r>
                  <a:rPr lang="en-US" dirty="0" err="1"/>
                  <a:t>merged_array</a:t>
                </a:r>
                <a:r>
                  <a:rPr lang="en-US" dirty="0"/>
                  <a:t> = nums1 + nums2</a:t>
                </a:r>
              </a:p>
              <a:p>
                <a:r>
                  <a:rPr lang="en-US" dirty="0"/>
                  <a:t>        </a:t>
                </a:r>
              </a:p>
              <a:p>
                <a:r>
                  <a:rPr lang="en-US" dirty="0"/>
                  <a:t>        # Sort the merged array</a:t>
                </a:r>
              </a:p>
              <a:p>
                <a:r>
                  <a:rPr lang="en-US" dirty="0"/>
                  <a:t>        </a:t>
                </a:r>
                <a:r>
                  <a:rPr lang="en-US" dirty="0" err="1"/>
                  <a:t>merged_array.sort</a:t>
                </a:r>
                <a:r>
                  <a:rPr lang="en-US" dirty="0"/>
                  <a:t>()</a:t>
                </a:r>
              </a:p>
              <a:p>
                <a:r>
                  <a:rPr lang="en-US" dirty="0"/>
                  <a:t>        </a:t>
                </a:r>
              </a:p>
              <a:p>
                <a:r>
                  <a:rPr lang="en-US" dirty="0"/>
                  <a:t>        # Find the median</a:t>
                </a:r>
              </a:p>
              <a:p>
                <a:r>
                  <a:rPr lang="en-US" dirty="0"/>
                  <a:t>        n = </a:t>
                </a:r>
                <a:r>
                  <a:rPr lang="en-US" dirty="0" err="1"/>
                  <a:t>len</a:t>
                </a:r>
                <a:r>
                  <a:rPr lang="en-US" dirty="0"/>
                  <a:t>(</a:t>
                </a:r>
                <a:r>
                  <a:rPr lang="en-US" dirty="0" err="1"/>
                  <a:t>merged_array</a:t>
                </a:r>
                <a:r>
                  <a:rPr lang="en-US" dirty="0"/>
                  <a:t>)</a:t>
                </a:r>
              </a:p>
              <a:p>
                <a:r>
                  <a:rPr lang="en-US" dirty="0"/>
                  <a:t>        if n % 2 == 0:</a:t>
                </a:r>
              </a:p>
              <a:p>
                <a:r>
                  <a:rPr lang="en-US" dirty="0"/>
                  <a:t>            return (</a:t>
                </a:r>
                <a:r>
                  <a:rPr lang="en-US" dirty="0" err="1"/>
                  <a:t>merged_array</a:t>
                </a:r>
                <a:r>
                  <a:rPr lang="en-US" dirty="0"/>
                  <a:t>[n // 2 - 1] + </a:t>
                </a:r>
                <a:r>
                  <a:rPr lang="en-US" dirty="0" err="1"/>
                  <a:t>merged_array</a:t>
                </a:r>
                <a:r>
                  <a:rPr lang="en-US" dirty="0"/>
                  <a:t>[n // 2]) / 2.0</a:t>
                </a:r>
              </a:p>
              <a:p>
                <a:r>
                  <a:rPr lang="en-US" dirty="0"/>
                  <a:t>        else:</a:t>
                </a:r>
              </a:p>
              <a:p>
                <a:r>
                  <a:rPr lang="en-US" dirty="0"/>
                  <a:t>            return </a:t>
                </a:r>
                <a:r>
                  <a:rPr lang="en-US" dirty="0" err="1"/>
                  <a:t>merged_array</a:t>
                </a:r>
                <a:r>
                  <a:rPr lang="en-US" dirty="0"/>
                  <a:t>[n // 2]</a:t>
                </a:r>
              </a:p>
              <a:p>
                <a:endParaRPr lang="en-US" dirty="0"/>
              </a:p>
            </p:txBody>
          </p:sp>
          <p:sp>
            <p:nvSpPr>
              <p:cNvPr id="159" name="TextBox 158">
                <a:extLst>
                  <a:ext uri="{FF2B5EF4-FFF2-40B4-BE49-F238E27FC236}">
                    <a16:creationId xmlns="" xmlns:a16="http://schemas.microsoft.com/office/drawing/2014/main" id="{5710FCB9-B260-79D0-DBF5-E8710D631C96}"/>
                  </a:ext>
                </a:extLst>
              </p:cNvPr>
              <p:cNvSpPr txBox="1"/>
              <p:nvPr/>
            </p:nvSpPr>
            <p:spPr>
              <a:xfrm>
                <a:off x="6673648" y="1982699"/>
                <a:ext cx="3418236" cy="2308324"/>
              </a:xfrm>
              <a:prstGeom prst="rect">
                <a:avLst/>
              </a:prstGeom>
              <a:noFill/>
            </p:spPr>
            <p:txBody>
              <a:bodyPr wrap="square" rtlCol="0">
                <a:spAutoFit/>
              </a:bodyPr>
              <a:lstStyle/>
              <a:p>
                <a:r>
                  <a:rPr lang="en-US" dirty="0"/>
                  <a:t># Example usage:</a:t>
                </a:r>
              </a:p>
              <a:p>
                <a:r>
                  <a:rPr lang="en-US" dirty="0"/>
                  <a:t>nums1 = [1, 3]</a:t>
                </a:r>
              </a:p>
              <a:p>
                <a:r>
                  <a:rPr lang="en-US" dirty="0"/>
                  <a:t>nums2 = [2]</a:t>
                </a:r>
              </a:p>
              <a:p>
                <a:r>
                  <a:rPr lang="en-US" dirty="0"/>
                  <a:t>sol = Solution()</a:t>
                </a:r>
              </a:p>
              <a:p>
                <a:r>
                  <a:rPr lang="en-US" dirty="0"/>
                  <a:t>median = </a:t>
                </a:r>
                <a:r>
                  <a:rPr lang="en-US" dirty="0" err="1"/>
                  <a:t>sol.findMedianSortedArrays</a:t>
                </a:r>
                <a:r>
                  <a:rPr lang="en-US" dirty="0"/>
                  <a:t>(nums1, nums2)</a:t>
                </a:r>
              </a:p>
              <a:p>
                <a:r>
                  <a:rPr lang="en-US" dirty="0"/>
                  <a:t>print("Median:", median)</a:t>
                </a:r>
              </a:p>
            </p:txBody>
          </p:sp>
          <p:sp>
            <p:nvSpPr>
              <p:cNvPr id="160" name="TextBox 159">
                <a:extLst>
                  <a:ext uri="{FF2B5EF4-FFF2-40B4-BE49-F238E27FC236}">
                    <a16:creationId xmlns="" xmlns:a16="http://schemas.microsoft.com/office/drawing/2014/main" id="{D3F48C02-953F-3830-5200-CA2F8A0D7020}"/>
                  </a:ext>
                </a:extLst>
              </p:cNvPr>
              <p:cNvSpPr txBox="1"/>
              <p:nvPr/>
            </p:nvSpPr>
            <p:spPr>
              <a:xfrm>
                <a:off x="798285" y="6006174"/>
                <a:ext cx="7592405" cy="646331"/>
              </a:xfrm>
              <a:prstGeom prst="rect">
                <a:avLst/>
              </a:prstGeom>
              <a:noFill/>
            </p:spPr>
            <p:txBody>
              <a:bodyPr wrap="square" rtlCol="0">
                <a:spAutoFit/>
              </a:bodyPr>
              <a:lstStyle/>
              <a:p>
                <a:r>
                  <a:rPr lang="en-US" b="1" dirty="0">
                    <a:latin typeface="Franklin Gothic Book" panose="020B0503020102020204" pitchFamily="34" charset="0"/>
                  </a:rPr>
                  <a:t>Link</a:t>
                </a:r>
              </a:p>
              <a:p>
                <a:r>
                  <a:rPr lang="en-US" dirty="0">
                    <a:solidFill>
                      <a:srgbClr val="002060"/>
                    </a:solidFill>
                    <a:latin typeface="Franklin Gothic Book" panose="020B0503020102020204" pitchFamily="34" charset="0"/>
                    <a:hlinkClick r:id="rId8">
                      <a:extLst>
                        <a:ext uri="{A12FA001-AC4F-418D-AE19-62706E023703}">
                          <ahyp:hlinkClr xmlns="" xmlns:ahyp="http://schemas.microsoft.com/office/drawing/2018/hyperlinkcolor" val="tx"/>
                        </a:ext>
                      </a:extLst>
                    </a:hlinkClick>
                  </a:rPr>
                  <a:t>https://leetcode.com/problems/median-of-two-sorted-arrays/description/</a:t>
                </a:r>
                <a:endParaRPr lang="en-US" dirty="0">
                  <a:solidFill>
                    <a:srgbClr val="002060"/>
                  </a:solidFill>
                  <a:latin typeface="Franklin Gothic Book" panose="020B0503020102020204" pitchFamily="34" charset="0"/>
                </a:endParaRPr>
              </a:p>
            </p:txBody>
          </p:sp>
        </p:grpSp>
        <p:pic>
          <p:nvPicPr>
            <p:cNvPr id="155" name="Graphic 154" descr="Programmer male with solid fill">
              <a:extLst>
                <a:ext uri="{FF2B5EF4-FFF2-40B4-BE49-F238E27FC236}">
                  <a16:creationId xmlns="" xmlns:a16="http://schemas.microsoft.com/office/drawing/2014/main" id="{FF90E724-B27B-53E0-B94E-8C74EFF8DFF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3022607" y="910032"/>
              <a:ext cx="647727" cy="647727"/>
            </a:xfrm>
            <a:prstGeom prst="rect">
              <a:avLst/>
            </a:prstGeom>
          </p:spPr>
        </p:pic>
      </p:grpSp>
      <p:grpSp>
        <p:nvGrpSpPr>
          <p:cNvPr id="165" name="Group 164">
            <a:extLst>
              <a:ext uri="{FF2B5EF4-FFF2-40B4-BE49-F238E27FC236}">
                <a16:creationId xmlns="" xmlns:a16="http://schemas.microsoft.com/office/drawing/2014/main" id="{F04D47EB-66F5-5E67-07E7-C9AEE9726B2B}"/>
              </a:ext>
            </a:extLst>
          </p:cNvPr>
          <p:cNvGrpSpPr/>
          <p:nvPr/>
        </p:nvGrpSpPr>
        <p:grpSpPr>
          <a:xfrm>
            <a:off x="-820197" y="-4114"/>
            <a:ext cx="12225338" cy="6858000"/>
            <a:chOff x="-1518182" y="0"/>
            <a:chExt cx="12225338" cy="6858000"/>
          </a:xfrm>
        </p:grpSpPr>
        <p:grpSp>
          <p:nvGrpSpPr>
            <p:cNvPr id="166" name="Group 165">
              <a:extLst>
                <a:ext uri="{FF2B5EF4-FFF2-40B4-BE49-F238E27FC236}">
                  <a16:creationId xmlns="" xmlns:a16="http://schemas.microsoft.com/office/drawing/2014/main" id="{81A0F858-2C65-1AAC-330A-C6F88695240E}"/>
                </a:ext>
              </a:extLst>
            </p:cNvPr>
            <p:cNvGrpSpPr/>
            <p:nvPr/>
          </p:nvGrpSpPr>
          <p:grpSpPr>
            <a:xfrm>
              <a:off x="-1518182" y="0"/>
              <a:ext cx="12225338" cy="6858000"/>
              <a:chOff x="-7349078" y="0"/>
              <a:chExt cx="12225338" cy="6858000"/>
            </a:xfrm>
          </p:grpSpPr>
          <p:grpSp>
            <p:nvGrpSpPr>
              <p:cNvPr id="168" name="Group 167">
                <a:extLst>
                  <a:ext uri="{FF2B5EF4-FFF2-40B4-BE49-F238E27FC236}">
                    <a16:creationId xmlns="" xmlns:a16="http://schemas.microsoft.com/office/drawing/2014/main" id="{F5C83949-4DC8-FA48-0936-6560F085E3F4}"/>
                  </a:ext>
                </a:extLst>
              </p:cNvPr>
              <p:cNvGrpSpPr/>
              <p:nvPr/>
            </p:nvGrpSpPr>
            <p:grpSpPr>
              <a:xfrm>
                <a:off x="-7349078" y="0"/>
                <a:ext cx="12225338" cy="6858000"/>
                <a:chOff x="-1526728" y="0"/>
                <a:chExt cx="12225338" cy="6858000"/>
              </a:xfrm>
            </p:grpSpPr>
            <p:grpSp>
              <p:nvGrpSpPr>
                <p:cNvPr id="170" name="Group 169">
                  <a:extLst>
                    <a:ext uri="{FF2B5EF4-FFF2-40B4-BE49-F238E27FC236}">
                      <a16:creationId xmlns="" xmlns:a16="http://schemas.microsoft.com/office/drawing/2014/main" id="{AE9A5771-9A3F-4F35-9D02-47C55AFAD9B4}"/>
                    </a:ext>
                  </a:extLst>
                </p:cNvPr>
                <p:cNvGrpSpPr/>
                <p:nvPr/>
              </p:nvGrpSpPr>
              <p:grpSpPr>
                <a:xfrm>
                  <a:off x="-1526728" y="0"/>
                  <a:ext cx="12225338" cy="6858000"/>
                  <a:chOff x="-13998599" y="8161151"/>
                  <a:chExt cx="12225338" cy="6858000"/>
                </a:xfrm>
                <a:gradFill>
                  <a:gsLst>
                    <a:gs pos="0">
                      <a:srgbClr val="C00000">
                        <a:lumMod val="65000"/>
                      </a:srgbClr>
                    </a:gs>
                    <a:gs pos="45000">
                      <a:schemeClr val="accent1">
                        <a:lumMod val="64000"/>
                      </a:schemeClr>
                    </a:gs>
                    <a:gs pos="100000">
                      <a:schemeClr val="accent1">
                        <a:lumMod val="75000"/>
                        <a:lumOff val="25000"/>
                      </a:schemeClr>
                    </a:gs>
                  </a:gsLst>
                  <a:lin ang="5400000" scaled="1"/>
                </a:gradFill>
              </p:grpSpPr>
              <p:grpSp>
                <p:nvGrpSpPr>
                  <p:cNvPr id="175" name="Group 174">
                    <a:extLst>
                      <a:ext uri="{FF2B5EF4-FFF2-40B4-BE49-F238E27FC236}">
                        <a16:creationId xmlns="" xmlns:a16="http://schemas.microsoft.com/office/drawing/2014/main" id="{5B833581-12EA-EAC0-9B8A-FEDCFDFC7DED}"/>
                      </a:ext>
                    </a:extLst>
                  </p:cNvPr>
                  <p:cNvGrpSpPr/>
                  <p:nvPr/>
                </p:nvGrpSpPr>
                <p:grpSpPr>
                  <a:xfrm>
                    <a:off x="-13998599" y="8161151"/>
                    <a:ext cx="12225338" cy="6858000"/>
                    <a:chOff x="0" y="0"/>
                    <a:chExt cx="12225338" cy="6858000"/>
                  </a:xfrm>
                  <a:grpFill/>
                  <a:effectLst>
                    <a:outerShdw blurRad="50800" dist="88900" algn="l" rotWithShape="0">
                      <a:prstClr val="black">
                        <a:alpha val="50000"/>
                      </a:prstClr>
                    </a:outerShdw>
                  </a:effectLst>
                </p:grpSpPr>
                <p:sp>
                  <p:nvSpPr>
                    <p:cNvPr id="177" name="Rectangle 176">
                      <a:extLst>
                        <a:ext uri="{FF2B5EF4-FFF2-40B4-BE49-F238E27FC236}">
                          <a16:creationId xmlns="" xmlns:a16="http://schemas.microsoft.com/office/drawing/2014/main" id="{DE797385-CB97-B776-9913-DBDC1D3EE105}"/>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78" name="Rectangle: Rounded Corners 177">
                      <a:extLst>
                        <a:ext uri="{FF2B5EF4-FFF2-40B4-BE49-F238E27FC236}">
                          <a16:creationId xmlns="" xmlns:a16="http://schemas.microsoft.com/office/drawing/2014/main" id="{7AED35C8-3F52-4BD3-1419-F98217924228}"/>
                        </a:ext>
                      </a:extLst>
                    </p:cNvPr>
                    <p:cNvSpPr/>
                    <p:nvPr/>
                  </p:nvSpPr>
                  <p:spPr>
                    <a:xfrm>
                      <a:off x="11063288" y="1771650"/>
                      <a:ext cx="1162050"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76" name="TextBox 175">
                    <a:extLst>
                      <a:ext uri="{FF2B5EF4-FFF2-40B4-BE49-F238E27FC236}">
                        <a16:creationId xmlns="" xmlns:a16="http://schemas.microsoft.com/office/drawing/2014/main" id="{8161EEC5-4FCB-4076-854C-D2EBFF31DF2C}"/>
                      </a:ext>
                    </a:extLst>
                  </p:cNvPr>
                  <p:cNvSpPr txBox="1"/>
                  <p:nvPr/>
                </p:nvSpPr>
                <p:spPr>
                  <a:xfrm>
                    <a:off x="-2361609" y="10089442"/>
                    <a:ext cx="506638" cy="523220"/>
                  </a:xfrm>
                  <a:prstGeom prst="rect">
                    <a:avLst/>
                  </a:prstGeom>
                  <a:grpFill/>
                </p:spPr>
                <p:txBody>
                  <a:bodyPr wrap="square" rtlCol="0">
                    <a:spAutoFit/>
                  </a:bodyPr>
                  <a:lstStyle/>
                  <a:p>
                    <a:r>
                      <a:rPr lang="en-US" sz="2800" dirty="0">
                        <a:latin typeface="Arial Black" panose="020B0A04020102020204" pitchFamily="34" charset="0"/>
                      </a:rPr>
                      <a:t>C</a:t>
                    </a:r>
                    <a:endParaRPr lang="en-PK" sz="2800" dirty="0">
                      <a:latin typeface="Arial Black" panose="020B0A04020102020204" pitchFamily="34" charset="0"/>
                    </a:endParaRPr>
                  </a:p>
                </p:txBody>
              </p:sp>
            </p:grpSp>
            <p:sp>
              <p:nvSpPr>
                <p:cNvPr id="171" name="TextBox 170">
                  <a:extLst>
                    <a:ext uri="{FF2B5EF4-FFF2-40B4-BE49-F238E27FC236}">
                      <a16:creationId xmlns="" xmlns:a16="http://schemas.microsoft.com/office/drawing/2014/main" id="{2E121A08-7301-50DA-B1A8-746D33C56F7C}"/>
                    </a:ext>
                  </a:extLst>
                </p:cNvPr>
                <p:cNvSpPr txBox="1"/>
                <p:nvPr/>
              </p:nvSpPr>
              <p:spPr>
                <a:xfrm>
                  <a:off x="1481284" y="962114"/>
                  <a:ext cx="4972050" cy="646331"/>
                </a:xfrm>
                <a:prstGeom prst="rect">
                  <a:avLst/>
                </a:prstGeom>
                <a:noFill/>
              </p:spPr>
              <p:txBody>
                <a:bodyPr wrap="square" rtlCol="0">
                  <a:spAutoFit/>
                </a:bodyPr>
                <a:lstStyle/>
                <a:p>
                  <a:pPr algn="ctr"/>
                  <a:r>
                    <a:rPr lang="en-US" sz="3600" b="1" dirty="0">
                      <a:latin typeface="Franklin Gothic Book" panose="020B0503020102020204" pitchFamily="34" charset="0"/>
                    </a:rPr>
                    <a:t>Output &amp; Complexity</a:t>
                  </a:r>
                </a:p>
              </p:txBody>
            </p:sp>
            <p:sp>
              <p:nvSpPr>
                <p:cNvPr id="172" name="TextBox 171">
                  <a:extLst>
                    <a:ext uri="{FF2B5EF4-FFF2-40B4-BE49-F238E27FC236}">
                      <a16:creationId xmlns="" xmlns:a16="http://schemas.microsoft.com/office/drawing/2014/main" id="{FFE42595-EE8E-E22D-A347-05AB66B55432}"/>
                    </a:ext>
                  </a:extLst>
                </p:cNvPr>
                <p:cNvSpPr txBox="1"/>
                <p:nvPr/>
              </p:nvSpPr>
              <p:spPr>
                <a:xfrm>
                  <a:off x="183977" y="1955963"/>
                  <a:ext cx="1008458" cy="369332"/>
                </a:xfrm>
                <a:prstGeom prst="rect">
                  <a:avLst/>
                </a:prstGeom>
                <a:noFill/>
              </p:spPr>
              <p:txBody>
                <a:bodyPr wrap="square" rtlCol="0">
                  <a:spAutoFit/>
                </a:bodyPr>
                <a:lstStyle/>
                <a:p>
                  <a:r>
                    <a:rPr lang="en-US" b="1" dirty="0">
                      <a:latin typeface="Franklin Gothic Book" panose="020B0503020102020204" pitchFamily="34" charset="0"/>
                    </a:rPr>
                    <a:t>Output:</a:t>
                  </a:r>
                </a:p>
              </p:txBody>
            </p:sp>
            <p:pic>
              <p:nvPicPr>
                <p:cNvPr id="173" name="Picture 172">
                  <a:extLst>
                    <a:ext uri="{FF2B5EF4-FFF2-40B4-BE49-F238E27FC236}">
                      <a16:creationId xmlns="" xmlns:a16="http://schemas.microsoft.com/office/drawing/2014/main" id="{7C5773BD-8CC9-BC13-DBEE-C770C3FB74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619" y="2538740"/>
                  <a:ext cx="4555655" cy="3522474"/>
                </a:xfrm>
                <a:prstGeom prst="rect">
                  <a:avLst/>
                </a:prstGeom>
              </p:spPr>
            </p:pic>
            <p:sp>
              <p:nvSpPr>
                <p:cNvPr id="174" name="TextBox 173">
                  <a:extLst>
                    <a:ext uri="{FF2B5EF4-FFF2-40B4-BE49-F238E27FC236}">
                      <a16:creationId xmlns="" xmlns:a16="http://schemas.microsoft.com/office/drawing/2014/main" id="{4C73D611-E485-A0E2-0D13-2E6C02D7BDE6}"/>
                    </a:ext>
                  </a:extLst>
                </p:cNvPr>
                <p:cNvSpPr txBox="1"/>
                <p:nvPr/>
              </p:nvSpPr>
              <p:spPr>
                <a:xfrm>
                  <a:off x="5844943" y="2587774"/>
                  <a:ext cx="362177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Franklin Gothic Book" panose="020B0503020102020204" pitchFamily="34" charset="0"/>
                    </a:rPr>
                    <a:t>Time complexity of the given code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)(log(</a:t>
                  </a:r>
                  <a:r>
                    <a:rPr lang="en-US" b="1" dirty="0" err="1">
                      <a:latin typeface="Franklin Gothic Book" panose="020B0503020102020204" pitchFamily="34" charset="0"/>
                    </a:rPr>
                    <a:t>n+m</a:t>
                  </a:r>
                  <a:r>
                    <a:rPr lang="en-US" b="1" dirty="0">
                      <a:latin typeface="Franklin Gothic Book" panose="020B0503020102020204" pitchFamily="34" charset="0"/>
                    </a:rPr>
                    <a:t>))</a:t>
                  </a:r>
                </a:p>
                <a:p>
                  <a:endParaRPr lang="en-US" b="1" dirty="0">
                    <a:latin typeface="Franklin Gothic Book" panose="020B0503020102020204" pitchFamily="34" charset="0"/>
                  </a:endParaRPr>
                </a:p>
                <a:p>
                  <a:pPr marL="285750" indent="-285750">
                    <a:buFont typeface="Wingdings" panose="05000000000000000000" pitchFamily="2" charset="2"/>
                    <a:buChar char="§"/>
                  </a:pPr>
                  <a:r>
                    <a:rPr lang="en-US" dirty="0">
                      <a:latin typeface="Franklin Gothic Book" panose="020B0503020102020204" pitchFamily="34" charset="0"/>
                    </a:rPr>
                    <a:t>The space complexity is </a:t>
                  </a:r>
                  <a:r>
                    <a:rPr lang="en-US" b="1" dirty="0">
                      <a:latin typeface="Franklin Gothic Book" panose="020B0503020102020204" pitchFamily="34" charset="0"/>
                    </a:rPr>
                    <a:t>O(</a:t>
                  </a:r>
                  <a:r>
                    <a:rPr lang="en-US" b="1" dirty="0" err="1">
                      <a:latin typeface="Franklin Gothic Book" panose="020B0503020102020204" pitchFamily="34" charset="0"/>
                    </a:rPr>
                    <a:t>n+m</a:t>
                  </a:r>
                  <a:r>
                    <a:rPr lang="en-US" b="1" dirty="0">
                      <a:latin typeface="Franklin Gothic Book" panose="020B0503020102020204" pitchFamily="34" charset="0"/>
                    </a:rPr>
                    <a:t>)</a:t>
                  </a:r>
                  <a:r>
                    <a:rPr lang="en-US" dirty="0">
                      <a:latin typeface="Franklin Gothic Book" panose="020B0503020102020204" pitchFamily="34" charset="0"/>
                    </a:rPr>
                    <a:t> where n and m are the lengths of input arrays respectively</a:t>
                  </a:r>
                </a:p>
              </p:txBody>
            </p:sp>
          </p:grpSp>
          <p:sp>
            <p:nvSpPr>
              <p:cNvPr id="169" name="TextBox 168">
                <a:extLst>
                  <a:ext uri="{FF2B5EF4-FFF2-40B4-BE49-F238E27FC236}">
                    <a16:creationId xmlns="" xmlns:a16="http://schemas.microsoft.com/office/drawing/2014/main" id="{6532F94D-D721-1F8D-DF24-0A0DC606E735}"/>
                  </a:ext>
                </a:extLst>
              </p:cNvPr>
              <p:cNvSpPr txBox="1"/>
              <p:nvPr/>
            </p:nvSpPr>
            <p:spPr>
              <a:xfrm>
                <a:off x="-37762" y="2012700"/>
                <a:ext cx="2413670" cy="369332"/>
              </a:xfrm>
              <a:prstGeom prst="rect">
                <a:avLst/>
              </a:prstGeom>
              <a:noFill/>
            </p:spPr>
            <p:txBody>
              <a:bodyPr wrap="square" rtlCol="0">
                <a:spAutoFit/>
              </a:bodyPr>
              <a:lstStyle/>
              <a:p>
                <a:r>
                  <a:rPr lang="en-US" b="1" dirty="0">
                    <a:latin typeface="Franklin Gothic Book" panose="020B0503020102020204" pitchFamily="34" charset="0"/>
                  </a:rPr>
                  <a:t>Time Complexity:</a:t>
                </a:r>
              </a:p>
            </p:txBody>
          </p:sp>
        </p:grpSp>
        <p:pic>
          <p:nvPicPr>
            <p:cNvPr id="167" name="Graphic 166" descr="Iceberg with solid fill">
              <a:extLst>
                <a:ext uri="{FF2B5EF4-FFF2-40B4-BE49-F238E27FC236}">
                  <a16:creationId xmlns="" xmlns:a16="http://schemas.microsoft.com/office/drawing/2014/main" id="{9BA948FA-8B96-C261-133E-9628C4BF3AB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81089" y="1029509"/>
              <a:ext cx="642516" cy="642516"/>
            </a:xfrm>
            <a:prstGeom prst="rect">
              <a:avLst/>
            </a:prstGeom>
          </p:spPr>
        </p:pic>
      </p:grpSp>
      <p:grpSp>
        <p:nvGrpSpPr>
          <p:cNvPr id="179" name="Group 178">
            <a:extLst>
              <a:ext uri="{FF2B5EF4-FFF2-40B4-BE49-F238E27FC236}">
                <a16:creationId xmlns="" xmlns:a16="http://schemas.microsoft.com/office/drawing/2014/main" id="{E42A9F0A-D180-CCB7-C277-13717EE17BD4}"/>
              </a:ext>
            </a:extLst>
          </p:cNvPr>
          <p:cNvGrpSpPr/>
          <p:nvPr/>
        </p:nvGrpSpPr>
        <p:grpSpPr>
          <a:xfrm>
            <a:off x="-1497319" y="2097"/>
            <a:ext cx="12103810" cy="6858000"/>
            <a:chOff x="-2224840" y="-2057"/>
            <a:chExt cx="12103810" cy="6858000"/>
          </a:xfrm>
        </p:grpSpPr>
        <p:grpSp>
          <p:nvGrpSpPr>
            <p:cNvPr id="180" name="Group 179">
              <a:extLst>
                <a:ext uri="{FF2B5EF4-FFF2-40B4-BE49-F238E27FC236}">
                  <a16:creationId xmlns="" xmlns:a16="http://schemas.microsoft.com/office/drawing/2014/main" id="{90AD2409-7DD9-8211-EB91-F0612D9A08EB}"/>
                </a:ext>
              </a:extLst>
            </p:cNvPr>
            <p:cNvGrpSpPr/>
            <p:nvPr/>
          </p:nvGrpSpPr>
          <p:grpSpPr>
            <a:xfrm>
              <a:off x="-2224840" y="-2057"/>
              <a:ext cx="12103810" cy="6858000"/>
              <a:chOff x="-2231782" y="-2057"/>
              <a:chExt cx="12103810" cy="6858000"/>
            </a:xfrm>
          </p:grpSpPr>
          <p:grpSp>
            <p:nvGrpSpPr>
              <p:cNvPr id="182" name="Group 181">
                <a:extLst>
                  <a:ext uri="{FF2B5EF4-FFF2-40B4-BE49-F238E27FC236}">
                    <a16:creationId xmlns="" xmlns:a16="http://schemas.microsoft.com/office/drawing/2014/main" id="{88D3E72B-3C2D-3F39-F8E8-13723C807636}"/>
                  </a:ext>
                </a:extLst>
              </p:cNvPr>
              <p:cNvGrpSpPr/>
              <p:nvPr/>
            </p:nvGrpSpPr>
            <p:grpSpPr>
              <a:xfrm>
                <a:off x="-2231782" y="-2057"/>
                <a:ext cx="12103810" cy="6858000"/>
                <a:chOff x="1615135" y="-7432381"/>
                <a:chExt cx="12103810" cy="6858000"/>
              </a:xfrm>
              <a:gradFill>
                <a:gsLst>
                  <a:gs pos="19000">
                    <a:srgbClr val="551569"/>
                  </a:gs>
                  <a:gs pos="61000">
                    <a:srgbClr val="181CB8">
                      <a:lumMod val="73000"/>
                      <a:lumOff val="27000"/>
                    </a:srgbClr>
                  </a:gs>
                  <a:gs pos="100000">
                    <a:schemeClr val="accent1">
                      <a:lumMod val="65000"/>
                    </a:schemeClr>
                  </a:gs>
                </a:gsLst>
                <a:lin ang="5400000" scaled="1"/>
              </a:gradFill>
            </p:grpSpPr>
            <p:grpSp>
              <p:nvGrpSpPr>
                <p:cNvPr id="185" name="Group 184">
                  <a:extLst>
                    <a:ext uri="{FF2B5EF4-FFF2-40B4-BE49-F238E27FC236}">
                      <a16:creationId xmlns="" xmlns:a16="http://schemas.microsoft.com/office/drawing/2014/main" id="{C3E4E35F-CF85-56F0-D2B9-F0D29AB6D0C4}"/>
                    </a:ext>
                  </a:extLst>
                </p:cNvPr>
                <p:cNvGrpSpPr/>
                <p:nvPr/>
              </p:nvGrpSpPr>
              <p:grpSpPr>
                <a:xfrm>
                  <a:off x="1615135" y="-7432381"/>
                  <a:ext cx="12103810" cy="6858000"/>
                  <a:chOff x="0" y="0"/>
                  <a:chExt cx="12103810" cy="6858000"/>
                </a:xfrm>
                <a:grpFill/>
                <a:effectLst>
                  <a:outerShdw blurRad="50800" dist="88900" algn="l" rotWithShape="0">
                    <a:prstClr val="black">
                      <a:alpha val="50000"/>
                    </a:prstClr>
                  </a:outerShdw>
                </a:effectLst>
              </p:grpSpPr>
              <p:sp>
                <p:nvSpPr>
                  <p:cNvPr id="187" name="Rectangle 186">
                    <a:extLst>
                      <a:ext uri="{FF2B5EF4-FFF2-40B4-BE49-F238E27FC236}">
                        <a16:creationId xmlns="" xmlns:a16="http://schemas.microsoft.com/office/drawing/2014/main" id="{7C872BE9-98B5-48E4-EAF6-CD49D047AB5A}"/>
                      </a:ext>
                    </a:extLst>
                  </p:cNvPr>
                  <p:cNvSpPr/>
                  <p:nvPr/>
                </p:nvSpPr>
                <p:spPr>
                  <a:xfrm>
                    <a:off x="0" y="0"/>
                    <a:ext cx="115252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8" name="Rectangle: Rounded Corners 187">
                    <a:extLst>
                      <a:ext uri="{FF2B5EF4-FFF2-40B4-BE49-F238E27FC236}">
                        <a16:creationId xmlns="" xmlns:a16="http://schemas.microsoft.com/office/drawing/2014/main" id="{06B1941C-CF4C-88AD-3434-AF9E1F2F270A}"/>
                      </a:ext>
                    </a:extLst>
                  </p:cNvPr>
                  <p:cNvSpPr/>
                  <p:nvPr/>
                </p:nvSpPr>
                <p:spPr>
                  <a:xfrm>
                    <a:off x="11143059" y="2362200"/>
                    <a:ext cx="960751" cy="8763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186" name="TextBox 185">
                  <a:extLst>
                    <a:ext uri="{FF2B5EF4-FFF2-40B4-BE49-F238E27FC236}">
                      <a16:creationId xmlns="" xmlns:a16="http://schemas.microsoft.com/office/drawing/2014/main" id="{BC090F2B-AFCF-4DAA-E0D1-8A43D85E07EA}"/>
                    </a:ext>
                  </a:extLst>
                </p:cNvPr>
                <p:cNvSpPr txBox="1"/>
                <p:nvPr/>
              </p:nvSpPr>
              <p:spPr>
                <a:xfrm>
                  <a:off x="13140385" y="-4893641"/>
                  <a:ext cx="578560" cy="523220"/>
                </a:xfrm>
                <a:prstGeom prst="rect">
                  <a:avLst/>
                </a:prstGeom>
                <a:grpFill/>
              </p:spPr>
              <p:txBody>
                <a:bodyPr wrap="square" rtlCol="0">
                  <a:spAutoFit/>
                </a:bodyPr>
                <a:lstStyle/>
                <a:p>
                  <a:r>
                    <a:rPr lang="en-US" sz="2800" dirty="0">
                      <a:latin typeface="Arial Black" panose="020B0A04020102020204" pitchFamily="34" charset="0"/>
                    </a:rPr>
                    <a:t>D</a:t>
                  </a:r>
                  <a:endParaRPr lang="en-PK" sz="2800" dirty="0">
                    <a:latin typeface="Arial Black" panose="020B0A04020102020204" pitchFamily="34" charset="0"/>
                  </a:endParaRPr>
                </a:p>
              </p:txBody>
            </p:sp>
          </p:grpSp>
          <p:sp>
            <p:nvSpPr>
              <p:cNvPr id="183" name="TextBox 182">
                <a:extLst>
                  <a:ext uri="{FF2B5EF4-FFF2-40B4-BE49-F238E27FC236}">
                    <a16:creationId xmlns="" xmlns:a16="http://schemas.microsoft.com/office/drawing/2014/main" id="{59F7ED94-C7CE-0312-55D0-2446A6AF604C}"/>
                  </a:ext>
                </a:extLst>
              </p:cNvPr>
              <p:cNvSpPr txBox="1"/>
              <p:nvPr/>
            </p:nvSpPr>
            <p:spPr>
              <a:xfrm>
                <a:off x="1837633" y="1280110"/>
                <a:ext cx="4972050" cy="707886"/>
              </a:xfrm>
              <a:prstGeom prst="rect">
                <a:avLst/>
              </a:prstGeom>
              <a:noFill/>
            </p:spPr>
            <p:txBody>
              <a:bodyPr wrap="square" rtlCol="0">
                <a:spAutoFit/>
              </a:bodyPr>
              <a:lstStyle/>
              <a:p>
                <a:pPr algn="ctr"/>
                <a:r>
                  <a:rPr lang="en-US" sz="4000" b="1" dirty="0">
                    <a:latin typeface="Franklin Gothic Book" panose="020B0503020102020204" pitchFamily="34" charset="0"/>
                  </a:rPr>
                  <a:t>Conclusion</a:t>
                </a:r>
              </a:p>
            </p:txBody>
          </p:sp>
          <p:sp>
            <p:nvSpPr>
              <p:cNvPr id="184" name="TextBox 183">
                <a:extLst>
                  <a:ext uri="{FF2B5EF4-FFF2-40B4-BE49-F238E27FC236}">
                    <a16:creationId xmlns="" xmlns:a16="http://schemas.microsoft.com/office/drawing/2014/main" id="{25C1F12B-5F15-518A-49E4-947CF47BDB70}"/>
                  </a:ext>
                </a:extLst>
              </p:cNvPr>
              <p:cNvSpPr txBox="1"/>
              <p:nvPr/>
            </p:nvSpPr>
            <p:spPr>
              <a:xfrm>
                <a:off x="883546" y="2543559"/>
                <a:ext cx="6659297" cy="1627882"/>
              </a:xfrm>
              <a:prstGeom prst="rect">
                <a:avLst/>
              </a:prstGeom>
              <a:noFill/>
            </p:spPr>
            <p:txBody>
              <a:bodyPr wrap="square" rtlCol="0">
                <a:spAutoFit/>
              </a:bodyPr>
              <a:lstStyle/>
              <a:p>
                <a:pPr marL="12700" marR="5080" algn="ctr">
                  <a:lnSpc>
                    <a:spcPct val="101499"/>
                  </a:lnSpc>
                  <a:spcBef>
                    <a:spcPts val="55"/>
                  </a:spcBef>
                </a:pPr>
                <a:r>
                  <a:rPr lang="en-US" sz="2000" dirty="0">
                    <a:latin typeface="Franklin Gothic Book" panose="020B0503020102020204" pitchFamily="34" charset="0"/>
                    <a:cs typeface="Verdana"/>
                  </a:rPr>
                  <a:t>Efﬁcient methods for merging two sorted  arrays and ﬁnding the median are  essential for optimizing algorithms in  diverse applications. Understanding the  time complexities and implementing  optimized algorithms is crucial for efﬁcient  computation.</a:t>
                </a:r>
              </a:p>
            </p:txBody>
          </p:sp>
        </p:grpSp>
        <p:pic>
          <p:nvPicPr>
            <p:cNvPr id="181" name="Graphic 180" descr="Zipper with solid fill">
              <a:extLst>
                <a:ext uri="{FF2B5EF4-FFF2-40B4-BE49-F238E27FC236}">
                  <a16:creationId xmlns="" xmlns:a16="http://schemas.microsoft.com/office/drawing/2014/main" id="{2C7FCF97-385C-1F99-9B5F-F361396BA6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332630" y="1292252"/>
              <a:ext cx="699306" cy="699306"/>
            </a:xfrm>
            <a:prstGeom prst="rect">
              <a:avLst/>
            </a:prstGeom>
          </p:spPr>
        </p:pic>
      </p:grpSp>
      <p:grpSp>
        <p:nvGrpSpPr>
          <p:cNvPr id="189" name="Group 188">
            <a:extLst>
              <a:ext uri="{FF2B5EF4-FFF2-40B4-BE49-F238E27FC236}">
                <a16:creationId xmlns="" xmlns:a16="http://schemas.microsoft.com/office/drawing/2014/main" id="{F8BB630D-7567-51FE-FC16-B01FD0228A7A}"/>
              </a:ext>
            </a:extLst>
          </p:cNvPr>
          <p:cNvGrpSpPr/>
          <p:nvPr/>
        </p:nvGrpSpPr>
        <p:grpSpPr>
          <a:xfrm>
            <a:off x="-2225662" y="-4114"/>
            <a:ext cx="12074185" cy="6858000"/>
            <a:chOff x="-1459054" y="-20228"/>
            <a:chExt cx="12074185" cy="6858000"/>
          </a:xfrm>
          <a:effectLst>
            <a:outerShdw blurRad="63500" dist="88900" algn="l" rotWithShape="0">
              <a:prstClr val="black">
                <a:alpha val="50000"/>
              </a:prstClr>
            </a:outerShdw>
          </a:effectLst>
        </p:grpSpPr>
        <p:grpSp>
          <p:nvGrpSpPr>
            <p:cNvPr id="190" name="Group 189">
              <a:extLst>
                <a:ext uri="{FF2B5EF4-FFF2-40B4-BE49-F238E27FC236}">
                  <a16:creationId xmlns="" xmlns:a16="http://schemas.microsoft.com/office/drawing/2014/main" id="{ED065431-C1BC-6A89-C3CA-C766E4CDCC99}"/>
                </a:ext>
              </a:extLst>
            </p:cNvPr>
            <p:cNvGrpSpPr/>
            <p:nvPr/>
          </p:nvGrpSpPr>
          <p:grpSpPr>
            <a:xfrm>
              <a:off x="-1459054" y="-20228"/>
              <a:ext cx="12074185" cy="6858000"/>
              <a:chOff x="-1459054" y="-20228"/>
              <a:chExt cx="12074185" cy="6858000"/>
            </a:xfrm>
            <a:gradFill>
              <a:gsLst>
                <a:gs pos="10000">
                  <a:srgbClr val="551569">
                    <a:lumMod val="89000"/>
                  </a:srgbClr>
                </a:gs>
                <a:gs pos="64000">
                  <a:srgbClr val="FFCC99"/>
                </a:gs>
                <a:gs pos="98000">
                  <a:srgbClr val="7030A0">
                    <a:lumMod val="75000"/>
                    <a:lumOff val="25000"/>
                  </a:srgbClr>
                </a:gs>
              </a:gsLst>
              <a:lin ang="5400000" scaled="1"/>
            </a:gradFill>
          </p:grpSpPr>
          <p:sp>
            <p:nvSpPr>
              <p:cNvPr id="194" name="Rectangle 193">
                <a:extLst>
                  <a:ext uri="{FF2B5EF4-FFF2-40B4-BE49-F238E27FC236}">
                    <a16:creationId xmlns="" xmlns:a16="http://schemas.microsoft.com/office/drawing/2014/main" id="{7B860AF7-C465-1205-993C-19352BA055A0}"/>
                  </a:ext>
                </a:extLst>
              </p:cNvPr>
              <p:cNvSpPr/>
              <p:nvPr/>
            </p:nvSpPr>
            <p:spPr>
              <a:xfrm>
                <a:off x="-1459054" y="-20228"/>
                <a:ext cx="1152525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Rounded Corners 194">
                <a:extLst>
                  <a:ext uri="{FF2B5EF4-FFF2-40B4-BE49-F238E27FC236}">
                    <a16:creationId xmlns="" xmlns:a16="http://schemas.microsoft.com/office/drawing/2014/main" id="{3084374B-E519-D807-1EF5-D482A581A6A8}"/>
                  </a:ext>
                </a:extLst>
              </p:cNvPr>
              <p:cNvSpPr/>
              <p:nvPr/>
            </p:nvSpPr>
            <p:spPr>
              <a:xfrm>
                <a:off x="9795499" y="2892888"/>
                <a:ext cx="819632" cy="85441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a:extLst>
                  <a:ext uri="{FF2B5EF4-FFF2-40B4-BE49-F238E27FC236}">
                    <a16:creationId xmlns="" xmlns:a16="http://schemas.microsoft.com/office/drawing/2014/main" id="{CCFCA969-01F7-D1FA-39EC-4A822E431965}"/>
                  </a:ext>
                </a:extLst>
              </p:cNvPr>
              <p:cNvSpPr txBox="1"/>
              <p:nvPr/>
            </p:nvSpPr>
            <p:spPr>
              <a:xfrm>
                <a:off x="10094797" y="3065635"/>
                <a:ext cx="327978" cy="523220"/>
              </a:xfrm>
              <a:prstGeom prst="rect">
                <a:avLst/>
              </a:prstGeom>
              <a:grpFill/>
            </p:spPr>
            <p:txBody>
              <a:bodyPr wrap="square" rtlCol="0">
                <a:spAutoFit/>
              </a:bodyPr>
              <a:lstStyle/>
              <a:p>
                <a:r>
                  <a:rPr lang="en-US" sz="2800" dirty="0">
                    <a:latin typeface="Arial Black" panose="020B0A04020102020204" pitchFamily="34" charset="0"/>
                  </a:rPr>
                  <a:t>E</a:t>
                </a:r>
                <a:endParaRPr lang="en-US" dirty="0">
                  <a:latin typeface="Arial Black" panose="020B0A04020102020204" pitchFamily="34" charset="0"/>
                </a:endParaRPr>
              </a:p>
            </p:txBody>
          </p:sp>
        </p:grpSp>
        <p:sp>
          <p:nvSpPr>
            <p:cNvPr id="191" name="TextBox 190">
              <a:extLst>
                <a:ext uri="{FF2B5EF4-FFF2-40B4-BE49-F238E27FC236}">
                  <a16:creationId xmlns="" xmlns:a16="http://schemas.microsoft.com/office/drawing/2014/main" id="{6DF9878F-1B34-A650-1AB5-B46ED0C12AC1}"/>
                </a:ext>
              </a:extLst>
            </p:cNvPr>
            <p:cNvSpPr txBox="1"/>
            <p:nvPr/>
          </p:nvSpPr>
          <p:spPr>
            <a:xfrm>
              <a:off x="2048260" y="1121702"/>
              <a:ext cx="4972050" cy="707886"/>
            </a:xfrm>
            <a:prstGeom prst="rect">
              <a:avLst/>
            </a:prstGeom>
            <a:noFill/>
          </p:spPr>
          <p:txBody>
            <a:bodyPr wrap="square" rtlCol="0">
              <a:spAutoFit/>
            </a:bodyPr>
            <a:lstStyle/>
            <a:p>
              <a:pPr algn="ctr"/>
              <a:r>
                <a:rPr lang="en-US" sz="4000" b="1" dirty="0">
                  <a:latin typeface="Franklin Gothic Book" panose="020B0503020102020204" pitchFamily="34" charset="0"/>
                </a:rPr>
                <a:t>Team</a:t>
              </a:r>
            </a:p>
          </p:txBody>
        </p:sp>
        <p:sp>
          <p:nvSpPr>
            <p:cNvPr id="192" name="TextBox 191">
              <a:extLst>
                <a:ext uri="{FF2B5EF4-FFF2-40B4-BE49-F238E27FC236}">
                  <a16:creationId xmlns="" xmlns:a16="http://schemas.microsoft.com/office/drawing/2014/main" id="{CE84E41D-9545-01CA-F165-F4D747ED67CD}"/>
                </a:ext>
              </a:extLst>
            </p:cNvPr>
            <p:cNvSpPr txBox="1"/>
            <p:nvPr/>
          </p:nvSpPr>
          <p:spPr>
            <a:xfrm>
              <a:off x="1936687" y="2310885"/>
              <a:ext cx="5591743" cy="2246769"/>
            </a:xfrm>
            <a:prstGeom prst="rect">
              <a:avLst/>
            </a:prstGeom>
            <a:noFill/>
          </p:spPr>
          <p:txBody>
            <a:bodyPr wrap="square" rtlCol="0">
              <a:spAutoFit/>
            </a:bodyPr>
            <a:lstStyle/>
            <a:p>
              <a:r>
                <a:rPr lang="en-US" sz="2000" dirty="0" smtClean="0">
                  <a:latin typeface="Franklin Gothic Book" panose="020B0503020102020204" pitchFamily="34" charset="0"/>
                </a:rPr>
                <a:t>	Syed </a:t>
              </a:r>
              <a:r>
                <a:rPr lang="en-US" sz="2000" dirty="0">
                  <a:latin typeface="Franklin Gothic Book" panose="020B0503020102020204" pitchFamily="34" charset="0"/>
                </a:rPr>
                <a:t>Qasim Ali ( </a:t>
              </a:r>
              <a:r>
                <a:rPr lang="en-US" sz="2000" b="1" dirty="0">
                  <a:latin typeface="Franklin Gothic Book" panose="020B0503020102020204" pitchFamily="34" charset="0"/>
                </a:rPr>
                <a:t>BSAI-161</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	Junaid </a:t>
              </a:r>
              <a:r>
                <a:rPr lang="en-US" sz="2000" dirty="0">
                  <a:latin typeface="Franklin Gothic Book" panose="020B0503020102020204" pitchFamily="34" charset="0"/>
                </a:rPr>
                <a:t>Asif ( </a:t>
              </a:r>
              <a:r>
                <a:rPr lang="en-US" sz="2000" b="1" dirty="0">
                  <a:latin typeface="Franklin Gothic Book" panose="020B0503020102020204" pitchFamily="34" charset="0"/>
                </a:rPr>
                <a:t>BSAI-144</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	Muhammad </a:t>
              </a:r>
              <a:r>
                <a:rPr lang="en-US" sz="2000" dirty="0">
                  <a:latin typeface="Franklin Gothic Book" panose="020B0503020102020204" pitchFamily="34" charset="0"/>
                </a:rPr>
                <a:t>Tahir Ch ( </a:t>
              </a:r>
              <a:r>
                <a:rPr lang="en-US" sz="2000" b="1" dirty="0">
                  <a:latin typeface="Franklin Gothic Book" panose="020B0503020102020204" pitchFamily="34" charset="0"/>
                </a:rPr>
                <a:t>BSAI-164</a:t>
              </a:r>
              <a:r>
                <a:rPr lang="en-US" sz="2000" dirty="0">
                  <a:latin typeface="Franklin Gothic Book" panose="020B0503020102020204" pitchFamily="34" charset="0"/>
                </a:rPr>
                <a:t> )</a:t>
              </a:r>
            </a:p>
            <a:p>
              <a:endParaRPr lang="en-US" sz="2000" dirty="0">
                <a:latin typeface="Franklin Gothic Book" panose="020B0503020102020204" pitchFamily="34" charset="0"/>
              </a:endParaRPr>
            </a:p>
            <a:p>
              <a:r>
                <a:rPr lang="en-US" sz="2000" dirty="0" smtClean="0">
                  <a:latin typeface="Franklin Gothic Book" panose="020B0503020102020204" pitchFamily="34" charset="0"/>
                </a:rPr>
                <a:t>	</a:t>
              </a:r>
              <a:r>
                <a:rPr lang="en-US" sz="2000" dirty="0" err="1" smtClean="0">
                  <a:latin typeface="Franklin Gothic Book" panose="020B0503020102020204" pitchFamily="34" charset="0"/>
                </a:rPr>
                <a:t>Adeel</a:t>
              </a:r>
              <a:r>
                <a:rPr lang="en-US" sz="2000" dirty="0" smtClean="0">
                  <a:latin typeface="Franklin Gothic Book" panose="020B0503020102020204" pitchFamily="34" charset="0"/>
                </a:rPr>
                <a:t> </a:t>
              </a:r>
              <a:r>
                <a:rPr lang="en-US" sz="2000" dirty="0" err="1">
                  <a:latin typeface="Franklin Gothic Book" panose="020B0503020102020204" pitchFamily="34" charset="0"/>
                </a:rPr>
                <a:t>Naem</a:t>
              </a:r>
              <a:r>
                <a:rPr lang="en-US" sz="2000" dirty="0">
                  <a:latin typeface="Franklin Gothic Book" panose="020B0503020102020204" pitchFamily="34" charset="0"/>
                </a:rPr>
                <a:t> ( </a:t>
              </a:r>
              <a:r>
                <a:rPr lang="en-US" sz="2000" b="1" dirty="0">
                  <a:latin typeface="Franklin Gothic Book" panose="020B0503020102020204" pitchFamily="34" charset="0"/>
                </a:rPr>
                <a:t>BSAI-146</a:t>
              </a:r>
              <a:r>
                <a:rPr lang="en-US" sz="2000" dirty="0">
                  <a:latin typeface="Franklin Gothic Book" panose="020B0503020102020204" pitchFamily="34" charset="0"/>
                </a:rPr>
                <a:t> )</a:t>
              </a:r>
            </a:p>
          </p:txBody>
        </p:sp>
        <p:pic>
          <p:nvPicPr>
            <p:cNvPr id="193" name="Graphic 192" descr="Meeting with solid fill">
              <a:extLst>
                <a:ext uri="{FF2B5EF4-FFF2-40B4-BE49-F238E27FC236}">
                  <a16:creationId xmlns="" xmlns:a16="http://schemas.microsoft.com/office/drawing/2014/main" id="{DAABC698-6663-1EAA-68FF-6FC375F0166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tretch>
              <a:fillRect/>
            </a:stretch>
          </p:blipFill>
          <p:spPr>
            <a:xfrm>
              <a:off x="3085929" y="1187072"/>
              <a:ext cx="642516" cy="642516"/>
            </a:xfrm>
            <a:prstGeom prst="rect">
              <a:avLst/>
            </a:prstGeom>
          </p:spPr>
        </p:pic>
      </p:grpSp>
    </p:spTree>
    <p:extLst>
      <p:ext uri="{BB962C8B-B14F-4D97-AF65-F5344CB8AC3E}">
        <p14:creationId xmlns:p14="http://schemas.microsoft.com/office/powerpoint/2010/main" val="339996520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1375</Words>
  <Application>Microsoft Office PowerPoint</Application>
  <PresentationFormat>Widescreen</PresentationFormat>
  <Paragraphs>413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Calibri Light</vt:lpstr>
      <vt:lpstr>Franklin Gothic Book</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Qasim's Pc</dc:creator>
  <cp:lastModifiedBy>Microsoft account</cp:lastModifiedBy>
  <cp:revision>17</cp:revision>
  <dcterms:created xsi:type="dcterms:W3CDTF">2024-04-22T11:00:33Z</dcterms:created>
  <dcterms:modified xsi:type="dcterms:W3CDTF">2024-05-07T14:49:35Z</dcterms:modified>
</cp:coreProperties>
</file>