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C_69E227F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66" r:id="rId5"/>
    <p:sldId id="272" r:id="rId6"/>
    <p:sldId id="267" r:id="rId7"/>
    <p:sldId id="268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867F6D0-2CA7-0D89-1152-652C125D09E6}" name="Hina Ali" initials="HA" userId="05271e6d69a33d5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C_69E227F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A02CB32-0A94-4589-9EEE-19A38577F7A0}" authorId="{6867F6D0-2CA7-0D89-1152-652C125D09E6}" created="2023-09-25T06:49:59.95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76429052" sldId="268"/>
      <ac:spMk id="11" creationId="{A776F98D-E466-5888-CBE0-E1C9685F37CE}"/>
    </ac:deMkLst>
    <p188:txBody>
      <a:bodyPr/>
      <a:lstStyle/>
      <a:p>
        <a:r>
          <a:rPr lang="en-US"/>
          <a:t>Implementation of  isquare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3E385-F662-44D3-BFE9-7A2F0575D5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3BA875-94B2-4ADE-AC1E-EFB87C05467F}">
      <dgm:prSet phldrT="[Text]"/>
      <dgm:spPr/>
      <dgm:t>
        <a:bodyPr/>
        <a:lstStyle/>
        <a:p>
          <a:r>
            <a:rPr lang="en-US" dirty="0"/>
            <a:t>Algorithms</a:t>
          </a:r>
        </a:p>
      </dgm:t>
    </dgm:pt>
    <dgm:pt modelId="{49C5C059-9154-4096-8E11-AD1E84C2E6C6}" type="parTrans" cxnId="{97670287-9C81-4427-9F12-F357CB294021}">
      <dgm:prSet/>
      <dgm:spPr/>
      <dgm:t>
        <a:bodyPr/>
        <a:lstStyle/>
        <a:p>
          <a:endParaRPr lang="en-US"/>
        </a:p>
      </dgm:t>
    </dgm:pt>
    <dgm:pt modelId="{3E828468-9EA1-46F3-BFA7-3953CE4984AF}" type="sibTrans" cxnId="{97670287-9C81-4427-9F12-F357CB294021}">
      <dgm:prSet/>
      <dgm:spPr/>
      <dgm:t>
        <a:bodyPr/>
        <a:lstStyle/>
        <a:p>
          <a:endParaRPr lang="en-US"/>
        </a:p>
      </dgm:t>
    </dgm:pt>
    <dgm:pt modelId="{83F9757E-FF40-42B0-9C24-48F71D68B5CF}">
      <dgm:prSet phldrT="[Text]"/>
      <dgm:spPr/>
      <dgm:t>
        <a:bodyPr/>
        <a:lstStyle/>
        <a:p>
          <a:r>
            <a:rPr lang="en-US" dirty="0"/>
            <a:t>Iterative</a:t>
          </a:r>
        </a:p>
        <a:p>
          <a:r>
            <a:rPr lang="en-US" dirty="0"/>
            <a:t>No function calling itself</a:t>
          </a:r>
        </a:p>
        <a:p>
          <a:r>
            <a:rPr lang="en-US" dirty="0"/>
            <a:t>Mostly loops</a:t>
          </a:r>
        </a:p>
      </dgm:t>
    </dgm:pt>
    <dgm:pt modelId="{365D6754-64A3-4B71-99D9-6DA837CAD802}" type="parTrans" cxnId="{12F813B4-C321-4B13-8888-BDA7DE71E58A}">
      <dgm:prSet/>
      <dgm:spPr/>
      <dgm:t>
        <a:bodyPr/>
        <a:lstStyle/>
        <a:p>
          <a:endParaRPr lang="en-US"/>
        </a:p>
      </dgm:t>
    </dgm:pt>
    <dgm:pt modelId="{3F9ED321-3710-40CA-9625-575F8D1C9EC0}" type="sibTrans" cxnId="{12F813B4-C321-4B13-8888-BDA7DE71E58A}">
      <dgm:prSet/>
      <dgm:spPr/>
      <dgm:t>
        <a:bodyPr/>
        <a:lstStyle/>
        <a:p>
          <a:endParaRPr lang="en-US"/>
        </a:p>
      </dgm:t>
    </dgm:pt>
    <dgm:pt modelId="{2861142E-1407-438B-9CDD-15EC839A4C3B}">
      <dgm:prSet phldrT="[Text]"/>
      <dgm:spPr/>
      <dgm:t>
        <a:bodyPr/>
        <a:lstStyle/>
        <a:p>
          <a:r>
            <a:rPr lang="en-US" dirty="0"/>
            <a:t>Recursive</a:t>
          </a:r>
        </a:p>
        <a:p>
          <a:r>
            <a:rPr lang="en-US" dirty="0"/>
            <a:t>Function Calling itself </a:t>
          </a:r>
        </a:p>
      </dgm:t>
    </dgm:pt>
    <dgm:pt modelId="{6417746B-21B9-4FD3-AFEE-8C17CB8C4F06}" type="parTrans" cxnId="{D408660E-8296-46C9-B639-BC10EC7C6D6B}">
      <dgm:prSet/>
      <dgm:spPr/>
      <dgm:t>
        <a:bodyPr/>
        <a:lstStyle/>
        <a:p>
          <a:endParaRPr lang="en-US"/>
        </a:p>
      </dgm:t>
    </dgm:pt>
    <dgm:pt modelId="{16BD4D24-483B-4127-A2F9-9C351DF3BCCA}" type="sibTrans" cxnId="{D408660E-8296-46C9-B639-BC10EC7C6D6B}">
      <dgm:prSet/>
      <dgm:spPr/>
      <dgm:t>
        <a:bodyPr/>
        <a:lstStyle/>
        <a:p>
          <a:endParaRPr lang="en-US"/>
        </a:p>
      </dgm:t>
    </dgm:pt>
    <dgm:pt modelId="{222E3CA7-FC55-441C-8173-593F66C47253}" type="pres">
      <dgm:prSet presAssocID="{76F3E385-F662-44D3-BFE9-7A2F0575D5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AA41A9-662B-44C7-9972-2C7B89E0CE9E}" type="pres">
      <dgm:prSet presAssocID="{113BA875-94B2-4ADE-AC1E-EFB87C05467F}" presName="hierRoot1" presStyleCnt="0">
        <dgm:presLayoutVars>
          <dgm:hierBranch val="init"/>
        </dgm:presLayoutVars>
      </dgm:prSet>
      <dgm:spPr/>
    </dgm:pt>
    <dgm:pt modelId="{78509397-C2F0-40E5-8547-08321F6061CF}" type="pres">
      <dgm:prSet presAssocID="{113BA875-94B2-4ADE-AC1E-EFB87C05467F}" presName="rootComposite1" presStyleCnt="0"/>
      <dgm:spPr/>
    </dgm:pt>
    <dgm:pt modelId="{C8619825-2025-48FB-81B1-42E4CB0671C5}" type="pres">
      <dgm:prSet presAssocID="{113BA875-94B2-4ADE-AC1E-EFB87C05467F}" presName="rootText1" presStyleLbl="node0" presStyleIdx="0" presStyleCnt="1">
        <dgm:presLayoutVars>
          <dgm:chPref val="3"/>
        </dgm:presLayoutVars>
      </dgm:prSet>
      <dgm:spPr/>
    </dgm:pt>
    <dgm:pt modelId="{93DAD7D8-A486-4825-B44D-36E4F9508D33}" type="pres">
      <dgm:prSet presAssocID="{113BA875-94B2-4ADE-AC1E-EFB87C05467F}" presName="rootConnector1" presStyleLbl="node1" presStyleIdx="0" presStyleCnt="0"/>
      <dgm:spPr/>
    </dgm:pt>
    <dgm:pt modelId="{A64FD88B-55D3-4DB4-B5AE-571B11AB616F}" type="pres">
      <dgm:prSet presAssocID="{113BA875-94B2-4ADE-AC1E-EFB87C05467F}" presName="hierChild2" presStyleCnt="0"/>
      <dgm:spPr/>
    </dgm:pt>
    <dgm:pt modelId="{82684D2F-7BE1-4ED0-9EBD-B90A2E971B53}" type="pres">
      <dgm:prSet presAssocID="{365D6754-64A3-4B71-99D9-6DA837CAD802}" presName="Name37" presStyleLbl="parChTrans1D2" presStyleIdx="0" presStyleCnt="2"/>
      <dgm:spPr/>
    </dgm:pt>
    <dgm:pt modelId="{C556AE3A-E1A1-435D-9FC9-A9AD7ADE2382}" type="pres">
      <dgm:prSet presAssocID="{83F9757E-FF40-42B0-9C24-48F71D68B5CF}" presName="hierRoot2" presStyleCnt="0">
        <dgm:presLayoutVars>
          <dgm:hierBranch val="init"/>
        </dgm:presLayoutVars>
      </dgm:prSet>
      <dgm:spPr/>
    </dgm:pt>
    <dgm:pt modelId="{D6EAAEA5-F26D-4EE3-9309-850CD67D7479}" type="pres">
      <dgm:prSet presAssocID="{83F9757E-FF40-42B0-9C24-48F71D68B5CF}" presName="rootComposite" presStyleCnt="0"/>
      <dgm:spPr/>
    </dgm:pt>
    <dgm:pt modelId="{8126CDC2-2330-4B4B-9DE1-023CDF4C8A92}" type="pres">
      <dgm:prSet presAssocID="{83F9757E-FF40-42B0-9C24-48F71D68B5CF}" presName="rootText" presStyleLbl="node2" presStyleIdx="0" presStyleCnt="2">
        <dgm:presLayoutVars>
          <dgm:chPref val="3"/>
        </dgm:presLayoutVars>
      </dgm:prSet>
      <dgm:spPr/>
    </dgm:pt>
    <dgm:pt modelId="{B0B9D0D5-4B49-4DF7-8B61-C845C52C232E}" type="pres">
      <dgm:prSet presAssocID="{83F9757E-FF40-42B0-9C24-48F71D68B5CF}" presName="rootConnector" presStyleLbl="node2" presStyleIdx="0" presStyleCnt="2"/>
      <dgm:spPr/>
    </dgm:pt>
    <dgm:pt modelId="{652F6047-1ABD-4C26-BF86-176D6FC13399}" type="pres">
      <dgm:prSet presAssocID="{83F9757E-FF40-42B0-9C24-48F71D68B5CF}" presName="hierChild4" presStyleCnt="0"/>
      <dgm:spPr/>
    </dgm:pt>
    <dgm:pt modelId="{2A63B59B-656D-4488-B841-AC552136CCEB}" type="pres">
      <dgm:prSet presAssocID="{83F9757E-FF40-42B0-9C24-48F71D68B5CF}" presName="hierChild5" presStyleCnt="0"/>
      <dgm:spPr/>
    </dgm:pt>
    <dgm:pt modelId="{F6121296-7E98-4E35-A6A9-A45A60E61A7A}" type="pres">
      <dgm:prSet presAssocID="{6417746B-21B9-4FD3-AFEE-8C17CB8C4F06}" presName="Name37" presStyleLbl="parChTrans1D2" presStyleIdx="1" presStyleCnt="2"/>
      <dgm:spPr/>
    </dgm:pt>
    <dgm:pt modelId="{D1FEAEA2-F0BE-4DA8-BFE6-ECBAFFC13F56}" type="pres">
      <dgm:prSet presAssocID="{2861142E-1407-438B-9CDD-15EC839A4C3B}" presName="hierRoot2" presStyleCnt="0">
        <dgm:presLayoutVars>
          <dgm:hierBranch val="init"/>
        </dgm:presLayoutVars>
      </dgm:prSet>
      <dgm:spPr/>
    </dgm:pt>
    <dgm:pt modelId="{7B103B34-4EDF-4F52-A41E-6FB72360497C}" type="pres">
      <dgm:prSet presAssocID="{2861142E-1407-438B-9CDD-15EC839A4C3B}" presName="rootComposite" presStyleCnt="0"/>
      <dgm:spPr/>
    </dgm:pt>
    <dgm:pt modelId="{5FB11CB1-3F84-4AA2-98E6-1D974F34A703}" type="pres">
      <dgm:prSet presAssocID="{2861142E-1407-438B-9CDD-15EC839A4C3B}" presName="rootText" presStyleLbl="node2" presStyleIdx="1" presStyleCnt="2">
        <dgm:presLayoutVars>
          <dgm:chPref val="3"/>
        </dgm:presLayoutVars>
      </dgm:prSet>
      <dgm:spPr/>
    </dgm:pt>
    <dgm:pt modelId="{08C21169-EA7B-44D1-A683-D8B89D6D6068}" type="pres">
      <dgm:prSet presAssocID="{2861142E-1407-438B-9CDD-15EC839A4C3B}" presName="rootConnector" presStyleLbl="node2" presStyleIdx="1" presStyleCnt="2"/>
      <dgm:spPr/>
    </dgm:pt>
    <dgm:pt modelId="{53BE88C1-A2E8-44CC-9439-2645019359A1}" type="pres">
      <dgm:prSet presAssocID="{2861142E-1407-438B-9CDD-15EC839A4C3B}" presName="hierChild4" presStyleCnt="0"/>
      <dgm:spPr/>
    </dgm:pt>
    <dgm:pt modelId="{94CF774F-C755-4203-BA72-16B415CFEFF4}" type="pres">
      <dgm:prSet presAssocID="{2861142E-1407-438B-9CDD-15EC839A4C3B}" presName="hierChild5" presStyleCnt="0"/>
      <dgm:spPr/>
    </dgm:pt>
    <dgm:pt modelId="{5F80EEA2-DD39-499C-8998-026D87DFC553}" type="pres">
      <dgm:prSet presAssocID="{113BA875-94B2-4ADE-AC1E-EFB87C05467F}" presName="hierChild3" presStyleCnt="0"/>
      <dgm:spPr/>
    </dgm:pt>
  </dgm:ptLst>
  <dgm:cxnLst>
    <dgm:cxn modelId="{D408660E-8296-46C9-B639-BC10EC7C6D6B}" srcId="{113BA875-94B2-4ADE-AC1E-EFB87C05467F}" destId="{2861142E-1407-438B-9CDD-15EC839A4C3B}" srcOrd="1" destOrd="0" parTransId="{6417746B-21B9-4FD3-AFEE-8C17CB8C4F06}" sibTransId="{16BD4D24-483B-4127-A2F9-9C351DF3BCCA}"/>
    <dgm:cxn modelId="{3A5F6E22-D795-465A-824B-7DDC0AB41278}" type="presOf" srcId="{365D6754-64A3-4B71-99D9-6DA837CAD802}" destId="{82684D2F-7BE1-4ED0-9EBD-B90A2E971B53}" srcOrd="0" destOrd="0" presId="urn:microsoft.com/office/officeart/2005/8/layout/orgChart1"/>
    <dgm:cxn modelId="{17715623-4961-4582-A84B-0A8A2A4E1CBE}" type="presOf" srcId="{76F3E385-F662-44D3-BFE9-7A2F0575D56A}" destId="{222E3CA7-FC55-441C-8173-593F66C47253}" srcOrd="0" destOrd="0" presId="urn:microsoft.com/office/officeart/2005/8/layout/orgChart1"/>
    <dgm:cxn modelId="{534D4A24-B0F7-4245-87E1-3D490E65C52C}" type="presOf" srcId="{2861142E-1407-438B-9CDD-15EC839A4C3B}" destId="{08C21169-EA7B-44D1-A683-D8B89D6D6068}" srcOrd="1" destOrd="0" presId="urn:microsoft.com/office/officeart/2005/8/layout/orgChart1"/>
    <dgm:cxn modelId="{7F991933-F454-4B61-B6AC-F1707D63DB93}" type="presOf" srcId="{83F9757E-FF40-42B0-9C24-48F71D68B5CF}" destId="{8126CDC2-2330-4B4B-9DE1-023CDF4C8A92}" srcOrd="0" destOrd="0" presId="urn:microsoft.com/office/officeart/2005/8/layout/orgChart1"/>
    <dgm:cxn modelId="{D8442F5F-F9AA-42C5-ABC4-576806A53048}" type="presOf" srcId="{113BA875-94B2-4ADE-AC1E-EFB87C05467F}" destId="{C8619825-2025-48FB-81B1-42E4CB0671C5}" srcOrd="0" destOrd="0" presId="urn:microsoft.com/office/officeart/2005/8/layout/orgChart1"/>
    <dgm:cxn modelId="{E8CD1660-053C-4C46-ACC8-CD2A9DD148CF}" type="presOf" srcId="{6417746B-21B9-4FD3-AFEE-8C17CB8C4F06}" destId="{F6121296-7E98-4E35-A6A9-A45A60E61A7A}" srcOrd="0" destOrd="0" presId="urn:microsoft.com/office/officeart/2005/8/layout/orgChart1"/>
    <dgm:cxn modelId="{97670287-9C81-4427-9F12-F357CB294021}" srcId="{76F3E385-F662-44D3-BFE9-7A2F0575D56A}" destId="{113BA875-94B2-4ADE-AC1E-EFB87C05467F}" srcOrd="0" destOrd="0" parTransId="{49C5C059-9154-4096-8E11-AD1E84C2E6C6}" sibTransId="{3E828468-9EA1-46F3-BFA7-3953CE4984AF}"/>
    <dgm:cxn modelId="{10A12B9A-58F2-4D96-AC0D-53FB916C3532}" type="presOf" srcId="{2861142E-1407-438B-9CDD-15EC839A4C3B}" destId="{5FB11CB1-3F84-4AA2-98E6-1D974F34A703}" srcOrd="0" destOrd="0" presId="urn:microsoft.com/office/officeart/2005/8/layout/orgChart1"/>
    <dgm:cxn modelId="{12F813B4-C321-4B13-8888-BDA7DE71E58A}" srcId="{113BA875-94B2-4ADE-AC1E-EFB87C05467F}" destId="{83F9757E-FF40-42B0-9C24-48F71D68B5CF}" srcOrd="0" destOrd="0" parTransId="{365D6754-64A3-4B71-99D9-6DA837CAD802}" sibTransId="{3F9ED321-3710-40CA-9625-575F8D1C9EC0}"/>
    <dgm:cxn modelId="{95FC47C9-66D9-4BAF-A968-EB41D35FD9A2}" type="presOf" srcId="{113BA875-94B2-4ADE-AC1E-EFB87C05467F}" destId="{93DAD7D8-A486-4825-B44D-36E4F9508D33}" srcOrd="1" destOrd="0" presId="urn:microsoft.com/office/officeart/2005/8/layout/orgChart1"/>
    <dgm:cxn modelId="{FADC96EC-C7AB-43C0-AF86-71E3A1FFABF1}" type="presOf" srcId="{83F9757E-FF40-42B0-9C24-48F71D68B5CF}" destId="{B0B9D0D5-4B49-4DF7-8B61-C845C52C232E}" srcOrd="1" destOrd="0" presId="urn:microsoft.com/office/officeart/2005/8/layout/orgChart1"/>
    <dgm:cxn modelId="{9ED67B84-FC36-4C6B-A48A-236ECE607A0A}" type="presParOf" srcId="{222E3CA7-FC55-441C-8173-593F66C47253}" destId="{9EAA41A9-662B-44C7-9972-2C7B89E0CE9E}" srcOrd="0" destOrd="0" presId="urn:microsoft.com/office/officeart/2005/8/layout/orgChart1"/>
    <dgm:cxn modelId="{45DB84F6-748B-4F83-A5C1-DBEA309A9E63}" type="presParOf" srcId="{9EAA41A9-662B-44C7-9972-2C7B89E0CE9E}" destId="{78509397-C2F0-40E5-8547-08321F6061CF}" srcOrd="0" destOrd="0" presId="urn:microsoft.com/office/officeart/2005/8/layout/orgChart1"/>
    <dgm:cxn modelId="{4125EA2A-7DED-4B46-970F-205B5F0911B2}" type="presParOf" srcId="{78509397-C2F0-40E5-8547-08321F6061CF}" destId="{C8619825-2025-48FB-81B1-42E4CB0671C5}" srcOrd="0" destOrd="0" presId="urn:microsoft.com/office/officeart/2005/8/layout/orgChart1"/>
    <dgm:cxn modelId="{B88C33A3-3215-4C06-A453-C52DC8CC855F}" type="presParOf" srcId="{78509397-C2F0-40E5-8547-08321F6061CF}" destId="{93DAD7D8-A486-4825-B44D-36E4F9508D33}" srcOrd="1" destOrd="0" presId="urn:microsoft.com/office/officeart/2005/8/layout/orgChart1"/>
    <dgm:cxn modelId="{4EBC04E7-A148-4D96-9C90-9BCDCB01527B}" type="presParOf" srcId="{9EAA41A9-662B-44C7-9972-2C7B89E0CE9E}" destId="{A64FD88B-55D3-4DB4-B5AE-571B11AB616F}" srcOrd="1" destOrd="0" presId="urn:microsoft.com/office/officeart/2005/8/layout/orgChart1"/>
    <dgm:cxn modelId="{7D310478-1C58-48F5-AAD9-E4BB8DFAFC99}" type="presParOf" srcId="{A64FD88B-55D3-4DB4-B5AE-571B11AB616F}" destId="{82684D2F-7BE1-4ED0-9EBD-B90A2E971B53}" srcOrd="0" destOrd="0" presId="urn:microsoft.com/office/officeart/2005/8/layout/orgChart1"/>
    <dgm:cxn modelId="{E626B7EA-8DF3-48D2-919D-E22336125957}" type="presParOf" srcId="{A64FD88B-55D3-4DB4-B5AE-571B11AB616F}" destId="{C556AE3A-E1A1-435D-9FC9-A9AD7ADE2382}" srcOrd="1" destOrd="0" presId="urn:microsoft.com/office/officeart/2005/8/layout/orgChart1"/>
    <dgm:cxn modelId="{5F5A82D5-7D40-4CF0-A083-AFA64D73A84D}" type="presParOf" srcId="{C556AE3A-E1A1-435D-9FC9-A9AD7ADE2382}" destId="{D6EAAEA5-F26D-4EE3-9309-850CD67D7479}" srcOrd="0" destOrd="0" presId="urn:microsoft.com/office/officeart/2005/8/layout/orgChart1"/>
    <dgm:cxn modelId="{2BE41823-C99C-4079-904E-33822B1F2148}" type="presParOf" srcId="{D6EAAEA5-F26D-4EE3-9309-850CD67D7479}" destId="{8126CDC2-2330-4B4B-9DE1-023CDF4C8A92}" srcOrd="0" destOrd="0" presId="urn:microsoft.com/office/officeart/2005/8/layout/orgChart1"/>
    <dgm:cxn modelId="{A083CCA7-E1AC-457E-A9D5-617EEF753339}" type="presParOf" srcId="{D6EAAEA5-F26D-4EE3-9309-850CD67D7479}" destId="{B0B9D0D5-4B49-4DF7-8B61-C845C52C232E}" srcOrd="1" destOrd="0" presId="urn:microsoft.com/office/officeart/2005/8/layout/orgChart1"/>
    <dgm:cxn modelId="{159511D7-EC8C-43F1-B83A-EF6F2E7CA9FC}" type="presParOf" srcId="{C556AE3A-E1A1-435D-9FC9-A9AD7ADE2382}" destId="{652F6047-1ABD-4C26-BF86-176D6FC13399}" srcOrd="1" destOrd="0" presId="urn:microsoft.com/office/officeart/2005/8/layout/orgChart1"/>
    <dgm:cxn modelId="{9D1EF3F2-8C31-4F0E-AB97-28E5B0609BB0}" type="presParOf" srcId="{C556AE3A-E1A1-435D-9FC9-A9AD7ADE2382}" destId="{2A63B59B-656D-4488-B841-AC552136CCEB}" srcOrd="2" destOrd="0" presId="urn:microsoft.com/office/officeart/2005/8/layout/orgChart1"/>
    <dgm:cxn modelId="{EE76AA58-C323-4FBF-82DA-A064F71CBC85}" type="presParOf" srcId="{A64FD88B-55D3-4DB4-B5AE-571B11AB616F}" destId="{F6121296-7E98-4E35-A6A9-A45A60E61A7A}" srcOrd="2" destOrd="0" presId="urn:microsoft.com/office/officeart/2005/8/layout/orgChart1"/>
    <dgm:cxn modelId="{85555CF0-42E4-4D56-8AF7-31D58093F030}" type="presParOf" srcId="{A64FD88B-55D3-4DB4-B5AE-571B11AB616F}" destId="{D1FEAEA2-F0BE-4DA8-BFE6-ECBAFFC13F56}" srcOrd="3" destOrd="0" presId="urn:microsoft.com/office/officeart/2005/8/layout/orgChart1"/>
    <dgm:cxn modelId="{0DDAFED0-CB91-4561-AF9F-D5783335A020}" type="presParOf" srcId="{D1FEAEA2-F0BE-4DA8-BFE6-ECBAFFC13F56}" destId="{7B103B34-4EDF-4F52-A41E-6FB72360497C}" srcOrd="0" destOrd="0" presId="urn:microsoft.com/office/officeart/2005/8/layout/orgChart1"/>
    <dgm:cxn modelId="{0496B043-C2C0-482B-A479-C26C644035E8}" type="presParOf" srcId="{7B103B34-4EDF-4F52-A41E-6FB72360497C}" destId="{5FB11CB1-3F84-4AA2-98E6-1D974F34A703}" srcOrd="0" destOrd="0" presId="urn:microsoft.com/office/officeart/2005/8/layout/orgChart1"/>
    <dgm:cxn modelId="{E9CCD695-7B4F-49D8-A30E-6F805CBB07B7}" type="presParOf" srcId="{7B103B34-4EDF-4F52-A41E-6FB72360497C}" destId="{08C21169-EA7B-44D1-A683-D8B89D6D6068}" srcOrd="1" destOrd="0" presId="urn:microsoft.com/office/officeart/2005/8/layout/orgChart1"/>
    <dgm:cxn modelId="{E473C045-D3AB-47F1-B1FC-DAD5FE261224}" type="presParOf" srcId="{D1FEAEA2-F0BE-4DA8-BFE6-ECBAFFC13F56}" destId="{53BE88C1-A2E8-44CC-9439-2645019359A1}" srcOrd="1" destOrd="0" presId="urn:microsoft.com/office/officeart/2005/8/layout/orgChart1"/>
    <dgm:cxn modelId="{3DCC3FAC-7AE6-4A93-AA73-ABF9630AA39A}" type="presParOf" srcId="{D1FEAEA2-F0BE-4DA8-BFE6-ECBAFFC13F56}" destId="{94CF774F-C755-4203-BA72-16B415CFEFF4}" srcOrd="2" destOrd="0" presId="urn:microsoft.com/office/officeart/2005/8/layout/orgChart1"/>
    <dgm:cxn modelId="{3837E699-88AD-45D1-98FB-216152CAB04A}" type="presParOf" srcId="{9EAA41A9-662B-44C7-9972-2C7B89E0CE9E}" destId="{5F80EEA2-DD39-499C-8998-026D87DFC5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21296-7E98-4E35-A6A9-A45A60E61A7A}">
      <dsp:nvSpPr>
        <dsp:cNvPr id="0" name=""/>
        <dsp:cNvSpPr/>
      </dsp:nvSpPr>
      <dsp:spPr>
        <a:xfrm>
          <a:off x="2377888" y="757195"/>
          <a:ext cx="914944" cy="317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791"/>
              </a:lnTo>
              <a:lnTo>
                <a:pt x="914944" y="158791"/>
              </a:lnTo>
              <a:lnTo>
                <a:pt x="914944" y="3175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84D2F-7BE1-4ED0-9EBD-B90A2E971B53}">
      <dsp:nvSpPr>
        <dsp:cNvPr id="0" name=""/>
        <dsp:cNvSpPr/>
      </dsp:nvSpPr>
      <dsp:spPr>
        <a:xfrm>
          <a:off x="1462943" y="757195"/>
          <a:ext cx="914944" cy="317583"/>
        </a:xfrm>
        <a:custGeom>
          <a:avLst/>
          <a:gdLst/>
          <a:ahLst/>
          <a:cxnLst/>
          <a:rect l="0" t="0" r="0" b="0"/>
          <a:pathLst>
            <a:path>
              <a:moveTo>
                <a:pt x="914944" y="0"/>
              </a:moveTo>
              <a:lnTo>
                <a:pt x="914944" y="158791"/>
              </a:lnTo>
              <a:lnTo>
                <a:pt x="0" y="158791"/>
              </a:lnTo>
              <a:lnTo>
                <a:pt x="0" y="3175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19825-2025-48FB-81B1-42E4CB0671C5}">
      <dsp:nvSpPr>
        <dsp:cNvPr id="0" name=""/>
        <dsp:cNvSpPr/>
      </dsp:nvSpPr>
      <dsp:spPr>
        <a:xfrm>
          <a:off x="1621735" y="1043"/>
          <a:ext cx="1512304" cy="756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Algorithms</a:t>
          </a:r>
        </a:p>
      </dsp:txBody>
      <dsp:txXfrm>
        <a:off x="1621735" y="1043"/>
        <a:ext cx="1512304" cy="756152"/>
      </dsp:txXfrm>
    </dsp:sp>
    <dsp:sp modelId="{8126CDC2-2330-4B4B-9DE1-023CDF4C8A92}">
      <dsp:nvSpPr>
        <dsp:cNvPr id="0" name=""/>
        <dsp:cNvSpPr/>
      </dsp:nvSpPr>
      <dsp:spPr>
        <a:xfrm>
          <a:off x="706791" y="1074779"/>
          <a:ext cx="1512304" cy="756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Iterative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 function calling itself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Mostly loops</a:t>
          </a:r>
        </a:p>
      </dsp:txBody>
      <dsp:txXfrm>
        <a:off x="706791" y="1074779"/>
        <a:ext cx="1512304" cy="756152"/>
      </dsp:txXfrm>
    </dsp:sp>
    <dsp:sp modelId="{5FB11CB1-3F84-4AA2-98E6-1D974F34A703}">
      <dsp:nvSpPr>
        <dsp:cNvPr id="0" name=""/>
        <dsp:cNvSpPr/>
      </dsp:nvSpPr>
      <dsp:spPr>
        <a:xfrm>
          <a:off x="2536679" y="1074779"/>
          <a:ext cx="1512304" cy="756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Recursive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Function Calling itself </a:t>
          </a:r>
        </a:p>
      </dsp:txBody>
      <dsp:txXfrm>
        <a:off x="2536679" y="1074779"/>
        <a:ext cx="1512304" cy="75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9A54-7230-20EC-2AE6-A192C51D7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D190A-94F2-AEA2-A459-C15D0B6F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A778-1238-64B0-15A2-22938277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1552-FE9F-4E06-B0F9-4645FF8CF18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D19EA-4466-1D78-BD6A-5CD8324A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C1FE-0FCE-2D7A-3F23-2961C5F2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1DC6-B01F-45B1-8BA1-F88B0443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3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A416-2DF9-25CA-CD71-7B79C505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5450E-A40C-E694-3201-E25F381CC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C314-4F19-57F7-183C-D46E4EAB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1552-FE9F-4E06-B0F9-4645FF8CF18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EBD0-5848-6E69-ABDA-EA38D184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C0B4E-431A-4812-8D24-709D3729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1DC6-B01F-45B1-8BA1-F88B0443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9F975-7D5D-4412-B11F-735D32D6A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B350A-EFE8-85F1-66EA-C55590312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9E617-169C-5DB1-5653-8F35A4BD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1552-FE9F-4E06-B0F9-4645FF8CF18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0219-FA1B-D47F-4B16-0265A13A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AED0-7C0B-5538-CD11-F7B089F1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1DC6-B01F-45B1-8BA1-F88B0443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7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EE32-B91F-BCDD-7ACC-18DF95AD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9D260-009F-3B3A-3729-9DD016FE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B5825-7142-281D-7B97-BDDC54A6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1552-FE9F-4E06-B0F9-4645FF8CF18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6CAF5-526B-08C5-92C7-93396178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E9E13-D42F-2717-FC10-4A5A99DC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1DC6-B01F-45B1-8BA1-F88B0443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0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DEBD-508B-EE76-8896-0671FAAE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E71D3-E6C3-5C41-FBDF-FA4762A4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9982F-D10B-17C0-9D52-17ED81F6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1552-FE9F-4E06-B0F9-4645FF8CF18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3F27E-782E-3618-4AA5-37F45F71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5315A-6657-90EC-9ECD-28F462A8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1DC6-B01F-45B1-8BA1-F88B0443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878B-A86F-3363-7C85-1268D2FB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F7D9-0E6E-0B45-0AB5-1254FF1F8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A508F-A31E-9706-2ED5-BF4891DB4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C876B-FB9C-6A32-BFC2-49ACF146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1552-FE9F-4E06-B0F9-4645FF8CF18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9E2C7-466D-A10C-F46D-A71222AE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2188-309B-0CF4-CD04-C61BD48F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1DC6-B01F-45B1-8BA1-F88B0443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0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C6CA-5FCB-C836-87C5-4F42AF220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FEAE9-BDC8-A0E7-EEC2-A1BBEB596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2789F-94E8-1312-9AAC-425F1852C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8CA09-1C55-20D4-8415-64B707963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157D6-A1AE-28AE-E79A-5D38BFF77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D42BD-A253-788C-9DA2-B959DD19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1552-FE9F-4E06-B0F9-4645FF8CF18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BFBC0-44E7-24A2-638A-1500F7F1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BFA19-E386-5262-3B39-03066E12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1DC6-B01F-45B1-8BA1-F88B0443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682A-FCF5-9E1C-EFCA-2758D202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CDACA-0114-D5C0-8EC4-BF787CDB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1552-FE9F-4E06-B0F9-4645FF8CF18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0D4A5-1431-E305-C2AF-3CB280FF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954AA-54DF-8E30-DA0C-A4F3E5EA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1DC6-B01F-45B1-8BA1-F88B0443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FE4CA-48B6-6DF0-DA07-7C4D166E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1552-FE9F-4E06-B0F9-4645FF8CF18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3B2DE-1599-52A1-3837-6C74AF6E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F0FB-5888-186A-0D15-190992A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1DC6-B01F-45B1-8BA1-F88B0443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0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3162-CDD5-3FF8-8034-7E534792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8BB7-4DEB-60DF-1C68-28BDE9492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00E31-FF9B-D6C8-D3F0-9B3D8B324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0D4B9-1185-C0F1-7C58-8ADDDFC9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1552-FE9F-4E06-B0F9-4645FF8CF18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9CB2F-2794-DD10-A8DE-D5C46470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0AC3D-E9D8-62B3-EB8A-A4F7B7AD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1DC6-B01F-45B1-8BA1-F88B0443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6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BB54-2C89-1AA6-CEB7-A0C1E405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61434-3405-71B6-8299-1D26827E2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DDAD0-58B4-92E4-5C77-178F80A57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FEC23-12EE-2864-EEDF-961E674A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1552-FE9F-4E06-B0F9-4645FF8CF18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F6122-587F-65D8-8EAD-AE1DFBBD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207F7-33B5-8F1B-5E0D-9765D39E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1DC6-B01F-45B1-8BA1-F88B0443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6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54AEC-3AD9-4D96-97BA-2FAB0FEE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579F4-DC25-9C1D-2D7A-B1C088C44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77A15-D843-336A-AF49-D90D6EB6A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71552-FE9F-4E06-B0F9-4645FF8CF18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4BC7-EB1E-4014-8DE0-D31377658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BAD7-FEF5-7565-8A72-DD62B9830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41DC6-B01F-45B1-8BA1-F88B0443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69E227FC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A23A-947B-2A22-CC9B-D377B8E9B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Algorithm </a:t>
            </a:r>
            <a:r>
              <a:rPr lang="en-US" b="1" dirty="0"/>
              <a:t>Lecture#2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0FBB3-3293-7E8E-3BE2-7C6FBCFE8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Hina Ali</a:t>
            </a:r>
          </a:p>
        </p:txBody>
      </p:sp>
    </p:spTree>
    <p:extLst>
      <p:ext uri="{BB962C8B-B14F-4D97-AF65-F5344CB8AC3E}">
        <p14:creationId xmlns:p14="http://schemas.microsoft.com/office/powerpoint/2010/main" val="110141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2B1451-21D6-DE5D-548C-24503192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12" y="4565089"/>
            <a:ext cx="10515600" cy="1325563"/>
          </a:xfrm>
        </p:spPr>
        <p:txBody>
          <a:bodyPr/>
          <a:lstStyle/>
          <a:p>
            <a:r>
              <a:rPr lang="en-US" b="1" dirty="0"/>
              <a:t>Complexity of Iterative Algorithms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28CAA1-3B89-6A09-D5CE-4754F985F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1" y="90954"/>
            <a:ext cx="11730317" cy="473205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TYPES OF ALGORITHMS</a:t>
            </a:r>
            <a:endParaRPr lang="en-US" dirty="0"/>
          </a:p>
          <a:p>
            <a:endParaRPr lang="en-US" dirty="0"/>
          </a:p>
          <a:p>
            <a:r>
              <a:rPr lang="en-US" dirty="0"/>
              <a:t>Both are powerful</a:t>
            </a:r>
          </a:p>
          <a:p>
            <a:pPr lvl="1"/>
            <a:r>
              <a:rPr lang="en-US" dirty="0"/>
              <a:t>An iterative algorithm can be converted to</a:t>
            </a:r>
          </a:p>
          <a:p>
            <a:pPr marL="457200" lvl="1" indent="0">
              <a:buNone/>
            </a:pPr>
            <a:r>
              <a:rPr lang="en-US" dirty="0"/>
              <a:t>  recursive vice-versa</a:t>
            </a:r>
          </a:p>
          <a:p>
            <a:pPr lvl="1"/>
            <a:r>
              <a:rPr lang="en-US" dirty="0"/>
              <a:t>Analysis of both types are different</a:t>
            </a:r>
          </a:p>
          <a:p>
            <a:pPr lvl="1"/>
            <a:r>
              <a:rPr lang="en-US" dirty="0"/>
              <a:t>Analysis of iterative Algorithm</a:t>
            </a:r>
          </a:p>
          <a:p>
            <a:pPr lvl="2"/>
            <a:r>
              <a:rPr lang="en-US" dirty="0"/>
              <a:t>Number of times loop is executed</a:t>
            </a:r>
          </a:p>
          <a:p>
            <a:pPr lvl="1"/>
            <a:r>
              <a:rPr lang="en-US" dirty="0"/>
              <a:t>Analysis of Recursive Algorithm</a:t>
            </a:r>
          </a:p>
          <a:p>
            <a:pPr lvl="2"/>
            <a:r>
              <a:rPr lang="en-US" dirty="0"/>
              <a:t>Write recursive equation for algorithm and solve them to find complexity.</a:t>
            </a:r>
          </a:p>
          <a:p>
            <a:pPr lvl="1"/>
            <a:r>
              <a:rPr lang="en-US" dirty="0"/>
              <a:t>If an Algorithm is neither recursive nor iterative</a:t>
            </a:r>
          </a:p>
          <a:p>
            <a:pPr lvl="2"/>
            <a:r>
              <a:rPr lang="en-US" dirty="0"/>
              <a:t> then its running time is not affected by size of input and we say it run for constant number of steps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1&lt;</a:t>
            </a:r>
            <a:r>
              <a:rPr lang="en-US" dirty="0" err="1"/>
              <a:t>logn</a:t>
            </a:r>
            <a:r>
              <a:rPr lang="en-US" dirty="0"/>
              <a:t>&lt;√n&lt;n&lt;</a:t>
            </a:r>
            <a:r>
              <a:rPr lang="en-US" dirty="0" err="1"/>
              <a:t>nlogn</a:t>
            </a:r>
            <a:r>
              <a:rPr lang="en-US" dirty="0"/>
              <a:t>&lt;n</a:t>
            </a:r>
            <a:r>
              <a:rPr lang="en-US" baseline="30000" dirty="0"/>
              <a:t>2</a:t>
            </a:r>
            <a:r>
              <a:rPr lang="en-US" dirty="0"/>
              <a:t>&lt;n</a:t>
            </a:r>
            <a:r>
              <a:rPr lang="en-US" baseline="30000" dirty="0"/>
              <a:t>3</a:t>
            </a:r>
            <a:r>
              <a:rPr lang="en-US" dirty="0"/>
              <a:t>…&lt;&lt;</a:t>
            </a:r>
            <a:r>
              <a:rPr lang="en-US" dirty="0" err="1"/>
              <a:t>n</a:t>
            </a:r>
            <a:r>
              <a:rPr lang="en-US" baseline="30000" dirty="0" err="1"/>
              <a:t>n</a:t>
            </a:r>
            <a:endParaRPr lang="en-US" baseline="30000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49EAF62-2119-397F-9AB8-9961E6B21088}"/>
              </a:ext>
            </a:extLst>
          </p:cNvPr>
          <p:cNvGraphicFramePr>
            <a:graphicFrameLocks/>
          </p:cNvGraphicFramePr>
          <p:nvPr/>
        </p:nvGraphicFramePr>
        <p:xfrm>
          <a:off x="5836024" y="153241"/>
          <a:ext cx="4755776" cy="183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8BEE0E5-96BF-0526-A02B-32D29F34D084}"/>
              </a:ext>
            </a:extLst>
          </p:cNvPr>
          <p:cNvSpPr txBox="1"/>
          <p:nvPr/>
        </p:nvSpPr>
        <p:spPr>
          <a:xfrm>
            <a:off x="824753" y="5732929"/>
            <a:ext cx="844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 of Iterative Algorithm is examined by considering iteration of loops that decide complexity of program.</a:t>
            </a:r>
          </a:p>
        </p:txBody>
      </p:sp>
    </p:spTree>
    <p:extLst>
      <p:ext uri="{BB962C8B-B14F-4D97-AF65-F5344CB8AC3E}">
        <p14:creationId xmlns:p14="http://schemas.microsoft.com/office/powerpoint/2010/main" val="44572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541D-4E03-2CD9-03B8-0F08670F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/>
          <a:lstStyle/>
          <a:p>
            <a:r>
              <a:rPr lang="pt-BR" dirty="0"/>
              <a:t>Seven functions (The famous)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4AC3-FB76-0543-DE37-2623C433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Seven functions that often appear in algorithm analysis:</a:t>
            </a:r>
          </a:p>
          <a:p>
            <a:r>
              <a:rPr lang="pt-BR" dirty="0"/>
              <a:t>  Constant 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≈</a:t>
            </a:r>
            <a:r>
              <a:rPr lang="pt-BR" dirty="0"/>
              <a:t>1 </a:t>
            </a:r>
          </a:p>
          <a:p>
            <a:r>
              <a:rPr lang="pt-BR" dirty="0"/>
              <a:t>Logarithmic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≈</a:t>
            </a:r>
            <a:r>
              <a:rPr lang="pt-BR" dirty="0"/>
              <a:t> log n </a:t>
            </a:r>
          </a:p>
          <a:p>
            <a:r>
              <a:rPr lang="pt-BR" dirty="0"/>
              <a:t> Linear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≈</a:t>
            </a:r>
            <a:r>
              <a:rPr lang="pt-BR" dirty="0"/>
              <a:t> n</a:t>
            </a:r>
          </a:p>
          <a:p>
            <a:r>
              <a:rPr lang="pt-BR" dirty="0"/>
              <a:t>  N-Log-N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≈</a:t>
            </a:r>
            <a:r>
              <a:rPr lang="pt-BR" dirty="0"/>
              <a:t> nlogn</a:t>
            </a:r>
          </a:p>
          <a:p>
            <a:r>
              <a:rPr lang="pt-BR" dirty="0"/>
              <a:t>Quadratic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≈</a:t>
            </a:r>
            <a:r>
              <a:rPr lang="pt-BR" dirty="0"/>
              <a:t> n</a:t>
            </a:r>
            <a:r>
              <a:rPr lang="pt-BR" baseline="30000" dirty="0"/>
              <a:t>2</a:t>
            </a:r>
            <a:r>
              <a:rPr lang="pt-BR" dirty="0"/>
              <a:t> </a:t>
            </a:r>
          </a:p>
          <a:p>
            <a:r>
              <a:rPr lang="pt-BR" dirty="0"/>
              <a:t> Cubic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≈</a:t>
            </a:r>
            <a:r>
              <a:rPr lang="pt-BR" dirty="0"/>
              <a:t> n</a:t>
            </a:r>
            <a:r>
              <a:rPr lang="pt-BR" baseline="30000" dirty="0"/>
              <a:t>3</a:t>
            </a:r>
            <a:r>
              <a:rPr lang="pt-BR" dirty="0"/>
              <a:t> </a:t>
            </a:r>
          </a:p>
          <a:p>
            <a:r>
              <a:rPr lang="pt-BR" dirty="0"/>
              <a:t> Exponential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≈</a:t>
            </a:r>
            <a:r>
              <a:rPr lang="pt-BR" dirty="0"/>
              <a:t> 2</a:t>
            </a:r>
            <a:r>
              <a:rPr lang="pt-BR" baseline="30000" dirty="0"/>
              <a:t>n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53671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FC374-4FA2-B59B-7299-882A59771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-13164"/>
            <a:ext cx="5157787" cy="823912"/>
          </a:xfrm>
        </p:spPr>
        <p:txBody>
          <a:bodyPr/>
          <a:lstStyle/>
          <a:p>
            <a:r>
              <a:rPr lang="en-US" dirty="0"/>
              <a:t>Program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56D2-C1CE-65B2-CEC8-6117F7E1E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891428"/>
            <a:ext cx="5157787" cy="368458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 1, </a:t>
            </a:r>
            <a:r>
              <a:rPr lang="en-US" dirty="0" err="1"/>
              <a:t>i</a:t>
            </a:r>
            <a:r>
              <a:rPr lang="en-US" dirty="0"/>
              <a:t>&lt;n,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lvl="1"/>
            <a:r>
              <a:rPr lang="en-US" dirty="0"/>
              <a:t>Print(“hello world”)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Complexity O(n)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 1, </a:t>
            </a:r>
            <a:r>
              <a:rPr lang="en-US" dirty="0" err="1"/>
              <a:t>i</a:t>
            </a:r>
            <a:r>
              <a:rPr lang="en-US" dirty="0"/>
              <a:t>&lt;n,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lvl="1"/>
            <a:r>
              <a:rPr lang="en-US" dirty="0"/>
              <a:t>j=0</a:t>
            </a:r>
            <a:r>
              <a:rPr lang="en-US" dirty="0">
                <a:solidFill>
                  <a:srgbClr val="FF0000"/>
                </a:solidFill>
              </a:rPr>
              <a:t>  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Print(“The value of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and j are”,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, j)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 j= 1, j&lt;n, </a:t>
            </a:r>
            <a:r>
              <a:rPr lang="en-US" dirty="0" err="1">
                <a:solidFill>
                  <a:srgbClr val="FF0000"/>
                </a:solidFill>
              </a:rPr>
              <a:t>j++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Print(“The value of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and j are”,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, j)</a:t>
            </a:r>
          </a:p>
          <a:p>
            <a:r>
              <a:rPr lang="en-US" dirty="0">
                <a:highlight>
                  <a:srgbClr val="FFFF00"/>
                </a:highlight>
              </a:rPr>
              <a:t>Complexity O(n</a:t>
            </a:r>
            <a:r>
              <a:rPr lang="en-US" baseline="30000" dirty="0">
                <a:highlight>
                  <a:srgbClr val="FFFF00"/>
                </a:highlight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175EA9-DE00-825A-0885-3FE62FB92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249"/>
            <a:ext cx="5183188" cy="823912"/>
          </a:xfrm>
        </p:spPr>
        <p:txBody>
          <a:bodyPr/>
          <a:lstStyle/>
          <a:p>
            <a:r>
              <a:rPr lang="en-US" dirty="0"/>
              <a:t>Program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5A992F-AD6D-2263-62C9-702FA3A58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51177" y="891428"/>
            <a:ext cx="5183188" cy="368458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i</a:t>
            </a:r>
            <a:r>
              <a:rPr lang="en-US" dirty="0"/>
              <a:t> = 1, s =1</a:t>
            </a:r>
          </a:p>
          <a:p>
            <a:r>
              <a:rPr lang="en-US" dirty="0"/>
              <a:t>While s&lt;= n     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lvl="1"/>
            <a:r>
              <a:rPr lang="en-US" dirty="0"/>
              <a:t>s=</a:t>
            </a:r>
            <a:r>
              <a:rPr lang="en-US" dirty="0" err="1"/>
              <a:t>s+i</a:t>
            </a:r>
            <a:endParaRPr lang="en-US" dirty="0"/>
          </a:p>
          <a:p>
            <a:pPr lvl="1"/>
            <a:r>
              <a:rPr lang="en-US" dirty="0"/>
              <a:t>Print(“Hello”)</a:t>
            </a:r>
          </a:p>
          <a:p>
            <a:r>
              <a:rPr lang="en-US" dirty="0"/>
              <a:t>How may times will hello get printed.</a:t>
            </a:r>
          </a:p>
          <a:p>
            <a:r>
              <a:rPr lang="en-US" dirty="0"/>
              <a:t>When will loop stop when value of s &gt; n</a:t>
            </a:r>
          </a:p>
          <a:p>
            <a:pPr lvl="1"/>
            <a:r>
              <a:rPr lang="en-US" dirty="0"/>
              <a:t>Now this is summation of k natural number which in mathematics can be represented by formula</a:t>
            </a:r>
          </a:p>
          <a:p>
            <a:pPr lvl="1"/>
            <a:r>
              <a:rPr lang="en-US" dirty="0"/>
              <a:t>s(s+1)/ 2 so s(s+1)/ 2  &lt;= n</a:t>
            </a:r>
          </a:p>
          <a:p>
            <a:pPr lvl="1"/>
            <a:r>
              <a:rPr lang="en-US" dirty="0"/>
              <a:t>(s</a:t>
            </a:r>
            <a:r>
              <a:rPr lang="en-US" baseline="30000" dirty="0"/>
              <a:t>2 </a:t>
            </a:r>
            <a:r>
              <a:rPr lang="en-US" dirty="0"/>
              <a:t>+ s)/2 &lt;= n </a:t>
            </a:r>
          </a:p>
          <a:p>
            <a:pPr lvl="1"/>
            <a:r>
              <a:rPr lang="en-US" dirty="0"/>
              <a:t>Removing constant terms </a:t>
            </a:r>
          </a:p>
          <a:p>
            <a:pPr lvl="1"/>
            <a:r>
              <a:rPr lang="en-US" dirty="0"/>
              <a:t>S</a:t>
            </a:r>
            <a:r>
              <a:rPr lang="en-US" baseline="30000" dirty="0"/>
              <a:t>2 </a:t>
            </a:r>
            <a:r>
              <a:rPr lang="en-US" dirty="0"/>
              <a:t>&gt; n =&gt; </a:t>
            </a:r>
            <a:r>
              <a:rPr lang="en-US" dirty="0">
                <a:highlight>
                  <a:srgbClr val="FFFF00"/>
                </a:highlight>
              </a:rPr>
              <a:t>Complexity s= O(√n)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727D31-4B3B-3F23-D8F2-504A08CE2931}"/>
              </a:ext>
            </a:extLst>
          </p:cNvPr>
          <p:cNvGraphicFramePr>
            <a:graphicFrameLocks noGrp="1"/>
          </p:cNvGraphicFramePr>
          <p:nvPr/>
        </p:nvGraphicFramePr>
        <p:xfrm>
          <a:off x="3653118" y="3392585"/>
          <a:ext cx="2796988" cy="326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29">
                  <a:extLst>
                    <a:ext uri="{9D8B030D-6E8A-4147-A177-3AD203B41FA5}">
                      <a16:colId xmlns:a16="http://schemas.microsoft.com/office/drawing/2014/main" val="191905594"/>
                    </a:ext>
                  </a:extLst>
                </a:gridCol>
                <a:gridCol w="650065">
                  <a:extLst>
                    <a:ext uri="{9D8B030D-6E8A-4147-A177-3AD203B41FA5}">
                      <a16:colId xmlns:a16="http://schemas.microsoft.com/office/drawing/2014/main" val="3562802606"/>
                    </a:ext>
                  </a:extLst>
                </a:gridCol>
                <a:gridCol w="1214594">
                  <a:extLst>
                    <a:ext uri="{9D8B030D-6E8A-4147-A177-3AD203B41FA5}">
                      <a16:colId xmlns:a16="http://schemas.microsoft.com/office/drawing/2014/main" val="786821645"/>
                    </a:ext>
                  </a:extLst>
                </a:gridCol>
              </a:tblGrid>
              <a:tr h="448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i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s</a:t>
                      </a:r>
                      <a:endParaRPr lang="en-US" sz="18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67578"/>
                  </a:ext>
                </a:extLst>
              </a:tr>
              <a:tr h="317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86116"/>
                  </a:ext>
                </a:extLst>
              </a:tr>
              <a:tr h="317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1+2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749316081"/>
                  </a:ext>
                </a:extLst>
              </a:tr>
              <a:tr h="317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1+2+3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239655009"/>
                  </a:ext>
                </a:extLst>
              </a:tr>
              <a:tr h="317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1+2+3+4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70140190"/>
                  </a:ext>
                </a:extLst>
              </a:tr>
              <a:tr h="3172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1+2+3+4+5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45724224"/>
                  </a:ext>
                </a:extLst>
              </a:tr>
              <a:tr h="4256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1+2+3+4+5+6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069630049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28</a:t>
                      </a:r>
                      <a:endParaRPr lang="en-US" sz="18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1+2+3+4+5+6+7</a:t>
                      </a:r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835774630"/>
                  </a:ext>
                </a:extLst>
              </a:tr>
              <a:tr h="3113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… k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…. n</a:t>
                      </a:r>
                      <a:endParaRPr lang="en-US" sz="18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59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19989A6-726F-7071-B7F2-B66791D64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" y="35859"/>
            <a:ext cx="7227277" cy="7220726"/>
          </a:xfrm>
        </p:spPr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300" dirty="0"/>
              <a:t>#include &lt;iostream&gt;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300" dirty="0"/>
              <a:t>#include &lt;vector&gt;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300" dirty="0">
                <a:solidFill>
                  <a:srgbClr val="FF0000"/>
                </a:solidFill>
              </a:rPr>
              <a:t>int main() </a:t>
            </a:r>
            <a:r>
              <a:rPr lang="en-US" sz="4300" dirty="0"/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300" dirty="0"/>
              <a:t>    std::vector&lt;int&gt; list1 = {1, 1, 2, 4};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300" dirty="0"/>
              <a:t>    std::vector&lt;int&gt; list2 = {1, 2, 3};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300" dirty="0"/>
              <a:t>    std::vector&lt;int&gt; output;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300" dirty="0"/>
              <a:t>    int </a:t>
            </a:r>
            <a:r>
              <a:rPr lang="en-US" sz="4300" dirty="0" err="1"/>
              <a:t>i</a:t>
            </a:r>
            <a:r>
              <a:rPr lang="en-US" sz="4300" dirty="0"/>
              <a:t> = 0, j = 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300" dirty="0"/>
              <a:t>    </a:t>
            </a:r>
            <a:r>
              <a:rPr lang="en-US" sz="4300" dirty="0">
                <a:solidFill>
                  <a:srgbClr val="FF0000"/>
                </a:solidFill>
              </a:rPr>
              <a:t>while (</a:t>
            </a:r>
            <a:r>
              <a:rPr lang="en-US" sz="4300" dirty="0" err="1">
                <a:solidFill>
                  <a:srgbClr val="FF0000"/>
                </a:solidFill>
              </a:rPr>
              <a:t>i</a:t>
            </a:r>
            <a:r>
              <a:rPr lang="en-US" sz="4300" dirty="0">
                <a:solidFill>
                  <a:srgbClr val="FF0000"/>
                </a:solidFill>
              </a:rPr>
              <a:t> &lt; list1.size() || j &lt; list2.size()) </a:t>
            </a:r>
            <a:r>
              <a:rPr lang="en-US" sz="4300" dirty="0"/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300" dirty="0"/>
              <a:t>        </a:t>
            </a:r>
            <a:r>
              <a:rPr lang="en-US" sz="4300" dirty="0">
                <a:highlight>
                  <a:srgbClr val="FFFF00"/>
                </a:highlight>
              </a:rPr>
              <a:t>if (j == list2.size() || (</a:t>
            </a:r>
            <a:r>
              <a:rPr lang="en-US" sz="4300" dirty="0" err="1">
                <a:highlight>
                  <a:srgbClr val="FFFF00"/>
                </a:highlight>
              </a:rPr>
              <a:t>i</a:t>
            </a:r>
            <a:r>
              <a:rPr lang="en-US" sz="4300" dirty="0">
                <a:highlight>
                  <a:srgbClr val="FFFF00"/>
                </a:highlight>
              </a:rPr>
              <a:t> &lt; list1.size() &amp;&amp; list1[</a:t>
            </a:r>
            <a:r>
              <a:rPr lang="en-US" sz="4300" dirty="0" err="1">
                <a:highlight>
                  <a:srgbClr val="FFFF00"/>
                </a:highlight>
              </a:rPr>
              <a:t>i</a:t>
            </a:r>
            <a:r>
              <a:rPr lang="en-US" sz="4300" dirty="0">
                <a:highlight>
                  <a:srgbClr val="FFFF00"/>
                </a:highlight>
              </a:rPr>
              <a:t>] &lt;= list2[j])) </a:t>
            </a:r>
            <a:r>
              <a:rPr lang="en-US" sz="4300" dirty="0"/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300" dirty="0"/>
              <a:t>            </a:t>
            </a:r>
            <a:r>
              <a:rPr lang="en-US" sz="4300" dirty="0" err="1"/>
              <a:t>output.push_back</a:t>
            </a:r>
            <a:r>
              <a:rPr lang="en-US" sz="4300" dirty="0"/>
              <a:t>(list1[</a:t>
            </a:r>
            <a:r>
              <a:rPr lang="en-US" sz="4300" dirty="0" err="1"/>
              <a:t>i</a:t>
            </a:r>
            <a:r>
              <a:rPr lang="en-US" sz="4300" dirty="0"/>
              <a:t>++]);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300" dirty="0"/>
              <a:t>        } </a:t>
            </a:r>
            <a:r>
              <a:rPr lang="en-US" sz="4300" dirty="0">
                <a:highlight>
                  <a:srgbClr val="FFFF00"/>
                </a:highlight>
              </a:rPr>
              <a:t>else</a:t>
            </a:r>
            <a:r>
              <a:rPr lang="en-US" sz="4300" dirty="0"/>
              <a:t>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300" dirty="0"/>
              <a:t>            </a:t>
            </a:r>
            <a:r>
              <a:rPr lang="en-US" sz="4300" dirty="0" err="1"/>
              <a:t>output.push_back</a:t>
            </a:r>
            <a:r>
              <a:rPr lang="en-US" sz="4300" dirty="0"/>
              <a:t>(list2[</a:t>
            </a:r>
            <a:r>
              <a:rPr lang="en-US" sz="4300" dirty="0" err="1"/>
              <a:t>j++</a:t>
            </a:r>
            <a:r>
              <a:rPr lang="en-US" sz="4300" dirty="0"/>
              <a:t>]);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300" dirty="0"/>
              <a:t>        } 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300" dirty="0"/>
              <a:t>    std::</a:t>
            </a:r>
            <a:r>
              <a:rPr lang="en-US" sz="4300" dirty="0" err="1"/>
              <a:t>cout</a:t>
            </a:r>
            <a:r>
              <a:rPr lang="en-US" sz="4300" dirty="0"/>
              <a:t> &lt;&lt; "output: ";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300" dirty="0"/>
              <a:t>    </a:t>
            </a:r>
            <a:r>
              <a:rPr lang="en-US" sz="4300" dirty="0">
                <a:solidFill>
                  <a:srgbClr val="FF0000"/>
                </a:solidFill>
              </a:rPr>
              <a:t>for (int num : output) </a:t>
            </a:r>
            <a:r>
              <a:rPr lang="en-US" sz="4300" dirty="0"/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300" dirty="0"/>
              <a:t>        std::</a:t>
            </a:r>
            <a:r>
              <a:rPr lang="en-US" sz="4300" dirty="0" err="1"/>
              <a:t>cout</a:t>
            </a:r>
            <a:r>
              <a:rPr lang="en-US" sz="4300" dirty="0"/>
              <a:t> &lt;&lt; num &lt;&lt; " "; 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300" dirty="0"/>
              <a:t>    std::</a:t>
            </a:r>
            <a:r>
              <a:rPr lang="en-US" sz="4300" dirty="0" err="1"/>
              <a:t>cout</a:t>
            </a:r>
            <a:r>
              <a:rPr lang="en-US" sz="4300" dirty="0"/>
              <a:t> &lt;&lt; std::</a:t>
            </a:r>
            <a:r>
              <a:rPr lang="en-US" sz="4300" dirty="0" err="1"/>
              <a:t>endl</a:t>
            </a:r>
            <a:r>
              <a:rPr lang="en-US" sz="43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300" dirty="0"/>
              <a:t>    return 0;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300" dirty="0"/>
              <a:t>}						</a:t>
            </a:r>
          </a:p>
          <a:p>
            <a:pPr marL="3657600" lvl="8" indent="0">
              <a:buNone/>
            </a:pPr>
            <a:endParaRPr lang="en-US" sz="3300" dirty="0"/>
          </a:p>
          <a:p>
            <a:pPr marL="3657600" lvl="8" indent="0">
              <a:buNone/>
            </a:pPr>
            <a:endParaRPr lang="en-US" sz="3300" dirty="0"/>
          </a:p>
          <a:p>
            <a:pPr marL="3657600" lvl="8" indent="0">
              <a:buNone/>
            </a:pPr>
            <a:endParaRPr lang="en-US" sz="3300" dirty="0"/>
          </a:p>
          <a:p>
            <a:pPr marL="3657600" lvl="8" indent="0">
              <a:buNone/>
            </a:pPr>
            <a:endParaRPr lang="en-US" sz="3300" dirty="0"/>
          </a:p>
          <a:p>
            <a:pPr marL="3657600" lvl="8" indent="0">
              <a:buNone/>
            </a:pPr>
            <a:endParaRPr lang="en-US" sz="3300" dirty="0"/>
          </a:p>
          <a:p>
            <a:pPr marL="3657600" lvl="8" indent="0">
              <a:buNone/>
            </a:pPr>
            <a:endParaRPr lang="en-US" sz="3300" dirty="0"/>
          </a:p>
          <a:p>
            <a:pPr marL="3657600" lvl="8" indent="0">
              <a:buNone/>
            </a:pPr>
            <a:endParaRPr lang="en-US" sz="3300" dirty="0"/>
          </a:p>
          <a:p>
            <a:pPr marL="4171950" lvl="8" indent="-514350">
              <a:buFont typeface="+mj-lt"/>
              <a:buAutoNum type="arabicPeriod"/>
            </a:pPr>
            <a:endParaRPr lang="en-US" sz="3300" dirty="0"/>
          </a:p>
          <a:p>
            <a:pPr marL="3657600" lvl="8" indent="0">
              <a:buNone/>
            </a:pPr>
            <a:r>
              <a:rPr lang="en-US" sz="3300" dirty="0"/>
              <a:t>		  </a:t>
            </a:r>
            <a:r>
              <a:rPr lang="en-US" sz="4300" b="1" dirty="0"/>
              <a:t>ADDED  SLIDES</a:t>
            </a:r>
          </a:p>
          <a:p>
            <a:endParaRPr lang="en-US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9D8ED0B0-9237-1860-556B-42800F699227}"/>
              </a:ext>
            </a:extLst>
          </p:cNvPr>
          <p:cNvSpPr txBox="1">
            <a:spLocks/>
          </p:cNvSpPr>
          <p:nvPr/>
        </p:nvSpPr>
        <p:spPr>
          <a:xfrm>
            <a:off x="6096000" y="98612"/>
            <a:ext cx="6674224" cy="7032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/>
              <a:t>list1 = [1, 1, 2, 4]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list2 = [1, 2,3]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output = []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i</a:t>
            </a:r>
            <a:r>
              <a:rPr lang="en-US" sz="2400" dirty="0"/>
              <a:t> = 0,j = 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while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&lt; </a:t>
            </a:r>
            <a:r>
              <a:rPr lang="en-US" sz="2400" dirty="0" err="1">
                <a:solidFill>
                  <a:srgbClr val="FF0000"/>
                </a:solidFill>
              </a:rPr>
              <a:t>len</a:t>
            </a:r>
            <a:r>
              <a:rPr lang="en-US" sz="2400" dirty="0">
                <a:solidFill>
                  <a:srgbClr val="FF0000"/>
                </a:solidFill>
              </a:rPr>
              <a:t>(list1) and j &lt; </a:t>
            </a:r>
            <a:r>
              <a:rPr lang="en-US" sz="2400" dirty="0" err="1">
                <a:solidFill>
                  <a:srgbClr val="FF0000"/>
                </a:solidFill>
              </a:rPr>
              <a:t>len</a:t>
            </a:r>
            <a:r>
              <a:rPr lang="en-US" sz="2400" dirty="0">
                <a:solidFill>
                  <a:srgbClr val="FF0000"/>
                </a:solidFill>
              </a:rPr>
              <a:t>(list2):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</a:t>
            </a:r>
            <a:r>
              <a:rPr lang="en-US" sz="2400" dirty="0">
                <a:highlight>
                  <a:srgbClr val="FFFF00"/>
                </a:highlight>
              </a:rPr>
              <a:t>if list1[</a:t>
            </a:r>
            <a:r>
              <a:rPr lang="en-US" sz="2400" dirty="0" err="1">
                <a:highlight>
                  <a:srgbClr val="FFFF00"/>
                </a:highlight>
              </a:rPr>
              <a:t>i</a:t>
            </a:r>
            <a:r>
              <a:rPr lang="en-US" sz="2400" dirty="0">
                <a:highlight>
                  <a:srgbClr val="FFFF00"/>
                </a:highlight>
              </a:rPr>
              <a:t>] &lt;= list2[j]: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 output += [list1[</a:t>
            </a:r>
            <a:r>
              <a:rPr lang="en-US" sz="2400" dirty="0" err="1"/>
              <a:t>i</a:t>
            </a:r>
            <a:r>
              <a:rPr lang="en-US" sz="2400" dirty="0"/>
              <a:t>]]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</a:t>
            </a:r>
            <a:r>
              <a:rPr lang="en-US" sz="2400" dirty="0">
                <a:highlight>
                  <a:srgbClr val="FFFF00"/>
                </a:highlight>
              </a:rPr>
              <a:t>else: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 output += [list2[j]]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        j += 1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output += list1[</a:t>
            </a:r>
            <a:r>
              <a:rPr lang="en-US" sz="2400" dirty="0" err="1"/>
              <a:t>i</a:t>
            </a:r>
            <a:r>
              <a:rPr lang="en-US" sz="2400" dirty="0"/>
              <a:t>:]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output += list2[j:]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print("output", output) </a:t>
            </a:r>
          </a:p>
        </p:txBody>
      </p:sp>
    </p:spTree>
    <p:extLst>
      <p:ext uri="{BB962C8B-B14F-4D97-AF65-F5344CB8AC3E}">
        <p14:creationId xmlns:p14="http://schemas.microsoft.com/office/powerpoint/2010/main" val="92329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84E97-FA07-A99D-C0D9-27B57D7B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706" y="-322651"/>
            <a:ext cx="5157787" cy="823912"/>
          </a:xfrm>
        </p:spPr>
        <p:txBody>
          <a:bodyPr/>
          <a:lstStyle/>
          <a:p>
            <a:r>
              <a:rPr lang="en-US" dirty="0"/>
              <a:t>Program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3D980-5813-F642-A4E8-07EAC1BC4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272" y="564213"/>
            <a:ext cx="3841376" cy="238570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 1, i</a:t>
            </a:r>
            <a:r>
              <a:rPr lang="en-US" baseline="30000" dirty="0"/>
              <a:t>2</a:t>
            </a:r>
            <a:r>
              <a:rPr lang="en-US" dirty="0"/>
              <a:t>&lt;=n,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lvl="1"/>
            <a:r>
              <a:rPr lang="en-US" dirty="0"/>
              <a:t>Print(“hello world”)</a:t>
            </a:r>
          </a:p>
          <a:p>
            <a:r>
              <a:rPr lang="en-US" dirty="0"/>
              <a:t>Complexity?</a:t>
            </a:r>
          </a:p>
          <a:p>
            <a:pPr lvl="1"/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&lt;n same as in previous slide</a:t>
            </a:r>
          </a:p>
          <a:p>
            <a:pPr lvl="1"/>
            <a:r>
              <a:rPr lang="en-US" dirty="0"/>
              <a:t>K</a:t>
            </a:r>
            <a:r>
              <a:rPr lang="en-US" baseline="30000" dirty="0"/>
              <a:t>2 </a:t>
            </a:r>
            <a:r>
              <a:rPr lang="en-US" dirty="0"/>
              <a:t>&gt; n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 K = O(√n)</a:t>
            </a:r>
          </a:p>
          <a:p>
            <a:pPr lvl="1"/>
            <a:r>
              <a:rPr lang="en-US" dirty="0"/>
              <a:t>So looking at this equation we can say that time complexity of program 3 is 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 = O(√n)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EFB76-DC1D-2D14-651E-EF7B66770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9271" y="2694317"/>
            <a:ext cx="5183188" cy="823912"/>
          </a:xfrm>
        </p:spPr>
        <p:txBody>
          <a:bodyPr/>
          <a:lstStyle/>
          <a:p>
            <a:r>
              <a:rPr lang="en-US" dirty="0"/>
              <a:t>Program 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6A2867-68EF-7AF7-D817-C24F43157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9623" y="3653098"/>
            <a:ext cx="5183188" cy="2954421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i</a:t>
            </a:r>
            <a:r>
              <a:rPr lang="en-US" dirty="0"/>
              <a:t>, j, k, n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 1, </a:t>
            </a:r>
            <a:r>
              <a:rPr lang="en-US" dirty="0" err="1"/>
              <a:t>i</a:t>
            </a:r>
            <a:r>
              <a:rPr lang="en-US" dirty="0"/>
              <a:t>&lt;=n,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for j= 1, j&lt;=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j++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for k= 1, k&lt;=100, k++</a:t>
            </a:r>
          </a:p>
          <a:p>
            <a:pPr lvl="2"/>
            <a:r>
              <a:rPr lang="en-US" sz="2000" dirty="0">
                <a:solidFill>
                  <a:schemeClr val="accent1"/>
                </a:solidFill>
              </a:rPr>
              <a:t>Print(“hello World”)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dirty="0"/>
              <a:t>Complexity? </a:t>
            </a:r>
          </a:p>
          <a:p>
            <a:r>
              <a:rPr lang="en-US" dirty="0"/>
              <a:t>1*100+2*100+3*100</a:t>
            </a:r>
          </a:p>
          <a:p>
            <a:pPr marL="0" indent="0">
              <a:buNone/>
            </a:pPr>
            <a:r>
              <a:rPr lang="en-US" dirty="0"/>
              <a:t>+4*100+5*100+n*100</a:t>
            </a:r>
          </a:p>
          <a:p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100(1+2+3+4+5+n)</a:t>
            </a:r>
          </a:p>
          <a:p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n(n+1)/ 2 </a:t>
            </a:r>
            <a:r>
              <a:rPr lang="en-US" dirty="0">
                <a:sym typeface="Wingdings" panose="05000000000000000000" pitchFamily="2" charset="2"/>
              </a:rPr>
              <a:t> n</a:t>
            </a:r>
            <a:r>
              <a:rPr lang="en-US" baseline="30000" dirty="0">
                <a:sym typeface="Wingdings" panose="05000000000000000000" pitchFamily="2" charset="2"/>
              </a:rPr>
              <a:t>2 </a:t>
            </a:r>
            <a:r>
              <a:rPr lang="en-US" dirty="0"/>
              <a:t>+n</a:t>
            </a:r>
            <a:r>
              <a:rPr lang="en-US" baseline="30000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O</a:t>
            </a:r>
            <a:r>
              <a:rPr lang="en-US" dirty="0">
                <a:highlight>
                  <a:srgbClr val="FFFF00"/>
                </a:highlight>
              </a:rPr>
              <a:t>(n</a:t>
            </a:r>
            <a:r>
              <a:rPr lang="en-US" baseline="30000" dirty="0">
                <a:highlight>
                  <a:srgbClr val="FFFF00"/>
                </a:highlight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)</a:t>
            </a:r>
            <a:endParaRPr lang="en-US" baseline="30000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76FACD1-15C0-EB1A-5E47-B6195E6F8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84158"/>
              </p:ext>
            </p:extLst>
          </p:nvPr>
        </p:nvGraphicFramePr>
        <p:xfrm>
          <a:off x="3385951" y="3315679"/>
          <a:ext cx="281491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306">
                  <a:extLst>
                    <a:ext uri="{9D8B030D-6E8A-4147-A177-3AD203B41FA5}">
                      <a16:colId xmlns:a16="http://schemas.microsoft.com/office/drawing/2014/main" val="3122224314"/>
                    </a:ext>
                  </a:extLst>
                </a:gridCol>
                <a:gridCol w="938306">
                  <a:extLst>
                    <a:ext uri="{9D8B030D-6E8A-4147-A177-3AD203B41FA5}">
                      <a16:colId xmlns:a16="http://schemas.microsoft.com/office/drawing/2014/main" val="15423187"/>
                    </a:ext>
                  </a:extLst>
                </a:gridCol>
                <a:gridCol w="938306">
                  <a:extLst>
                    <a:ext uri="{9D8B030D-6E8A-4147-A177-3AD203B41FA5}">
                      <a16:colId xmlns:a16="http://schemas.microsoft.com/office/drawing/2014/main" val="3015736952"/>
                    </a:ext>
                  </a:extLst>
                </a:gridCol>
              </a:tblGrid>
              <a:tr h="332142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336369"/>
                  </a:ext>
                </a:extLst>
              </a:tr>
              <a:tr h="33214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1763"/>
                  </a:ext>
                </a:extLst>
              </a:tr>
              <a:tr h="33214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</a:rPr>
                        <a:t>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2*100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76028"/>
                  </a:ext>
                </a:extLst>
              </a:tr>
              <a:tr h="33214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</a:rPr>
                        <a:t>times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89213"/>
                  </a:ext>
                </a:extLst>
              </a:tr>
              <a:tr h="33214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</a:rPr>
                        <a:t>times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4*100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809445"/>
                  </a:ext>
                </a:extLst>
              </a:tr>
              <a:tr h="33214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r>
                        <a:rPr lang="en-US" sz="11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5*100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874777"/>
                  </a:ext>
                </a:extLst>
              </a:tr>
              <a:tr h="33214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</a:t>
                      </a:r>
                      <a:r>
                        <a:rPr lang="en-US" sz="11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6*100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591337"/>
                  </a:ext>
                </a:extLst>
              </a:tr>
              <a:tr h="332142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  <a:r>
                        <a:rPr lang="en-US" sz="11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7*100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23913"/>
                  </a:ext>
                </a:extLst>
              </a:tr>
              <a:tr h="332142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</a:t>
                      </a:r>
                      <a:r>
                        <a:rPr lang="en-US" sz="11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n*100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076844"/>
                  </a:ext>
                </a:extLst>
              </a:tr>
            </a:tbl>
          </a:graphicData>
        </a:graphic>
      </p:graphicFrame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7E575CE-227D-4D10-99A6-8900911B38D5}"/>
              </a:ext>
            </a:extLst>
          </p:cNvPr>
          <p:cNvSpPr txBox="1">
            <a:spLocks/>
          </p:cNvSpPr>
          <p:nvPr/>
        </p:nvSpPr>
        <p:spPr>
          <a:xfrm>
            <a:off x="6880461" y="89305"/>
            <a:ext cx="5183188" cy="411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4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B4072353-5BA3-290D-28F3-8326408C199D}"/>
              </a:ext>
            </a:extLst>
          </p:cNvPr>
          <p:cNvSpPr txBox="1">
            <a:spLocks/>
          </p:cNvSpPr>
          <p:nvPr/>
        </p:nvSpPr>
        <p:spPr>
          <a:xfrm>
            <a:off x="6121354" y="477062"/>
            <a:ext cx="5183188" cy="46532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</a:t>
            </a:r>
            <a:r>
              <a:rPr lang="en-US" dirty="0"/>
              <a:t>, j, k, n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 1, </a:t>
            </a:r>
            <a:r>
              <a:rPr lang="en-US" dirty="0" err="1"/>
              <a:t>i</a:t>
            </a:r>
            <a:r>
              <a:rPr lang="en-US" dirty="0"/>
              <a:t>&lt;=n,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for j= 1, j&lt;=i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j++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for k= 1, k&lt;=n/2, k++</a:t>
            </a:r>
          </a:p>
          <a:p>
            <a:pPr lvl="2"/>
            <a:r>
              <a:rPr lang="en-US" sz="2600" dirty="0">
                <a:solidFill>
                  <a:schemeClr val="accent1"/>
                </a:solidFill>
              </a:rPr>
              <a:t>Print(“hello World”)</a:t>
            </a:r>
          </a:p>
          <a:p>
            <a:r>
              <a:rPr lang="en-US" dirty="0"/>
              <a:t>Complexity? </a:t>
            </a:r>
          </a:p>
          <a:p>
            <a:r>
              <a:rPr lang="en-US" sz="1900" dirty="0"/>
              <a:t>1*n/2+4*n/2+9*n/2+16*n/2+25*n/2+n*n/2 </a:t>
            </a:r>
            <a:r>
              <a:rPr lang="en-US" sz="1900" dirty="0">
                <a:sym typeface="Wingdings" panose="05000000000000000000" pitchFamily="2" charset="2"/>
              </a:rPr>
              <a:t></a:t>
            </a:r>
            <a:r>
              <a:rPr lang="en-US" sz="1900" dirty="0"/>
              <a:t>n/2(1+4+9+16+25+n</a:t>
            </a:r>
            <a:r>
              <a:rPr lang="en-US" sz="1900" baseline="30000" dirty="0"/>
              <a:t>2</a:t>
            </a:r>
            <a:r>
              <a:rPr lang="en-US" sz="1900" dirty="0"/>
              <a:t>/2)</a:t>
            </a:r>
          </a:p>
          <a:p>
            <a:r>
              <a:rPr lang="en-US" sz="1900" dirty="0">
                <a:sym typeface="Wingdings" panose="05000000000000000000" pitchFamily="2" charset="2"/>
              </a:rPr>
              <a:t></a:t>
            </a:r>
            <a:r>
              <a:rPr lang="en-US" sz="1900" dirty="0"/>
              <a:t>n/2((n(n+1)(2n+1)/ 6)</a:t>
            </a:r>
          </a:p>
          <a:p>
            <a:pPr lvl="1"/>
            <a:r>
              <a:rPr lang="en-US" sz="1800" dirty="0"/>
              <a:t>Sum of squares of first </a:t>
            </a:r>
            <a:r>
              <a:rPr lang="en-US" sz="1800" dirty="0">
                <a:highlight>
                  <a:srgbClr val="FFFF00"/>
                </a:highlight>
              </a:rPr>
              <a:t>n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r>
              <a:rPr lang="en-US" sz="1800" dirty="0"/>
              <a:t>natural numbers</a:t>
            </a:r>
          </a:p>
          <a:p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n</a:t>
            </a:r>
            <a:r>
              <a:rPr lang="en-US" baseline="30000" dirty="0">
                <a:sym typeface="Wingdings" panose="05000000000000000000" pitchFamily="2" charset="2"/>
              </a:rPr>
              <a:t>4 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O</a:t>
            </a:r>
            <a:r>
              <a:rPr lang="en-US" dirty="0">
                <a:highlight>
                  <a:srgbClr val="FFFF00"/>
                </a:highlight>
              </a:rPr>
              <a:t>(n</a:t>
            </a:r>
            <a:r>
              <a:rPr lang="en-US" baseline="30000" dirty="0">
                <a:highlight>
                  <a:srgbClr val="FFFF00"/>
                </a:highlight>
              </a:rPr>
              <a:t>4</a:t>
            </a:r>
            <a:r>
              <a:rPr lang="en-US" dirty="0">
                <a:highlight>
                  <a:srgbClr val="FFFF00"/>
                </a:highlight>
              </a:rPr>
              <a:t>)</a:t>
            </a:r>
            <a:endParaRPr lang="en-US" baseline="30000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661A7F87-5188-942E-5EAA-5A4D0CDDCD2B}"/>
              </a:ext>
            </a:extLst>
          </p:cNvPr>
          <p:cNvGraphicFramePr>
            <a:graphicFrameLocks noGrp="1"/>
          </p:cNvGraphicFramePr>
          <p:nvPr/>
        </p:nvGraphicFramePr>
        <p:xfrm>
          <a:off x="9332259" y="3151385"/>
          <a:ext cx="262301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947">
                  <a:extLst>
                    <a:ext uri="{9D8B030D-6E8A-4147-A177-3AD203B41FA5}">
                      <a16:colId xmlns:a16="http://schemas.microsoft.com/office/drawing/2014/main" val="3122224314"/>
                    </a:ext>
                  </a:extLst>
                </a:gridCol>
                <a:gridCol w="880034">
                  <a:extLst>
                    <a:ext uri="{9D8B030D-6E8A-4147-A177-3AD203B41FA5}">
                      <a16:colId xmlns:a16="http://schemas.microsoft.com/office/drawing/2014/main" val="15423187"/>
                    </a:ext>
                  </a:extLst>
                </a:gridCol>
                <a:gridCol w="880034">
                  <a:extLst>
                    <a:ext uri="{9D8B030D-6E8A-4147-A177-3AD203B41FA5}">
                      <a16:colId xmlns:a16="http://schemas.microsoft.com/office/drawing/2014/main" val="3015736952"/>
                    </a:ext>
                  </a:extLst>
                </a:gridCol>
              </a:tblGrid>
              <a:tr h="356398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336369"/>
                  </a:ext>
                </a:extLst>
              </a:tr>
              <a:tr h="3563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1763"/>
                  </a:ext>
                </a:extLst>
              </a:tr>
              <a:tr h="35639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</a:rPr>
                        <a:t>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4*n/2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76028"/>
                  </a:ext>
                </a:extLst>
              </a:tr>
              <a:tr h="35639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</a:rPr>
                        <a:t>times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9*n/2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89213"/>
                  </a:ext>
                </a:extLst>
              </a:tr>
              <a:tr h="35639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</a:rPr>
                        <a:t>times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16*n/2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809445"/>
                  </a:ext>
                </a:extLst>
              </a:tr>
              <a:tr h="35639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</a:t>
                      </a:r>
                      <a:r>
                        <a:rPr lang="en-US" sz="11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25*n/2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874777"/>
                  </a:ext>
                </a:extLst>
              </a:tr>
              <a:tr h="35639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 </a:t>
                      </a:r>
                      <a:r>
                        <a:rPr lang="en-US" sz="11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36*n/2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591337"/>
                  </a:ext>
                </a:extLst>
              </a:tr>
              <a:tr h="35639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 </a:t>
                      </a:r>
                      <a:r>
                        <a:rPr lang="en-US" sz="11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49*n/2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23913"/>
                  </a:ext>
                </a:extLst>
              </a:tr>
              <a:tr h="356398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</a:t>
                      </a:r>
                      <a:r>
                        <a:rPr lang="en-US" sz="11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n*n/2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0768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539AEC-7247-17FC-48C4-4C1DE74DECF9}"/>
              </a:ext>
            </a:extLst>
          </p:cNvPr>
          <p:cNvSpPr txBox="1"/>
          <p:nvPr/>
        </p:nvSpPr>
        <p:spPr>
          <a:xfrm>
            <a:off x="6472519" y="4993193"/>
            <a:ext cx="3030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n = 10 # or any other value for 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= 1 while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**2 &lt; n: print("hello world")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 +=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öhne Mono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Söhne Mono"/>
              </a:rPr>
              <a:t>**2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1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E3A60-CAE7-ED9A-CBB8-8C7F23542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-232805"/>
            <a:ext cx="5157787" cy="823912"/>
          </a:xfrm>
        </p:spPr>
        <p:txBody>
          <a:bodyPr/>
          <a:lstStyle/>
          <a:p>
            <a:r>
              <a:rPr lang="en-US" dirty="0"/>
              <a:t>Program 6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DFB46-5216-1FDC-48B5-83774F37C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0758" y="609032"/>
            <a:ext cx="4985965" cy="3483352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 1, </a:t>
            </a:r>
            <a:r>
              <a:rPr lang="en-US" dirty="0" err="1"/>
              <a:t>i</a:t>
            </a:r>
            <a:r>
              <a:rPr lang="en-US" dirty="0"/>
              <a:t>&lt;n, ix2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Print(“hello world</a:t>
            </a:r>
            <a:r>
              <a:rPr lang="en-US" dirty="0"/>
              <a:t>”)</a:t>
            </a:r>
          </a:p>
          <a:p>
            <a:r>
              <a:rPr lang="en-US" sz="1400" dirty="0"/>
              <a:t>Complexity? For n= 16 loop will execute 4</a:t>
            </a:r>
          </a:p>
          <a:p>
            <a:pPr marL="0" indent="0">
              <a:buNone/>
            </a:pPr>
            <a:r>
              <a:rPr lang="en-US" sz="1400" dirty="0"/>
              <a:t> times, n=32 loop executes 5 times</a:t>
            </a:r>
          </a:p>
          <a:p>
            <a:r>
              <a:rPr lang="en-US" sz="1400" dirty="0"/>
              <a:t>2</a:t>
            </a:r>
            <a:r>
              <a:rPr lang="en-US" sz="1400" baseline="30000" dirty="0"/>
              <a:t>k </a:t>
            </a:r>
            <a:r>
              <a:rPr lang="en-US" sz="1400" dirty="0"/>
              <a:t>= n?</a:t>
            </a:r>
            <a:r>
              <a:rPr lang="en-US" sz="1400" dirty="0">
                <a:sym typeface="Wingdings" panose="05000000000000000000" pitchFamily="2" charset="2"/>
              </a:rPr>
              <a:t></a:t>
            </a:r>
            <a:r>
              <a:rPr lang="en-US" sz="1400" dirty="0"/>
              <a:t>k =log</a:t>
            </a:r>
            <a:r>
              <a:rPr lang="en-US" sz="1400" baseline="-25000" dirty="0"/>
              <a:t>2</a:t>
            </a:r>
            <a:r>
              <a:rPr lang="en-US" sz="1400" dirty="0"/>
              <a:t>n </a:t>
            </a:r>
            <a:r>
              <a:rPr lang="en-US" sz="1400" dirty="0">
                <a:sym typeface="Wingdings" panose="05000000000000000000" pitchFamily="2" charset="2"/>
              </a:rPr>
              <a:t> </a:t>
            </a:r>
            <a:r>
              <a:rPr lang="en-US" sz="1400" dirty="0">
                <a:highlight>
                  <a:srgbClr val="FFFF00"/>
                </a:highlight>
                <a:sym typeface="Wingdings" panose="05000000000000000000" pitchFamily="2" charset="2"/>
              </a:rPr>
              <a:t>O(log</a:t>
            </a:r>
            <a:r>
              <a:rPr lang="en-US" sz="1400" baseline="-25000" dirty="0">
                <a:highlight>
                  <a:srgbClr val="FFFF00"/>
                </a:highlight>
                <a:sym typeface="Wingdings" panose="05000000000000000000" pitchFamily="2" charset="2"/>
              </a:rPr>
              <a:t>2</a:t>
            </a:r>
            <a:r>
              <a:rPr lang="en-US" sz="1400" dirty="0">
                <a:highlight>
                  <a:srgbClr val="FFFF00"/>
                </a:highlight>
                <a:sym typeface="Wingdings" panose="05000000000000000000" pitchFamily="2" charset="2"/>
              </a:rPr>
              <a:t>n), </a:t>
            </a:r>
            <a:r>
              <a:rPr lang="en-US" sz="1400" dirty="0">
                <a:sym typeface="Wingdings" panose="05000000000000000000" pitchFamily="2" charset="2"/>
              </a:rPr>
              <a:t>If </a:t>
            </a:r>
            <a:r>
              <a:rPr lang="en-US" sz="1400" dirty="0" err="1"/>
              <a:t>i</a:t>
            </a:r>
            <a:r>
              <a:rPr lang="en-US" sz="1400" dirty="0"/>
              <a:t>*3 </a:t>
            </a:r>
          </a:p>
          <a:p>
            <a:r>
              <a:rPr lang="en-US" sz="1400" dirty="0"/>
              <a:t>O(log</a:t>
            </a:r>
            <a:r>
              <a:rPr lang="en-US" sz="1400" baseline="-25000" dirty="0"/>
              <a:t>3</a:t>
            </a:r>
            <a:r>
              <a:rPr lang="en-US" sz="1400" dirty="0"/>
              <a:t>n) or </a:t>
            </a:r>
            <a:r>
              <a:rPr lang="en-US" sz="1400" dirty="0" err="1"/>
              <a:t>i</a:t>
            </a:r>
            <a:r>
              <a:rPr lang="en-US" sz="1400" dirty="0"/>
              <a:t>*4  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CFD0A-F456-9CEF-4AA9-58BD079CC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3787"/>
            <a:ext cx="5183188" cy="555245"/>
          </a:xfrm>
        </p:spPr>
        <p:txBody>
          <a:bodyPr/>
          <a:lstStyle/>
          <a:p>
            <a:r>
              <a:rPr lang="en-US" dirty="0"/>
              <a:t>Program 7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08A1107-B2DC-C72F-1E14-463050A34CB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33501289"/>
              </p:ext>
            </p:extLst>
          </p:nvPr>
        </p:nvGraphicFramePr>
        <p:xfrm>
          <a:off x="4214039" y="0"/>
          <a:ext cx="1712258" cy="257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129">
                  <a:extLst>
                    <a:ext uri="{9D8B030D-6E8A-4147-A177-3AD203B41FA5}">
                      <a16:colId xmlns:a16="http://schemas.microsoft.com/office/drawing/2014/main" val="3203953044"/>
                    </a:ext>
                  </a:extLst>
                </a:gridCol>
                <a:gridCol w="856129">
                  <a:extLst>
                    <a:ext uri="{9D8B030D-6E8A-4147-A177-3AD203B41FA5}">
                      <a16:colId xmlns:a16="http://schemas.microsoft.com/office/drawing/2014/main" val="3492111517"/>
                    </a:ext>
                  </a:extLst>
                </a:gridCol>
              </a:tblGrid>
              <a:tr h="429746">
                <a:tc>
                  <a:txBody>
                    <a:bodyPr/>
                    <a:lstStyle/>
                    <a:p>
                      <a:r>
                        <a:rPr lang="en-US" sz="1200" dirty="0"/>
                        <a:t> 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384539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1=2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776595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4=2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34896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8=2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4679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=2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72602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  <a:r>
                        <a:rPr lang="en-US" baseline="30000" dirty="0"/>
                        <a:t>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11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784207-5A1B-4C95-EEB9-7B18D9C64FBD}"/>
              </a:ext>
            </a:extLst>
          </p:cNvPr>
          <p:cNvSpPr txBox="1"/>
          <p:nvPr/>
        </p:nvSpPr>
        <p:spPr>
          <a:xfrm>
            <a:off x="5997575" y="755611"/>
            <a:ext cx="36260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, j, k, n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 n/2, </a:t>
            </a:r>
            <a:r>
              <a:rPr lang="en-US" dirty="0" err="1"/>
              <a:t>i</a:t>
            </a:r>
            <a:r>
              <a:rPr lang="en-US" dirty="0"/>
              <a:t>&lt;n,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for j= 1, j&lt;n/2, </a:t>
            </a:r>
            <a:r>
              <a:rPr lang="en-US" b="1" dirty="0" err="1">
                <a:solidFill>
                  <a:srgbClr val="FF0000"/>
                </a:solidFill>
              </a:rPr>
              <a:t>j++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for k= 1, k&lt;n/2, kx2</a:t>
            </a:r>
            <a:r>
              <a:rPr lang="en-US" b="1" baseline="30000" dirty="0">
                <a:solidFill>
                  <a:srgbClr val="7030A0"/>
                </a:solidFill>
              </a:rPr>
              <a:t>         </a:t>
            </a:r>
          </a:p>
          <a:p>
            <a:pPr lvl="2"/>
            <a:r>
              <a:rPr lang="en-US" b="1" baseline="30000" dirty="0">
                <a:solidFill>
                  <a:srgbClr val="7030A0"/>
                </a:solidFill>
              </a:rPr>
              <a:t>            </a:t>
            </a:r>
            <a:r>
              <a:rPr lang="en-US" dirty="0">
                <a:solidFill>
                  <a:schemeClr val="accent1"/>
                </a:solidFill>
              </a:rPr>
              <a:t>Print(“</a:t>
            </a:r>
            <a:r>
              <a:rPr lang="en-US" dirty="0" err="1">
                <a:solidFill>
                  <a:schemeClr val="accent1"/>
                </a:solidFill>
              </a:rPr>
              <a:t>helloWorld</a:t>
            </a:r>
            <a:r>
              <a:rPr lang="en-US" dirty="0">
                <a:solidFill>
                  <a:schemeClr val="accent1"/>
                </a:solidFill>
              </a:rPr>
              <a:t>”)</a:t>
            </a:r>
          </a:p>
          <a:p>
            <a:r>
              <a:rPr lang="en-US" dirty="0"/>
              <a:t>Complexity? </a:t>
            </a:r>
          </a:p>
          <a:p>
            <a:r>
              <a:rPr lang="en-US" dirty="0" err="1"/>
              <a:t>Ist</a:t>
            </a:r>
            <a:r>
              <a:rPr lang="en-US" dirty="0"/>
              <a:t>  Loop n/2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Loop n/2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Loop log</a:t>
            </a:r>
            <a:r>
              <a:rPr lang="en-US" baseline="-25000" dirty="0"/>
              <a:t>2</a:t>
            </a:r>
            <a:r>
              <a:rPr lang="en-US" dirty="0"/>
              <a:t>n</a:t>
            </a:r>
          </a:p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O(n</a:t>
            </a:r>
            <a:r>
              <a:rPr lang="en-US" baseline="30000" dirty="0">
                <a:highlight>
                  <a:srgbClr val="FFFF00"/>
                </a:highlight>
                <a:sym typeface="Wingdings" panose="05000000000000000000" pitchFamily="2" charset="2"/>
              </a:rPr>
              <a:t>2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log</a:t>
            </a:r>
            <a:r>
              <a:rPr lang="en-US" baseline="-25000" dirty="0">
                <a:highlight>
                  <a:srgbClr val="FFFF00"/>
                </a:highlight>
                <a:sym typeface="Wingdings" panose="05000000000000000000" pitchFamily="2" charset="2"/>
              </a:rPr>
              <a:t>2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n)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FE118-A1D9-9FB8-7EE6-E67917F3ECAD}"/>
              </a:ext>
            </a:extLst>
          </p:cNvPr>
          <p:cNvSpPr txBox="1"/>
          <p:nvPr/>
        </p:nvSpPr>
        <p:spPr>
          <a:xfrm>
            <a:off x="527330" y="3894932"/>
            <a:ext cx="39130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, j, k, n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 n/2, </a:t>
            </a:r>
            <a:r>
              <a:rPr lang="en-US" dirty="0" err="1"/>
              <a:t>i</a:t>
            </a:r>
            <a:r>
              <a:rPr lang="en-US" dirty="0"/>
              <a:t>&lt;n,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for j= 1, j&lt;n, 2xj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for k= 1, k&lt;n, kx2</a:t>
            </a:r>
            <a:r>
              <a:rPr lang="en-US" b="1" baseline="30000" dirty="0">
                <a:solidFill>
                  <a:srgbClr val="7030A0"/>
                </a:solidFill>
              </a:rPr>
              <a:t>         </a:t>
            </a:r>
          </a:p>
          <a:p>
            <a:pPr lvl="2"/>
            <a:r>
              <a:rPr lang="en-US" b="1" baseline="30000" dirty="0">
                <a:solidFill>
                  <a:srgbClr val="7030A0"/>
                </a:solidFill>
              </a:rPr>
              <a:t>            </a:t>
            </a:r>
            <a:r>
              <a:rPr lang="en-US" dirty="0">
                <a:solidFill>
                  <a:schemeClr val="accent1"/>
                </a:solidFill>
              </a:rPr>
              <a:t>Print(“</a:t>
            </a:r>
            <a:r>
              <a:rPr lang="en-US" dirty="0" err="1">
                <a:solidFill>
                  <a:schemeClr val="accent1"/>
                </a:solidFill>
              </a:rPr>
              <a:t>helloWorld</a:t>
            </a:r>
            <a:r>
              <a:rPr lang="en-US" dirty="0">
                <a:solidFill>
                  <a:schemeClr val="accent1"/>
                </a:solidFill>
              </a:rPr>
              <a:t>”)</a:t>
            </a:r>
          </a:p>
          <a:p>
            <a:r>
              <a:rPr lang="en-US" dirty="0"/>
              <a:t>Complexity? 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  Loop n/2	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Loop log</a:t>
            </a:r>
            <a:r>
              <a:rPr lang="en-US" baseline="-25000" dirty="0"/>
              <a:t>2</a:t>
            </a:r>
            <a:r>
              <a:rPr lang="en-US" dirty="0"/>
              <a:t>n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Loop log</a:t>
            </a:r>
            <a:r>
              <a:rPr lang="en-US" baseline="-25000" dirty="0"/>
              <a:t>2</a:t>
            </a:r>
            <a:r>
              <a:rPr lang="en-US" dirty="0"/>
              <a:t>n	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O(n( log</a:t>
            </a:r>
            <a:r>
              <a:rPr lang="en-US" baseline="-25000" dirty="0">
                <a:highlight>
                  <a:srgbClr val="FFFF00"/>
                </a:highlight>
                <a:sym typeface="Wingdings" panose="05000000000000000000" pitchFamily="2" charset="2"/>
              </a:rPr>
              <a:t>2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n)</a:t>
            </a:r>
            <a:r>
              <a:rPr lang="en-US" baseline="30000" dirty="0">
                <a:highlight>
                  <a:srgbClr val="FFFF00"/>
                </a:highlight>
                <a:sym typeface="Wingdings" panose="05000000000000000000" pitchFamily="2" charset="2"/>
              </a:rPr>
              <a:t>2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)</a:t>
            </a: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562C2E-4E2E-CFFF-E202-6D33730DFDD8}"/>
              </a:ext>
            </a:extLst>
          </p:cNvPr>
          <p:cNvSpPr txBox="1">
            <a:spLocks/>
          </p:cNvSpPr>
          <p:nvPr/>
        </p:nvSpPr>
        <p:spPr>
          <a:xfrm>
            <a:off x="591274" y="3692917"/>
            <a:ext cx="5183188" cy="555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8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63C8892-39B5-DB25-19C7-8CB430C35004}"/>
              </a:ext>
            </a:extLst>
          </p:cNvPr>
          <p:cNvSpPr txBox="1">
            <a:spLocks/>
          </p:cNvSpPr>
          <p:nvPr/>
        </p:nvSpPr>
        <p:spPr>
          <a:xfrm>
            <a:off x="5917405" y="3630848"/>
            <a:ext cx="5183188" cy="555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332B75-FB04-F51D-93FD-B89CAC8E9A81}"/>
              </a:ext>
            </a:extLst>
          </p:cNvPr>
          <p:cNvSpPr txBox="1"/>
          <p:nvPr/>
        </p:nvSpPr>
        <p:spPr>
          <a:xfrm>
            <a:off x="5991354" y="4213176"/>
            <a:ext cx="33681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While(n&gt;1)</a:t>
            </a:r>
          </a:p>
          <a:p>
            <a:r>
              <a:rPr lang="en-US" dirty="0"/>
              <a:t>          n = n/2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  Print(“hello World”)</a:t>
            </a:r>
          </a:p>
          <a:p>
            <a:r>
              <a:rPr lang="en-US" dirty="0"/>
              <a:t>Complexity? </a:t>
            </a:r>
          </a:p>
          <a:p>
            <a:r>
              <a:rPr lang="en-US" dirty="0"/>
              <a:t>When n=2, loop run 1 time  </a:t>
            </a:r>
          </a:p>
          <a:p>
            <a:r>
              <a:rPr lang="en-US" dirty="0"/>
              <a:t> Loop if n =20, n=10, n=5, n=2 </a:t>
            </a:r>
          </a:p>
          <a:p>
            <a:r>
              <a:rPr lang="en-US" dirty="0"/>
              <a:t>4 times 	</a:t>
            </a:r>
            <a:r>
              <a:rPr lang="en-US" dirty="0">
                <a:sym typeface="Wingdings" panose="05000000000000000000" pitchFamily="2" charset="2"/>
              </a:rPr>
              <a:t> log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20</a:t>
            </a:r>
            <a:r>
              <a:rPr lang="en-US" dirty="0"/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 n= </a:t>
            </a:r>
            <a:r>
              <a:rPr lang="en-US" dirty="0"/>
              <a:t>2</a:t>
            </a:r>
            <a:r>
              <a:rPr lang="en-US" baseline="30000" dirty="0"/>
              <a:t>k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 O(log</a:t>
            </a:r>
            <a:r>
              <a:rPr lang="en-US" baseline="-25000" dirty="0">
                <a:highlight>
                  <a:srgbClr val="FFFF00"/>
                </a:highlight>
                <a:sym typeface="Wingdings" panose="05000000000000000000" pitchFamily="2" charset="2"/>
              </a:rPr>
              <a:t>2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n)	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F8040D26-EDC0-A312-5B67-648D0B25D91D}"/>
              </a:ext>
            </a:extLst>
          </p:cNvPr>
          <p:cNvGraphicFramePr>
            <a:graphicFrameLocks/>
          </p:cNvGraphicFramePr>
          <p:nvPr/>
        </p:nvGraphicFramePr>
        <p:xfrm>
          <a:off x="9359483" y="3692917"/>
          <a:ext cx="1712258" cy="257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129">
                  <a:extLst>
                    <a:ext uri="{9D8B030D-6E8A-4147-A177-3AD203B41FA5}">
                      <a16:colId xmlns:a16="http://schemas.microsoft.com/office/drawing/2014/main" val="3203953044"/>
                    </a:ext>
                  </a:extLst>
                </a:gridCol>
                <a:gridCol w="856129">
                  <a:extLst>
                    <a:ext uri="{9D8B030D-6E8A-4147-A177-3AD203B41FA5}">
                      <a16:colId xmlns:a16="http://schemas.microsoft.com/office/drawing/2014/main" val="3492111517"/>
                    </a:ext>
                  </a:extLst>
                </a:gridCol>
              </a:tblGrid>
              <a:tr h="429746">
                <a:tc>
                  <a:txBody>
                    <a:bodyPr/>
                    <a:lstStyle/>
                    <a:p>
                      <a:r>
                        <a:rPr lang="en-US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384539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776595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34896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4679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72602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  <a:r>
                        <a:rPr lang="en-US" baseline="30000" dirty="0"/>
                        <a:t>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1133"/>
                  </a:ext>
                </a:extLst>
              </a:tr>
            </a:tbl>
          </a:graphicData>
        </a:graphic>
      </p:graphicFrame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C663AE1C-60E2-0981-5988-29E314AE5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39613"/>
              </p:ext>
            </p:extLst>
          </p:nvPr>
        </p:nvGraphicFramePr>
        <p:xfrm>
          <a:off x="601450" y="2719750"/>
          <a:ext cx="131794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943">
                  <a:extLst>
                    <a:ext uri="{9D8B030D-6E8A-4147-A177-3AD203B41FA5}">
                      <a16:colId xmlns:a16="http://schemas.microsoft.com/office/drawing/2014/main" val="675441843"/>
                    </a:ext>
                  </a:extLst>
                </a:gridCol>
              </a:tblGrid>
              <a:tr h="1157257">
                <a:tc>
                  <a:txBody>
                    <a:bodyPr/>
                    <a:lstStyle/>
                    <a:p>
                      <a:r>
                        <a:rPr lang="nn-NO" dirty="0">
                          <a:solidFill>
                            <a:schemeClr val="tx1"/>
                          </a:solidFill>
                        </a:rPr>
                        <a:t>i = 1</a:t>
                      </a:r>
                    </a:p>
                    <a:p>
                      <a:r>
                        <a:rPr lang="nn-NO" dirty="0">
                          <a:solidFill>
                            <a:schemeClr val="tx1"/>
                          </a:solidFill>
                        </a:rPr>
                        <a:t>while i  &lt; n:</a:t>
                      </a:r>
                    </a:p>
                    <a:p>
                      <a:r>
                        <a:rPr lang="nn-NO" dirty="0">
                          <a:solidFill>
                            <a:schemeClr val="tx1"/>
                          </a:solidFill>
                        </a:rPr>
                        <a:t>       i *= 2</a:t>
                      </a:r>
                    </a:p>
                    <a:p>
                      <a:r>
                        <a:rPr lang="nn-NO" dirty="0">
                          <a:solidFill>
                            <a:schemeClr val="tx1"/>
                          </a:solidFill>
                        </a:rPr>
                        <a:t>    print(i)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39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42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E3A60-CAE7-ED9A-CBB8-8C7F23542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-232805"/>
            <a:ext cx="5157787" cy="823912"/>
          </a:xfrm>
        </p:spPr>
        <p:txBody>
          <a:bodyPr/>
          <a:lstStyle/>
          <a:p>
            <a:r>
              <a:rPr lang="en-US" dirty="0"/>
              <a:t>Program 9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DFB46-5216-1FDC-48B5-83774F37C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3" y="591107"/>
            <a:ext cx="4676682" cy="31337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 1, </a:t>
            </a:r>
            <a:r>
              <a:rPr lang="en-US" dirty="0" err="1"/>
              <a:t>i</a:t>
            </a:r>
            <a:r>
              <a:rPr lang="en-US" dirty="0"/>
              <a:t>&lt;n,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for j= 1, j&lt;n, j=</a:t>
            </a:r>
            <a:r>
              <a:rPr lang="en-US" b="1" dirty="0" err="1">
                <a:solidFill>
                  <a:srgbClr val="FF0000"/>
                </a:solidFill>
              </a:rPr>
              <a:t>i+j</a:t>
            </a:r>
            <a:endParaRPr lang="en-US" dirty="0"/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Print(“hello world</a:t>
            </a:r>
            <a:r>
              <a:rPr lang="en-US" dirty="0"/>
              <a:t>”)</a:t>
            </a:r>
          </a:p>
          <a:p>
            <a:r>
              <a:rPr lang="en-US" dirty="0"/>
              <a:t>Complexity?</a:t>
            </a:r>
          </a:p>
          <a:p>
            <a:r>
              <a:rPr lang="en-US" dirty="0" err="1"/>
              <a:t>n+n</a:t>
            </a:r>
            <a:r>
              <a:rPr lang="en-US" dirty="0"/>
              <a:t>/2+n/3+n/4+</a:t>
            </a:r>
          </a:p>
          <a:p>
            <a:r>
              <a:rPr lang="en-US" dirty="0"/>
              <a:t>n/k</a:t>
            </a:r>
            <a:r>
              <a:rPr lang="en-US" dirty="0">
                <a:sym typeface="Wingdings" panose="05000000000000000000" pitchFamily="2" charset="2"/>
              </a:rPr>
              <a:t> n(1+1/2+1/3</a:t>
            </a:r>
          </a:p>
          <a:p>
            <a:r>
              <a:rPr lang="en-US" dirty="0">
                <a:sym typeface="Wingdings" panose="05000000000000000000" pitchFamily="2" charset="2"/>
              </a:rPr>
              <a:t>+ 1/4+1/k) n(log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n)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O(nlog</a:t>
            </a:r>
            <a:r>
              <a:rPr lang="en-US" baseline="-25000" dirty="0">
                <a:highlight>
                  <a:srgbClr val="FFFF00"/>
                </a:highlight>
                <a:sym typeface="Wingdings" panose="05000000000000000000" pitchFamily="2" charset="2"/>
              </a:rPr>
              <a:t>2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CFD0A-F456-9CEF-4AA9-58BD079CC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3787"/>
            <a:ext cx="5183188" cy="555245"/>
          </a:xfrm>
        </p:spPr>
        <p:txBody>
          <a:bodyPr/>
          <a:lstStyle/>
          <a:p>
            <a:r>
              <a:rPr lang="en-US" dirty="0"/>
              <a:t>;;;??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08A1107-B2DC-C72F-1E14-463050A34CB4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4032010" y="691730"/>
          <a:ext cx="1712258" cy="257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129">
                  <a:extLst>
                    <a:ext uri="{9D8B030D-6E8A-4147-A177-3AD203B41FA5}">
                      <a16:colId xmlns:a16="http://schemas.microsoft.com/office/drawing/2014/main" val="3203953044"/>
                    </a:ext>
                  </a:extLst>
                </a:gridCol>
                <a:gridCol w="856129">
                  <a:extLst>
                    <a:ext uri="{9D8B030D-6E8A-4147-A177-3AD203B41FA5}">
                      <a16:colId xmlns:a16="http://schemas.microsoft.com/office/drawing/2014/main" val="3492111517"/>
                    </a:ext>
                  </a:extLst>
                </a:gridCol>
              </a:tblGrid>
              <a:tr h="429746">
                <a:tc>
                  <a:txBody>
                    <a:bodyPr/>
                    <a:lstStyle/>
                    <a:p>
                      <a:r>
                        <a:rPr lang="en-US" dirty="0"/>
                        <a:t>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384539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776595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34896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214679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n/4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872602"/>
                  </a:ext>
                </a:extLst>
              </a:tr>
              <a:tr h="42974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n/k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11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784207-5A1B-4C95-EEB9-7B18D9C64FBD}"/>
              </a:ext>
            </a:extLst>
          </p:cNvPr>
          <p:cNvSpPr txBox="1"/>
          <p:nvPr/>
        </p:nvSpPr>
        <p:spPr>
          <a:xfrm>
            <a:off x="7037255" y="553596"/>
            <a:ext cx="36260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, j, k, n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 n/2, </a:t>
            </a:r>
            <a:r>
              <a:rPr lang="en-US" dirty="0" err="1"/>
              <a:t>i</a:t>
            </a:r>
            <a:r>
              <a:rPr lang="en-US" dirty="0"/>
              <a:t>&lt;n,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for j= 1, j&lt;n/2, </a:t>
            </a:r>
            <a:r>
              <a:rPr lang="en-US" b="1" dirty="0" err="1">
                <a:solidFill>
                  <a:srgbClr val="FF0000"/>
                </a:solidFill>
              </a:rPr>
              <a:t>j++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for k= 1, k&lt;n/2, k*2</a:t>
            </a:r>
            <a:r>
              <a:rPr lang="en-US" b="1" baseline="30000" dirty="0">
                <a:solidFill>
                  <a:srgbClr val="7030A0"/>
                </a:solidFill>
              </a:rPr>
              <a:t>         </a:t>
            </a:r>
          </a:p>
          <a:p>
            <a:pPr lvl="2"/>
            <a:r>
              <a:rPr lang="en-US" b="1" baseline="30000" dirty="0">
                <a:solidFill>
                  <a:srgbClr val="7030A0"/>
                </a:solidFill>
              </a:rPr>
              <a:t>            </a:t>
            </a:r>
            <a:r>
              <a:rPr lang="en-US" dirty="0">
                <a:solidFill>
                  <a:schemeClr val="accent1"/>
                </a:solidFill>
              </a:rPr>
              <a:t>Print(“</a:t>
            </a:r>
            <a:r>
              <a:rPr lang="en-US" dirty="0" err="1">
                <a:solidFill>
                  <a:schemeClr val="accent1"/>
                </a:solidFill>
              </a:rPr>
              <a:t>helloWorld</a:t>
            </a:r>
            <a:r>
              <a:rPr lang="en-US" dirty="0">
                <a:solidFill>
                  <a:schemeClr val="accent1"/>
                </a:solidFill>
              </a:rPr>
              <a:t>”)</a:t>
            </a:r>
          </a:p>
          <a:p>
            <a:r>
              <a:rPr lang="en-US" dirty="0"/>
              <a:t>Complexity? </a:t>
            </a:r>
          </a:p>
          <a:p>
            <a:r>
              <a:rPr lang="en-US" dirty="0" err="1"/>
              <a:t>Ist</a:t>
            </a:r>
            <a:r>
              <a:rPr lang="en-US" dirty="0"/>
              <a:t>  Loop n/2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Loop n/2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Loop log</a:t>
            </a:r>
            <a:r>
              <a:rPr lang="en-US" baseline="-25000" dirty="0"/>
              <a:t>2</a:t>
            </a:r>
            <a:r>
              <a:rPr lang="en-US" dirty="0"/>
              <a:t>n</a:t>
            </a:r>
          </a:p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O(n</a:t>
            </a:r>
            <a:r>
              <a:rPr lang="en-US" baseline="30000" dirty="0">
                <a:highlight>
                  <a:srgbClr val="FFFF00"/>
                </a:highlight>
                <a:sym typeface="Wingdings" panose="05000000000000000000" pitchFamily="2" charset="2"/>
              </a:rPr>
              <a:t>2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log</a:t>
            </a:r>
            <a:r>
              <a:rPr lang="en-US" baseline="-25000" dirty="0">
                <a:highlight>
                  <a:srgbClr val="FFFF00"/>
                </a:highlight>
                <a:sym typeface="Wingdings" panose="05000000000000000000" pitchFamily="2" charset="2"/>
              </a:rPr>
              <a:t>2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n)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FE118-A1D9-9FB8-7EE6-E67917F3ECAD}"/>
              </a:ext>
            </a:extLst>
          </p:cNvPr>
          <p:cNvSpPr txBox="1"/>
          <p:nvPr/>
        </p:nvSpPr>
        <p:spPr>
          <a:xfrm>
            <a:off x="527330" y="3894932"/>
            <a:ext cx="39130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, j, k, n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 n/2, </a:t>
            </a:r>
            <a:r>
              <a:rPr lang="en-US" dirty="0" err="1"/>
              <a:t>i</a:t>
            </a:r>
            <a:r>
              <a:rPr lang="en-US" dirty="0"/>
              <a:t>&lt;n,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for j= 1, j&lt;n, 2*j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for k= 1, k&lt;n, k*2</a:t>
            </a:r>
            <a:r>
              <a:rPr lang="en-US" b="1" baseline="30000" dirty="0">
                <a:solidFill>
                  <a:srgbClr val="7030A0"/>
                </a:solidFill>
              </a:rPr>
              <a:t>         </a:t>
            </a:r>
          </a:p>
          <a:p>
            <a:pPr lvl="2"/>
            <a:r>
              <a:rPr lang="en-US" b="1" baseline="30000" dirty="0">
                <a:solidFill>
                  <a:srgbClr val="7030A0"/>
                </a:solidFill>
              </a:rPr>
              <a:t>            </a:t>
            </a:r>
            <a:r>
              <a:rPr lang="en-US" dirty="0">
                <a:solidFill>
                  <a:schemeClr val="accent1"/>
                </a:solidFill>
              </a:rPr>
              <a:t>Print(“</a:t>
            </a:r>
            <a:r>
              <a:rPr lang="en-US" dirty="0" err="1">
                <a:solidFill>
                  <a:schemeClr val="accent1"/>
                </a:solidFill>
              </a:rPr>
              <a:t>helloWorld</a:t>
            </a:r>
            <a:r>
              <a:rPr lang="en-US" dirty="0">
                <a:solidFill>
                  <a:schemeClr val="accent1"/>
                </a:solidFill>
              </a:rPr>
              <a:t>”)</a:t>
            </a:r>
          </a:p>
          <a:p>
            <a:r>
              <a:rPr lang="en-US" dirty="0"/>
              <a:t>Complexity? 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  Loop n/2	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Loop log</a:t>
            </a:r>
            <a:r>
              <a:rPr lang="en-US" baseline="-25000" dirty="0"/>
              <a:t>2</a:t>
            </a:r>
            <a:r>
              <a:rPr lang="en-US" dirty="0"/>
              <a:t>n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Loop log</a:t>
            </a:r>
            <a:r>
              <a:rPr lang="en-US" baseline="-25000" dirty="0"/>
              <a:t>2</a:t>
            </a:r>
            <a:r>
              <a:rPr lang="en-US" dirty="0"/>
              <a:t>n	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O(n( log</a:t>
            </a:r>
            <a:r>
              <a:rPr lang="en-US" baseline="-25000" dirty="0">
                <a:highlight>
                  <a:srgbClr val="FFFF00"/>
                </a:highlight>
                <a:sym typeface="Wingdings" panose="05000000000000000000" pitchFamily="2" charset="2"/>
              </a:rPr>
              <a:t>2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n))</a:t>
            </a:r>
            <a:r>
              <a:rPr lang="en-US" baseline="30000" dirty="0">
                <a:highlight>
                  <a:srgbClr val="FFFF00"/>
                </a:highlight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562C2E-4E2E-CFFF-E202-6D33730DFDD8}"/>
              </a:ext>
            </a:extLst>
          </p:cNvPr>
          <p:cNvSpPr txBox="1">
            <a:spLocks/>
          </p:cNvSpPr>
          <p:nvPr/>
        </p:nvSpPr>
        <p:spPr>
          <a:xfrm>
            <a:off x="583360" y="3478448"/>
            <a:ext cx="5183188" cy="555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?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63C8892-39B5-DB25-19C7-8CB430C35004}"/>
              </a:ext>
            </a:extLst>
          </p:cNvPr>
          <p:cNvSpPr txBox="1">
            <a:spLocks/>
          </p:cNvSpPr>
          <p:nvPr/>
        </p:nvSpPr>
        <p:spPr>
          <a:xfrm>
            <a:off x="5917405" y="3630848"/>
            <a:ext cx="5183188" cy="555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</a:t>
            </a:r>
            <a:r>
              <a:rPr lang="en-US" dirty="0"/>
              <a:t>?????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332B75-FB04-F51D-93FD-B89CAC8E9A81}"/>
              </a:ext>
            </a:extLst>
          </p:cNvPr>
          <p:cNvSpPr txBox="1"/>
          <p:nvPr/>
        </p:nvSpPr>
        <p:spPr>
          <a:xfrm>
            <a:off x="5991354" y="4213176"/>
            <a:ext cx="33681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While(n&gt;1)</a:t>
            </a:r>
          </a:p>
          <a:p>
            <a:r>
              <a:rPr lang="en-US" dirty="0"/>
              <a:t>          n = n/2</a:t>
            </a:r>
          </a:p>
          <a:p>
            <a:r>
              <a:rPr lang="en-US" dirty="0">
                <a:solidFill>
                  <a:schemeClr val="accent1"/>
                </a:solidFill>
              </a:rPr>
              <a:t>          Print(“hello World”)</a:t>
            </a:r>
          </a:p>
          <a:p>
            <a:r>
              <a:rPr lang="en-US" dirty="0"/>
              <a:t>Complexity? </a:t>
            </a:r>
          </a:p>
          <a:p>
            <a:r>
              <a:rPr lang="en-US" dirty="0"/>
              <a:t>When n=2, loop run 1 time  </a:t>
            </a:r>
          </a:p>
          <a:p>
            <a:r>
              <a:rPr lang="en-US" dirty="0"/>
              <a:t> Loop if n =20, n=10, n=5, n=2 </a:t>
            </a:r>
          </a:p>
          <a:p>
            <a:r>
              <a:rPr lang="en-US" dirty="0"/>
              <a:t>4 times 	</a:t>
            </a:r>
            <a:r>
              <a:rPr lang="en-US" dirty="0">
                <a:sym typeface="Wingdings" panose="05000000000000000000" pitchFamily="2" charset="2"/>
              </a:rPr>
              <a:t> log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20</a:t>
            </a:r>
            <a:r>
              <a:rPr lang="en-US" dirty="0"/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 n= </a:t>
            </a:r>
            <a:r>
              <a:rPr lang="en-US" dirty="0"/>
              <a:t>2</a:t>
            </a:r>
            <a:r>
              <a:rPr lang="en-US" baseline="30000" dirty="0"/>
              <a:t>k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 O(log</a:t>
            </a:r>
            <a:r>
              <a:rPr lang="en-US" baseline="-25000" dirty="0">
                <a:highlight>
                  <a:srgbClr val="FFFF00"/>
                </a:highlight>
                <a:sym typeface="Wingdings" panose="05000000000000000000" pitchFamily="2" charset="2"/>
              </a:rPr>
              <a:t>2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n)	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086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919C-CE38-5FDA-25E4-77143269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D05F1-58B5-29E8-EE35-3FEF2D7E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46F79"/>
                </a:solidFill>
                <a:effectLst/>
                <a:latin typeface="acumin-pro"/>
              </a:rPr>
              <a:t>Formula for Sum of squares of n natural numbers: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46F79"/>
                </a:solidFill>
                <a:effectLst/>
                <a:latin typeface="acumin-pro"/>
              </a:rPr>
              <a:t> [n(n+1)(2n+1)] / 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46F79"/>
                </a:solidFill>
                <a:effectLst/>
                <a:latin typeface="acumin-pro"/>
              </a:rPr>
              <a:t>Formula for Sum of squares of first n even numbers: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46F79"/>
                </a:solidFill>
                <a:effectLst/>
                <a:latin typeface="acumin-pro"/>
              </a:rPr>
              <a:t> [2n(n + 1)(2n + 1)] /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46F79"/>
                </a:solidFill>
                <a:effectLst/>
                <a:latin typeface="acumin-pro"/>
              </a:rPr>
              <a:t>Formula for Sum of squares of first n odd </a:t>
            </a:r>
            <a:r>
              <a:rPr lang="en-US" b="0" i="0">
                <a:solidFill>
                  <a:srgbClr val="646F79"/>
                </a:solidFill>
                <a:effectLst/>
                <a:latin typeface="acumin-pro"/>
              </a:rPr>
              <a:t>numbers: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46F79"/>
                </a:solidFill>
                <a:effectLst/>
                <a:latin typeface="acumin-pro"/>
              </a:rPr>
              <a:t> [n(2n+1)(2n-1)] /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0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1756</Words>
  <Application>Microsoft Office PowerPoint</Application>
  <PresentationFormat>Widescreen</PresentationFormat>
  <Paragraphs>349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acumin-pro</vt:lpstr>
      <vt:lpstr>Arial</vt:lpstr>
      <vt:lpstr>Calibri</vt:lpstr>
      <vt:lpstr>Calibri Light</vt:lpstr>
      <vt:lpstr>Google Sans</vt:lpstr>
      <vt:lpstr>Söhne Mono</vt:lpstr>
      <vt:lpstr>Wingdings</vt:lpstr>
      <vt:lpstr>Office Theme</vt:lpstr>
      <vt:lpstr>Analysis of Algorithm Lecture#2</vt:lpstr>
      <vt:lpstr>Complexity of Iterative Algorithms</vt:lpstr>
      <vt:lpstr>Seven functions (The famous)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 Lecture#2</dc:title>
  <dc:creator>Hina Ali</dc:creator>
  <cp:lastModifiedBy>Hina Ali</cp:lastModifiedBy>
  <cp:revision>39</cp:revision>
  <dcterms:created xsi:type="dcterms:W3CDTF">2023-09-19T03:10:33Z</dcterms:created>
  <dcterms:modified xsi:type="dcterms:W3CDTF">2024-02-26T05:01:23Z</dcterms:modified>
</cp:coreProperties>
</file>