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6" r:id="rId4"/>
    <p:sldId id="283" r:id="rId5"/>
    <p:sldId id="257" r:id="rId6"/>
    <p:sldId id="284" r:id="rId7"/>
    <p:sldId id="277" r:id="rId8"/>
    <p:sldId id="287" r:id="rId9"/>
    <p:sldId id="264" r:id="rId10"/>
    <p:sldId id="288" r:id="rId11"/>
    <p:sldId id="289" r:id="rId12"/>
    <p:sldId id="275" r:id="rId13"/>
    <p:sldId id="276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73D8FB-A29F-4337-AC1B-8C169635DAF6}">
          <p14:sldIdLst>
            <p14:sldId id="256"/>
            <p14:sldId id="263"/>
            <p14:sldId id="286"/>
            <p14:sldId id="283"/>
            <p14:sldId id="257"/>
            <p14:sldId id="284"/>
          </p14:sldIdLst>
        </p14:section>
        <p14:section name="Untitled Section" id="{5BD00635-6D5B-4505-90BB-54368D3C3B7E}">
          <p14:sldIdLst>
            <p14:sldId id="277"/>
            <p14:sldId id="287"/>
            <p14:sldId id="264"/>
            <p14:sldId id="288"/>
            <p14:sldId id="289"/>
            <p14:sldId id="275"/>
            <p14:sldId id="276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59" d="100"/>
          <a:sy n="159" d="100"/>
        </p:scale>
        <p:origin x="46" y="-2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ursesTaught2023\CS-Design%20and%20Analysis%20of%20Algorithms\Lecture%231BigOnotati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ursesTaught2023\CS-Design%20and%20Analysis%20of%20Algorithms\Lecture%231BigOnotation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ursesTaught2023\CS-Design%20and%20Analysis%20of%20Algorithms\Lecture%231BigOnota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6920384951881"/>
          <c:y val="0.22661344415281423"/>
          <c:w val="0.73905796150481184"/>
          <c:h val="0.65764581510644504"/>
        </c:manualLayout>
      </c:layout>
      <c:lineChart>
        <c:grouping val="stacked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n2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Sheet1!$B$11:$B$20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FC-4703-A8D9-B0DB5542F540}"/>
            </c:ext>
          </c:extLst>
        </c:ser>
        <c:ser>
          <c:idx val="1"/>
          <c:order val="1"/>
          <c:tx>
            <c:strRef>
              <c:f>Sheet1!$D$10</c:f>
              <c:strCache>
                <c:ptCount val="1"/>
                <c:pt idx="0">
                  <c:v>n4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Sheet1!$D$11:$D$20</c:f>
              <c:numCache>
                <c:formatCode>General</c:formatCode>
                <c:ptCount val="10"/>
                <c:pt idx="0">
                  <c:v>1</c:v>
                </c:pt>
                <c:pt idx="1">
                  <c:v>16</c:v>
                </c:pt>
                <c:pt idx="2">
                  <c:v>81</c:v>
                </c:pt>
                <c:pt idx="3">
                  <c:v>256</c:v>
                </c:pt>
                <c:pt idx="4">
                  <c:v>625</c:v>
                </c:pt>
                <c:pt idx="5">
                  <c:v>1296</c:v>
                </c:pt>
                <c:pt idx="6">
                  <c:v>2401</c:v>
                </c:pt>
                <c:pt idx="7">
                  <c:v>4096</c:v>
                </c:pt>
                <c:pt idx="8">
                  <c:v>6561</c:v>
                </c:pt>
                <c:pt idx="9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FC-4703-A8D9-B0DB5542F54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01327663"/>
        <c:axId val="1497360767"/>
      </c:lineChart>
      <c:catAx>
        <c:axId val="401327663"/>
        <c:scaling>
          <c:orientation val="minMax"/>
        </c:scaling>
        <c:delete val="1"/>
        <c:axPos val="t"/>
        <c:majorTickMark val="none"/>
        <c:minorTickMark val="none"/>
        <c:tickLblPos val="nextTo"/>
        <c:crossAx val="1497360767"/>
        <c:crosses val="max"/>
        <c:auto val="1"/>
        <c:lblAlgn val="ctr"/>
        <c:lblOffset val="100"/>
        <c:noMultiLvlLbl val="0"/>
      </c:catAx>
      <c:valAx>
        <c:axId val="1497360767"/>
        <c:scaling>
          <c:orientation val="minMax"/>
          <c:max val="10000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0132766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73671201425417"/>
          <c:y val="4.0238165583219736E-2"/>
          <c:w val="0.84915615986452853"/>
          <c:h val="0.71293395633842194"/>
        </c:manualLayout>
      </c:layout>
      <c:lineChart>
        <c:grouping val="stacked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n2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Sheet1!$B$11:$B$20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19-47B5-99E3-F596113B5B7A}"/>
            </c:ext>
          </c:extLst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cn3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Sheet1!$C$11:$C$20</c:f>
              <c:numCache>
                <c:formatCode>General</c:formatCode>
                <c:ptCount val="10"/>
                <c:pt idx="0">
                  <c:v>2</c:v>
                </c:pt>
                <c:pt idx="1">
                  <c:v>16</c:v>
                </c:pt>
                <c:pt idx="2">
                  <c:v>54</c:v>
                </c:pt>
                <c:pt idx="3">
                  <c:v>128</c:v>
                </c:pt>
                <c:pt idx="4">
                  <c:v>250</c:v>
                </c:pt>
                <c:pt idx="5">
                  <c:v>432</c:v>
                </c:pt>
                <c:pt idx="6">
                  <c:v>686</c:v>
                </c:pt>
                <c:pt idx="7">
                  <c:v>1024</c:v>
                </c:pt>
                <c:pt idx="8">
                  <c:v>1458</c:v>
                </c:pt>
                <c:pt idx="9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19-47B5-99E3-F596113B5B7A}"/>
            </c:ext>
          </c:extLst>
        </c:ser>
        <c:ser>
          <c:idx val="2"/>
          <c:order val="2"/>
          <c:tx>
            <c:strRef>
              <c:f>Sheet1!$D$10</c:f>
              <c:strCache>
                <c:ptCount val="1"/>
                <c:pt idx="0">
                  <c:v>n4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Sheet1!$D$11:$D$20</c:f>
              <c:numCache>
                <c:formatCode>General</c:formatCode>
                <c:ptCount val="10"/>
                <c:pt idx="0">
                  <c:v>1</c:v>
                </c:pt>
                <c:pt idx="1">
                  <c:v>16</c:v>
                </c:pt>
                <c:pt idx="2">
                  <c:v>81</c:v>
                </c:pt>
                <c:pt idx="3">
                  <c:v>256</c:v>
                </c:pt>
                <c:pt idx="4">
                  <c:v>625</c:v>
                </c:pt>
                <c:pt idx="5">
                  <c:v>1296</c:v>
                </c:pt>
                <c:pt idx="6">
                  <c:v>2401</c:v>
                </c:pt>
                <c:pt idx="7">
                  <c:v>4096</c:v>
                </c:pt>
                <c:pt idx="8">
                  <c:v>6561</c:v>
                </c:pt>
                <c:pt idx="9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19-47B5-99E3-F596113B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447343"/>
        <c:axId val="453256319"/>
      </c:lineChart>
      <c:catAx>
        <c:axId val="4064473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Input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256319"/>
        <c:crosses val="autoZero"/>
        <c:auto val="1"/>
        <c:lblAlgn val="ctr"/>
        <c:lblOffset val="100"/>
        <c:noMultiLvlLbl val="0"/>
      </c:catAx>
      <c:valAx>
        <c:axId val="453256319"/>
        <c:scaling>
          <c:orientation val="minMax"/>
          <c:max val="10000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0644734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7999749994995018"/>
          <c:y val="0.18077550351173047"/>
          <c:w val="0.38575161905096733"/>
          <c:h val="8.4877974594509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Omega Notation Graph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994106428237404E-2"/>
          <c:y val="0.14740177241491534"/>
          <c:w val="0.92518734458737095"/>
          <c:h val="0.6694949994367325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Sheet1!$A$26</c:f>
              <c:strCache>
                <c:ptCount val="1"/>
                <c:pt idx="0">
                  <c:v>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Sheet1!$A$27:$A$36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94-422A-ADCA-789170F415F6}"/>
            </c:ext>
          </c:extLst>
        </c:ser>
        <c:ser>
          <c:idx val="1"/>
          <c:order val="1"/>
          <c:tx>
            <c:strRef>
              <c:f>Sheet1!$B$26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Sheet1!$B$27:$B$36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94-422A-ADCA-789170F415F6}"/>
            </c:ext>
          </c:extLst>
        </c:ser>
        <c:ser>
          <c:idx val="2"/>
          <c:order val="2"/>
          <c:tx>
            <c:strRef>
              <c:f>Sheet1!$C$26</c:f>
              <c:strCache>
                <c:ptCount val="1"/>
                <c:pt idx="0">
                  <c:v>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Sheet1!$C$27:$C$36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94-422A-ADCA-789170F415F6}"/>
            </c:ext>
          </c:extLst>
        </c:ser>
        <c:ser>
          <c:idx val="3"/>
          <c:order val="3"/>
          <c:tx>
            <c:strRef>
              <c:f>Sheet1!$D$26</c:f>
              <c:strCache>
                <c:ptCount val="1"/>
                <c:pt idx="0">
                  <c:v>cn2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Sheet1!$D$27:$D$36</c:f>
              <c:numCache>
                <c:formatCode>General</c:formatCode>
                <c:ptCount val="10"/>
                <c:pt idx="0">
                  <c:v>2</c:v>
                </c:pt>
                <c:pt idx="1">
                  <c:v>8</c:v>
                </c:pt>
                <c:pt idx="2">
                  <c:v>18</c:v>
                </c:pt>
                <c:pt idx="3">
                  <c:v>32</c:v>
                </c:pt>
                <c:pt idx="4">
                  <c:v>50</c:v>
                </c:pt>
                <c:pt idx="5">
                  <c:v>72</c:v>
                </c:pt>
                <c:pt idx="6">
                  <c:v>98</c:v>
                </c:pt>
                <c:pt idx="7">
                  <c:v>128</c:v>
                </c:pt>
                <c:pt idx="8">
                  <c:v>162</c:v>
                </c:pt>
                <c:pt idx="9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94-422A-ADCA-789170F415F6}"/>
            </c:ext>
          </c:extLst>
        </c:ser>
        <c:ser>
          <c:idx val="4"/>
          <c:order val="4"/>
          <c:tx>
            <c:strRef>
              <c:f>Sheet1!$E$26</c:f>
              <c:strCache>
                <c:ptCount val="1"/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Sheet1!$E$27:$E$36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394-422A-ADCA-789170F41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4058527"/>
        <c:axId val="451695215"/>
      </c:lineChart>
      <c:catAx>
        <c:axId val="4640585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695215"/>
        <c:crosses val="autoZero"/>
        <c:auto val="1"/>
        <c:lblAlgn val="ctr"/>
        <c:lblOffset val="100"/>
        <c:noMultiLvlLbl val="0"/>
      </c:catAx>
      <c:valAx>
        <c:axId val="451695215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05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ayout>
        <c:manualLayout>
          <c:xMode val="edge"/>
          <c:yMode val="edge"/>
          <c:x val="3.9479092186084738E-2"/>
          <c:y val="0.12029296166026211"/>
          <c:w val="0.61914111340043954"/>
          <c:h val="0.14568631009750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B784CB-845F-4E7C-A67E-F34F2A8C16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DB60E0-F736-40C4-9A39-3A994D03C597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5E41A56A-1B5F-402E-99CD-33EE9AAA49D4}" type="parTrans" cxnId="{F06B803B-1D06-4BFD-BD3A-EC541B85C480}">
      <dgm:prSet/>
      <dgm:spPr/>
      <dgm:t>
        <a:bodyPr/>
        <a:lstStyle/>
        <a:p>
          <a:endParaRPr lang="en-US"/>
        </a:p>
      </dgm:t>
    </dgm:pt>
    <dgm:pt modelId="{A037FDB9-E5AE-4CCB-BF24-24D3F907E63C}" type="sibTrans" cxnId="{F06B803B-1D06-4BFD-BD3A-EC541B85C480}">
      <dgm:prSet/>
      <dgm:spPr/>
      <dgm:t>
        <a:bodyPr/>
        <a:lstStyle/>
        <a:p>
          <a:endParaRPr lang="en-US"/>
        </a:p>
      </dgm:t>
    </dgm:pt>
    <dgm:pt modelId="{0E8352ED-84B9-4F6E-BC13-EC135CCA1EBF}">
      <dgm:prSet phldrT="[Text]"/>
      <dgm:spPr/>
      <dgm:t>
        <a:bodyPr/>
        <a:lstStyle/>
        <a:p>
          <a:r>
            <a:rPr lang="en-US" dirty="0"/>
            <a:t>Algo 1</a:t>
          </a:r>
        </a:p>
      </dgm:t>
    </dgm:pt>
    <dgm:pt modelId="{C9F51D24-AFDC-4BD4-AB76-C2E784416BE9}" type="parTrans" cxnId="{B6256D8E-0458-46F7-A9D1-C414B0616B02}">
      <dgm:prSet/>
      <dgm:spPr/>
      <dgm:t>
        <a:bodyPr/>
        <a:lstStyle/>
        <a:p>
          <a:endParaRPr lang="en-US"/>
        </a:p>
      </dgm:t>
    </dgm:pt>
    <dgm:pt modelId="{0AE2D8A4-9735-4598-B88C-7A881797094B}" type="sibTrans" cxnId="{B6256D8E-0458-46F7-A9D1-C414B0616B02}">
      <dgm:prSet/>
      <dgm:spPr/>
      <dgm:t>
        <a:bodyPr/>
        <a:lstStyle/>
        <a:p>
          <a:endParaRPr lang="en-US"/>
        </a:p>
      </dgm:t>
    </dgm:pt>
    <dgm:pt modelId="{A207626C-2E62-4824-905D-6D8998D36925}">
      <dgm:prSet phldrT="[Text]"/>
      <dgm:spPr/>
      <dgm:t>
        <a:bodyPr/>
        <a:lstStyle/>
        <a:p>
          <a:r>
            <a:rPr lang="en-US" dirty="0"/>
            <a:t>Algo 2</a:t>
          </a:r>
        </a:p>
      </dgm:t>
    </dgm:pt>
    <dgm:pt modelId="{8E6B5211-EAEF-402E-B980-6529C3E48557}" type="parTrans" cxnId="{C99ABBCD-5B69-4019-9455-3CCC74C2A977}">
      <dgm:prSet/>
      <dgm:spPr/>
      <dgm:t>
        <a:bodyPr/>
        <a:lstStyle/>
        <a:p>
          <a:endParaRPr lang="en-US"/>
        </a:p>
      </dgm:t>
    </dgm:pt>
    <dgm:pt modelId="{EC22E3AA-DCF7-44B7-ADC3-049C8232BD03}" type="sibTrans" cxnId="{C99ABBCD-5B69-4019-9455-3CCC74C2A977}">
      <dgm:prSet/>
      <dgm:spPr/>
      <dgm:t>
        <a:bodyPr/>
        <a:lstStyle/>
        <a:p>
          <a:endParaRPr lang="en-US"/>
        </a:p>
      </dgm:t>
    </dgm:pt>
    <dgm:pt modelId="{EC9DAEC0-F26B-408B-96D5-0F20A1CAFD21}">
      <dgm:prSet phldrT="[Text]"/>
      <dgm:spPr/>
      <dgm:t>
        <a:bodyPr/>
        <a:lstStyle/>
        <a:p>
          <a:r>
            <a:rPr lang="en-US" dirty="0"/>
            <a:t>Algo 3</a:t>
          </a:r>
        </a:p>
      </dgm:t>
    </dgm:pt>
    <dgm:pt modelId="{F2C18F79-838F-43F3-A640-F943DAC1513E}" type="parTrans" cxnId="{262B1BE6-859B-43CB-AA91-9B9C9EF0FBBF}">
      <dgm:prSet/>
      <dgm:spPr/>
      <dgm:t>
        <a:bodyPr/>
        <a:lstStyle/>
        <a:p>
          <a:endParaRPr lang="en-US"/>
        </a:p>
      </dgm:t>
    </dgm:pt>
    <dgm:pt modelId="{63BEF2C6-0742-4B65-8134-85D4D028A00C}" type="sibTrans" cxnId="{262B1BE6-859B-43CB-AA91-9B9C9EF0FBBF}">
      <dgm:prSet/>
      <dgm:spPr/>
      <dgm:t>
        <a:bodyPr/>
        <a:lstStyle/>
        <a:p>
          <a:endParaRPr lang="en-US"/>
        </a:p>
      </dgm:t>
    </dgm:pt>
    <dgm:pt modelId="{60506779-E042-41BD-8E7E-FDA8C8955EEC}">
      <dgm:prSet/>
      <dgm:spPr/>
      <dgm:t>
        <a:bodyPr/>
        <a:lstStyle/>
        <a:p>
          <a:r>
            <a:rPr lang="en-US" dirty="0"/>
            <a:t>…..</a:t>
          </a:r>
        </a:p>
      </dgm:t>
    </dgm:pt>
    <dgm:pt modelId="{AD45C3CA-E5B6-47F0-B371-DF5741D2B835}" type="parTrans" cxnId="{C70BC0EC-3DC8-4432-BA8A-D0EB7E1BB8CE}">
      <dgm:prSet/>
      <dgm:spPr/>
      <dgm:t>
        <a:bodyPr/>
        <a:lstStyle/>
        <a:p>
          <a:endParaRPr lang="en-US"/>
        </a:p>
      </dgm:t>
    </dgm:pt>
    <dgm:pt modelId="{35D05C4C-3798-4F29-A9AC-23ACF291A4D4}" type="sibTrans" cxnId="{C70BC0EC-3DC8-4432-BA8A-D0EB7E1BB8CE}">
      <dgm:prSet/>
      <dgm:spPr/>
      <dgm:t>
        <a:bodyPr/>
        <a:lstStyle/>
        <a:p>
          <a:endParaRPr lang="en-US"/>
        </a:p>
      </dgm:t>
    </dgm:pt>
    <dgm:pt modelId="{6D405DE9-B004-42F1-9725-CCF9E44EFC3C}" type="pres">
      <dgm:prSet presAssocID="{02B784CB-845F-4E7C-A67E-F34F2A8C16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94A655-85C5-4FC1-B2B8-CC8C2ED45CA5}" type="pres">
      <dgm:prSet presAssocID="{EBDB60E0-F736-40C4-9A39-3A994D03C597}" presName="hierRoot1" presStyleCnt="0">
        <dgm:presLayoutVars>
          <dgm:hierBranch val="init"/>
        </dgm:presLayoutVars>
      </dgm:prSet>
      <dgm:spPr/>
    </dgm:pt>
    <dgm:pt modelId="{51A8C14C-8C10-44C1-A659-99500AF9E103}" type="pres">
      <dgm:prSet presAssocID="{EBDB60E0-F736-40C4-9A39-3A994D03C597}" presName="rootComposite1" presStyleCnt="0"/>
      <dgm:spPr/>
    </dgm:pt>
    <dgm:pt modelId="{849E77A6-B3FF-4F59-9CE9-604926FE3FFE}" type="pres">
      <dgm:prSet presAssocID="{EBDB60E0-F736-40C4-9A39-3A994D03C597}" presName="rootText1" presStyleLbl="node0" presStyleIdx="0" presStyleCnt="1">
        <dgm:presLayoutVars>
          <dgm:chPref val="3"/>
        </dgm:presLayoutVars>
      </dgm:prSet>
      <dgm:spPr/>
    </dgm:pt>
    <dgm:pt modelId="{79C1C1B4-6F70-4D50-AB58-BFD3B8E454DB}" type="pres">
      <dgm:prSet presAssocID="{EBDB60E0-F736-40C4-9A39-3A994D03C597}" presName="rootConnector1" presStyleLbl="node1" presStyleIdx="0" presStyleCnt="0"/>
      <dgm:spPr/>
    </dgm:pt>
    <dgm:pt modelId="{9E0C14C6-87A5-48DF-9004-44C68541CD9A}" type="pres">
      <dgm:prSet presAssocID="{EBDB60E0-F736-40C4-9A39-3A994D03C597}" presName="hierChild2" presStyleCnt="0"/>
      <dgm:spPr/>
    </dgm:pt>
    <dgm:pt modelId="{0D622560-E51C-4CAA-A022-1F3F33A72A78}" type="pres">
      <dgm:prSet presAssocID="{C9F51D24-AFDC-4BD4-AB76-C2E784416BE9}" presName="Name37" presStyleLbl="parChTrans1D2" presStyleIdx="0" presStyleCnt="4"/>
      <dgm:spPr/>
    </dgm:pt>
    <dgm:pt modelId="{AAA2D080-57BF-43D7-A560-F608CCC742A3}" type="pres">
      <dgm:prSet presAssocID="{0E8352ED-84B9-4F6E-BC13-EC135CCA1EBF}" presName="hierRoot2" presStyleCnt="0">
        <dgm:presLayoutVars>
          <dgm:hierBranch val="init"/>
        </dgm:presLayoutVars>
      </dgm:prSet>
      <dgm:spPr/>
    </dgm:pt>
    <dgm:pt modelId="{D1B51CB0-6B5E-43B5-A1B2-D49F2E3850F4}" type="pres">
      <dgm:prSet presAssocID="{0E8352ED-84B9-4F6E-BC13-EC135CCA1EBF}" presName="rootComposite" presStyleCnt="0"/>
      <dgm:spPr/>
    </dgm:pt>
    <dgm:pt modelId="{B560AFBB-5837-4ECF-8F60-46BF92A83105}" type="pres">
      <dgm:prSet presAssocID="{0E8352ED-84B9-4F6E-BC13-EC135CCA1EBF}" presName="rootText" presStyleLbl="node2" presStyleIdx="0" presStyleCnt="4">
        <dgm:presLayoutVars>
          <dgm:chPref val="3"/>
        </dgm:presLayoutVars>
      </dgm:prSet>
      <dgm:spPr/>
    </dgm:pt>
    <dgm:pt modelId="{D4AD6575-91E7-4DA1-91FB-0F813F79B93F}" type="pres">
      <dgm:prSet presAssocID="{0E8352ED-84B9-4F6E-BC13-EC135CCA1EBF}" presName="rootConnector" presStyleLbl="node2" presStyleIdx="0" presStyleCnt="4"/>
      <dgm:spPr/>
    </dgm:pt>
    <dgm:pt modelId="{C33D585B-2DE6-48EE-BA06-6A244AF4A652}" type="pres">
      <dgm:prSet presAssocID="{0E8352ED-84B9-4F6E-BC13-EC135CCA1EBF}" presName="hierChild4" presStyleCnt="0"/>
      <dgm:spPr/>
    </dgm:pt>
    <dgm:pt modelId="{D91F2D30-6521-48E8-86F2-DB32643CE955}" type="pres">
      <dgm:prSet presAssocID="{0E8352ED-84B9-4F6E-BC13-EC135CCA1EBF}" presName="hierChild5" presStyleCnt="0"/>
      <dgm:spPr/>
    </dgm:pt>
    <dgm:pt modelId="{5B9495E4-872A-4167-B9B7-1F6A71FAE0A6}" type="pres">
      <dgm:prSet presAssocID="{8E6B5211-EAEF-402E-B980-6529C3E48557}" presName="Name37" presStyleLbl="parChTrans1D2" presStyleIdx="1" presStyleCnt="4"/>
      <dgm:spPr/>
    </dgm:pt>
    <dgm:pt modelId="{8B893C0F-5054-484D-84BA-BCC840D832D8}" type="pres">
      <dgm:prSet presAssocID="{A207626C-2E62-4824-905D-6D8998D36925}" presName="hierRoot2" presStyleCnt="0">
        <dgm:presLayoutVars>
          <dgm:hierBranch val="init"/>
        </dgm:presLayoutVars>
      </dgm:prSet>
      <dgm:spPr/>
    </dgm:pt>
    <dgm:pt modelId="{5C2188C3-0881-4EFA-9220-FE8D1DD8A2A7}" type="pres">
      <dgm:prSet presAssocID="{A207626C-2E62-4824-905D-6D8998D36925}" presName="rootComposite" presStyleCnt="0"/>
      <dgm:spPr/>
    </dgm:pt>
    <dgm:pt modelId="{82EA76A9-4CC3-4094-A4D1-7B92BC34FA1E}" type="pres">
      <dgm:prSet presAssocID="{A207626C-2E62-4824-905D-6D8998D36925}" presName="rootText" presStyleLbl="node2" presStyleIdx="1" presStyleCnt="4">
        <dgm:presLayoutVars>
          <dgm:chPref val="3"/>
        </dgm:presLayoutVars>
      </dgm:prSet>
      <dgm:spPr/>
    </dgm:pt>
    <dgm:pt modelId="{E3F4D224-5CE4-43C8-A0EC-12AB936887BD}" type="pres">
      <dgm:prSet presAssocID="{A207626C-2E62-4824-905D-6D8998D36925}" presName="rootConnector" presStyleLbl="node2" presStyleIdx="1" presStyleCnt="4"/>
      <dgm:spPr/>
    </dgm:pt>
    <dgm:pt modelId="{A6F9B547-6027-4744-967C-9188EBE9D942}" type="pres">
      <dgm:prSet presAssocID="{A207626C-2E62-4824-905D-6D8998D36925}" presName="hierChild4" presStyleCnt="0"/>
      <dgm:spPr/>
    </dgm:pt>
    <dgm:pt modelId="{7D0AA0CA-6D4D-4A0C-92D7-3E162DB4660C}" type="pres">
      <dgm:prSet presAssocID="{A207626C-2E62-4824-905D-6D8998D36925}" presName="hierChild5" presStyleCnt="0"/>
      <dgm:spPr/>
    </dgm:pt>
    <dgm:pt modelId="{5A697F3E-A88A-487B-965B-57D49CE59FD5}" type="pres">
      <dgm:prSet presAssocID="{F2C18F79-838F-43F3-A640-F943DAC1513E}" presName="Name37" presStyleLbl="parChTrans1D2" presStyleIdx="2" presStyleCnt="4"/>
      <dgm:spPr/>
    </dgm:pt>
    <dgm:pt modelId="{03662374-89A0-4897-8EB9-2988C604A4DC}" type="pres">
      <dgm:prSet presAssocID="{EC9DAEC0-F26B-408B-96D5-0F20A1CAFD21}" presName="hierRoot2" presStyleCnt="0">
        <dgm:presLayoutVars>
          <dgm:hierBranch val="init"/>
        </dgm:presLayoutVars>
      </dgm:prSet>
      <dgm:spPr/>
    </dgm:pt>
    <dgm:pt modelId="{79417758-EB32-4EB2-A17A-9EFF426C089B}" type="pres">
      <dgm:prSet presAssocID="{EC9DAEC0-F26B-408B-96D5-0F20A1CAFD21}" presName="rootComposite" presStyleCnt="0"/>
      <dgm:spPr/>
    </dgm:pt>
    <dgm:pt modelId="{CB20DC5B-5F2B-4DB6-AEA6-079FA1C3EB33}" type="pres">
      <dgm:prSet presAssocID="{EC9DAEC0-F26B-408B-96D5-0F20A1CAFD21}" presName="rootText" presStyleLbl="node2" presStyleIdx="2" presStyleCnt="4">
        <dgm:presLayoutVars>
          <dgm:chPref val="3"/>
        </dgm:presLayoutVars>
      </dgm:prSet>
      <dgm:spPr/>
    </dgm:pt>
    <dgm:pt modelId="{5318F21C-799A-4438-AE9F-4CEF52C06AD9}" type="pres">
      <dgm:prSet presAssocID="{EC9DAEC0-F26B-408B-96D5-0F20A1CAFD21}" presName="rootConnector" presStyleLbl="node2" presStyleIdx="2" presStyleCnt="4"/>
      <dgm:spPr/>
    </dgm:pt>
    <dgm:pt modelId="{0C8EAEDE-1D1A-4F1F-9BE7-2805D7EB075F}" type="pres">
      <dgm:prSet presAssocID="{EC9DAEC0-F26B-408B-96D5-0F20A1CAFD21}" presName="hierChild4" presStyleCnt="0"/>
      <dgm:spPr/>
    </dgm:pt>
    <dgm:pt modelId="{DBEB6F46-EBED-4265-9016-C0F7C5FB0755}" type="pres">
      <dgm:prSet presAssocID="{EC9DAEC0-F26B-408B-96D5-0F20A1CAFD21}" presName="hierChild5" presStyleCnt="0"/>
      <dgm:spPr/>
    </dgm:pt>
    <dgm:pt modelId="{4CCB2D50-2112-4F72-A22D-C8BDE983A991}" type="pres">
      <dgm:prSet presAssocID="{AD45C3CA-E5B6-47F0-B371-DF5741D2B835}" presName="Name37" presStyleLbl="parChTrans1D2" presStyleIdx="3" presStyleCnt="4"/>
      <dgm:spPr/>
    </dgm:pt>
    <dgm:pt modelId="{71C1A74D-0960-439B-BC96-AF19767BD83C}" type="pres">
      <dgm:prSet presAssocID="{60506779-E042-41BD-8E7E-FDA8C8955EEC}" presName="hierRoot2" presStyleCnt="0">
        <dgm:presLayoutVars>
          <dgm:hierBranch val="init"/>
        </dgm:presLayoutVars>
      </dgm:prSet>
      <dgm:spPr/>
    </dgm:pt>
    <dgm:pt modelId="{87B2995F-532E-4695-8E3D-ADEE14B95DE1}" type="pres">
      <dgm:prSet presAssocID="{60506779-E042-41BD-8E7E-FDA8C8955EEC}" presName="rootComposite" presStyleCnt="0"/>
      <dgm:spPr/>
    </dgm:pt>
    <dgm:pt modelId="{AAD335C1-001B-4FA6-AC47-83FB04628A01}" type="pres">
      <dgm:prSet presAssocID="{60506779-E042-41BD-8E7E-FDA8C8955EEC}" presName="rootText" presStyleLbl="node2" presStyleIdx="3" presStyleCnt="4">
        <dgm:presLayoutVars>
          <dgm:chPref val="3"/>
        </dgm:presLayoutVars>
      </dgm:prSet>
      <dgm:spPr/>
    </dgm:pt>
    <dgm:pt modelId="{0697F095-8AFD-461A-9EBB-3692CEBE9C47}" type="pres">
      <dgm:prSet presAssocID="{60506779-E042-41BD-8E7E-FDA8C8955EEC}" presName="rootConnector" presStyleLbl="node2" presStyleIdx="3" presStyleCnt="4"/>
      <dgm:spPr/>
    </dgm:pt>
    <dgm:pt modelId="{81296527-8062-4700-AFE8-0952BD781AEE}" type="pres">
      <dgm:prSet presAssocID="{60506779-E042-41BD-8E7E-FDA8C8955EEC}" presName="hierChild4" presStyleCnt="0"/>
      <dgm:spPr/>
    </dgm:pt>
    <dgm:pt modelId="{C0FC5B82-C965-4603-B0D9-C9EDB09E9CA3}" type="pres">
      <dgm:prSet presAssocID="{60506779-E042-41BD-8E7E-FDA8C8955EEC}" presName="hierChild5" presStyleCnt="0"/>
      <dgm:spPr/>
    </dgm:pt>
    <dgm:pt modelId="{D9FE7B3E-DADD-464C-894D-B7196F9239FC}" type="pres">
      <dgm:prSet presAssocID="{EBDB60E0-F736-40C4-9A39-3A994D03C597}" presName="hierChild3" presStyleCnt="0"/>
      <dgm:spPr/>
    </dgm:pt>
  </dgm:ptLst>
  <dgm:cxnLst>
    <dgm:cxn modelId="{BD180402-DC90-4FF0-88AB-903E87D23753}" type="presOf" srcId="{60506779-E042-41BD-8E7E-FDA8C8955EEC}" destId="{0697F095-8AFD-461A-9EBB-3692CEBE9C47}" srcOrd="1" destOrd="0" presId="urn:microsoft.com/office/officeart/2005/8/layout/orgChart1"/>
    <dgm:cxn modelId="{5E1C030B-1762-4DB2-B02A-CDC4680A11C1}" type="presOf" srcId="{C9F51D24-AFDC-4BD4-AB76-C2E784416BE9}" destId="{0D622560-E51C-4CAA-A022-1F3F33A72A78}" srcOrd="0" destOrd="0" presId="urn:microsoft.com/office/officeart/2005/8/layout/orgChart1"/>
    <dgm:cxn modelId="{EFF15317-8070-40EA-89B4-7A4B59E0B9F4}" type="presOf" srcId="{02B784CB-845F-4E7C-A67E-F34F2A8C16E3}" destId="{6D405DE9-B004-42F1-9725-CCF9E44EFC3C}" srcOrd="0" destOrd="0" presId="urn:microsoft.com/office/officeart/2005/8/layout/orgChart1"/>
    <dgm:cxn modelId="{56E1F929-DFBE-4532-95D5-D6E8DFC9A3B2}" type="presOf" srcId="{EBDB60E0-F736-40C4-9A39-3A994D03C597}" destId="{849E77A6-B3FF-4F59-9CE9-604926FE3FFE}" srcOrd="0" destOrd="0" presId="urn:microsoft.com/office/officeart/2005/8/layout/orgChart1"/>
    <dgm:cxn modelId="{F06B803B-1D06-4BFD-BD3A-EC541B85C480}" srcId="{02B784CB-845F-4E7C-A67E-F34F2A8C16E3}" destId="{EBDB60E0-F736-40C4-9A39-3A994D03C597}" srcOrd="0" destOrd="0" parTransId="{5E41A56A-1B5F-402E-99CD-33EE9AAA49D4}" sibTransId="{A037FDB9-E5AE-4CCB-BF24-24D3F907E63C}"/>
    <dgm:cxn modelId="{3AEB9E41-DA93-4C66-B27B-9DB33A3E3988}" type="presOf" srcId="{AD45C3CA-E5B6-47F0-B371-DF5741D2B835}" destId="{4CCB2D50-2112-4F72-A22D-C8BDE983A991}" srcOrd="0" destOrd="0" presId="urn:microsoft.com/office/officeart/2005/8/layout/orgChart1"/>
    <dgm:cxn modelId="{720FDC49-6F92-445A-9C65-DFD4848B998C}" type="presOf" srcId="{0E8352ED-84B9-4F6E-BC13-EC135CCA1EBF}" destId="{D4AD6575-91E7-4DA1-91FB-0F813F79B93F}" srcOrd="1" destOrd="0" presId="urn:microsoft.com/office/officeart/2005/8/layout/orgChart1"/>
    <dgm:cxn modelId="{7D6E7D81-E2D1-4752-A91B-9D309381FDD5}" type="presOf" srcId="{A207626C-2E62-4824-905D-6D8998D36925}" destId="{E3F4D224-5CE4-43C8-A0EC-12AB936887BD}" srcOrd="1" destOrd="0" presId="urn:microsoft.com/office/officeart/2005/8/layout/orgChart1"/>
    <dgm:cxn modelId="{B6256D8E-0458-46F7-A9D1-C414B0616B02}" srcId="{EBDB60E0-F736-40C4-9A39-3A994D03C597}" destId="{0E8352ED-84B9-4F6E-BC13-EC135CCA1EBF}" srcOrd="0" destOrd="0" parTransId="{C9F51D24-AFDC-4BD4-AB76-C2E784416BE9}" sibTransId="{0AE2D8A4-9735-4598-B88C-7A881797094B}"/>
    <dgm:cxn modelId="{ACDD4B9A-109F-472B-A56F-52B80B337642}" type="presOf" srcId="{EC9DAEC0-F26B-408B-96D5-0F20A1CAFD21}" destId="{5318F21C-799A-4438-AE9F-4CEF52C06AD9}" srcOrd="1" destOrd="0" presId="urn:microsoft.com/office/officeart/2005/8/layout/orgChart1"/>
    <dgm:cxn modelId="{AC62ADA6-738D-461B-BDD7-5308A141139E}" type="presOf" srcId="{A207626C-2E62-4824-905D-6D8998D36925}" destId="{82EA76A9-4CC3-4094-A4D1-7B92BC34FA1E}" srcOrd="0" destOrd="0" presId="urn:microsoft.com/office/officeart/2005/8/layout/orgChart1"/>
    <dgm:cxn modelId="{75CA3FB4-FA30-44B2-B859-04804E2F463D}" type="presOf" srcId="{60506779-E042-41BD-8E7E-FDA8C8955EEC}" destId="{AAD335C1-001B-4FA6-AC47-83FB04628A01}" srcOrd="0" destOrd="0" presId="urn:microsoft.com/office/officeart/2005/8/layout/orgChart1"/>
    <dgm:cxn modelId="{93563DBC-B66D-47B2-BF33-8770FDE36AC7}" type="presOf" srcId="{EBDB60E0-F736-40C4-9A39-3A994D03C597}" destId="{79C1C1B4-6F70-4D50-AB58-BFD3B8E454DB}" srcOrd="1" destOrd="0" presId="urn:microsoft.com/office/officeart/2005/8/layout/orgChart1"/>
    <dgm:cxn modelId="{D76ED2C9-636E-4FC8-A51F-AA5326ABB38C}" type="presOf" srcId="{F2C18F79-838F-43F3-A640-F943DAC1513E}" destId="{5A697F3E-A88A-487B-965B-57D49CE59FD5}" srcOrd="0" destOrd="0" presId="urn:microsoft.com/office/officeart/2005/8/layout/orgChart1"/>
    <dgm:cxn modelId="{C99ABBCD-5B69-4019-9455-3CCC74C2A977}" srcId="{EBDB60E0-F736-40C4-9A39-3A994D03C597}" destId="{A207626C-2E62-4824-905D-6D8998D36925}" srcOrd="1" destOrd="0" parTransId="{8E6B5211-EAEF-402E-B980-6529C3E48557}" sibTransId="{EC22E3AA-DCF7-44B7-ADC3-049C8232BD03}"/>
    <dgm:cxn modelId="{300DC3E3-8E4B-40CB-9C00-D26252158AB7}" type="presOf" srcId="{0E8352ED-84B9-4F6E-BC13-EC135CCA1EBF}" destId="{B560AFBB-5837-4ECF-8F60-46BF92A83105}" srcOrd="0" destOrd="0" presId="urn:microsoft.com/office/officeart/2005/8/layout/orgChart1"/>
    <dgm:cxn modelId="{314B1CE4-6500-4C77-AF89-C256F3C49D37}" type="presOf" srcId="{8E6B5211-EAEF-402E-B980-6529C3E48557}" destId="{5B9495E4-872A-4167-B9B7-1F6A71FAE0A6}" srcOrd="0" destOrd="0" presId="urn:microsoft.com/office/officeart/2005/8/layout/orgChart1"/>
    <dgm:cxn modelId="{262B1BE6-859B-43CB-AA91-9B9C9EF0FBBF}" srcId="{EBDB60E0-F736-40C4-9A39-3A994D03C597}" destId="{EC9DAEC0-F26B-408B-96D5-0F20A1CAFD21}" srcOrd="2" destOrd="0" parTransId="{F2C18F79-838F-43F3-A640-F943DAC1513E}" sibTransId="{63BEF2C6-0742-4B65-8134-85D4D028A00C}"/>
    <dgm:cxn modelId="{C70BC0EC-3DC8-4432-BA8A-D0EB7E1BB8CE}" srcId="{EBDB60E0-F736-40C4-9A39-3A994D03C597}" destId="{60506779-E042-41BD-8E7E-FDA8C8955EEC}" srcOrd="3" destOrd="0" parTransId="{AD45C3CA-E5B6-47F0-B371-DF5741D2B835}" sibTransId="{35D05C4C-3798-4F29-A9AC-23ACF291A4D4}"/>
    <dgm:cxn modelId="{2A1E80F1-51A6-45CD-961B-1BFA893E691A}" type="presOf" srcId="{EC9DAEC0-F26B-408B-96D5-0F20A1CAFD21}" destId="{CB20DC5B-5F2B-4DB6-AEA6-079FA1C3EB33}" srcOrd="0" destOrd="0" presId="urn:microsoft.com/office/officeart/2005/8/layout/orgChart1"/>
    <dgm:cxn modelId="{1E190BB6-5CE4-4401-A3A3-06B8F20508AD}" type="presParOf" srcId="{6D405DE9-B004-42F1-9725-CCF9E44EFC3C}" destId="{DF94A655-85C5-4FC1-B2B8-CC8C2ED45CA5}" srcOrd="0" destOrd="0" presId="urn:microsoft.com/office/officeart/2005/8/layout/orgChart1"/>
    <dgm:cxn modelId="{FE92A967-256F-4435-A376-6223F5CE41B7}" type="presParOf" srcId="{DF94A655-85C5-4FC1-B2B8-CC8C2ED45CA5}" destId="{51A8C14C-8C10-44C1-A659-99500AF9E103}" srcOrd="0" destOrd="0" presId="urn:microsoft.com/office/officeart/2005/8/layout/orgChart1"/>
    <dgm:cxn modelId="{783CF732-3048-4B24-A326-CD951B340E49}" type="presParOf" srcId="{51A8C14C-8C10-44C1-A659-99500AF9E103}" destId="{849E77A6-B3FF-4F59-9CE9-604926FE3FFE}" srcOrd="0" destOrd="0" presId="urn:microsoft.com/office/officeart/2005/8/layout/orgChart1"/>
    <dgm:cxn modelId="{21340829-D37B-4B7D-8874-A3D814DB5DC0}" type="presParOf" srcId="{51A8C14C-8C10-44C1-A659-99500AF9E103}" destId="{79C1C1B4-6F70-4D50-AB58-BFD3B8E454DB}" srcOrd="1" destOrd="0" presId="urn:microsoft.com/office/officeart/2005/8/layout/orgChart1"/>
    <dgm:cxn modelId="{9243BFCE-CE8C-4148-B64A-92FCDBB3EA68}" type="presParOf" srcId="{DF94A655-85C5-4FC1-B2B8-CC8C2ED45CA5}" destId="{9E0C14C6-87A5-48DF-9004-44C68541CD9A}" srcOrd="1" destOrd="0" presId="urn:microsoft.com/office/officeart/2005/8/layout/orgChart1"/>
    <dgm:cxn modelId="{78E3CD5E-2EF1-4969-BF1C-5FF354D449C4}" type="presParOf" srcId="{9E0C14C6-87A5-48DF-9004-44C68541CD9A}" destId="{0D622560-E51C-4CAA-A022-1F3F33A72A78}" srcOrd="0" destOrd="0" presId="urn:microsoft.com/office/officeart/2005/8/layout/orgChart1"/>
    <dgm:cxn modelId="{83E5F9F4-16A5-4F95-9FD6-3D5DBD8B0BA1}" type="presParOf" srcId="{9E0C14C6-87A5-48DF-9004-44C68541CD9A}" destId="{AAA2D080-57BF-43D7-A560-F608CCC742A3}" srcOrd="1" destOrd="0" presId="urn:microsoft.com/office/officeart/2005/8/layout/orgChart1"/>
    <dgm:cxn modelId="{2A5064EF-0A7A-4313-9824-F1F8B510361D}" type="presParOf" srcId="{AAA2D080-57BF-43D7-A560-F608CCC742A3}" destId="{D1B51CB0-6B5E-43B5-A1B2-D49F2E3850F4}" srcOrd="0" destOrd="0" presId="urn:microsoft.com/office/officeart/2005/8/layout/orgChart1"/>
    <dgm:cxn modelId="{8EB3E3C7-63B7-4A14-AC79-7AF5403D6560}" type="presParOf" srcId="{D1B51CB0-6B5E-43B5-A1B2-D49F2E3850F4}" destId="{B560AFBB-5837-4ECF-8F60-46BF92A83105}" srcOrd="0" destOrd="0" presId="urn:microsoft.com/office/officeart/2005/8/layout/orgChart1"/>
    <dgm:cxn modelId="{20E4BED5-2583-4D39-A305-84C7511F229A}" type="presParOf" srcId="{D1B51CB0-6B5E-43B5-A1B2-D49F2E3850F4}" destId="{D4AD6575-91E7-4DA1-91FB-0F813F79B93F}" srcOrd="1" destOrd="0" presId="urn:microsoft.com/office/officeart/2005/8/layout/orgChart1"/>
    <dgm:cxn modelId="{C226C92E-DF4B-466A-B099-A4DA85250587}" type="presParOf" srcId="{AAA2D080-57BF-43D7-A560-F608CCC742A3}" destId="{C33D585B-2DE6-48EE-BA06-6A244AF4A652}" srcOrd="1" destOrd="0" presId="urn:microsoft.com/office/officeart/2005/8/layout/orgChart1"/>
    <dgm:cxn modelId="{8F0CDD0A-4F99-40C1-B50A-940C8912C47B}" type="presParOf" srcId="{AAA2D080-57BF-43D7-A560-F608CCC742A3}" destId="{D91F2D30-6521-48E8-86F2-DB32643CE955}" srcOrd="2" destOrd="0" presId="urn:microsoft.com/office/officeart/2005/8/layout/orgChart1"/>
    <dgm:cxn modelId="{AE4983C4-0E22-477F-9508-1A888426FBD5}" type="presParOf" srcId="{9E0C14C6-87A5-48DF-9004-44C68541CD9A}" destId="{5B9495E4-872A-4167-B9B7-1F6A71FAE0A6}" srcOrd="2" destOrd="0" presId="urn:microsoft.com/office/officeart/2005/8/layout/orgChart1"/>
    <dgm:cxn modelId="{C0F0E8EB-2A63-4AD2-BB7D-23DA91230AF8}" type="presParOf" srcId="{9E0C14C6-87A5-48DF-9004-44C68541CD9A}" destId="{8B893C0F-5054-484D-84BA-BCC840D832D8}" srcOrd="3" destOrd="0" presId="urn:microsoft.com/office/officeart/2005/8/layout/orgChart1"/>
    <dgm:cxn modelId="{CAD22AFD-ED8B-4600-81EE-FE6B66C9265B}" type="presParOf" srcId="{8B893C0F-5054-484D-84BA-BCC840D832D8}" destId="{5C2188C3-0881-4EFA-9220-FE8D1DD8A2A7}" srcOrd="0" destOrd="0" presId="urn:microsoft.com/office/officeart/2005/8/layout/orgChart1"/>
    <dgm:cxn modelId="{4323143B-77D5-43DD-AD8E-7DA0F4DDE560}" type="presParOf" srcId="{5C2188C3-0881-4EFA-9220-FE8D1DD8A2A7}" destId="{82EA76A9-4CC3-4094-A4D1-7B92BC34FA1E}" srcOrd="0" destOrd="0" presId="urn:microsoft.com/office/officeart/2005/8/layout/orgChart1"/>
    <dgm:cxn modelId="{5187835E-3AE9-488B-8E12-5AEDE0DA86F3}" type="presParOf" srcId="{5C2188C3-0881-4EFA-9220-FE8D1DD8A2A7}" destId="{E3F4D224-5CE4-43C8-A0EC-12AB936887BD}" srcOrd="1" destOrd="0" presId="urn:microsoft.com/office/officeart/2005/8/layout/orgChart1"/>
    <dgm:cxn modelId="{22D252F0-63BC-4356-9314-8240E0B2C46A}" type="presParOf" srcId="{8B893C0F-5054-484D-84BA-BCC840D832D8}" destId="{A6F9B547-6027-4744-967C-9188EBE9D942}" srcOrd="1" destOrd="0" presId="urn:microsoft.com/office/officeart/2005/8/layout/orgChart1"/>
    <dgm:cxn modelId="{072F32D3-8B97-4C20-B0DD-905591484CB7}" type="presParOf" srcId="{8B893C0F-5054-484D-84BA-BCC840D832D8}" destId="{7D0AA0CA-6D4D-4A0C-92D7-3E162DB4660C}" srcOrd="2" destOrd="0" presId="urn:microsoft.com/office/officeart/2005/8/layout/orgChart1"/>
    <dgm:cxn modelId="{CD362BD6-5094-4622-8571-D3DF5D4EC2D8}" type="presParOf" srcId="{9E0C14C6-87A5-48DF-9004-44C68541CD9A}" destId="{5A697F3E-A88A-487B-965B-57D49CE59FD5}" srcOrd="4" destOrd="0" presId="urn:microsoft.com/office/officeart/2005/8/layout/orgChart1"/>
    <dgm:cxn modelId="{DF47F40E-E64A-4980-9C2A-A91F5C5BEDA8}" type="presParOf" srcId="{9E0C14C6-87A5-48DF-9004-44C68541CD9A}" destId="{03662374-89A0-4897-8EB9-2988C604A4DC}" srcOrd="5" destOrd="0" presId="urn:microsoft.com/office/officeart/2005/8/layout/orgChart1"/>
    <dgm:cxn modelId="{DF7E551A-0005-44AC-9A16-EB1A9CB4060B}" type="presParOf" srcId="{03662374-89A0-4897-8EB9-2988C604A4DC}" destId="{79417758-EB32-4EB2-A17A-9EFF426C089B}" srcOrd="0" destOrd="0" presId="urn:microsoft.com/office/officeart/2005/8/layout/orgChart1"/>
    <dgm:cxn modelId="{F0B29A41-236B-4FCD-98A4-79D4D7C02589}" type="presParOf" srcId="{79417758-EB32-4EB2-A17A-9EFF426C089B}" destId="{CB20DC5B-5F2B-4DB6-AEA6-079FA1C3EB33}" srcOrd="0" destOrd="0" presId="urn:microsoft.com/office/officeart/2005/8/layout/orgChart1"/>
    <dgm:cxn modelId="{CE639410-364C-4B1D-8DF8-FB34EC4D03E8}" type="presParOf" srcId="{79417758-EB32-4EB2-A17A-9EFF426C089B}" destId="{5318F21C-799A-4438-AE9F-4CEF52C06AD9}" srcOrd="1" destOrd="0" presId="urn:microsoft.com/office/officeart/2005/8/layout/orgChart1"/>
    <dgm:cxn modelId="{FFCDA6D2-539E-45F3-9B45-02985190413A}" type="presParOf" srcId="{03662374-89A0-4897-8EB9-2988C604A4DC}" destId="{0C8EAEDE-1D1A-4F1F-9BE7-2805D7EB075F}" srcOrd="1" destOrd="0" presId="urn:microsoft.com/office/officeart/2005/8/layout/orgChart1"/>
    <dgm:cxn modelId="{03BB3775-0BFE-4B96-97DF-05AE5B339576}" type="presParOf" srcId="{03662374-89A0-4897-8EB9-2988C604A4DC}" destId="{DBEB6F46-EBED-4265-9016-C0F7C5FB0755}" srcOrd="2" destOrd="0" presId="urn:microsoft.com/office/officeart/2005/8/layout/orgChart1"/>
    <dgm:cxn modelId="{99834139-CB9B-4416-89FC-1ABB26974493}" type="presParOf" srcId="{9E0C14C6-87A5-48DF-9004-44C68541CD9A}" destId="{4CCB2D50-2112-4F72-A22D-C8BDE983A991}" srcOrd="6" destOrd="0" presId="urn:microsoft.com/office/officeart/2005/8/layout/orgChart1"/>
    <dgm:cxn modelId="{B5611180-A404-41B5-82CA-EC4A2F9D13ED}" type="presParOf" srcId="{9E0C14C6-87A5-48DF-9004-44C68541CD9A}" destId="{71C1A74D-0960-439B-BC96-AF19767BD83C}" srcOrd="7" destOrd="0" presId="urn:microsoft.com/office/officeart/2005/8/layout/orgChart1"/>
    <dgm:cxn modelId="{3B67F770-C88C-4932-8897-39CC35B2F6EB}" type="presParOf" srcId="{71C1A74D-0960-439B-BC96-AF19767BD83C}" destId="{87B2995F-532E-4695-8E3D-ADEE14B95DE1}" srcOrd="0" destOrd="0" presId="urn:microsoft.com/office/officeart/2005/8/layout/orgChart1"/>
    <dgm:cxn modelId="{1A7D4277-972A-47A2-BCCD-1AFE72773DE9}" type="presParOf" srcId="{87B2995F-532E-4695-8E3D-ADEE14B95DE1}" destId="{AAD335C1-001B-4FA6-AC47-83FB04628A01}" srcOrd="0" destOrd="0" presId="urn:microsoft.com/office/officeart/2005/8/layout/orgChart1"/>
    <dgm:cxn modelId="{2DFD7C7B-5FDB-4CDA-B385-E02F6026A1FA}" type="presParOf" srcId="{87B2995F-532E-4695-8E3D-ADEE14B95DE1}" destId="{0697F095-8AFD-461A-9EBB-3692CEBE9C47}" srcOrd="1" destOrd="0" presId="urn:microsoft.com/office/officeart/2005/8/layout/orgChart1"/>
    <dgm:cxn modelId="{403CD6E1-123C-47A7-95C3-9A518230097D}" type="presParOf" srcId="{71C1A74D-0960-439B-BC96-AF19767BD83C}" destId="{81296527-8062-4700-AFE8-0952BD781AEE}" srcOrd="1" destOrd="0" presId="urn:microsoft.com/office/officeart/2005/8/layout/orgChart1"/>
    <dgm:cxn modelId="{B616A638-F280-4396-B53C-FC9F6CC418B4}" type="presParOf" srcId="{71C1A74D-0960-439B-BC96-AF19767BD83C}" destId="{C0FC5B82-C965-4603-B0D9-C9EDB09E9CA3}" srcOrd="2" destOrd="0" presId="urn:microsoft.com/office/officeart/2005/8/layout/orgChart1"/>
    <dgm:cxn modelId="{46175C25-1B3C-42C3-8C99-D6E6A0BC01B4}" type="presParOf" srcId="{DF94A655-85C5-4FC1-B2B8-CC8C2ED45CA5}" destId="{D9FE7B3E-DADD-464C-894D-B7196F9239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B2D50-2112-4F72-A22D-C8BDE983A991}">
      <dsp:nvSpPr>
        <dsp:cNvPr id="0" name=""/>
        <dsp:cNvSpPr/>
      </dsp:nvSpPr>
      <dsp:spPr>
        <a:xfrm>
          <a:off x="2693894" y="1050122"/>
          <a:ext cx="2109874" cy="244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58"/>
              </a:lnTo>
              <a:lnTo>
                <a:pt x="2109874" y="122058"/>
              </a:lnTo>
              <a:lnTo>
                <a:pt x="2109874" y="244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7F3E-A88A-487B-965B-57D49CE59FD5}">
      <dsp:nvSpPr>
        <dsp:cNvPr id="0" name=""/>
        <dsp:cNvSpPr/>
      </dsp:nvSpPr>
      <dsp:spPr>
        <a:xfrm>
          <a:off x="2693894" y="1050122"/>
          <a:ext cx="703291" cy="244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58"/>
              </a:lnTo>
              <a:lnTo>
                <a:pt x="703291" y="122058"/>
              </a:lnTo>
              <a:lnTo>
                <a:pt x="703291" y="244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495E4-872A-4167-B9B7-1F6A71FAE0A6}">
      <dsp:nvSpPr>
        <dsp:cNvPr id="0" name=""/>
        <dsp:cNvSpPr/>
      </dsp:nvSpPr>
      <dsp:spPr>
        <a:xfrm>
          <a:off x="1990602" y="1050122"/>
          <a:ext cx="703291" cy="244117"/>
        </a:xfrm>
        <a:custGeom>
          <a:avLst/>
          <a:gdLst/>
          <a:ahLst/>
          <a:cxnLst/>
          <a:rect l="0" t="0" r="0" b="0"/>
          <a:pathLst>
            <a:path>
              <a:moveTo>
                <a:pt x="703291" y="0"/>
              </a:moveTo>
              <a:lnTo>
                <a:pt x="703291" y="122058"/>
              </a:lnTo>
              <a:lnTo>
                <a:pt x="0" y="122058"/>
              </a:lnTo>
              <a:lnTo>
                <a:pt x="0" y="244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622560-E51C-4CAA-A022-1F3F33A72A78}">
      <dsp:nvSpPr>
        <dsp:cNvPr id="0" name=""/>
        <dsp:cNvSpPr/>
      </dsp:nvSpPr>
      <dsp:spPr>
        <a:xfrm>
          <a:off x="584019" y="1050122"/>
          <a:ext cx="2109874" cy="244117"/>
        </a:xfrm>
        <a:custGeom>
          <a:avLst/>
          <a:gdLst/>
          <a:ahLst/>
          <a:cxnLst/>
          <a:rect l="0" t="0" r="0" b="0"/>
          <a:pathLst>
            <a:path>
              <a:moveTo>
                <a:pt x="2109874" y="0"/>
              </a:moveTo>
              <a:lnTo>
                <a:pt x="2109874" y="122058"/>
              </a:lnTo>
              <a:lnTo>
                <a:pt x="0" y="122058"/>
              </a:lnTo>
              <a:lnTo>
                <a:pt x="0" y="244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E77A6-B3FF-4F59-9CE9-604926FE3FFE}">
      <dsp:nvSpPr>
        <dsp:cNvPr id="0" name=""/>
        <dsp:cNvSpPr/>
      </dsp:nvSpPr>
      <dsp:spPr>
        <a:xfrm>
          <a:off x="2112661" y="468889"/>
          <a:ext cx="1162465" cy="5812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problem</a:t>
          </a:r>
        </a:p>
      </dsp:txBody>
      <dsp:txXfrm>
        <a:off x="2112661" y="468889"/>
        <a:ext cx="1162465" cy="581232"/>
      </dsp:txXfrm>
    </dsp:sp>
    <dsp:sp modelId="{B560AFBB-5837-4ECF-8F60-46BF92A83105}">
      <dsp:nvSpPr>
        <dsp:cNvPr id="0" name=""/>
        <dsp:cNvSpPr/>
      </dsp:nvSpPr>
      <dsp:spPr>
        <a:xfrm>
          <a:off x="2786" y="1294240"/>
          <a:ext cx="1162465" cy="5812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 1</a:t>
          </a:r>
        </a:p>
      </dsp:txBody>
      <dsp:txXfrm>
        <a:off x="2786" y="1294240"/>
        <a:ext cx="1162465" cy="581232"/>
      </dsp:txXfrm>
    </dsp:sp>
    <dsp:sp modelId="{82EA76A9-4CC3-4094-A4D1-7B92BC34FA1E}">
      <dsp:nvSpPr>
        <dsp:cNvPr id="0" name=""/>
        <dsp:cNvSpPr/>
      </dsp:nvSpPr>
      <dsp:spPr>
        <a:xfrm>
          <a:off x="1409370" y="1294240"/>
          <a:ext cx="1162465" cy="5812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 2</a:t>
          </a:r>
        </a:p>
      </dsp:txBody>
      <dsp:txXfrm>
        <a:off x="1409370" y="1294240"/>
        <a:ext cx="1162465" cy="581232"/>
      </dsp:txXfrm>
    </dsp:sp>
    <dsp:sp modelId="{CB20DC5B-5F2B-4DB6-AEA6-079FA1C3EB33}">
      <dsp:nvSpPr>
        <dsp:cNvPr id="0" name=""/>
        <dsp:cNvSpPr/>
      </dsp:nvSpPr>
      <dsp:spPr>
        <a:xfrm>
          <a:off x="2815953" y="1294240"/>
          <a:ext cx="1162465" cy="5812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 3</a:t>
          </a:r>
        </a:p>
      </dsp:txBody>
      <dsp:txXfrm>
        <a:off x="2815953" y="1294240"/>
        <a:ext cx="1162465" cy="581232"/>
      </dsp:txXfrm>
    </dsp:sp>
    <dsp:sp modelId="{AAD335C1-001B-4FA6-AC47-83FB04628A01}">
      <dsp:nvSpPr>
        <dsp:cNvPr id="0" name=""/>
        <dsp:cNvSpPr/>
      </dsp:nvSpPr>
      <dsp:spPr>
        <a:xfrm>
          <a:off x="4222536" y="1294240"/>
          <a:ext cx="1162465" cy="5812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…..</a:t>
          </a:r>
        </a:p>
      </dsp:txBody>
      <dsp:txXfrm>
        <a:off x="4222536" y="1294240"/>
        <a:ext cx="1162465" cy="58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0.41384</cdr:x>
      <cdr:y>0.44128</cdr:y>
    </cdr:from>
    <cdr:to>
      <cdr:x>0.73333</cdr:x>
      <cdr:y>0.52986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D035DE9-BDAD-ED4C-222C-B74421643CCB}"/>
            </a:ext>
          </a:extLst>
        </cdr:cNvPr>
        <cdr:cNvSpPr txBox="1"/>
      </cdr:nvSpPr>
      <cdr:spPr>
        <a:xfrm xmlns:a="http://schemas.openxmlformats.org/drawingml/2006/main">
          <a:off x="1474697" y="1111623"/>
          <a:ext cx="1138504" cy="2231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accent2"/>
              </a:solidFill>
            </a:rPr>
            <a:t>O(g(n)) = n</a:t>
          </a:r>
          <a:r>
            <a:rPr lang="en-US" sz="1100" b="1" baseline="30000" dirty="0">
              <a:solidFill>
                <a:schemeClr val="accent2"/>
              </a:solidFill>
            </a:rPr>
            <a:t>4</a:t>
          </a:r>
        </a:p>
      </cdr:txBody>
    </cdr:sp>
  </cdr:relSizeAnchor>
  <cdr:relSizeAnchor xmlns:cdr="http://schemas.openxmlformats.org/drawingml/2006/chartDrawing">
    <cdr:from>
      <cdr:x>0.7825</cdr:x>
      <cdr:y>0.53681</cdr:y>
    </cdr:from>
    <cdr:to>
      <cdr:x>0.955</cdr:x>
      <cdr:y>0.66458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03A2A347-2594-9252-36A1-9A130DC1C07E}"/>
            </a:ext>
          </a:extLst>
        </cdr:cNvPr>
        <cdr:cNvSpPr txBox="1"/>
      </cdr:nvSpPr>
      <cdr:spPr>
        <a:xfrm xmlns:a="http://schemas.openxmlformats.org/drawingml/2006/main">
          <a:off x="3577590" y="1472565"/>
          <a:ext cx="788670" cy="3505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0.62264</cdr:x>
      <cdr:y>0.68861</cdr:y>
    </cdr:from>
    <cdr:to>
      <cdr:x>0.86524</cdr:x>
      <cdr:y>0.79586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F41664C8-F9D6-D3E1-5D50-43B388A8521F}"/>
            </a:ext>
          </a:extLst>
        </cdr:cNvPr>
        <cdr:cNvSpPr txBox="1"/>
      </cdr:nvSpPr>
      <cdr:spPr>
        <a:xfrm xmlns:a="http://schemas.openxmlformats.org/drawingml/2006/main">
          <a:off x="2098634" y="1380670"/>
          <a:ext cx="817696" cy="2150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accent1"/>
              </a:solidFill>
            </a:rPr>
            <a:t>f(n) = n</a:t>
          </a:r>
          <a:r>
            <a:rPr lang="en-US" b="1" baseline="30000" dirty="0">
              <a:solidFill>
                <a:schemeClr val="accent1"/>
              </a:solidFill>
            </a:rPr>
            <a:t>2</a:t>
          </a:r>
          <a:endParaRPr lang="en-US" sz="1100" b="1" baseline="30000" dirty="0">
            <a:solidFill>
              <a:schemeClr val="accent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0.76504</cdr:x>
      <cdr:y>0.60628</cdr:y>
    </cdr:from>
    <cdr:to>
      <cdr:x>1</cdr:x>
      <cdr:y>0.71618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0F0B4305-F552-EC43-AFCB-C140026A86E2}"/>
            </a:ext>
          </a:extLst>
        </cdr:cNvPr>
        <cdr:cNvSpPr txBox="1"/>
      </cdr:nvSpPr>
      <cdr:spPr>
        <a:xfrm xmlns:a="http://schemas.openxmlformats.org/drawingml/2006/main">
          <a:off x="3133527" y="1530825"/>
          <a:ext cx="962391" cy="2775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1"/>
              </a:solidFill>
            </a:rPr>
            <a:t>f(n) </a:t>
          </a:r>
          <a:r>
            <a:rPr lang="en-US" sz="1100" b="1">
              <a:solidFill>
                <a:schemeClr val="accent1"/>
              </a:solidFill>
            </a:rPr>
            <a:t>= n</a:t>
          </a:r>
          <a:r>
            <a:rPr lang="en-US" b="1" baseline="30000" dirty="0">
              <a:solidFill>
                <a:schemeClr val="accent1"/>
              </a:solidFill>
            </a:rPr>
            <a:t>2</a:t>
          </a:r>
          <a:endParaRPr lang="en-US" sz="1100" b="1" baseline="30000" dirty="0">
            <a:solidFill>
              <a:schemeClr val="accent1"/>
            </a:solidFill>
          </a:endParaRPr>
        </a:p>
      </cdr:txBody>
    </cdr:sp>
  </cdr:relSizeAnchor>
  <cdr:relSizeAnchor xmlns:cdr="http://schemas.openxmlformats.org/drawingml/2006/chartDrawing">
    <cdr:from>
      <cdr:x>0.55825</cdr:x>
      <cdr:y>0.30818</cdr:y>
    </cdr:from>
    <cdr:to>
      <cdr:x>0.73488</cdr:x>
      <cdr:y>0.40656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B4F2E6D9-463B-4891-256C-B650C0233115}"/>
            </a:ext>
          </a:extLst>
        </cdr:cNvPr>
        <cdr:cNvSpPr txBox="1"/>
      </cdr:nvSpPr>
      <cdr:spPr>
        <a:xfrm xmlns:a="http://schemas.openxmlformats.org/drawingml/2006/main">
          <a:off x="2286556" y="778150"/>
          <a:ext cx="723462" cy="2484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bg1">
                  <a:lumMod val="50000"/>
                </a:schemeClr>
              </a:solidFill>
            </a:rPr>
            <a:t>g(n) = n</a:t>
          </a:r>
          <a:r>
            <a:rPr lang="en-US" sz="1100" b="1" baseline="30000" dirty="0">
              <a:solidFill>
                <a:schemeClr val="bg1">
                  <a:lumMod val="50000"/>
                </a:schemeClr>
              </a:solidFill>
            </a:rPr>
            <a:t>4</a:t>
          </a:r>
        </a:p>
      </cdr:txBody>
    </cdr:sp>
  </cdr:relSizeAnchor>
  <cdr:relSizeAnchor xmlns:cdr="http://schemas.openxmlformats.org/drawingml/2006/chartDrawing">
    <cdr:from>
      <cdr:x>0.69378</cdr:x>
      <cdr:y>0.5</cdr:y>
    </cdr:from>
    <cdr:to>
      <cdr:x>0.88526</cdr:x>
      <cdr:y>0.63335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970F13BD-8B79-880B-48DC-B00345BFF0AC}"/>
            </a:ext>
          </a:extLst>
        </cdr:cNvPr>
        <cdr:cNvSpPr txBox="1"/>
      </cdr:nvSpPr>
      <cdr:spPr>
        <a:xfrm xmlns:a="http://schemas.openxmlformats.org/drawingml/2006/main">
          <a:off x="2841677" y="1262483"/>
          <a:ext cx="784287" cy="3367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accent2"/>
              </a:solidFill>
            </a:rPr>
            <a:t>h(n) = cn</a:t>
          </a:r>
          <a:r>
            <a:rPr lang="en-US" sz="1100" b="1" baseline="30000" dirty="0">
              <a:solidFill>
                <a:schemeClr val="accent2"/>
              </a:solidFill>
            </a:rPr>
            <a:t>3</a:t>
          </a:r>
          <a:endParaRPr lang="en-US" sz="1100" b="1" dirty="0">
            <a:solidFill>
              <a:schemeClr val="accent2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0.42625</cdr:x>
      <cdr:y>0.25486</cdr:y>
    </cdr:from>
    <cdr:to>
      <cdr:x>0.65708</cdr:x>
      <cdr:y>0.33125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E910B99-4C5E-5879-3575-682015ABB568}"/>
            </a:ext>
          </a:extLst>
        </cdr:cNvPr>
        <cdr:cNvSpPr txBox="1"/>
      </cdr:nvSpPr>
      <cdr:spPr>
        <a:xfrm xmlns:a="http://schemas.openxmlformats.org/drawingml/2006/main">
          <a:off x="1948815" y="699135"/>
          <a:ext cx="1055370" cy="209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>
              <a:solidFill>
                <a:schemeClr val="accent4"/>
              </a:solidFill>
            </a:rPr>
            <a:t>f(n) = cn</a:t>
          </a:r>
          <a:r>
            <a:rPr lang="en-US" sz="1200" b="1" baseline="30000">
              <a:solidFill>
                <a:schemeClr val="accent4"/>
              </a:solidFill>
            </a:rPr>
            <a:t>2</a:t>
          </a:r>
          <a:r>
            <a:rPr lang="en-US" sz="1200" b="1"/>
            <a:t> </a:t>
          </a:r>
        </a:p>
      </cdr:txBody>
    </cdr:sp>
  </cdr:relSizeAnchor>
  <cdr:relSizeAnchor xmlns:cdr="http://schemas.openxmlformats.org/drawingml/2006/chartDrawing">
    <cdr:from>
      <cdr:x>0.59792</cdr:x>
      <cdr:y>0.34097</cdr:y>
    </cdr:from>
    <cdr:to>
      <cdr:x>0.82542</cdr:x>
      <cdr:y>0.54514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6482A7AB-924E-30DD-AA90-FEC479B14EEC}"/>
            </a:ext>
          </a:extLst>
        </cdr:cNvPr>
        <cdr:cNvSpPr txBox="1"/>
      </cdr:nvSpPr>
      <cdr:spPr>
        <a:xfrm xmlns:a="http://schemas.openxmlformats.org/drawingml/2006/main">
          <a:off x="2733675" y="935355"/>
          <a:ext cx="1040130" cy="5600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0.60208</cdr:x>
      <cdr:y>0.33264</cdr:y>
    </cdr:from>
    <cdr:to>
      <cdr:x>0.79875</cdr:x>
      <cdr:y>0.44792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EB80B768-4119-D3A9-7D36-82414A4D7A5C}"/>
            </a:ext>
          </a:extLst>
        </cdr:cNvPr>
        <cdr:cNvSpPr txBox="1"/>
      </cdr:nvSpPr>
      <cdr:spPr>
        <a:xfrm xmlns:a="http://schemas.openxmlformats.org/drawingml/2006/main">
          <a:off x="2752725" y="912495"/>
          <a:ext cx="899160" cy="3162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>
              <a:solidFill>
                <a:schemeClr val="bg1">
                  <a:lumMod val="50000"/>
                </a:schemeClr>
              </a:solidFill>
            </a:rPr>
            <a:t>g(n) = n</a:t>
          </a:r>
          <a:r>
            <a:rPr lang="en-US" sz="1200" b="1" baseline="30000">
              <a:solidFill>
                <a:schemeClr val="bg1">
                  <a:lumMod val="50000"/>
                </a:schemeClr>
              </a:solidFill>
            </a:rPr>
            <a:t>2</a:t>
          </a:r>
        </a:p>
      </cdr:txBody>
    </cdr:sp>
  </cdr:relSizeAnchor>
  <cdr:relSizeAnchor xmlns:cdr="http://schemas.openxmlformats.org/drawingml/2006/chartDrawing">
    <cdr:from>
      <cdr:x>0.70958</cdr:x>
      <cdr:y>0.51875</cdr:y>
    </cdr:from>
    <cdr:to>
      <cdr:x>0.93542</cdr:x>
      <cdr:y>0.62431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A3CB5CD4-C620-7E14-5546-DB1BD8C2A01A}"/>
            </a:ext>
          </a:extLst>
        </cdr:cNvPr>
        <cdr:cNvSpPr txBox="1"/>
      </cdr:nvSpPr>
      <cdr:spPr>
        <a:xfrm xmlns:a="http://schemas.openxmlformats.org/drawingml/2006/main">
          <a:off x="3244215" y="1423035"/>
          <a:ext cx="1032510" cy="2895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>
              <a:solidFill>
                <a:schemeClr val="accent2"/>
              </a:solidFill>
            </a:rPr>
            <a:t>h(n) = cn</a:t>
          </a:r>
        </a:p>
      </cdr:txBody>
    </cdr:sp>
  </cdr:relSizeAnchor>
  <cdr:relSizeAnchor xmlns:cdr="http://schemas.openxmlformats.org/drawingml/2006/chartDrawing">
    <cdr:from>
      <cdr:x>0.72917</cdr:x>
      <cdr:y>0.63958</cdr:y>
    </cdr:from>
    <cdr:to>
      <cdr:x>0.95417</cdr:x>
      <cdr:y>0.75903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D98D0A47-6CA4-26BC-99A4-D75A0FEE8B85}"/>
            </a:ext>
          </a:extLst>
        </cdr:cNvPr>
        <cdr:cNvSpPr txBox="1"/>
      </cdr:nvSpPr>
      <cdr:spPr>
        <a:xfrm xmlns:a="http://schemas.openxmlformats.org/drawingml/2006/main">
          <a:off x="3333749" y="1754505"/>
          <a:ext cx="1028701" cy="3276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>
              <a:solidFill>
                <a:schemeClr val="accent1"/>
              </a:solidFill>
            </a:rPr>
            <a:t>k(n) = 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307E-97B4-8510-B8C1-F3F210FE3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8BDFF-A87F-B265-6DB5-49B706B13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9342-2808-A1BF-5FC9-7160F5B7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2FD-C6CC-42D0-B8DE-4F51486593C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9AB8-DDAA-8617-C9AC-1252D1CC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CAD7-AC18-2F7C-2E3F-52F9319C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4D4C-4525-451C-AB7A-65A62B11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61BA-8AC4-F6C6-23CF-675D13D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C8E73-6B77-0DC0-F190-0663DB40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CAF2-0F16-1AEB-765B-D243F17F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2FD-C6CC-42D0-B8DE-4F51486593C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4BFD-BE11-B90C-584E-AE9691A4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34016-619D-42A3-ACB8-53DF4797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4D4C-4525-451C-AB7A-65A62B11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66375-1FC2-AF66-977C-151B2E6FC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39B1F-864E-215B-F299-6EC1E9C31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C130-8507-62E2-477A-2B9D271B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2FD-C6CC-42D0-B8DE-4F51486593C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09E6-11A7-D0DE-A5FF-14D1F5AA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9ABC-9675-8ED9-8278-609F2B66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4D4C-4525-451C-AB7A-65A62B11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1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97E0-BA23-17A1-1263-D11DBB4D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F41E-C9BB-549B-97E9-B6E2E99E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1968-8728-7F89-638E-3F439764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2FD-C6CC-42D0-B8DE-4F51486593C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CC94-74E4-D666-38F2-C1B76512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F2E2-C03B-4327-D17F-1F9EF55E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4D4C-4525-451C-AB7A-65A62B11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883F-A2D4-A56F-7812-3BA72139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ACBFC-9BF1-0B14-841A-3B095BDB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18710-DE9E-7820-519C-DB6C9B8F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2FD-C6CC-42D0-B8DE-4F51486593C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C784A-12E1-A5D7-F998-007AF55C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FE54-E930-2116-E486-48CF903E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4D4C-4525-451C-AB7A-65A62B11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21FA-4A67-6BBA-58A3-13C9B89F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62C8-7B02-AC24-5930-A4FEEA734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8DC3-3144-AB1A-9532-EA89753F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F7662-F751-76FE-873A-1D7B8973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2FD-C6CC-42D0-B8DE-4F51486593C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7AC94-84D1-65B0-FFC8-504F170B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98214-B358-FD0A-59B9-7F203FC7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4D4C-4525-451C-AB7A-65A62B11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6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3451-345C-93E7-09E7-3093B41F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7C61D-4F93-24C6-2A0E-680FAA494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9128B-49B6-731D-879C-E1ECBFB3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EEA15-824F-5376-85D0-1CB01F136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70F82-22A6-597E-054A-9CC3E1EEA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B4377-1F30-1730-E5CA-2E89C40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2FD-C6CC-42D0-B8DE-4F51486593C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9476F-4B0C-D187-7F38-97A22920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FDADC-1D12-1B90-EB5F-43CC62E3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4D4C-4525-451C-AB7A-65A62B11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8E9D-7D6A-B4A6-E41C-62DA1BE6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71B5F-C6FA-C696-60DC-96754F43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2FD-C6CC-42D0-B8DE-4F51486593C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9D4F6-0B40-2920-9FCE-FC1E3BAB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3F25E-2A33-EED6-E7FF-927C4D28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4D4C-4525-451C-AB7A-65A62B11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40D47-2333-A1CA-5C49-81024DD0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2FD-C6CC-42D0-B8DE-4F51486593C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D80C4-BA09-F9E7-D996-0116C5B7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4DA3C-3F96-6494-34F2-26AA10D9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4D4C-4525-451C-AB7A-65A62B11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7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E910-8C60-C0C3-6480-D0CCC2DF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038B-163D-3A02-C308-2BD07232C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D9C51-0BEE-5817-C1BC-E6C3DF30B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759A0-DEBF-ADFC-38F4-E38508C5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2FD-C6CC-42D0-B8DE-4F51486593C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9A831-6941-7302-E14F-C2D218CA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38AB7-B093-7148-F213-7E3E9576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4D4C-4525-451C-AB7A-65A62B11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2473-729C-8223-4C59-BCB5EF8A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36FCD-D832-348D-1ADE-E73D59E2F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7166E-F4B9-B828-1A6F-537E7C3F4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95DB4-BD51-EC14-8A0E-AF4E0BEB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2FD-C6CC-42D0-B8DE-4F51486593C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E4805-B82A-BE70-89F1-D797C3EA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DBFEB-1C9A-998F-6D33-2ED26A14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4D4C-4525-451C-AB7A-65A62B11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D0BD0-94FA-FDBE-4A89-CCC37D48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70066-021D-E8E8-536A-E22D6360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A17E7-C9A3-C318-08B1-22FC79B9A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D2FD-C6CC-42D0-B8DE-4F51486593C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F1D5-C320-F215-8103-7C5B27818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2072-AB0F-6694-569F-79A56B5B0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14D4C-4525-451C-AB7A-65A62B11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ofa.cs.princeton.edu/80strings/" TargetMode="External"/><Relationship Id="rId2" Type="http://schemas.openxmlformats.org/officeDocument/2006/relationships/hyperlink" Target="https://www.geeksforgeeks.org/introduction-to-algorithms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008A-8876-0394-D549-DFCF18181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Algorithms By Hina 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C287B-E43E-E40F-F480-4FD8D7F60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 1</a:t>
            </a:r>
          </a:p>
          <a:p>
            <a:r>
              <a:rPr lang="en-US" dirty="0"/>
              <a:t>Discussion Of Course outline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2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063D-079F-D21A-DC99-C675F8F9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 “O”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7C50-D02C-19D1-FFEF-0EFB4340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rabicPeriod"/>
            </a:pPr>
            <a:r>
              <a:rPr lang="en-US" b="0" i="0" dirty="0">
                <a:effectLst/>
                <a:latin typeface="Lato" panose="020F0502020204030203" pitchFamily="34" charset="0"/>
              </a:rPr>
              <a:t>g(n) = n</a:t>
            </a:r>
            <a:r>
              <a:rPr lang="en-US" b="0" i="0" baseline="30000" dirty="0">
                <a:effectLst/>
                <a:latin typeface="Lato" panose="020F0502020204030203" pitchFamily="34" charset="0"/>
              </a:rPr>
              <a:t>3</a:t>
            </a:r>
            <a:r>
              <a:rPr lang="en-US" b="0" i="0" dirty="0">
                <a:effectLst/>
                <a:latin typeface="Lato" panose="020F0502020204030203" pitchFamily="34" charset="0"/>
              </a:rPr>
              <a:t> for n₀&gt;1  we can say f(n) =  O(g(n))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Lato" panose="020F0502020204030203" pitchFamily="34" charset="0"/>
              </a:rPr>
              <a:t>If g(n) =c </a:t>
            </a:r>
            <a:r>
              <a:rPr lang="en-US" b="0" i="0" dirty="0">
                <a:effectLst/>
                <a:latin typeface="Lato" panose="020F0502020204030203" pitchFamily="34" charset="0"/>
              </a:rPr>
              <a:t>n</a:t>
            </a:r>
            <a:r>
              <a:rPr lang="en-US" b="0" i="0" baseline="30000" dirty="0">
                <a:effectLst/>
                <a:latin typeface="Lato" panose="020F0502020204030203" pitchFamily="34" charset="0"/>
              </a:rPr>
              <a:t>2 </a:t>
            </a:r>
            <a:r>
              <a:rPr lang="en-US" b="0" i="0" dirty="0">
                <a:effectLst/>
                <a:latin typeface="Lato" panose="020F0502020204030203" pitchFamily="34" charset="0"/>
              </a:rPr>
              <a:t> can  we  say that f(n) =  O(g(n))? If no, why if yes why? What will be value of c and n₀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Lato" panose="020F0502020204030203" pitchFamily="34" charset="0"/>
              </a:rPr>
              <a:t>What about O(</a:t>
            </a:r>
            <a:r>
              <a:rPr lang="en-US" b="0" i="0" dirty="0">
                <a:effectLst/>
                <a:latin typeface="Lato" panose="020F0502020204030203" pitchFamily="34" charset="0"/>
              </a:rPr>
              <a:t>n</a:t>
            </a:r>
            <a:r>
              <a:rPr lang="en-US" baseline="30000" dirty="0">
                <a:latin typeface="Lato" panose="020F0502020204030203" pitchFamily="34" charset="0"/>
              </a:rPr>
              <a:t>4</a:t>
            </a:r>
            <a:r>
              <a:rPr lang="en-US" dirty="0">
                <a:latin typeface="Lato" panose="020F0502020204030203" pitchFamily="34" charset="0"/>
              </a:rPr>
              <a:t>), O(</a:t>
            </a:r>
            <a:r>
              <a:rPr lang="en-US" b="0" i="0" dirty="0">
                <a:effectLst/>
                <a:latin typeface="Lato" panose="020F0502020204030203" pitchFamily="34" charset="0"/>
              </a:rPr>
              <a:t>n</a:t>
            </a:r>
            <a:r>
              <a:rPr lang="en-US" baseline="30000" dirty="0">
                <a:latin typeface="Lato" panose="020F0502020204030203" pitchFamily="34" charset="0"/>
              </a:rPr>
              <a:t>4</a:t>
            </a:r>
            <a:r>
              <a:rPr lang="en-US" b="0" i="0" dirty="0">
                <a:effectLst/>
                <a:latin typeface="Lato" panose="020F0502020204030203" pitchFamily="34" charset="0"/>
              </a:rPr>
              <a:t> +1 </a:t>
            </a:r>
            <a:r>
              <a:rPr lang="en-US" dirty="0">
                <a:latin typeface="Lato" panose="020F0502020204030203" pitchFamily="34" charset="0"/>
              </a:rPr>
              <a:t>), O(</a:t>
            </a:r>
            <a:r>
              <a:rPr lang="en-US" b="0" i="0" dirty="0">
                <a:effectLst/>
                <a:latin typeface="Lato" panose="020F0502020204030203" pitchFamily="34" charset="0"/>
              </a:rPr>
              <a:t>n</a:t>
            </a:r>
            <a:r>
              <a:rPr lang="en-US" b="0" i="0" baseline="30000" dirty="0">
                <a:effectLst/>
                <a:latin typeface="Lato" panose="020F0502020204030203" pitchFamily="34" charset="0"/>
              </a:rPr>
              <a:t>5</a:t>
            </a:r>
            <a:r>
              <a:rPr lang="en-US" dirty="0">
                <a:latin typeface="Lato" panose="020F0502020204030203" pitchFamily="34" charset="0"/>
              </a:rPr>
              <a:t>), O(</a:t>
            </a:r>
            <a:r>
              <a:rPr lang="en-US" b="0" i="0" dirty="0">
                <a:effectLst/>
                <a:latin typeface="Lato" panose="020F0502020204030203" pitchFamily="34" charset="0"/>
              </a:rPr>
              <a:t>n</a:t>
            </a:r>
            <a:r>
              <a:rPr lang="en-US" b="0" i="0" baseline="30000" dirty="0">
                <a:effectLst/>
                <a:latin typeface="Lato" panose="020F0502020204030203" pitchFamily="34" charset="0"/>
              </a:rPr>
              <a:t>6</a:t>
            </a:r>
            <a:r>
              <a:rPr lang="en-US" dirty="0">
                <a:latin typeface="Lato" panose="020F0502020204030203" pitchFamily="34" charset="0"/>
              </a:rPr>
              <a:t>)…….. 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0" i="0" dirty="0">
                <a:effectLst/>
                <a:latin typeface="Lato" panose="020F0502020204030203" pitchFamily="34" charset="0"/>
              </a:rPr>
              <a:t>What if we create a graph of f(n)=n</a:t>
            </a:r>
            <a:r>
              <a:rPr lang="en-US" b="0" i="0" baseline="30000" dirty="0">
                <a:effectLst/>
                <a:latin typeface="Lato" panose="020F0502020204030203" pitchFamily="34" charset="0"/>
              </a:rPr>
              <a:t>3</a:t>
            </a:r>
            <a:r>
              <a:rPr lang="en-US" b="0" i="0" dirty="0">
                <a:effectLst/>
                <a:latin typeface="Lato" panose="020F0502020204030203" pitchFamily="34" charset="0"/>
              </a:rPr>
              <a:t> and g(n)=n</a:t>
            </a:r>
            <a:r>
              <a:rPr lang="en-US" b="0" i="0" baseline="30000" dirty="0">
                <a:effectLst/>
                <a:latin typeface="Lato" panose="020F0502020204030203" pitchFamily="34" charset="0"/>
              </a:rPr>
              <a:t>4  </a:t>
            </a:r>
            <a:r>
              <a:rPr lang="en-US" dirty="0">
                <a:latin typeface="Lato" panose="020F0502020204030203" pitchFamily="34" charset="0"/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2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24A3-34EE-D226-9EF8-CD7D3C8A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Big </a:t>
            </a:r>
            <a:r>
              <a:rPr lang="el-GR" b="0" i="0" dirty="0">
                <a:solidFill>
                  <a:srgbClr val="040C28"/>
                </a:solidFill>
                <a:effectLst/>
                <a:latin typeface="Google Sans"/>
              </a:rPr>
              <a:t>Ω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Ome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ga Notation (Best case or Lower bound)</a:t>
            </a:r>
            <a:br>
              <a:rPr lang="en-US" dirty="0">
                <a:solidFill>
                  <a:srgbClr val="040C28"/>
                </a:solidFill>
                <a:latin typeface="Google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1B5D-6012-930F-3702-3273B483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2) </a:t>
            </a:r>
            <a:r>
              <a:rPr lang="el-GR" b="0" i="0" dirty="0">
                <a:solidFill>
                  <a:srgbClr val="040C28"/>
                </a:solidFill>
                <a:effectLst/>
                <a:latin typeface="Google Sans"/>
              </a:rPr>
              <a:t>Ω 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Notation </a:t>
            </a:r>
            <a:r>
              <a:rPr lang="en-U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notation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is used to explain the </a:t>
            </a:r>
            <a:r>
              <a:rPr lang="en-US" b="1" i="0" dirty="0">
                <a:effectLst/>
                <a:latin typeface="Lato" panose="020F0502020204030203" pitchFamily="34" charset="0"/>
              </a:rPr>
              <a:t>complexity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 of algorithm in form of algebraic terms.</a:t>
            </a:r>
          </a:p>
          <a:p>
            <a:pPr lvl="1"/>
            <a:r>
              <a:rPr lang="en-US" b="0" i="1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“f(n) is </a:t>
            </a:r>
            <a:r>
              <a:rPr lang="el-GR" b="0" i="1" dirty="0">
                <a:solidFill>
                  <a:srgbClr val="040C28"/>
                </a:solidFill>
                <a:effectLst/>
                <a:latin typeface="Google Sans"/>
              </a:rPr>
              <a:t>Ω  </a:t>
            </a:r>
            <a:r>
              <a:rPr lang="en-US" b="0" i="1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(g(n))” </a:t>
            </a:r>
            <a:r>
              <a:rPr lang="en-US" b="0" i="1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iff</a:t>
            </a:r>
            <a:r>
              <a:rPr lang="en-US" b="0" i="1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for some constants c and n₀, </a:t>
            </a:r>
            <a:endParaRPr lang="en-US" dirty="0">
              <a:solidFill>
                <a:srgbClr val="040C28"/>
              </a:solidFill>
              <a:latin typeface="Google Sans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	0 ≤ cg(n) ≤ f(n) for all n &gt; n₀, c&gt;0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Lato" panose="020F0502020204030203" pitchFamily="34" charset="0"/>
              </a:rPr>
              <a:t>OR     </a:t>
            </a: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</a:rPr>
              <a:t>f(n)&gt;=</a:t>
            </a:r>
            <a:r>
              <a:rPr lang="en-US" dirty="0" err="1">
                <a:solidFill>
                  <a:srgbClr val="0070C0"/>
                </a:solidFill>
                <a:latin typeface="Lato" panose="020F0502020204030203" pitchFamily="34" charset="0"/>
              </a:rPr>
              <a:t>c.g</a:t>
            </a: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</a:rPr>
              <a:t>(n)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</a:rPr>
              <a:t>f(n)= 2n</a:t>
            </a:r>
            <a:r>
              <a:rPr lang="en-US" baseline="30000" dirty="0">
                <a:solidFill>
                  <a:srgbClr val="0070C0"/>
                </a:solidFill>
                <a:latin typeface="Lato" panose="020F0502020204030203" pitchFamily="34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</a:rPr>
              <a:t> + n </a:t>
            </a: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</a:rPr>
              <a:t>2n</a:t>
            </a:r>
            <a:r>
              <a:rPr lang="en-US" baseline="30000" dirty="0">
                <a:solidFill>
                  <a:srgbClr val="0070C0"/>
                </a:solidFill>
                <a:latin typeface="Lato" panose="020F0502020204030203" pitchFamily="34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</a:rPr>
              <a:t> + n&gt;= n</a:t>
            </a:r>
            <a:r>
              <a:rPr lang="en-US" baseline="30000" dirty="0">
                <a:solidFill>
                  <a:srgbClr val="0070C0"/>
                </a:solidFill>
                <a:latin typeface="Lato" panose="020F0502020204030203" pitchFamily="34" charset="0"/>
              </a:rPr>
              <a:t>3   </a:t>
            </a: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</a:t>
            </a:r>
            <a:r>
              <a:rPr lang="en-US" baseline="30000" dirty="0">
                <a:solidFill>
                  <a:srgbClr val="0070C0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</a:rPr>
              <a:t>2n</a:t>
            </a:r>
            <a:r>
              <a:rPr lang="en-US" baseline="30000" dirty="0">
                <a:solidFill>
                  <a:srgbClr val="0070C0"/>
                </a:solidFill>
                <a:latin typeface="Lato" panose="020F0502020204030203" pitchFamily="34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</a:rPr>
              <a:t> + n = </a:t>
            </a:r>
            <a:r>
              <a:rPr lang="el-GR" dirty="0">
                <a:solidFill>
                  <a:srgbClr val="0070C0"/>
                </a:solidFill>
                <a:latin typeface="Lato" panose="020F0502020204030203" pitchFamily="34" charset="0"/>
              </a:rPr>
              <a:t>Ω</a:t>
            </a: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</a:rPr>
              <a:t>(n</a:t>
            </a:r>
            <a:r>
              <a:rPr lang="en-US" baseline="30000" dirty="0">
                <a:solidFill>
                  <a:srgbClr val="0070C0"/>
                </a:solidFill>
                <a:latin typeface="Lato" panose="020F0502020204030203" pitchFamily="34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</a:rPr>
              <a:t>)</a:t>
            </a:r>
            <a:r>
              <a:rPr lang="en-US" baseline="30000" dirty="0">
                <a:solidFill>
                  <a:srgbClr val="0070C0"/>
                </a:solidFill>
                <a:latin typeface="Lato" panose="020F0502020204030203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</a:rPr>
              <a:t>    or f(n) =</a:t>
            </a:r>
            <a:r>
              <a:rPr lang="el-GR" dirty="0">
                <a:solidFill>
                  <a:srgbClr val="0070C0"/>
                </a:solidFill>
                <a:latin typeface="Lato" panose="020F0502020204030203" pitchFamily="34" charset="0"/>
              </a:rPr>
              <a:t> Ω</a:t>
            </a: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</a:rPr>
              <a:t>g(n) </a:t>
            </a:r>
            <a:r>
              <a:rPr lang="en-US" baseline="30000" dirty="0">
                <a:solidFill>
                  <a:srgbClr val="0070C0"/>
                </a:solidFill>
                <a:latin typeface="Lato" panose="020F0502020204030203" pitchFamily="34" charset="0"/>
              </a:rPr>
              <a:t>      </a:t>
            </a:r>
            <a:endParaRPr lang="en-US" b="0" i="0" dirty="0">
              <a:solidFill>
                <a:srgbClr val="0070C0"/>
              </a:solidFill>
              <a:effectLst/>
              <a:latin typeface="Lato" panose="020F0502020204030203" pitchFamily="34" charset="0"/>
            </a:endParaRPr>
          </a:p>
          <a:p>
            <a:r>
              <a:rPr lang="en-US" dirty="0"/>
              <a:t>NOTE: Always take greatest lower bound i.e. closest value</a:t>
            </a:r>
          </a:p>
        </p:txBody>
      </p:sp>
    </p:spTree>
    <p:extLst>
      <p:ext uri="{BB962C8B-B14F-4D97-AF65-F5344CB8AC3E}">
        <p14:creationId xmlns:p14="http://schemas.microsoft.com/office/powerpoint/2010/main" val="151442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0220-6937-AF9A-7954-0A209E72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18" y="414335"/>
            <a:ext cx="11282363" cy="6683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Big </a:t>
            </a:r>
            <a:r>
              <a:rPr lang="el-GR" b="0" i="0" dirty="0">
                <a:solidFill>
                  <a:srgbClr val="040C28"/>
                </a:solidFill>
                <a:effectLst/>
                <a:latin typeface="Google Sans"/>
              </a:rPr>
              <a:t>Ω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Ome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ga Notation (Best case or Lower bound)</a:t>
            </a:r>
            <a:br>
              <a:rPr lang="en-US" dirty="0">
                <a:solidFill>
                  <a:srgbClr val="040C28"/>
                </a:solidFill>
                <a:latin typeface="Google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430E-59A0-89CB-7528-3CC370E2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3" y="933450"/>
            <a:ext cx="12053887" cy="57388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b="0" i="0" dirty="0">
              <a:solidFill>
                <a:srgbClr val="040C28"/>
              </a:solidFill>
              <a:effectLst/>
              <a:latin typeface="Google Sans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40C28"/>
              </a:solidFill>
              <a:effectLst/>
              <a:latin typeface="Google Sans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Lato" panose="020F0502020204030203" pitchFamily="34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40C28"/>
              </a:solidFill>
              <a:latin typeface="Google Sans"/>
            </a:endParaRPr>
          </a:p>
          <a:p>
            <a:pPr marL="457200" lvl="1" indent="0">
              <a:buNone/>
            </a:pPr>
            <a:endParaRPr lang="en-US" dirty="0">
              <a:solidFill>
                <a:srgbClr val="040C28"/>
              </a:solidFill>
              <a:latin typeface="Google Sans"/>
            </a:endParaRP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CB61C1-4EE6-4C11-5C92-0B497AE19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154741"/>
              </p:ext>
            </p:extLst>
          </p:nvPr>
        </p:nvGraphicFramePr>
        <p:xfrm>
          <a:off x="446478" y="3810796"/>
          <a:ext cx="6710362" cy="319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213D40-D1D1-F575-74DF-DF5A00FB6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79203"/>
              </p:ext>
            </p:extLst>
          </p:nvPr>
        </p:nvGraphicFramePr>
        <p:xfrm>
          <a:off x="8349465" y="4258472"/>
          <a:ext cx="3704420" cy="2413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05">
                  <a:extLst>
                    <a:ext uri="{9D8B030D-6E8A-4147-A177-3AD203B41FA5}">
                      <a16:colId xmlns:a16="http://schemas.microsoft.com/office/drawing/2014/main" val="1976541403"/>
                    </a:ext>
                  </a:extLst>
                </a:gridCol>
                <a:gridCol w="926105">
                  <a:extLst>
                    <a:ext uri="{9D8B030D-6E8A-4147-A177-3AD203B41FA5}">
                      <a16:colId xmlns:a16="http://schemas.microsoft.com/office/drawing/2014/main" val="3454728170"/>
                    </a:ext>
                  </a:extLst>
                </a:gridCol>
                <a:gridCol w="926105">
                  <a:extLst>
                    <a:ext uri="{9D8B030D-6E8A-4147-A177-3AD203B41FA5}">
                      <a16:colId xmlns:a16="http://schemas.microsoft.com/office/drawing/2014/main" val="3903303894"/>
                    </a:ext>
                  </a:extLst>
                </a:gridCol>
                <a:gridCol w="926105">
                  <a:extLst>
                    <a:ext uri="{9D8B030D-6E8A-4147-A177-3AD203B41FA5}">
                      <a16:colId xmlns:a16="http://schemas.microsoft.com/office/drawing/2014/main" val="2920316283"/>
                    </a:ext>
                  </a:extLst>
                </a:gridCol>
              </a:tblGrid>
              <a:tr h="206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r>
                        <a:rPr lang="en-US" sz="1100" u="none" strike="noStrike" baseline="30000" dirty="0">
                          <a:effectLst/>
                        </a:rPr>
                        <a:t>2</a:t>
                      </a:r>
                      <a:endParaRPr lang="en-US" sz="11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cn</a:t>
                      </a:r>
                      <a:r>
                        <a:rPr lang="en-US" sz="1100" b="1" u="none" strike="noStrike" baseline="30000" dirty="0">
                          <a:effectLst/>
                        </a:rPr>
                        <a:t>2</a:t>
                      </a:r>
                      <a:endParaRPr lang="en-US" sz="11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23155120"/>
                  </a:ext>
                </a:extLst>
              </a:tr>
              <a:tr h="220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87070774"/>
                  </a:ext>
                </a:extLst>
              </a:tr>
              <a:tr h="220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0313688"/>
                  </a:ext>
                </a:extLst>
              </a:tr>
              <a:tr h="220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05091965"/>
                  </a:ext>
                </a:extLst>
              </a:tr>
              <a:tr h="220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04436749"/>
                  </a:ext>
                </a:extLst>
              </a:tr>
              <a:tr h="220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6837632"/>
                  </a:ext>
                </a:extLst>
              </a:tr>
              <a:tr h="220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40859228"/>
                  </a:ext>
                </a:extLst>
              </a:tr>
              <a:tr h="220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35633274"/>
                  </a:ext>
                </a:extLst>
              </a:tr>
              <a:tr h="220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82150202"/>
                  </a:ext>
                </a:extLst>
              </a:tr>
              <a:tr h="220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6985304"/>
                  </a:ext>
                </a:extLst>
              </a:tr>
              <a:tr h="220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2859339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330DA1-F710-D6E6-A070-551BDFD5B8C4}"/>
              </a:ext>
            </a:extLst>
          </p:cNvPr>
          <p:cNvSpPr txBox="1">
            <a:spLocks/>
          </p:cNvSpPr>
          <p:nvPr/>
        </p:nvSpPr>
        <p:spPr>
          <a:xfrm>
            <a:off x="5810250" y="1086247"/>
            <a:ext cx="6110287" cy="113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solidFill>
                  <a:srgbClr val="FF0000"/>
                </a:solidFill>
                <a:latin typeface="Lato" panose="020F0502020204030203" pitchFamily="34" charset="0"/>
              </a:rPr>
              <a:t>f(n) = </a:t>
            </a:r>
            <a:r>
              <a:rPr lang="el-GR" sz="1800" b="0" i="0" dirty="0">
                <a:solidFill>
                  <a:srgbClr val="040C28"/>
                </a:solidFill>
                <a:effectLst/>
                <a:latin typeface="Google Sans"/>
              </a:rPr>
              <a:t>Ω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</a:rPr>
              <a:t>(k(n)) </a:t>
            </a:r>
            <a:r>
              <a:rPr lang="en-US" sz="1800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where</a:t>
            </a:r>
            <a:r>
              <a:rPr lang="en-US" sz="1800" dirty="0">
                <a:solidFill>
                  <a:srgbClr val="FF0000"/>
                </a:solidFill>
                <a:latin typeface="Lato" panose="020F0502020204030203" pitchFamily="34" charset="0"/>
              </a:rPr>
              <a:t> f(n) = cn</a:t>
            </a:r>
            <a:r>
              <a:rPr lang="en-US" sz="1800" baseline="30000" dirty="0">
                <a:solidFill>
                  <a:srgbClr val="FF0000"/>
                </a:solidFill>
                <a:latin typeface="Lato" panose="020F0502020204030203" pitchFamily="34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Google Sans"/>
                <a:sym typeface="Wingdings" panose="05000000000000000000" pitchFamily="2" charset="2"/>
              </a:rPr>
              <a:t>+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Lato" panose="020F0502020204030203" pitchFamily="34" charset="0"/>
              </a:rPr>
              <a:t>n and 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  <a:sym typeface="Wingdings" panose="05000000000000000000" pitchFamily="2" charset="2"/>
              </a:rPr>
              <a:t> k(n) = n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Lato" panose="020F0502020204030203" pitchFamily="34" charset="0"/>
              </a:rPr>
              <a:t>f(n) = </a:t>
            </a:r>
            <a:r>
              <a:rPr lang="el-GR" sz="1800" b="0" i="0" dirty="0">
                <a:solidFill>
                  <a:srgbClr val="040C28"/>
                </a:solidFill>
                <a:effectLst/>
                <a:latin typeface="Google Sans"/>
              </a:rPr>
              <a:t>Ω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</a:rPr>
              <a:t>(1) or </a:t>
            </a:r>
            <a:r>
              <a:rPr lang="el-GR" sz="1800" b="0" i="0" dirty="0">
                <a:solidFill>
                  <a:srgbClr val="040C28"/>
                </a:solidFill>
                <a:effectLst/>
                <a:latin typeface="Google Sans"/>
              </a:rPr>
              <a:t>Ω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</a:rPr>
              <a:t>(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  <a:sym typeface="Wingdings" panose="05000000000000000000" pitchFamily="2" charset="2"/>
              </a:rPr>
              <a:t>l(n) 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</a:rPr>
              <a:t>) </a:t>
            </a:r>
            <a:r>
              <a:rPr lang="en-US" sz="1800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where</a:t>
            </a:r>
            <a:r>
              <a:rPr lang="en-US" sz="1800" dirty="0">
                <a:solidFill>
                  <a:srgbClr val="FF0000"/>
                </a:solidFill>
                <a:latin typeface="Lato" panose="020F0502020204030203" pitchFamily="34" charset="0"/>
              </a:rPr>
              <a:t> f(n) = cn</a:t>
            </a:r>
            <a:r>
              <a:rPr lang="en-US" sz="1800" baseline="30000" dirty="0">
                <a:solidFill>
                  <a:srgbClr val="FF0000"/>
                </a:solidFill>
                <a:latin typeface="Lato" panose="020F0502020204030203" pitchFamily="34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Google Sans"/>
                <a:sym typeface="Wingdings" panose="05000000000000000000" pitchFamily="2" charset="2"/>
              </a:rPr>
              <a:t>+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  <a:sym typeface="Wingdings" panose="05000000000000000000" pitchFamily="2" charset="2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1</a:t>
            </a:r>
            <a:r>
              <a:rPr lang="en-US" sz="1800" dirty="0">
                <a:solidFill>
                  <a:srgbClr val="FF0000"/>
                </a:solidFill>
                <a:latin typeface="Lato" panose="020F0502020204030203" pitchFamily="34" charset="0"/>
              </a:rPr>
              <a:t> and 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  <a:sym typeface="Wingdings" panose="05000000000000000000" pitchFamily="2" charset="2"/>
              </a:rPr>
              <a:t> l(n) = 1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3D0D11-5920-4B79-201D-9F638A1E83E3}"/>
              </a:ext>
            </a:extLst>
          </p:cNvPr>
          <p:cNvSpPr txBox="1">
            <a:spLocks/>
          </p:cNvSpPr>
          <p:nvPr/>
        </p:nvSpPr>
        <p:spPr>
          <a:xfrm>
            <a:off x="194060" y="1082674"/>
            <a:ext cx="7215197" cy="1501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f(n) = </a:t>
            </a:r>
            <a:r>
              <a:rPr lang="el-GR" sz="2000" b="0" i="0" dirty="0">
                <a:solidFill>
                  <a:srgbClr val="040C28"/>
                </a:solidFill>
                <a:effectLst/>
                <a:latin typeface="Google Sans"/>
              </a:rPr>
              <a:t>Ω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(g(n)) </a:t>
            </a:r>
            <a:r>
              <a:rPr lang="en-US" sz="2000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where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 f(n) = cn</a:t>
            </a:r>
            <a:r>
              <a:rPr lang="en-US" sz="2000" baseline="30000" dirty="0">
                <a:solidFill>
                  <a:srgbClr val="FF0000"/>
                </a:solidFill>
                <a:latin typeface="Lato" panose="020F0502020204030203" pitchFamily="34" charset="0"/>
              </a:rPr>
              <a:t>2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Google Sans"/>
                <a:sym typeface="Wingdings" panose="05000000000000000000" pitchFamily="2" charset="2"/>
              </a:rPr>
              <a:t>+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n</a:t>
            </a:r>
            <a:r>
              <a:rPr lang="en-US" sz="2000" baseline="30000" dirty="0">
                <a:solidFill>
                  <a:srgbClr val="FF0000"/>
                </a:solidFill>
                <a:latin typeface="Lato" panose="020F0502020204030203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 and 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  <a:sym typeface="Wingdings" panose="05000000000000000000" pitchFamily="2" charset="2"/>
              </a:rPr>
              <a:t> g(n) = n</a:t>
            </a:r>
            <a:r>
              <a:rPr lang="en-US" sz="2000" b="0" i="0" baseline="30000" dirty="0">
                <a:solidFill>
                  <a:srgbClr val="040C28"/>
                </a:solidFill>
                <a:effectLst/>
                <a:latin typeface="Google Sans"/>
                <a:sym typeface="Wingdings" panose="05000000000000000000" pitchFamily="2" charset="2"/>
              </a:rPr>
              <a:t>2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f(n) = </a:t>
            </a:r>
            <a:r>
              <a:rPr lang="el-GR" sz="2000" b="0" i="0" dirty="0">
                <a:solidFill>
                  <a:srgbClr val="040C28"/>
                </a:solidFill>
                <a:effectLst/>
                <a:latin typeface="Google Sans"/>
              </a:rPr>
              <a:t>Ω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(</a:t>
            </a:r>
            <a:r>
              <a:rPr lang="en-US" sz="2000" dirty="0">
                <a:solidFill>
                  <a:srgbClr val="040C28"/>
                </a:solidFill>
                <a:latin typeface="Google Sans"/>
              </a:rPr>
              <a:t>h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(n)) </a:t>
            </a:r>
            <a:r>
              <a:rPr lang="en-US" sz="2000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where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 f(n) = cn</a:t>
            </a:r>
            <a:r>
              <a:rPr lang="en-US" sz="2000" baseline="30000" dirty="0">
                <a:solidFill>
                  <a:srgbClr val="FF0000"/>
                </a:solidFill>
                <a:latin typeface="Lato" panose="020F0502020204030203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Google Sans"/>
                <a:sym typeface="Wingdings" panose="05000000000000000000" pitchFamily="2" charset="2"/>
              </a:rPr>
              <a:t>+ 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Google Sans"/>
                <a:sym typeface="Wingdings" panose="05000000000000000000" pitchFamily="2" charset="2"/>
              </a:rPr>
              <a:t>c</a:t>
            </a:r>
            <a:r>
              <a:rPr lang="en-US" sz="2000" dirty="0" err="1">
                <a:solidFill>
                  <a:srgbClr val="FF0000"/>
                </a:solidFill>
                <a:latin typeface="Lato" panose="020F0502020204030203" pitchFamily="34" charset="0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 and 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  <a:sym typeface="Wingdings" panose="05000000000000000000" pitchFamily="2" charset="2"/>
              </a:rPr>
              <a:t> h(n) = 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3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3D54-25F6-06BB-ABAA-A472C91E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0C28"/>
                </a:solidFill>
                <a:latin typeface="Google Sans"/>
              </a:rPr>
              <a:t>3) Big </a:t>
            </a:r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θ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theta Notation (Average)</a:t>
            </a:r>
            <a:br>
              <a:rPr lang="en-US" dirty="0">
                <a:solidFill>
                  <a:srgbClr val="040C28"/>
                </a:solidFill>
                <a:latin typeface="Google Sans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B0799-25D5-BC5B-878E-48E72FDA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 lnSpcReduction="10000"/>
          </a:bodyPr>
          <a:lstStyle/>
          <a:p>
            <a:r>
              <a:rPr lang="en-US" b="0" i="1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“f(n) is </a:t>
            </a:r>
            <a:r>
              <a:rPr lang="el-GR" b="0" i="1" dirty="0">
                <a:solidFill>
                  <a:srgbClr val="040C28"/>
                </a:solidFill>
                <a:effectLst/>
                <a:latin typeface="Google Sans"/>
              </a:rPr>
              <a:t>  </a:t>
            </a:r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θ</a:t>
            </a:r>
            <a:r>
              <a:rPr lang="en-US" b="0" i="1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(g(n))” </a:t>
            </a:r>
            <a:r>
              <a:rPr lang="en-US" b="0" i="1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iff</a:t>
            </a:r>
            <a:r>
              <a:rPr lang="en-US" b="0" i="1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for some constants c</a:t>
            </a:r>
            <a:r>
              <a:rPr lang="en-US" b="0" i="1" baseline="-2500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1</a:t>
            </a:r>
            <a:r>
              <a:rPr lang="en-US" b="0" i="1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c</a:t>
            </a:r>
            <a:r>
              <a:rPr lang="en-US" b="0" i="1" baseline="-2500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2</a:t>
            </a:r>
            <a:r>
              <a:rPr lang="en-US" b="0" i="1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and n₀, </a:t>
            </a:r>
          </a:p>
          <a:p>
            <a:pPr marL="457200" lvl="1" indent="0" algn="ctr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0 ≤ c</a:t>
            </a:r>
            <a:r>
              <a:rPr lang="en-US" baseline="-25000" dirty="0">
                <a:solidFill>
                  <a:srgbClr val="FF0000"/>
                </a:solidFill>
                <a:latin typeface="Lato" panose="020F0502020204030203" pitchFamily="34" charset="0"/>
              </a:rPr>
              <a:t>1</a:t>
            </a:r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g(n) ≤ f(n) and 0 ≤ f(n) ≤ c</a:t>
            </a:r>
            <a:r>
              <a:rPr lang="en-US" baseline="-25000" dirty="0">
                <a:solidFill>
                  <a:srgbClr val="FF0000"/>
                </a:solidFill>
                <a:latin typeface="Lato" panose="020F0502020204030203" pitchFamily="34" charset="0"/>
              </a:rPr>
              <a:t>2</a:t>
            </a:r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g(n)  for all n &gt; n₀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latin typeface="Lato" panose="020F0502020204030203" pitchFamily="34" charset="0"/>
              </a:rPr>
              <a:t>                       OR</a:t>
            </a:r>
            <a:r>
              <a:rPr lang="en-US" dirty="0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c</a:t>
            </a:r>
            <a:r>
              <a:rPr lang="en-US" baseline="-25000" dirty="0">
                <a:solidFill>
                  <a:srgbClr val="00B05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1</a:t>
            </a: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g(n) ≤ f(n) ≤ c</a:t>
            </a:r>
            <a:r>
              <a:rPr lang="en-US" baseline="-25000" dirty="0">
                <a:solidFill>
                  <a:srgbClr val="00B050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2</a:t>
            </a: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g(n) </a:t>
            </a:r>
            <a:endParaRPr lang="en-US" dirty="0">
              <a:solidFill>
                <a:srgbClr val="00B050"/>
              </a:solidFill>
              <a:highlight>
                <a:srgbClr val="FFFF00"/>
              </a:highlight>
            </a:endParaRPr>
          </a:p>
          <a:p>
            <a:r>
              <a:rPr lang="en-US" dirty="0"/>
              <a:t>A function f(n) is said to be big theta </a:t>
            </a:r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θ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of g(n) if it is big Oh and omega of f(n) it bounds algorithm from upper and lower end and is informally known as tighter bound.</a:t>
            </a: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Symbolically we have studied f(n)&lt;=g(n), f(n)&gt;=g(n), f(n)=g(n), 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dirty="0"/>
              <a:t>Small (o) or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f(n)&lt;g(n),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 =o(n</a:t>
            </a:r>
            <a:r>
              <a:rPr lang="en-US" b="1" baseline="30000" dirty="0"/>
              <a:t>3</a:t>
            </a:r>
            <a:r>
              <a:rPr lang="en-US" b="1" dirty="0"/>
              <a:t>)</a:t>
            </a:r>
            <a:r>
              <a:rPr lang="en-US" dirty="0"/>
              <a:t>not the tightest bound and there is no equal sign, Small(</a:t>
            </a:r>
            <a:r>
              <a:rPr lang="el-GR" dirty="0"/>
              <a:t>ὠ</a:t>
            </a:r>
            <a:r>
              <a:rPr lang="en-US" dirty="0"/>
              <a:t>)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f(n)&gt;g(n)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 =</a:t>
            </a:r>
            <a:r>
              <a:rPr lang="el-GR" b="1" dirty="0"/>
              <a:t> ὠ</a:t>
            </a:r>
            <a:r>
              <a:rPr lang="en-US" b="1" dirty="0"/>
              <a:t>(n). </a:t>
            </a:r>
          </a:p>
        </p:txBody>
      </p:sp>
    </p:spTree>
    <p:extLst>
      <p:ext uri="{BB962C8B-B14F-4D97-AF65-F5344CB8AC3E}">
        <p14:creationId xmlns:p14="http://schemas.microsoft.com/office/powerpoint/2010/main" val="102855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A92E-3B2B-AB3A-9996-3E081F74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2DB5-E54D-1614-3BED-A1A1F19A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 : a=a O,</a:t>
            </a:r>
            <a:r>
              <a:rPr lang="el-GR" dirty="0">
                <a:latin typeface="Lato" panose="020F0502020204030203" pitchFamily="34" charset="0"/>
              </a:rPr>
              <a:t> Ω</a:t>
            </a:r>
            <a:r>
              <a:rPr lang="en-US" dirty="0">
                <a:latin typeface="Lato" panose="020F0502020204030203" pitchFamily="34" charset="0"/>
              </a:rPr>
              <a:t>,</a:t>
            </a:r>
            <a:r>
              <a:rPr lang="el-GR" b="0" i="0" dirty="0">
                <a:effectLst/>
                <a:latin typeface="Google Sans"/>
              </a:rPr>
              <a:t> θ</a:t>
            </a:r>
            <a:r>
              <a:rPr lang="en-US" dirty="0">
                <a:latin typeface="Lato" panose="020F0502020204030203" pitchFamily="34" charset="0"/>
              </a:rPr>
              <a:t> it does not holds for remaining asymptotic notations</a:t>
            </a:r>
          </a:p>
          <a:p>
            <a:r>
              <a:rPr lang="en-US" dirty="0">
                <a:solidFill>
                  <a:srgbClr val="00B0F0"/>
                </a:solidFill>
                <a:latin typeface="Lato" panose="020F0502020204030203" pitchFamily="34" charset="0"/>
              </a:rPr>
              <a:t>Symmetric:  If a&gt;b, then b&gt;a, so it does not hold for </a:t>
            </a:r>
            <a:r>
              <a:rPr lang="en-US" dirty="0">
                <a:solidFill>
                  <a:srgbClr val="00B0F0"/>
                </a:solidFill>
              </a:rPr>
              <a:t>O,</a:t>
            </a:r>
            <a:r>
              <a:rPr lang="el-GR" dirty="0">
                <a:solidFill>
                  <a:srgbClr val="00B0F0"/>
                </a:solidFill>
                <a:latin typeface="Lato" panose="020F0502020204030203" pitchFamily="34" charset="0"/>
              </a:rPr>
              <a:t> Ω</a:t>
            </a:r>
            <a:r>
              <a:rPr lang="en-US" dirty="0">
                <a:solidFill>
                  <a:srgbClr val="00B0F0"/>
                </a:solidFill>
                <a:latin typeface="Lato" panose="020F0502020204030203" pitchFamily="34" charset="0"/>
              </a:rPr>
              <a:t>,</a:t>
            </a:r>
            <a:r>
              <a:rPr lang="el-GR" b="0" i="0" dirty="0">
                <a:solidFill>
                  <a:srgbClr val="00B0F0"/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rgbClr val="00B0F0"/>
                </a:solidFill>
                <a:effectLst/>
                <a:latin typeface="Google Sans"/>
              </a:rPr>
              <a:t> or small o,</a:t>
            </a:r>
            <a:r>
              <a:rPr lang="el-GR" dirty="0">
                <a:solidFill>
                  <a:srgbClr val="00B0F0"/>
                </a:solidFill>
              </a:rPr>
              <a:t> ὠ</a:t>
            </a:r>
            <a:r>
              <a:rPr lang="en-US" dirty="0">
                <a:solidFill>
                  <a:srgbClr val="00B0F0"/>
                </a:solidFill>
              </a:rPr>
              <a:t>. It only holds for </a:t>
            </a:r>
            <a:r>
              <a:rPr lang="el-GR" b="0" i="0" dirty="0">
                <a:solidFill>
                  <a:srgbClr val="00B0F0"/>
                </a:solidFill>
                <a:effectLst/>
                <a:latin typeface="Google Sans"/>
              </a:rPr>
              <a:t>θ</a:t>
            </a:r>
            <a:r>
              <a:rPr lang="en-US" b="0" i="0" dirty="0">
                <a:solidFill>
                  <a:srgbClr val="00B0F0"/>
                </a:solidFill>
                <a:effectLst/>
                <a:latin typeface="Google Sans"/>
              </a:rPr>
              <a:t>.</a:t>
            </a:r>
          </a:p>
          <a:p>
            <a:r>
              <a:rPr lang="en-US" dirty="0">
                <a:latin typeface="Google Sans"/>
              </a:rPr>
              <a:t>Transitive Property: if a&lt;=b, b&lt;=c, then a&lt;=c</a:t>
            </a:r>
            <a:r>
              <a:rPr lang="en-US" dirty="0">
                <a:latin typeface="Google Sans"/>
                <a:sym typeface="Wingdings" panose="05000000000000000000" pitchFamily="2" charset="2"/>
              </a:rPr>
              <a:t> holds for </a:t>
            </a:r>
            <a:r>
              <a:rPr lang="en-US" dirty="0"/>
              <a:t>O,</a:t>
            </a:r>
            <a:r>
              <a:rPr lang="el-GR" dirty="0">
                <a:latin typeface="Lato" panose="020F0502020204030203" pitchFamily="34" charset="0"/>
              </a:rPr>
              <a:t> Ω</a:t>
            </a:r>
            <a:r>
              <a:rPr lang="en-US" dirty="0">
                <a:latin typeface="Lato" panose="020F0502020204030203" pitchFamily="34" charset="0"/>
              </a:rPr>
              <a:t>,</a:t>
            </a:r>
            <a:r>
              <a:rPr lang="el-GR" b="0" i="0" dirty="0">
                <a:effectLst/>
                <a:latin typeface="Google Sans"/>
              </a:rPr>
              <a:t> θ</a:t>
            </a:r>
            <a:r>
              <a:rPr lang="en-US" dirty="0">
                <a:latin typeface="Lato" panose="020F0502020204030203" pitchFamily="34" charset="0"/>
              </a:rPr>
              <a:t> ,</a:t>
            </a:r>
            <a:r>
              <a:rPr lang="en-US" b="0" i="0" dirty="0">
                <a:effectLst/>
                <a:latin typeface="Google Sans"/>
              </a:rPr>
              <a:t>o, </a:t>
            </a:r>
            <a:r>
              <a:rPr lang="el-GR" dirty="0"/>
              <a:t>ὠ</a:t>
            </a:r>
            <a:endParaRPr lang="en-US" dirty="0"/>
          </a:p>
          <a:p>
            <a:r>
              <a:rPr lang="en-US" dirty="0"/>
              <a:t>O(constant), O(</a:t>
            </a:r>
            <a:r>
              <a:rPr lang="en-US" dirty="0" err="1"/>
              <a:t>loglogn</a:t>
            </a:r>
            <a:r>
              <a:rPr lang="en-US" dirty="0"/>
              <a:t>), O(</a:t>
            </a:r>
            <a:r>
              <a:rPr lang="en-US" dirty="0" err="1"/>
              <a:t>logn</a:t>
            </a:r>
            <a:r>
              <a:rPr lang="en-US" dirty="0"/>
              <a:t>), O(√n), O(n), O(</a:t>
            </a:r>
            <a:r>
              <a:rPr lang="en-US" dirty="0" err="1"/>
              <a:t>nlogn</a:t>
            </a:r>
            <a:r>
              <a:rPr lang="en-US" dirty="0"/>
              <a:t>), O(n</a:t>
            </a:r>
            <a:r>
              <a:rPr lang="en-US" b="1" baseline="30000" dirty="0"/>
              <a:t>2</a:t>
            </a:r>
            <a:r>
              <a:rPr lang="en-US" dirty="0"/>
              <a:t>), O(n</a:t>
            </a:r>
            <a:r>
              <a:rPr lang="en-US" baseline="30000" dirty="0"/>
              <a:t>3</a:t>
            </a:r>
            <a:r>
              <a:rPr lang="en-US" dirty="0"/>
              <a:t>),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), O(2</a:t>
            </a:r>
            <a:r>
              <a:rPr lang="en-US" baseline="30000" dirty="0"/>
              <a:t>n</a:t>
            </a:r>
            <a:r>
              <a:rPr lang="en-US" dirty="0"/>
              <a:t>), O(</a:t>
            </a:r>
            <a:r>
              <a:rPr lang="en-US" dirty="0" err="1"/>
              <a:t>n</a:t>
            </a:r>
            <a:r>
              <a:rPr lang="en-US" baseline="30000" dirty="0" err="1"/>
              <a:t>n</a:t>
            </a:r>
            <a:r>
              <a:rPr lang="en-US" dirty="0"/>
              <a:t>), O(     ),</a:t>
            </a:r>
          </a:p>
          <a:p>
            <a:endParaRPr lang="en-US" dirty="0"/>
          </a:p>
          <a:p>
            <a:r>
              <a:rPr lang="en-US" b="1" dirty="0"/>
              <a:t>Take values and create table from these values??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7C4E6-5BF9-85D0-AF1F-98C8D68C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8" y="4610359"/>
            <a:ext cx="385762" cy="35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5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C963-ADF3-4D6A-CF81-C1AA7FFD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7225"/>
            <a:ext cx="10515600" cy="768910"/>
          </a:xfrm>
        </p:spPr>
        <p:txBody>
          <a:bodyPr/>
          <a:lstStyle/>
          <a:p>
            <a:r>
              <a:rPr lang="en-US" dirty="0"/>
              <a:t>The Algorithm What is your take on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A950-EAB1-37B0-1BEF-39E36192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741" y="856136"/>
            <a:ext cx="5423835" cy="5333528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 problem is something that require solution written a </a:t>
            </a:r>
            <a:r>
              <a:rPr lang="en-US"/>
              <a:t>programming language</a:t>
            </a:r>
            <a:endParaRPr lang="en-US" dirty="0"/>
          </a:p>
          <a:p>
            <a:r>
              <a:rPr lang="en-US" dirty="0"/>
              <a:t>Before writing code for problem a blueprint is required this is termed as algorithm</a:t>
            </a:r>
          </a:p>
          <a:p>
            <a:r>
              <a:rPr lang="en-US" dirty="0"/>
              <a:t> we can devise multiple algorithm for one problem</a:t>
            </a:r>
          </a:p>
          <a:p>
            <a:pPr marL="0" indent="0" algn="l" fontAlgn="base"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Properties of Algorithm:</a:t>
            </a:r>
            <a:endParaRPr lang="en-US" b="1" i="0" dirty="0">
              <a:solidFill>
                <a:srgbClr val="273239"/>
              </a:solidFill>
              <a:effectLst/>
              <a:highlight>
                <a:srgbClr val="FFFF00"/>
              </a:highlight>
              <a:latin typeface="Nunito" pitchFamily="2" charset="0"/>
            </a:endParaRP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should terminate after a finite time.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should produce at least one output.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should take zero or more input.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should be deterministic means giving the same output for the same input case.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Every step in the algorithm must be effective i.e. every step should do some work.</a:t>
            </a:r>
          </a:p>
          <a:p>
            <a:pPr marL="0" indent="0" algn="l" fontAlgn="base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 detailed explanation is provided on referenced page for interested students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dirty="0"/>
          </a:p>
          <a:p>
            <a:r>
              <a:rPr lang="en-US" sz="1600" dirty="0"/>
              <a:t>Source = </a:t>
            </a:r>
            <a:r>
              <a:rPr lang="en-US" sz="1600" dirty="0">
                <a:hlinkClick r:id="rId2"/>
              </a:rPr>
              <a:t>https://www.geeksforgeeks.org/introduction-to-algorithms/</a:t>
            </a:r>
            <a:endParaRPr lang="en-US" sz="1600" dirty="0"/>
          </a:p>
          <a:p>
            <a:r>
              <a:rPr lang="en-US" sz="1600" dirty="0"/>
              <a:t>Useful Link : </a:t>
            </a:r>
            <a:r>
              <a:rPr lang="en-US" sz="1600" dirty="0">
                <a:hlinkClick r:id="rId3"/>
              </a:rPr>
              <a:t>https://aofa.cs.princeton.edu/80strings/</a:t>
            </a:r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D094AE-C044-700F-BB44-1656301B3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9129" y="1071282"/>
            <a:ext cx="5546259" cy="5118381"/>
          </a:xfrm>
        </p:spPr>
        <p:txBody>
          <a:bodyPr>
            <a:normAutofit fontScale="55000" lnSpcReduction="20000"/>
          </a:bodyPr>
          <a:lstStyle/>
          <a:p>
            <a:r>
              <a:rPr lang="en-US" sz="2600" b="1" dirty="0"/>
              <a:t>Designing an Algorithm ?</a:t>
            </a:r>
          </a:p>
          <a:p>
            <a:r>
              <a:rPr lang="en-US" sz="2600" dirty="0"/>
              <a:t>For example, lets see you need to add 3 numbers</a:t>
            </a:r>
          </a:p>
          <a:p>
            <a:pPr algn="l" rtl="0" fontAlgn="base"/>
            <a:r>
              <a:rPr lang="en-US" sz="2600" b="0" i="0" dirty="0">
                <a:solidFill>
                  <a:srgbClr val="273239"/>
                </a:solidFill>
                <a:effectLst/>
                <a:latin typeface="Nunito" pitchFamily="2" charset="0"/>
              </a:rPr>
              <a:t>prerequisites </a:t>
            </a:r>
          </a:p>
          <a:p>
            <a:pPr marL="514350" indent="-514350" algn="l" rtl="0" fontAlgn="base">
              <a:buFont typeface="+mj-lt"/>
              <a:buAutoNum type="arabicPeriod"/>
            </a:pPr>
            <a:r>
              <a:rPr lang="en-US" sz="26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problem that is to be solved by this algorithm</a:t>
            </a:r>
            <a:r>
              <a:rPr lang="en-US" sz="2600" b="0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</a:p>
          <a:p>
            <a:pPr marL="0" indent="0" algn="ctr" fontAlgn="base">
              <a:buNone/>
            </a:pPr>
            <a:r>
              <a:rPr lang="en-US" sz="2600" i="0" dirty="0">
                <a:solidFill>
                  <a:srgbClr val="273239"/>
                </a:solidFill>
                <a:effectLst/>
                <a:latin typeface="Nunito" pitchFamily="2" charset="0"/>
              </a:rPr>
              <a:t>             Add 3 numbers and print their sum.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sz="26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constraints of the problem that must be considered while solving the problem</a:t>
            </a:r>
            <a:r>
              <a:rPr lang="en-US" sz="26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</a:p>
          <a:p>
            <a:pPr marL="0" indent="0" algn="ctr" fontAlgn="base">
              <a:buNone/>
            </a:pPr>
            <a:r>
              <a:rPr lang="en-US" sz="26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numbers must contain only digits and no other characters.</a:t>
            </a:r>
          </a:p>
          <a:p>
            <a:pPr algn="l" fontAlgn="base">
              <a:buFont typeface="+mj-lt"/>
              <a:buAutoNum type="arabicPeriod" startAt="3"/>
            </a:pPr>
            <a:r>
              <a:rPr lang="en-US" sz="26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input to be taken to solve the problem:</a:t>
            </a:r>
            <a:r>
              <a:rPr lang="en-US" sz="2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marL="0" indent="0" algn="ctr" fontAlgn="base">
              <a:buNone/>
            </a:pPr>
            <a:r>
              <a:rPr lang="en-US" sz="26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three numbers to be added.</a:t>
            </a:r>
          </a:p>
          <a:p>
            <a:pPr algn="l" fontAlgn="base">
              <a:buFont typeface="+mj-lt"/>
              <a:buAutoNum type="arabicPeriod" startAt="4"/>
            </a:pPr>
            <a:r>
              <a:rPr lang="en-US" sz="26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output to be expected when the problem is solved:</a:t>
            </a:r>
          </a:p>
          <a:p>
            <a:pPr marL="0" indent="0" algn="ctr" fontAlgn="base">
              <a:buNone/>
            </a:pPr>
            <a:r>
              <a:rPr lang="en-US" sz="26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sum of the three i.e., a single integer value.</a:t>
            </a:r>
          </a:p>
          <a:p>
            <a:pPr algn="l" fontAlgn="base">
              <a:buFont typeface="+mj-lt"/>
              <a:buAutoNum type="arabicPeriod" startAt="5"/>
            </a:pPr>
            <a:r>
              <a:rPr lang="en-US" sz="26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solution to this problem, in the given constraints:</a:t>
            </a:r>
            <a:r>
              <a:rPr lang="en-US" sz="2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marL="0" indent="0" algn="ctr" fontAlgn="base">
              <a:buNone/>
            </a:pPr>
            <a:r>
              <a:rPr lang="en-US" sz="26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solution consists of adding the 3 numbers. It can be done with the help of the ‘+’ operator, or bit-wise, or any other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4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7A5E18-0328-A002-8E33-A3C02D9C5D1C}"/>
              </a:ext>
            </a:extLst>
          </p:cNvPr>
          <p:cNvSpPr txBox="1"/>
          <p:nvPr/>
        </p:nvSpPr>
        <p:spPr>
          <a:xfrm>
            <a:off x="513761" y="1079369"/>
            <a:ext cx="114158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How to write Algorithm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Natural Language</a:t>
            </a:r>
          </a:p>
          <a:p>
            <a:pPr lvl="1"/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Pseudo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code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Flowchart</a:t>
            </a:r>
          </a:p>
          <a:p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Natural Language 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As described in designing algorithm example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Pseudo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code</a:t>
            </a:r>
          </a:p>
          <a:p>
            <a:pPr lvl="1"/>
            <a:r>
              <a:rPr lang="en-US" dirty="0"/>
              <a:t>High-level description of an algorithm</a:t>
            </a:r>
          </a:p>
          <a:p>
            <a:pPr lvl="1"/>
            <a:r>
              <a:rPr lang="en-US" dirty="0"/>
              <a:t> More structured than English prose</a:t>
            </a:r>
          </a:p>
          <a:p>
            <a:pPr lvl="1"/>
            <a:r>
              <a:rPr lang="en-US" dirty="0"/>
              <a:t> Less detailed than a program</a:t>
            </a:r>
          </a:p>
          <a:p>
            <a:pPr lvl="1"/>
            <a:r>
              <a:rPr lang="en-US" dirty="0"/>
              <a:t> Preferred notation for describing algorithms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Hides program design issues</a:t>
            </a:r>
          </a:p>
          <a:p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Flowchart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Will be displayed from research paper</a:t>
            </a:r>
          </a:p>
        </p:txBody>
      </p:sp>
    </p:spTree>
    <p:extLst>
      <p:ext uri="{BB962C8B-B14F-4D97-AF65-F5344CB8AC3E}">
        <p14:creationId xmlns:p14="http://schemas.microsoft.com/office/powerpoint/2010/main" val="72192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CABC4F-9416-27D8-91F6-ABDF7E6E5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623762"/>
              </p:ext>
            </p:extLst>
          </p:nvPr>
        </p:nvGraphicFramePr>
        <p:xfrm>
          <a:off x="1528482" y="201613"/>
          <a:ext cx="5387789" cy="234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5AD685-9016-784F-5709-E37C302F6CD6}"/>
              </a:ext>
            </a:extLst>
          </p:cNvPr>
          <p:cNvSpPr txBox="1"/>
          <p:nvPr/>
        </p:nvSpPr>
        <p:spPr>
          <a:xfrm>
            <a:off x="264459" y="2274838"/>
            <a:ext cx="119275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Which one to choose?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Analyze All algorithms in term 2 factors i.e. of time(Faster execution) and Space(Less Memory)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Design and Analysis of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Design (How many algorithm are there for problem)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Analysis (what will be time taken by each of them and what are memory requirements)</a:t>
            </a:r>
          </a:p>
          <a:p>
            <a:pPr lvl="1"/>
            <a:r>
              <a:rPr lang="en-US" dirty="0"/>
              <a:t>Then we chose algorithm</a:t>
            </a:r>
          </a:p>
        </p:txBody>
      </p:sp>
    </p:spTree>
    <p:extLst>
      <p:ext uri="{BB962C8B-B14F-4D97-AF65-F5344CB8AC3E}">
        <p14:creationId xmlns:p14="http://schemas.microsoft.com/office/powerpoint/2010/main" val="390625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72C6-4B1E-9E61-AB55-D4D414D3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 involves Evaluating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ECE7-9F29-A803-FCEA-EE6C5DB9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:  Units generalized as words</a:t>
            </a:r>
          </a:p>
          <a:p>
            <a:r>
              <a:rPr lang="en-US" dirty="0"/>
              <a:t>CPU time: units are cycles</a:t>
            </a:r>
          </a:p>
          <a:p>
            <a:r>
              <a:rPr lang="en-US" dirty="0"/>
              <a:t>Correctness:  Desired output</a:t>
            </a:r>
          </a:p>
        </p:txBody>
      </p:sp>
    </p:spTree>
    <p:extLst>
      <p:ext uri="{BB962C8B-B14F-4D97-AF65-F5344CB8AC3E}">
        <p14:creationId xmlns:p14="http://schemas.microsoft.com/office/powerpoint/2010/main" val="287104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9C7BE-C85F-70F7-9DA3-148BFDA20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8789" y="793376"/>
            <a:ext cx="5586600" cy="5396287"/>
          </a:xfrm>
        </p:spPr>
        <p:txBody>
          <a:bodyPr>
            <a:normAutofit fontScale="62500" lnSpcReduction="20000"/>
          </a:bodyPr>
          <a:lstStyle/>
          <a:p>
            <a:pPr lvl="1"/>
            <a:endParaRPr lang="en-US" dirty="0"/>
          </a:p>
          <a:p>
            <a:pPr lvl="1"/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lvl="1"/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lvl="1"/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F8466-DDE5-9F12-8AC7-DACE155B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94" y="188539"/>
            <a:ext cx="5157787" cy="823912"/>
          </a:xfrm>
        </p:spPr>
        <p:txBody>
          <a:bodyPr/>
          <a:lstStyle/>
          <a:p>
            <a:r>
              <a:rPr lang="en-US" dirty="0"/>
              <a:t>Analyzing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DAC50-50E9-0C30-7CD5-D7F9A35EB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118" y="1012451"/>
            <a:ext cx="5389281" cy="5181134"/>
          </a:xfrm>
        </p:spPr>
        <p:txBody>
          <a:bodyPr>
            <a:normAutofit fontScale="62500" lnSpcReduction="20000"/>
          </a:bodyPr>
          <a:lstStyle/>
          <a:p>
            <a:r>
              <a:rPr lang="en-US" sz="1800" b="1" i="0" u="none" strike="noStrike" baseline="0" dirty="0">
                <a:solidFill>
                  <a:srgbClr val="303030"/>
                </a:solidFill>
                <a:latin typeface="Arial" panose="020B0604020202020204" pitchFamily="34" charset="0"/>
              </a:rPr>
              <a:t>Goa</a:t>
            </a:r>
            <a:r>
              <a:rPr lang="en-US" sz="1800" b="1" i="0" u="none" strike="noStrike" baseline="0" dirty="0">
                <a:solidFill>
                  <a:srgbClr val="0A0A0A"/>
                </a:solidFill>
                <a:latin typeface="Arial" panose="020B0604020202020204" pitchFamily="34" charset="0"/>
              </a:rPr>
              <a:t>l </a:t>
            </a:r>
            <a:r>
              <a:rPr lang="en-US" sz="1800" b="1" i="0" u="none" strike="noStrike" baseline="0" dirty="0">
                <a:solidFill>
                  <a:srgbClr val="303030"/>
                </a:solidFill>
                <a:latin typeface="Arial" panose="020B0604020202020204" pitchFamily="34" charset="0"/>
              </a:rPr>
              <a:t>of th</a:t>
            </a:r>
            <a:r>
              <a:rPr lang="en-US" sz="1800" b="1" i="0" u="none" strike="noStrike" baseline="0" dirty="0">
                <a:solidFill>
                  <a:srgbClr val="4E4E4E"/>
                </a:solidFill>
                <a:latin typeface="Arial" panose="020B0604020202020204" pitchFamily="34" charset="0"/>
              </a:rPr>
              <a:t>e </a:t>
            </a:r>
            <a:r>
              <a:rPr lang="en-US" sz="1800" b="1" i="0" u="none" strike="noStrike" baseline="0" dirty="0">
                <a:solidFill>
                  <a:srgbClr val="303030"/>
                </a:solidFill>
                <a:latin typeface="Arial" panose="020B0604020202020204" pitchFamily="34" charset="0"/>
              </a:rPr>
              <a:t>Analysis of A</a:t>
            </a:r>
            <a:r>
              <a:rPr lang="en-US" sz="1800" b="1" i="0" u="none" strike="noStrike" baseline="0" dirty="0">
                <a:solidFill>
                  <a:srgbClr val="0A0A0A"/>
                </a:solidFill>
                <a:latin typeface="Arial" panose="020B0604020202020204" pitchFamily="34" charset="0"/>
              </a:rPr>
              <a:t>l</a:t>
            </a:r>
            <a:r>
              <a:rPr lang="en-US" sz="1800" b="1" i="0" u="none" strike="noStrike" baseline="0" dirty="0">
                <a:solidFill>
                  <a:srgbClr val="303030"/>
                </a:solidFill>
                <a:latin typeface="Arial" panose="020B0604020202020204" pitchFamily="34" charset="0"/>
              </a:rPr>
              <a:t>gorithms</a:t>
            </a:r>
            <a:r>
              <a:rPr lang="en-US" sz="1800" b="1" u="none" strike="noStrike" baseline="0" dirty="0">
                <a:solidFill>
                  <a:srgbClr val="273239"/>
                </a:solidFill>
                <a:latin typeface="Nunito" pitchFamily="2" charset="0"/>
              </a:rPr>
              <a:t>: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 compare algorithms (or solutions) mainly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</a:rPr>
              <a:t>In terms of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running lime but also in terms of other factors (e.g., memory, developer effort, </a:t>
            </a:r>
            <a:r>
              <a:rPr lang="en-US" sz="1800" dirty="0">
                <a:latin typeface="Times New Roman" panose="02020603050405020304" pitchFamily="18" charset="0"/>
              </a:rPr>
              <a:t>..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solidFill>
                  <a:srgbClr val="303030"/>
                </a:solidFill>
                <a:latin typeface="Arial" panose="020B0604020202020204" pitchFamily="34" charset="0"/>
              </a:rPr>
              <a:t>Running Tim</a:t>
            </a:r>
            <a:r>
              <a:rPr lang="en-US" sz="1800" b="1" i="0" u="none" strike="noStrike" baseline="0" dirty="0">
                <a:solidFill>
                  <a:srgbClr val="4E4E4E"/>
                </a:solidFill>
                <a:latin typeface="Arial" panose="020B0604020202020204" pitchFamily="34" charset="0"/>
              </a:rPr>
              <a:t>e </a:t>
            </a:r>
            <a:r>
              <a:rPr lang="en-US" sz="1800" b="1" i="0" u="none" strike="noStrike" baseline="0" dirty="0">
                <a:solidFill>
                  <a:srgbClr val="303030"/>
                </a:solidFill>
                <a:latin typeface="Arial" panose="020B0604020202020204" pitchFamily="34" charset="0"/>
              </a:rPr>
              <a:t>Anal</a:t>
            </a:r>
            <a:r>
              <a:rPr lang="en-US" sz="1800" b="1" i="0" u="none" strike="noStrike" baseline="0" dirty="0">
                <a:solidFill>
                  <a:srgbClr val="4E4E4E"/>
                </a:solidFill>
                <a:latin typeface="Arial" panose="020B0604020202020204" pitchFamily="34" charset="0"/>
              </a:rPr>
              <a:t>ys</a:t>
            </a:r>
            <a:r>
              <a:rPr lang="en-US" sz="1800" b="1" i="0" u="none" strike="noStrike" baseline="0" dirty="0">
                <a:solidFill>
                  <a:srgbClr val="303030"/>
                </a:solidFill>
                <a:latin typeface="Arial" panose="020B0604020202020204" pitchFamily="34" charset="0"/>
              </a:rPr>
              <a:t>i</a:t>
            </a:r>
            <a:r>
              <a:rPr lang="en-US" sz="1800" b="1" i="0" u="none" strike="noStrike" baseline="0" dirty="0">
                <a:solidFill>
                  <a:srgbClr val="4E4E4E"/>
                </a:solidFill>
                <a:latin typeface="Arial" panose="020B0604020202020204" pitchFamily="34" charset="0"/>
              </a:rPr>
              <a:t>s: </a:t>
            </a:r>
            <a:r>
              <a:rPr lang="en-US" sz="1800" dirty="0">
                <a:solidFill>
                  <a:srgbClr val="646464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H</a:t>
            </a:r>
            <a:r>
              <a:rPr lang="en-US" sz="1800" b="0" i="0" u="none" strike="noStrike" baseline="0" dirty="0">
                <a:solidFill>
                  <a:srgbClr val="646464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ow processing time </a:t>
            </a:r>
            <a:r>
              <a:rPr lang="en-US" sz="1800" b="0" i="0" u="none" strike="noStrike" baseline="0" dirty="0">
                <a:solidFill>
                  <a:srgbClr val="4E4E4E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incre</a:t>
            </a:r>
            <a:r>
              <a:rPr lang="en-US" sz="1800" b="0" i="0" u="none" strike="noStrike" baseline="0" dirty="0">
                <a:solidFill>
                  <a:srgbClr val="7B7B7B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ases as </a:t>
            </a:r>
            <a:r>
              <a:rPr lang="en-US" sz="1800" b="0" i="0" u="none" strike="noStrike" baseline="0" dirty="0">
                <a:solidFill>
                  <a:srgbClr val="646464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the </a:t>
            </a:r>
            <a:r>
              <a:rPr lang="en-US" sz="1800" b="0" i="0" u="none" strike="noStrike" baseline="0" dirty="0">
                <a:solidFill>
                  <a:srgbClr val="7B7B7B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size </a:t>
            </a:r>
            <a:r>
              <a:rPr lang="en-US" sz="1800" b="0" i="0" u="none" strike="noStrike" baseline="0" dirty="0">
                <a:solidFill>
                  <a:srgbClr val="646464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of the problem (input size) increases.</a:t>
            </a:r>
          </a:p>
          <a:p>
            <a:pPr algn="l"/>
            <a:r>
              <a:rPr lang="en-US" sz="1800" b="1" i="0" u="none" strike="noStrike" baseline="0" dirty="0">
                <a:solidFill>
                  <a:srgbClr val="4E4E4E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Input types</a:t>
            </a:r>
          </a:p>
          <a:p>
            <a:pPr lvl="1"/>
            <a:r>
              <a:rPr lang="en-US" sz="1400" b="1" i="0" u="none" strike="noStrike" baseline="0" dirty="0">
                <a:latin typeface="Times New Roman" panose="02020603050405020304" pitchFamily="18" charset="0"/>
              </a:rPr>
              <a:t>Size of an array</a:t>
            </a:r>
          </a:p>
          <a:p>
            <a:pPr lvl="1"/>
            <a:r>
              <a:rPr lang="en-US" sz="1400" b="1" i="0" u="none" strike="noStrike" baseline="0" dirty="0">
                <a:latin typeface="Times New Roman" panose="02020603050405020304" pitchFamily="18" charset="0"/>
              </a:rPr>
              <a:t>• Polynomial degree</a:t>
            </a:r>
          </a:p>
          <a:p>
            <a:pPr lvl="1"/>
            <a:r>
              <a:rPr lang="en-US" sz="1400" b="1" i="0" u="none" strike="noStrike" baseline="0" dirty="0">
                <a:latin typeface="Times New Roman" panose="02020603050405020304" pitchFamily="18" charset="0"/>
              </a:rPr>
              <a:t>• Number of </a:t>
            </a:r>
            <a:r>
              <a:rPr lang="en-US" sz="1400" b="1" dirty="0">
                <a:latin typeface="Times New Roman" panose="02020603050405020304" pitchFamily="18" charset="0"/>
              </a:rPr>
              <a:t>e</a:t>
            </a:r>
            <a:r>
              <a:rPr lang="en-US" sz="1400" b="1" i="0" u="none" strike="noStrike" baseline="0" dirty="0">
                <a:latin typeface="Times New Roman" panose="02020603050405020304" pitchFamily="18" charset="0"/>
              </a:rPr>
              <a:t>lements in a matrix</a:t>
            </a:r>
          </a:p>
          <a:p>
            <a:pPr lvl="1"/>
            <a:r>
              <a:rPr lang="en-US" sz="1400" b="1" i="0" u="none" strike="noStrike" baseline="0" dirty="0">
                <a:latin typeface="Times New Roman" panose="02020603050405020304" pitchFamily="18" charset="0"/>
              </a:rPr>
              <a:t>• Number of bits in the binary representation of the input</a:t>
            </a:r>
          </a:p>
          <a:p>
            <a:pPr lvl="1"/>
            <a:r>
              <a:rPr lang="en-US" sz="1400" b="1" i="0" u="none" strike="noStrike" baseline="0" dirty="0">
                <a:latin typeface="Times New Roman" panose="02020603050405020304" pitchFamily="18" charset="0"/>
              </a:rPr>
              <a:t>• Vertices and edges in a graph.</a:t>
            </a:r>
            <a:endParaRPr lang="en-US" sz="1400" b="1" i="0" u="none" strike="noStrike" baseline="0" dirty="0">
              <a:highlight>
                <a:srgbClr val="FFFF00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Types of Analysis of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effectLst/>
                <a:latin typeface="Nunito" pitchFamily="2" charset="0"/>
              </a:rPr>
              <a:t>Priori Analysis: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R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unning time of a given algorithm as a function of the input</a:t>
            </a:r>
            <a:r>
              <a:rPr lang="pt-BR" sz="2800" b="0" i="0" u="none" strike="noStrike" baseline="0" dirty="0">
                <a:latin typeface="Times New Roman" panose="02020603050405020304" pitchFamily="18" charset="0"/>
              </a:rPr>
              <a:t>ssize </a:t>
            </a:r>
            <a:r>
              <a:rPr lang="pt-BR" sz="2800" b="1" i="1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pt-BR" sz="2800" b="0" i="1" u="none" strike="noStrike" baseline="0" dirty="0">
                <a:latin typeface="Times New Roman" panose="02020603050405020304" pitchFamily="18" charset="0"/>
              </a:rPr>
              <a:t> i.e</a:t>
            </a:r>
            <a:r>
              <a:rPr lang="pt-BR" sz="2800" b="1" i="1" u="none" strike="noStrike" baseline="0" dirty="0">
                <a:latin typeface="Times New Roman" panose="02020603050405020304" pitchFamily="18" charset="0"/>
              </a:rPr>
              <a:t>. f(n)</a:t>
            </a:r>
            <a:r>
              <a:rPr lang="pt-BR" sz="2800" b="1" i="0" u="none" strike="noStrike" baseline="0" dirty="0">
                <a:latin typeface="Times New Roman" panose="02020603050405020304" pitchFamily="18" charset="0"/>
              </a:rPr>
              <a:t> 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</a:rPr>
              <a:t>R</a:t>
            </a: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unning time increases as a function of input is called</a:t>
            </a:r>
            <a:r>
              <a:rPr lang="en-US" sz="2200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200" b="1" i="1" u="none" strike="noStrike" baseline="0" dirty="0">
                <a:latin typeface="Times New Roman" panose="02020603050405020304" pitchFamily="18" charset="0"/>
              </a:rPr>
              <a:t>rate of growth</a:t>
            </a:r>
            <a:endParaRPr lang="pt-BR" sz="2200" b="1" dirty="0">
              <a:latin typeface="Times New Roman" panose="02020603050405020304" pitchFamily="18" charset="0"/>
            </a:endParaRPr>
          </a:p>
          <a:p>
            <a:pPr lvl="1"/>
            <a:r>
              <a:rPr lang="en-US" dirty="0">
                <a:latin typeface="Nunito" pitchFamily="2" charset="0"/>
              </a:rPr>
              <a:t>Does not depend on language, hardware</a:t>
            </a:r>
            <a:endParaRPr lang="en-US" i="0" dirty="0">
              <a:effectLst/>
              <a:latin typeface="Nunito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effectLst/>
                <a:latin typeface="Nunito" pitchFamily="2" charset="0"/>
              </a:rPr>
              <a:t>Posterior Analysis:</a:t>
            </a:r>
          </a:p>
          <a:p>
            <a:pPr lvl="1"/>
            <a:r>
              <a:rPr lang="en-US" dirty="0">
                <a:latin typeface="Nunito" pitchFamily="2" charset="0"/>
              </a:rPr>
              <a:t>D</a:t>
            </a:r>
            <a:r>
              <a:rPr lang="en-US" b="0" i="0" dirty="0">
                <a:effectLst/>
                <a:latin typeface="Nunito" pitchFamily="2" charset="0"/>
              </a:rPr>
              <a:t>ependent on the language</a:t>
            </a:r>
          </a:p>
          <a:p>
            <a:pPr lvl="1"/>
            <a:r>
              <a:rPr lang="en-US" dirty="0">
                <a:latin typeface="Nunito" pitchFamily="2" charset="0"/>
              </a:rPr>
              <a:t>Hardware </a:t>
            </a:r>
          </a:p>
          <a:p>
            <a:pPr lvl="1"/>
            <a:r>
              <a:rPr lang="en-US" dirty="0">
                <a:latin typeface="Nunito" pitchFamily="2" charset="0"/>
              </a:rPr>
              <a:t>Empirical Analysis : </a:t>
            </a:r>
          </a:p>
          <a:p>
            <a:pPr lvl="2"/>
            <a:r>
              <a:rPr lang="en-US" dirty="0">
                <a:latin typeface="Nunito" pitchFamily="2" charset="0"/>
              </a:rPr>
              <a:t>Algorithm Specification, RAM Computational Model</a:t>
            </a:r>
          </a:p>
          <a:p>
            <a:pPr marL="457200" lvl="1" indent="0">
              <a:buNone/>
            </a:pPr>
            <a:endParaRPr lang="en-US" dirty="0">
              <a:latin typeface="Nunito" pitchFamily="2" charset="0"/>
            </a:endParaRPr>
          </a:p>
          <a:p>
            <a:pPr lvl="1"/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/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8E6CB-80D2-27BE-4F3E-86A01F6BDB68}"/>
              </a:ext>
            </a:extLst>
          </p:cNvPr>
          <p:cNvSpPr txBox="1"/>
          <p:nvPr/>
        </p:nvSpPr>
        <p:spPr>
          <a:xfrm>
            <a:off x="6096000" y="689502"/>
            <a:ext cx="583571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Types of Analysis</a:t>
            </a:r>
          </a:p>
          <a:p>
            <a:r>
              <a:rPr lang="en-US" b="0" i="0" u="none" strike="noStrike" baseline="0" dirty="0">
                <a:latin typeface="Times New Roman" panose="02020603050405020304" pitchFamily="18" charset="0"/>
              </a:rPr>
              <a:t>Defines the input for which the algorithm takes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Worst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a long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runs the slowest.</a:t>
            </a: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</a:rPr>
              <a:t>Best case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least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runs the fastest.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•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Average case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Provides a prediction about the running time or the algorithm.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Assumes that the input is random.</a:t>
            </a:r>
          </a:p>
          <a:p>
            <a:pPr algn="l"/>
            <a:r>
              <a:rPr lang="en-US" sz="1800" b="0" i="1" u="none" strike="noStrike" baseline="0" dirty="0">
                <a:latin typeface="Arial" panose="020B0604020202020204" pitchFamily="34" charset="0"/>
              </a:rPr>
              <a:t>lower Bound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&lt;=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Average Time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&lt;=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Upper Bound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best. worst and average cases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form of expressions. As an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example, let </a:t>
            </a:r>
            <a:r>
              <a:rPr lang="en-US" i="1" dirty="0">
                <a:latin typeface="Times New Roman" panose="02020603050405020304" pitchFamily="18" charset="0"/>
              </a:rPr>
              <a:t>f(n)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be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function which represents the given algorithm.</a:t>
            </a:r>
          </a:p>
          <a:p>
            <a:pPr algn="l"/>
            <a:r>
              <a:rPr lang="en-US" sz="1800" b="0" i="1" u="none" strike="noStrike" baseline="0" dirty="0">
                <a:latin typeface="Arial" panose="020B0604020202020204" pitchFamily="34" charset="0"/>
              </a:rPr>
              <a:t>f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(n) = n</a:t>
            </a:r>
            <a:r>
              <a:rPr lang="en-US" sz="1800" b="0" i="0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+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500, for worst case</a:t>
            </a:r>
          </a:p>
          <a:p>
            <a:pPr algn="l"/>
            <a:r>
              <a:rPr lang="en-US" sz="1800" b="0" i="1" u="none" strike="noStrike" baseline="0" dirty="0">
                <a:latin typeface="Arial" panose="020B0604020202020204" pitchFamily="34" charset="0"/>
              </a:rPr>
              <a:t>f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(n)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=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+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100n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+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500, for best case</a:t>
            </a:r>
            <a:endParaRPr lang="en-US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9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35FB-982A-50CB-9C62-222B3F62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063"/>
          </a:xfrm>
        </p:spPr>
        <p:txBody>
          <a:bodyPr/>
          <a:lstStyle/>
          <a:p>
            <a:r>
              <a:rPr lang="en-US" dirty="0"/>
              <a:t>The Problem Definition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89B2C8-EC82-0340-59F7-FEC7EBD088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70780"/>
            <a:ext cx="11401425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Problem set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Given an array of integers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nums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 and an integer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, return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indices of the two numbers such that they add up to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You may assume that each input would have 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exactly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 one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, and you may not use the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same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 element twice.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You can return the answer in any order.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highlight>
                  <a:srgbClr val="FFFF00"/>
                </a:highlight>
                <a:latin typeface="-apple-system"/>
              </a:rPr>
              <a:t>Example 1: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nums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[2,7,11,15], target = 9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[0,1]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Explanation: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Because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nums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[0]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nums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[1] == 9, we return [0, 1].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highlight>
                  <a:srgbClr val="FFFF00"/>
                </a:highlight>
                <a:latin typeface="-apple-system"/>
              </a:rPr>
              <a:t>Example 2: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nums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[3,2,4], target = 6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[1,2]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highlight>
                  <a:srgbClr val="FFFF00"/>
                </a:highlight>
                <a:latin typeface="-apple-system"/>
              </a:rPr>
              <a:t>Example 3: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nums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[3,3], target = 6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[0,1]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highlight>
                  <a:srgbClr val="FFFF00"/>
                </a:highlight>
                <a:latin typeface="-apple-system"/>
              </a:rPr>
              <a:t>Constraints: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2 &lt;=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nums.length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 &lt;= 10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-10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 &lt;=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nums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] &lt;= 10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-10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 &lt;= target &lt;= 10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rgbClr val="262626"/>
                </a:solidFill>
                <a:effectLst/>
                <a:latin typeface="Menlo"/>
              </a:rPr>
              <a:t>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Only one valid answer exists.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 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Follow-up: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Can you come up with an algorithm that is less than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O(n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monospace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time complexity?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1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CB6E-2614-0988-9ECD-38E00F25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BA2A-9C8C-65C0-7B9D-FA8BB337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412" cy="474550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Notation for Analyzing Algorithm(Asymptotic Notation, for comparing algorithms )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Asymptotic Notation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used to describe the running time of an algorithm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- how much time an algorithm takes with a given input, n. There are three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main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notations: big O, big Theta (Θ), and big Omega (Ω)</a:t>
            </a:r>
          </a:p>
          <a:p>
            <a:r>
              <a:rPr lang="en-US" dirty="0">
                <a:solidFill>
                  <a:schemeClr val="accent6"/>
                </a:solidFill>
              </a:rPr>
              <a:t>Input: size, array[], element, position</a:t>
            </a:r>
          </a:p>
          <a:p>
            <a:r>
              <a:rPr lang="en-US" dirty="0"/>
              <a:t>Int Len= </a:t>
            </a:r>
            <a:r>
              <a:rPr lang="en-US" dirty="0" err="1"/>
              <a:t>len</a:t>
            </a:r>
            <a:r>
              <a:rPr lang="en-US" dirty="0"/>
              <a:t>(array) 1</a:t>
            </a:r>
          </a:p>
          <a:p>
            <a:r>
              <a:rPr lang="en-US" dirty="0"/>
              <a:t>Array =[]    1                </a:t>
            </a:r>
          </a:p>
          <a:p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= Len down to position + 1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(1, </a:t>
            </a:r>
            <a:r>
              <a:rPr lang="en-US" dirty="0"/>
              <a:t>Len or n/N,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Len or n/N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    array[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] = array[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- 1] </a:t>
            </a:r>
            <a:r>
              <a:rPr lang="en-US" dirty="0"/>
              <a:t>(Len or n/N)</a:t>
            </a:r>
          </a:p>
          <a:p>
            <a:r>
              <a:rPr lang="en-US" dirty="0">
                <a:solidFill>
                  <a:schemeClr val="accent6"/>
                </a:solidFill>
              </a:rPr>
              <a:t>array[position] = element</a:t>
            </a:r>
            <a:r>
              <a:rPr lang="en-US" dirty="0"/>
              <a:t>(1)</a:t>
            </a:r>
          </a:p>
          <a:p>
            <a:r>
              <a:rPr lang="en-US" dirty="0">
                <a:solidFill>
                  <a:schemeClr val="accent6"/>
                </a:solidFill>
              </a:rPr>
              <a:t>size++  </a:t>
            </a:r>
            <a:r>
              <a:rPr lang="en-US" dirty="0"/>
              <a:t>(1)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Output: array</a:t>
            </a:r>
          </a:p>
          <a:p>
            <a:r>
              <a:rPr lang="en-US" dirty="0"/>
              <a:t>Complexity = 1+1+1+ n+1+1 =n+5</a:t>
            </a:r>
            <a:r>
              <a:rPr lang="en-US" dirty="0">
                <a:sym typeface="Wingdings" panose="05000000000000000000" pitchFamily="2" charset="2"/>
              </a:rPr>
              <a:t> f(n)= n+5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6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617C-B455-B4D7-D370-F362C4FA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180"/>
            <a:ext cx="12192000" cy="660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Big Oh (O)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F713-6077-7A8B-AD10-2E8AAB2A7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42000"/>
            <a:ext cx="11263313" cy="56587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1)</a:t>
            </a:r>
            <a:r>
              <a:rPr lang="en-US" b="1" dirty="0"/>
              <a:t>Big Oh (O) notation or Worst or Upper bound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lvl="2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Big O notation is used to explain the </a:t>
            </a:r>
            <a:r>
              <a:rPr lang="en-US" b="1" i="0" dirty="0">
                <a:effectLst/>
                <a:latin typeface="Lato" panose="020F0502020204030203" pitchFamily="34" charset="0"/>
              </a:rPr>
              <a:t>complexity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 of algorithm in form of algebraic terms.</a:t>
            </a:r>
          </a:p>
          <a:p>
            <a:pPr lvl="2"/>
            <a:r>
              <a:rPr lang="en-US" b="1" i="1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“f(n) is O(g(n))” </a:t>
            </a:r>
            <a:r>
              <a:rPr lang="en-US" b="1" i="1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iff</a:t>
            </a:r>
            <a:r>
              <a:rPr lang="en-US" b="1" i="1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for some constants c and n₀, 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	0 ≤ f(n) ≤ cg(n) for all n &gt; n₀, c&gt;0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0" i="0" dirty="0">
                <a:effectLst/>
                <a:latin typeface="Lato" panose="020F0502020204030203" pitchFamily="34" charset="0"/>
              </a:rPr>
              <a:t>if f(n) = n</a:t>
            </a:r>
            <a:r>
              <a:rPr lang="en-US" b="0" i="0" baseline="30000" dirty="0">
                <a:effectLst/>
                <a:latin typeface="Lato" panose="020F0502020204030203" pitchFamily="34" charset="0"/>
              </a:rPr>
              <a:t>2</a:t>
            </a:r>
            <a:r>
              <a:rPr lang="en-US" b="0" i="0" dirty="0">
                <a:effectLst/>
                <a:latin typeface="Lato" panose="020F0502020204030203" pitchFamily="34" charset="0"/>
              </a:rPr>
              <a:t> +1  and </a:t>
            </a:r>
            <a:r>
              <a:rPr lang="en-US" b="0" i="0" dirty="0"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 </a:t>
            </a:r>
            <a:r>
              <a:rPr lang="en-US" b="0" i="0" dirty="0">
                <a:effectLst/>
                <a:latin typeface="Lato" panose="020F0502020204030203" pitchFamily="34" charset="0"/>
              </a:rPr>
              <a:t>f(n) =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Og(n)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 </a:t>
            </a:r>
            <a:r>
              <a:rPr lang="en-US" b="0" i="0" dirty="0">
                <a:effectLst/>
                <a:latin typeface="Lato" panose="020F0502020204030203" pitchFamily="34" charset="0"/>
              </a:rPr>
              <a:t>n</a:t>
            </a:r>
            <a:r>
              <a:rPr lang="en-US" b="0" i="0" baseline="30000" dirty="0">
                <a:effectLst/>
                <a:latin typeface="Lato" panose="020F0502020204030203" pitchFamily="34" charset="0"/>
              </a:rPr>
              <a:t>2</a:t>
            </a:r>
            <a:r>
              <a:rPr lang="en-US" b="0" i="0" dirty="0">
                <a:effectLst/>
                <a:latin typeface="Lato" panose="020F0502020204030203" pitchFamily="34" charset="0"/>
              </a:rPr>
              <a:t> +1 &lt;=cg(?) </a:t>
            </a:r>
            <a:r>
              <a:rPr lang="en-US" b="0" i="0" dirty="0"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 </a:t>
            </a:r>
            <a:r>
              <a:rPr lang="en-US" b="0" i="0" dirty="0">
                <a:effectLst/>
                <a:latin typeface="Lato" panose="020F0502020204030203" pitchFamily="34" charset="0"/>
              </a:rPr>
              <a:t>n</a:t>
            </a:r>
            <a:r>
              <a:rPr lang="en-US" b="0" i="0" baseline="30000" dirty="0">
                <a:effectLst/>
                <a:latin typeface="Lato" panose="020F0502020204030203" pitchFamily="34" charset="0"/>
              </a:rPr>
              <a:t>2</a:t>
            </a:r>
            <a:r>
              <a:rPr lang="en-US" b="0" i="0" dirty="0">
                <a:effectLst/>
                <a:latin typeface="Lato" panose="020F0502020204030203" pitchFamily="34" charset="0"/>
              </a:rPr>
              <a:t> +1 &lt;=cg (n</a:t>
            </a:r>
            <a:r>
              <a:rPr lang="en-US" b="0" i="0" baseline="30000" dirty="0">
                <a:effectLst/>
                <a:latin typeface="Lato" panose="020F0502020204030203" pitchFamily="34" charset="0"/>
              </a:rPr>
              <a:t>2</a:t>
            </a:r>
            <a:r>
              <a:rPr lang="en-US" b="0" i="0" dirty="0">
                <a:effectLst/>
                <a:latin typeface="Lato" panose="020F0502020204030203" pitchFamily="34" charset="0"/>
              </a:rPr>
              <a:t> ,</a:t>
            </a:r>
            <a:r>
              <a:rPr lang="en-US" b="0" i="0" dirty="0"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 </a:t>
            </a:r>
            <a:r>
              <a:rPr lang="en-US" b="0" i="0" dirty="0">
                <a:effectLst/>
                <a:latin typeface="Lato" panose="020F0502020204030203" pitchFamily="34" charset="0"/>
              </a:rPr>
              <a:t>n</a:t>
            </a:r>
            <a:r>
              <a:rPr lang="en-US" b="0" i="0" baseline="30000" dirty="0">
                <a:effectLst/>
                <a:latin typeface="Lato" panose="020F0502020204030203" pitchFamily="34" charset="0"/>
              </a:rPr>
              <a:t>3</a:t>
            </a:r>
            <a:r>
              <a:rPr lang="en-US" b="0" i="0" dirty="0">
                <a:effectLst/>
                <a:latin typeface="Lato" panose="020F0502020204030203" pitchFamily="34" charset="0"/>
              </a:rPr>
              <a:t> ,</a:t>
            </a:r>
            <a:r>
              <a:rPr lang="en-US" b="0" i="0" dirty="0"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 </a:t>
            </a:r>
            <a:r>
              <a:rPr lang="en-US" b="0" i="0" dirty="0">
                <a:effectLst/>
                <a:latin typeface="Lato" panose="020F0502020204030203" pitchFamily="34" charset="0"/>
              </a:rPr>
              <a:t>n</a:t>
            </a:r>
            <a:r>
              <a:rPr lang="en-US" b="0" i="0" baseline="30000" dirty="0">
                <a:effectLst/>
                <a:latin typeface="Lato" panose="020F0502020204030203" pitchFamily="34" charset="0"/>
              </a:rPr>
              <a:t>4</a:t>
            </a:r>
            <a:r>
              <a:rPr lang="en-US" b="0" i="0" dirty="0">
                <a:effectLst/>
                <a:latin typeface="Lato" panose="020F0502020204030203" pitchFamily="34" charset="0"/>
              </a:rPr>
              <a:t> ….) but choose least upper bound </a:t>
            </a:r>
            <a:r>
              <a:rPr lang="en-US" b="0" i="0" dirty="0"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 </a:t>
            </a:r>
            <a:r>
              <a:rPr lang="en-US" b="1" i="0" dirty="0"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O(</a:t>
            </a:r>
            <a:r>
              <a:rPr lang="en-US" b="1" i="0" dirty="0">
                <a:effectLst/>
                <a:latin typeface="Lato" panose="020F0502020204030203" pitchFamily="34" charset="0"/>
              </a:rPr>
              <a:t>n</a:t>
            </a:r>
            <a:r>
              <a:rPr lang="en-US" b="1" i="0" baseline="30000" dirty="0">
                <a:effectLst/>
                <a:latin typeface="Lato" panose="020F0502020204030203" pitchFamily="34" charset="0"/>
              </a:rPr>
              <a:t>2</a:t>
            </a:r>
            <a:r>
              <a:rPr lang="en-US" b="1" i="0" dirty="0">
                <a:effectLst/>
                <a:latin typeface="Lato" panose="020F0502020204030203" pitchFamily="34" charset="0"/>
              </a:rPr>
              <a:t> </a:t>
            </a:r>
            <a:r>
              <a:rPr lang="en-US" b="1" i="0" dirty="0"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)</a:t>
            </a:r>
            <a:endParaRPr lang="en-US" b="1" i="0" dirty="0">
              <a:effectLst/>
              <a:latin typeface="Lato" panose="020F0502020204030203" pitchFamily="34" charset="0"/>
            </a:endParaRPr>
          </a:p>
          <a:p>
            <a:pPr marL="914400" lvl="2" indent="0">
              <a:buNone/>
            </a:pPr>
            <a:r>
              <a:rPr lang="en-US" b="0" i="0" baseline="30000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  </a:t>
            </a:r>
          </a:p>
          <a:p>
            <a:pPr marL="914400" lvl="2" indent="0">
              <a:buNone/>
            </a:pPr>
            <a:endParaRPr lang="en-US" b="0" i="0" dirty="0">
              <a:solidFill>
                <a:schemeClr val="accent6"/>
              </a:solidFill>
              <a:effectLst/>
              <a:latin typeface="Lato" panose="020F0502020204030203" pitchFamily="34" charset="0"/>
            </a:endParaRPr>
          </a:p>
          <a:p>
            <a:pPr marL="914400" lvl="2" indent="0">
              <a:buNone/>
            </a:pPr>
            <a:endParaRPr lang="en-US" b="0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pPr lvl="2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B74484-F53E-434E-D97B-34C585177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17917"/>
              </p:ext>
            </p:extLst>
          </p:nvPr>
        </p:nvGraphicFramePr>
        <p:xfrm>
          <a:off x="7267576" y="4114800"/>
          <a:ext cx="3370542" cy="2005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8F75636-EDF3-72D1-C774-3A6B8D7F9C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774210"/>
              </p:ext>
            </p:extLst>
          </p:nvPr>
        </p:nvGraphicFramePr>
        <p:xfrm>
          <a:off x="1037945" y="4259369"/>
          <a:ext cx="4095918" cy="2465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C526B5-89FD-06E1-A913-7F7CAA218C92}"/>
              </a:ext>
            </a:extLst>
          </p:cNvPr>
          <p:cNvSpPr txBox="1"/>
          <p:nvPr/>
        </p:nvSpPr>
        <p:spPr>
          <a:xfrm>
            <a:off x="11435627" y="4552963"/>
            <a:ext cx="400110" cy="21717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</a:rPr>
              <a:t>What about minimum g(n)?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8941F-21A1-BD6E-1154-AE8C3C825897}"/>
              </a:ext>
            </a:extLst>
          </p:cNvPr>
          <p:cNvSpPr txBox="1"/>
          <p:nvPr/>
        </p:nvSpPr>
        <p:spPr>
          <a:xfrm>
            <a:off x="1083217" y="1000126"/>
            <a:ext cx="267915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f(n)=Og(n)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 f(n)&lt;=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c.g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(n)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2046</Words>
  <Application>Microsoft Office PowerPoint</Application>
  <PresentationFormat>Widescreen</PresentationFormat>
  <Paragraphs>256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Google Sans</vt:lpstr>
      <vt:lpstr>Lato</vt:lpstr>
      <vt:lpstr>Menlo</vt:lpstr>
      <vt:lpstr>monospace</vt:lpstr>
      <vt:lpstr>Nunito</vt:lpstr>
      <vt:lpstr>Times New Roman</vt:lpstr>
      <vt:lpstr>Wingdings</vt:lpstr>
      <vt:lpstr>Office Theme</vt:lpstr>
      <vt:lpstr>Analysis of Algorithms By Hina Ali</vt:lpstr>
      <vt:lpstr>The Algorithm What is your take on it</vt:lpstr>
      <vt:lpstr>PowerPoint Presentation</vt:lpstr>
      <vt:lpstr>PowerPoint Presentation</vt:lpstr>
      <vt:lpstr>Analysis of Algorithm involves Evaluating Following</vt:lpstr>
      <vt:lpstr>PowerPoint Presentation</vt:lpstr>
      <vt:lpstr>The Problem Definition</vt:lpstr>
      <vt:lpstr>Prior Analysis</vt:lpstr>
      <vt:lpstr>Big Oh (O) notation</vt:lpstr>
      <vt:lpstr>Big Oh  “O”</vt:lpstr>
      <vt:lpstr> Big Ω  Omega Notation (Best case or Lower bound) </vt:lpstr>
      <vt:lpstr> Big Ω  Omega Notation (Best case or Lower bound) </vt:lpstr>
      <vt:lpstr>3) Big θ theta Notation (Average)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Hina Ali</dc:creator>
  <cp:lastModifiedBy>Hina Ali</cp:lastModifiedBy>
  <cp:revision>193</cp:revision>
  <dcterms:created xsi:type="dcterms:W3CDTF">2023-09-09T12:21:36Z</dcterms:created>
  <dcterms:modified xsi:type="dcterms:W3CDTF">2024-02-22T05:17:26Z</dcterms:modified>
</cp:coreProperties>
</file>