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79" r:id="rId5"/>
    <p:sldId id="281" r:id="rId6"/>
    <p:sldId id="280" r:id="rId7"/>
    <p:sldId id="282" r:id="rId8"/>
    <p:sldId id="284" r:id="rId9"/>
    <p:sldId id="283" r:id="rId10"/>
    <p:sldId id="285" r:id="rId11"/>
    <p:sldId id="286" r:id="rId12"/>
    <p:sldId id="287" r:id="rId13"/>
    <p:sldId id="288" r:id="rId14"/>
    <p:sldId id="289" r:id="rId15"/>
    <p:sldId id="290" r:id="rId16"/>
    <p:sldId id="291" r:id="rId17"/>
    <p:sldId id="292" r:id="rId18"/>
    <p:sldId id="274" r:id="rId19"/>
    <p:sldId id="256" r:id="rId20"/>
    <p:sldId id="276" r:id="rId21"/>
    <p:sldId id="264" r:id="rId22"/>
    <p:sldId id="277" r:id="rId23"/>
    <p:sldId id="261" r:id="rId24"/>
    <p:sldId id="265" r:id="rId25"/>
    <p:sldId id="266" r:id="rId26"/>
    <p:sldId id="260" r:id="rId27"/>
    <p:sldId id="272" r:id="rId28"/>
    <p:sldId id="273"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DDC8"/>
    <a:srgbClr val="53B586"/>
    <a:srgbClr val="C2E4D4"/>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showGuides="1">
      <p:cViewPr>
        <p:scale>
          <a:sx n="50" d="100"/>
          <a:sy n="50" d="100"/>
        </p:scale>
        <p:origin x="2410" y="970"/>
      </p:cViewPr>
      <p:guideLst>
        <p:guide orient="horz" pos="211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F3EE7-0457-4C5D-A084-C3EA7775F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xmlns="" id="{EF64F0B3-8AEF-459B-A528-10D4505ED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xmlns="" id="{2E2F3C64-5723-44AA-90C1-E583E900DA5F}"/>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D2FF222E-2D34-4AB5-ADB2-E98AC8A60D2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492E65C1-068A-4738-9B23-DA5F04E3ED02}"/>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294335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5EA58-9A1F-4945-BA94-9AC0B33F9C01}"/>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xmlns="" id="{5CAFA755-65EE-4EDD-9633-C18C8F116D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C17D0105-3C58-4B3C-AC21-6D2E3D94B6E3}"/>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9E8A9BF0-A89B-490D-B584-277546CA7ED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00192FE0-9120-4872-946B-1FC94AE1336C}"/>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309380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06B12D7-1B10-416F-A331-6921771340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xmlns="" id="{AD70CB80-1A3C-4383-8DB3-AEC25DAF67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E2DBA8BA-533D-4FB2-A4D8-B1A3F0F447B4}"/>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DFAE4C69-D147-4B4A-A15D-95994A13E0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956B82B1-C8DF-48AD-BBAE-0FD6C2306F04}"/>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272996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9F2D4D-0BA6-437E-A25D-CC1C23707BD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7EFAA9DC-9B1D-41F4-994F-0A55264DBA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D184843F-A674-4AFC-8A96-F0BE3875CF05}"/>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73EDE881-183A-4A33-931D-02B54975D29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FC3FFD28-4DA6-494D-B5F7-B7948C79E676}"/>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17833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F9AAA-E7AB-4044-B33F-BB092F9A58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xmlns="" id="{126273A3-714D-4CD0-9556-5CFB20935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9450020E-2969-4E78-8ACB-E8EDA993045A}"/>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D82B9030-D352-4500-B1B5-D40807782D4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xmlns="" id="{45E43CB7-FD4B-4D17-B0F3-A27AF39FEA9F}"/>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403799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CBFC29-F3A5-4E87-ADE8-2EFC91BC691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14B6CF3C-BA4D-49A3-BDA4-CFCC1E42866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xmlns="" id="{08D767EA-7C0C-4328-8F96-7BF7391919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xmlns="" id="{92AFB490-65EB-4D44-B9B7-EF496FDCECAA}"/>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6" name="Footer Placeholder 5">
            <a:extLst>
              <a:ext uri="{FF2B5EF4-FFF2-40B4-BE49-F238E27FC236}">
                <a16:creationId xmlns:a16="http://schemas.microsoft.com/office/drawing/2014/main" xmlns="" id="{5A3C607A-913C-4F8C-869A-77A95182CFA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7DA81D06-FA56-4747-A3A0-16F4FFCB124C}"/>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136670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B2C28C-95FD-4620-B7DD-BBFD5BA7E8C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xmlns="" id="{8BF66EC6-3845-44A7-A795-BA8C83D9E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1243034-2F62-418C-915A-43B1CFA33B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xmlns="" id="{515D0112-D438-4C5C-8602-C442CA9E4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A72AD63-6D4A-48BA-BD70-27EDBB7525C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xmlns="" id="{A272865B-7604-4E8C-AD10-E8F2DC524B89}"/>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8" name="Footer Placeholder 7">
            <a:extLst>
              <a:ext uri="{FF2B5EF4-FFF2-40B4-BE49-F238E27FC236}">
                <a16:creationId xmlns:a16="http://schemas.microsoft.com/office/drawing/2014/main" xmlns="" id="{22F74F9A-E001-4E6D-9692-3A9C8AC94FDA}"/>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xmlns="" id="{2DDC9A81-5150-4E1F-A836-256EAFDEB60F}"/>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160764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70DFAE-19DB-4B69-9B35-A8688F0DBB5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xmlns="" id="{670CE84C-7116-4C4F-A0D9-67FA11CFBA51}"/>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4" name="Footer Placeholder 3">
            <a:extLst>
              <a:ext uri="{FF2B5EF4-FFF2-40B4-BE49-F238E27FC236}">
                <a16:creationId xmlns:a16="http://schemas.microsoft.com/office/drawing/2014/main" xmlns="" id="{8E0FF460-8F55-417F-9DB8-38A08C75D847}"/>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xmlns="" id="{DE9BE251-26E9-4558-8D3E-092FAA3C32AA}"/>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27227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FD48246-5DBF-45AA-A35C-CA238BB9B076}"/>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3" name="Footer Placeholder 2">
            <a:extLst>
              <a:ext uri="{FF2B5EF4-FFF2-40B4-BE49-F238E27FC236}">
                <a16:creationId xmlns:a16="http://schemas.microsoft.com/office/drawing/2014/main" xmlns="" id="{9EE8C613-1EC2-4C72-8C9C-D0C4158360B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xmlns="" id="{5FB93E97-28B6-4AFD-A8ED-996F64C43130}"/>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122735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96D85-484F-4E41-B193-115D2B2363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xmlns="" id="{BD99E83D-4070-4950-AA2E-6B18CC558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xmlns="" id="{00CD8898-3CF2-44A9-A162-C029D5727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4BAC2F0-39B6-40DB-AB4A-0E285F768F32}"/>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6" name="Footer Placeholder 5">
            <a:extLst>
              <a:ext uri="{FF2B5EF4-FFF2-40B4-BE49-F238E27FC236}">
                <a16:creationId xmlns:a16="http://schemas.microsoft.com/office/drawing/2014/main" xmlns="" id="{F85F1C78-5A76-4E92-8899-6ECCBEBFAE9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587EF7BB-9723-4CDD-A0B6-2AE00B3D66AA}"/>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190882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77054A-68F5-46B9-AAD7-22593DE0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xmlns="" id="{6EBC3BF3-8843-442F-9F50-E3205541F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xmlns="" id="{21A6915B-4948-44BD-8868-485BB8E1D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958E3A1-5F34-458B-A301-A37747317FA1}"/>
              </a:ext>
            </a:extLst>
          </p:cNvPr>
          <p:cNvSpPr>
            <a:spLocks noGrp="1"/>
          </p:cNvSpPr>
          <p:nvPr>
            <p:ph type="dt" sz="half" idx="10"/>
          </p:nvPr>
        </p:nvSpPr>
        <p:spPr/>
        <p:txBody>
          <a:bodyPr/>
          <a:lstStyle/>
          <a:p>
            <a:fld id="{8F183ED7-9981-46CD-95A5-6B18E5DFDEE5}" type="datetimeFigureOut">
              <a:rPr lang="en-PK" smtClean="0"/>
              <a:t>08/05/2024</a:t>
            </a:fld>
            <a:endParaRPr lang="en-PK"/>
          </a:p>
        </p:txBody>
      </p:sp>
      <p:sp>
        <p:nvSpPr>
          <p:cNvPr id="6" name="Footer Placeholder 5">
            <a:extLst>
              <a:ext uri="{FF2B5EF4-FFF2-40B4-BE49-F238E27FC236}">
                <a16:creationId xmlns:a16="http://schemas.microsoft.com/office/drawing/2014/main" xmlns="" id="{6FB61451-5178-4CF0-B53B-FFE4E2EE890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xmlns="" id="{C0D65F79-7F30-48D2-A8D8-EDE54A2A8055}"/>
              </a:ext>
            </a:extLst>
          </p:cNvPr>
          <p:cNvSpPr>
            <a:spLocks noGrp="1"/>
          </p:cNvSpPr>
          <p:nvPr>
            <p:ph type="sldNum" sz="quarter" idx="12"/>
          </p:nvPr>
        </p:nvSpPr>
        <p:spPr/>
        <p:txBody>
          <a:bodyPr/>
          <a:lstStyle/>
          <a:p>
            <a:fld id="{BF452D16-7E07-467E-8EE1-CA95D097709A}" type="slidenum">
              <a:rPr lang="en-PK" smtClean="0"/>
              <a:t>‹#›</a:t>
            </a:fld>
            <a:endParaRPr lang="en-PK"/>
          </a:p>
        </p:txBody>
      </p:sp>
    </p:spTree>
    <p:extLst>
      <p:ext uri="{BB962C8B-B14F-4D97-AF65-F5344CB8AC3E}">
        <p14:creationId xmlns:p14="http://schemas.microsoft.com/office/powerpoint/2010/main" val="272203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D3962B9-F91E-4208-A8E2-DF687C2EA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xmlns="" id="{26DD2F95-C71F-45DA-942B-A57310C6F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xmlns="" id="{16B0DC3C-00D6-4C56-92D9-CB28807CB4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83ED7-9981-46CD-95A5-6B18E5DFDEE5}" type="datetimeFigureOut">
              <a:rPr lang="en-PK" smtClean="0"/>
              <a:t>08/05/2024</a:t>
            </a:fld>
            <a:endParaRPr lang="en-PK"/>
          </a:p>
        </p:txBody>
      </p:sp>
      <p:sp>
        <p:nvSpPr>
          <p:cNvPr id="5" name="Footer Placeholder 4">
            <a:extLst>
              <a:ext uri="{FF2B5EF4-FFF2-40B4-BE49-F238E27FC236}">
                <a16:creationId xmlns:a16="http://schemas.microsoft.com/office/drawing/2014/main" xmlns="" id="{77CB05C2-0124-4A9C-A0FF-B6FA01463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xmlns="" id="{6636F2A6-1BA5-43AC-BD8E-A399A9FDA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52D16-7E07-467E-8EE1-CA95D097709A}" type="slidenum">
              <a:rPr lang="en-PK" smtClean="0"/>
              <a:t>‹#›</a:t>
            </a:fld>
            <a:endParaRPr lang="en-PK"/>
          </a:p>
        </p:txBody>
      </p:sp>
    </p:spTree>
    <p:extLst>
      <p:ext uri="{BB962C8B-B14F-4D97-AF65-F5344CB8AC3E}">
        <p14:creationId xmlns:p14="http://schemas.microsoft.com/office/powerpoint/2010/main" val="110400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ixabay.com/en/background-blue-color-water-drops-1686529/"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B879FF24-AA6C-4F6F-A4D6-78302715393B}"/>
              </a:ext>
            </a:extLst>
          </p:cNvPr>
          <p:cNvSpPr/>
          <p:nvPr/>
        </p:nvSpPr>
        <p:spPr>
          <a:xfrm>
            <a:off x="13965027" y="0"/>
            <a:ext cx="5841823" cy="6858000"/>
          </a:xfrm>
          <a:custGeom>
            <a:avLst/>
            <a:gdLst>
              <a:gd name="connsiteX0" fmla="*/ 522025 w 5841823"/>
              <a:gd name="connsiteY0" fmla="*/ 0 h 6858000"/>
              <a:gd name="connsiteX1" fmla="*/ 5319798 w 5841823"/>
              <a:gd name="connsiteY1" fmla="*/ 0 h 6858000"/>
              <a:gd name="connsiteX2" fmla="*/ 5841823 w 5841823"/>
              <a:gd name="connsiteY2" fmla="*/ 522025 h 6858000"/>
              <a:gd name="connsiteX3" fmla="*/ 5841823 w 5841823"/>
              <a:gd name="connsiteY3" fmla="*/ 6335975 h 6858000"/>
              <a:gd name="connsiteX4" fmla="*/ 5319798 w 5841823"/>
              <a:gd name="connsiteY4" fmla="*/ 6858000 h 6858000"/>
              <a:gd name="connsiteX5" fmla="*/ 522025 w 5841823"/>
              <a:gd name="connsiteY5" fmla="*/ 6858000 h 6858000"/>
              <a:gd name="connsiteX6" fmla="*/ 0 w 5841823"/>
              <a:gd name="connsiteY6" fmla="*/ 6335975 h 6858000"/>
              <a:gd name="connsiteX7" fmla="*/ 0 w 5841823"/>
              <a:gd name="connsiteY7" fmla="*/ 5867723 h 6858000"/>
              <a:gd name="connsiteX8" fmla="*/ 111492 w 5841823"/>
              <a:gd name="connsiteY8" fmla="*/ 5906788 h 6858000"/>
              <a:gd name="connsiteX9" fmla="*/ 917386 w 5841823"/>
              <a:gd name="connsiteY9" fmla="*/ 6023428 h 6858000"/>
              <a:gd name="connsiteX10" fmla="*/ 3627465 w 5841823"/>
              <a:gd name="connsiteY10" fmla="*/ 3428999 h 6858000"/>
              <a:gd name="connsiteX11" fmla="*/ 917386 w 5841823"/>
              <a:gd name="connsiteY11" fmla="*/ 834570 h 6858000"/>
              <a:gd name="connsiteX12" fmla="*/ 111492 w 5841823"/>
              <a:gd name="connsiteY12" fmla="*/ 951211 h 6858000"/>
              <a:gd name="connsiteX13" fmla="*/ 0 w 5841823"/>
              <a:gd name="connsiteY13" fmla="*/ 990276 h 6858000"/>
              <a:gd name="connsiteX14" fmla="*/ 0 w 5841823"/>
              <a:gd name="connsiteY14" fmla="*/ 522025 h 6858000"/>
              <a:gd name="connsiteX15" fmla="*/ 522025 w 5841823"/>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1823" h="6858000">
                <a:moveTo>
                  <a:pt x="522025" y="0"/>
                </a:moveTo>
                <a:lnTo>
                  <a:pt x="5319798" y="0"/>
                </a:lnTo>
                <a:cubicBezTo>
                  <a:pt x="5608104" y="0"/>
                  <a:pt x="5841823" y="233719"/>
                  <a:pt x="5841823" y="522025"/>
                </a:cubicBezTo>
                <a:lnTo>
                  <a:pt x="5841823" y="6335975"/>
                </a:lnTo>
                <a:cubicBezTo>
                  <a:pt x="5841823" y="6624281"/>
                  <a:pt x="5608104" y="6858000"/>
                  <a:pt x="5319798" y="6858000"/>
                </a:cubicBezTo>
                <a:lnTo>
                  <a:pt x="522025" y="6858000"/>
                </a:lnTo>
                <a:cubicBezTo>
                  <a:pt x="233719" y="6858000"/>
                  <a:pt x="0" y="6624281"/>
                  <a:pt x="0" y="6335975"/>
                </a:cubicBezTo>
                <a:lnTo>
                  <a:pt x="0" y="5867723"/>
                </a:lnTo>
                <a:lnTo>
                  <a:pt x="111492" y="5906788"/>
                </a:lnTo>
                <a:cubicBezTo>
                  <a:pt x="366074" y="5982592"/>
                  <a:pt x="636748" y="6023428"/>
                  <a:pt x="917386" y="6023428"/>
                </a:cubicBezTo>
                <a:cubicBezTo>
                  <a:pt x="2414121" y="6023428"/>
                  <a:pt x="3627465" y="4861863"/>
                  <a:pt x="3627465" y="3428999"/>
                </a:cubicBezTo>
                <a:cubicBezTo>
                  <a:pt x="3627465" y="1996135"/>
                  <a:pt x="2414121" y="834570"/>
                  <a:pt x="917386" y="834570"/>
                </a:cubicBezTo>
                <a:cubicBezTo>
                  <a:pt x="636748" y="834570"/>
                  <a:pt x="366074" y="875406"/>
                  <a:pt x="111492" y="951211"/>
                </a:cubicBezTo>
                <a:lnTo>
                  <a:pt x="0" y="990276"/>
                </a:lnTo>
                <a:lnTo>
                  <a:pt x="0" y="522025"/>
                </a:lnTo>
                <a:cubicBezTo>
                  <a:pt x="0" y="233719"/>
                  <a:pt x="233719" y="0"/>
                  <a:pt x="522025" y="0"/>
                </a:cubicBezTo>
                <a:close/>
              </a:path>
            </a:pathLst>
          </a:custGeom>
          <a:solidFill>
            <a:srgbClr val="53B586"/>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8">
            <a:extLst>
              <a:ext uri="{FF2B5EF4-FFF2-40B4-BE49-F238E27FC236}">
                <a16:creationId xmlns:a16="http://schemas.microsoft.com/office/drawing/2014/main" xmlns="" id="{D5A84083-5C5D-43B5-A541-F7AB973D240C}"/>
              </a:ext>
            </a:extLst>
          </p:cNvPr>
          <p:cNvPicPr>
            <a:picLocks noChangeAspect="1"/>
          </p:cNvPicPr>
          <p:nvPr/>
        </p:nvPicPr>
        <p:blipFill rotWithShape="1">
          <a:blip r:embed="rId2">
            <a:extLst>
              <a:ext uri="{28A0092B-C50C-407E-A947-70E740481C1C}">
                <a14:useLocalDpi xmlns:a14="http://schemas.microsoft.com/office/drawing/2010/main" val="0"/>
              </a:ext>
            </a:extLst>
          </a:blip>
          <a:srcRect r="46537"/>
          <a:stretch/>
        </p:blipFill>
        <p:spPr>
          <a:xfrm>
            <a:off x="12346506" y="1001486"/>
            <a:ext cx="5080000" cy="4891314"/>
          </a:xfrm>
          <a:prstGeom prst="ellipse">
            <a:avLst/>
          </a:prstGeom>
        </p:spPr>
      </p:pic>
      <p:sp>
        <p:nvSpPr>
          <p:cNvPr id="10" name="TextBox 9">
            <a:extLst>
              <a:ext uri="{FF2B5EF4-FFF2-40B4-BE49-F238E27FC236}">
                <a16:creationId xmlns:a16="http://schemas.microsoft.com/office/drawing/2014/main" xmlns="" id="{3678DBE8-F6E8-4DD9-8371-E451B9A1740A}"/>
              </a:ext>
            </a:extLst>
          </p:cNvPr>
          <p:cNvSpPr txBox="1"/>
          <p:nvPr/>
        </p:nvSpPr>
        <p:spPr>
          <a:xfrm>
            <a:off x="-1995713" y="1585755"/>
            <a:ext cx="3686628"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11" name="TextBox 10">
            <a:extLst>
              <a:ext uri="{FF2B5EF4-FFF2-40B4-BE49-F238E27FC236}">
                <a16:creationId xmlns:a16="http://schemas.microsoft.com/office/drawing/2014/main" xmlns="" id="{5251F32A-7E48-4EFC-9BB7-C3517A2A5E2E}"/>
              </a:ext>
            </a:extLst>
          </p:cNvPr>
          <p:cNvSpPr txBox="1"/>
          <p:nvPr/>
        </p:nvSpPr>
        <p:spPr>
          <a:xfrm>
            <a:off x="-5832430" y="1742820"/>
            <a:ext cx="4281714" cy="1200329"/>
          </a:xfrm>
          <a:prstGeom prst="rect">
            <a:avLst/>
          </a:prstGeom>
          <a:noFill/>
        </p:spPr>
        <p:txBody>
          <a:bodyPr wrap="square" rtlCol="0">
            <a:spAutoFit/>
          </a:bodyPr>
          <a:lstStyle/>
          <a:p>
            <a:r>
              <a:rPr lang="en-US" sz="7200" dirty="0">
                <a:solidFill>
                  <a:srgbClr val="53B586"/>
                </a:solidFill>
                <a:latin typeface="Arial Black" panose="020B0A04020102020204" pitchFamily="34" charset="0"/>
              </a:rPr>
              <a:t>NUMPY</a:t>
            </a:r>
            <a:endParaRPr lang="en-PK" sz="2000" dirty="0">
              <a:solidFill>
                <a:srgbClr val="53B586"/>
              </a:solidFill>
              <a:latin typeface="Arial Black" panose="020B0A04020102020204" pitchFamily="34" charset="0"/>
            </a:endParaRPr>
          </a:p>
        </p:txBody>
      </p:sp>
      <p:sp>
        <p:nvSpPr>
          <p:cNvPr id="12" name="TextBox 11">
            <a:extLst>
              <a:ext uri="{FF2B5EF4-FFF2-40B4-BE49-F238E27FC236}">
                <a16:creationId xmlns:a16="http://schemas.microsoft.com/office/drawing/2014/main" xmlns="" id="{F423E03D-FD99-458C-B528-5BF930B55FAC}"/>
              </a:ext>
            </a:extLst>
          </p:cNvPr>
          <p:cNvSpPr txBox="1"/>
          <p:nvPr/>
        </p:nvSpPr>
        <p:spPr>
          <a:xfrm>
            <a:off x="-8938488" y="3293131"/>
            <a:ext cx="5246915" cy="1477328"/>
          </a:xfrm>
          <a:prstGeom prst="rect">
            <a:avLst/>
          </a:prstGeom>
          <a:noFill/>
        </p:spPr>
        <p:txBody>
          <a:bodyPr wrap="square" rtlCol="0">
            <a:spAutoFit/>
          </a:bodyPr>
          <a:lstStyle/>
          <a:p>
            <a:pPr algn="just"/>
            <a:r>
              <a:rPr lang="en-US" dirty="0"/>
              <a:t>NumPy, a cornerstone of Python's scientific ecosystem, facilitates efficient manipulation of arrays and matrices for diverse computational tasks, including numerical computing, data analysis, and machine learning.</a:t>
            </a:r>
            <a:endParaRPr lang="en-PK" dirty="0"/>
          </a:p>
        </p:txBody>
      </p:sp>
    </p:spTree>
    <p:extLst>
      <p:ext uri="{BB962C8B-B14F-4D97-AF65-F5344CB8AC3E}">
        <p14:creationId xmlns:p14="http://schemas.microsoft.com/office/powerpoint/2010/main" val="2760212830"/>
      </p:ext>
    </p:extLst>
  </p:cSld>
  <p:clrMapOvr>
    <a:masterClrMapping/>
  </p:clrMapOvr>
  <mc:AlternateContent xmlns:mc="http://schemas.openxmlformats.org/markup-compatibility/2006">
    <mc:Choice xmlns:p159="http://schemas.microsoft.com/office/powerpoint/2015/09/main" xmlns="" Requires="p159">
      <p:transition spd="med" advClick="0" advTm="250">
        <p159:morph option="byObject"/>
      </p:transition>
    </mc:Choice>
    <mc:Fallback>
      <p:transition spd="med" advClick="0" advTm="25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308618" y="245990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566343" y="-677124"/>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79196" y="6112519"/>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Creating Arrays in NumPy…</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926416" y="2862380"/>
            <a:ext cx="8162626" cy="2308324"/>
          </a:xfrm>
          <a:prstGeom prst="rect">
            <a:avLst/>
          </a:prstGeom>
          <a:noFill/>
        </p:spPr>
        <p:txBody>
          <a:bodyPr wrap="square" rtlCol="0">
            <a:spAutoFit/>
          </a:bodyPr>
          <a:lstStyle/>
          <a:p>
            <a:r>
              <a:rPr lang="en-US" dirty="0"/>
              <a:t>You can use the </a:t>
            </a:r>
            <a:r>
              <a:rPr lang="en-US" b="1" dirty="0" err="1"/>
              <a:t>np.linspace</a:t>
            </a:r>
            <a:r>
              <a:rPr lang="en-US" b="1" dirty="0"/>
              <a:t>()</a:t>
            </a:r>
            <a:r>
              <a:rPr lang="en-US" dirty="0"/>
              <a:t> function in NumPy to create an array with a specified number of evenly spaced values over a specified interval. Here's how you can do it:</a:t>
            </a:r>
            <a:endParaRPr lang="en-PK" dirty="0"/>
          </a:p>
          <a:p>
            <a:r>
              <a:rPr lang="en-US" dirty="0"/>
              <a:t>import </a:t>
            </a:r>
            <a:r>
              <a:rPr lang="en-US" dirty="0" err="1"/>
              <a:t>numpy</a:t>
            </a:r>
            <a:r>
              <a:rPr lang="en-US" dirty="0"/>
              <a:t> as np </a:t>
            </a:r>
            <a:r>
              <a:rPr lang="en-US" dirty="0" err="1"/>
              <a:t>arr</a:t>
            </a:r>
            <a:r>
              <a:rPr lang="en-US" dirty="0"/>
              <a:t> = </a:t>
            </a:r>
            <a:r>
              <a:rPr lang="en-US" dirty="0" err="1"/>
              <a:t>np.linspace</a:t>
            </a:r>
            <a:r>
              <a:rPr lang="en-US" dirty="0"/>
              <a:t>(1, 10, num=5) </a:t>
            </a:r>
            <a:endParaRPr lang="en-PK" dirty="0"/>
          </a:p>
          <a:p>
            <a:r>
              <a:rPr lang="en-US" dirty="0"/>
              <a:t>In this example, </a:t>
            </a:r>
            <a:r>
              <a:rPr lang="en-US" b="1" dirty="0" err="1"/>
              <a:t>np.linspace</a:t>
            </a:r>
            <a:r>
              <a:rPr lang="en-US" b="1" dirty="0"/>
              <a:t>(1, 10, num=5)</a:t>
            </a:r>
            <a:r>
              <a:rPr lang="en-US" dirty="0"/>
              <a:t> creates a one-dimensional NumPy array named </a:t>
            </a:r>
            <a:r>
              <a:rPr lang="en-US" b="1" dirty="0" err="1"/>
              <a:t>arr</a:t>
            </a:r>
            <a:r>
              <a:rPr lang="en-US" dirty="0"/>
              <a:t> with five evenly spaced values between 1 and 10, inclusive.</a:t>
            </a:r>
            <a:endParaRPr lang="en-PK" dirty="0"/>
          </a:p>
          <a:p>
            <a:r>
              <a:rPr lang="en-US" dirty="0"/>
              <a:t>output of </a:t>
            </a:r>
            <a:r>
              <a:rPr lang="en-US" b="1" dirty="0" err="1"/>
              <a:t>arr</a:t>
            </a:r>
            <a:r>
              <a:rPr lang="en-US" dirty="0"/>
              <a:t>:</a:t>
            </a:r>
          </a:p>
          <a:p>
            <a:endParaRPr lang="en-PK" dirty="0"/>
          </a:p>
          <a:p>
            <a:r>
              <a:rPr lang="en-US" dirty="0"/>
              <a:t>array([ 1. , 3.25, 5.5 , 7.75, 10. ])</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07366" y="1939239"/>
            <a:ext cx="8345150" cy="584775"/>
          </a:xfrm>
          <a:prstGeom prst="rect">
            <a:avLst/>
          </a:prstGeom>
          <a:noFill/>
        </p:spPr>
        <p:txBody>
          <a:bodyPr wrap="square" rtlCol="0">
            <a:spAutoFit/>
          </a:bodyPr>
          <a:lstStyle/>
          <a:p>
            <a:r>
              <a:rPr lang="en-US" sz="1600" b="1" dirty="0">
                <a:latin typeface="Arial Black" panose="020B0A04020102020204" pitchFamily="34" charset="0"/>
              </a:rPr>
              <a:t>Using the </a:t>
            </a:r>
            <a:r>
              <a:rPr lang="en-US" sz="1600" b="1" dirty="0" err="1">
                <a:latin typeface="Arial Black" panose="020B0A04020102020204" pitchFamily="34" charset="0"/>
              </a:rPr>
              <a:t>linspace</a:t>
            </a:r>
            <a:r>
              <a:rPr lang="en-US" sz="1600" b="1" dirty="0">
                <a:latin typeface="Arial Black" panose="020B0A04020102020204" pitchFamily="34" charset="0"/>
              </a:rPr>
              <a:t>() function to create an array with a specified number of evenly spaced values:</a:t>
            </a:r>
            <a:endParaRPr lang="en-PK" sz="16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611298" y="585599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9" name="TextBox 38">
            <a:extLst>
              <a:ext uri="{FF2B5EF4-FFF2-40B4-BE49-F238E27FC236}">
                <a16:creationId xmlns:a16="http://schemas.microsoft.com/office/drawing/2014/main" xmlns="" id="{99C39419-6CEE-4755-AC92-DA7084BB3CFE}"/>
              </a:ext>
            </a:extLst>
          </p:cNvPr>
          <p:cNvSpPr txBox="1"/>
          <p:nvPr/>
        </p:nvSpPr>
        <p:spPr>
          <a:xfrm>
            <a:off x="12807970" y="1838688"/>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full_arr</a:t>
            </a:r>
            <a:r>
              <a:rPr lang="en-US" b="1" dirty="0"/>
              <a:t> = </a:t>
            </a:r>
            <a:r>
              <a:rPr lang="en-US" b="1" dirty="0" err="1"/>
              <a:t>np.full</a:t>
            </a:r>
            <a:r>
              <a:rPr lang="en-US" b="1" dirty="0"/>
              <a:t>(5, 10)</a:t>
            </a:r>
            <a:endParaRPr lang="en-PK" dirty="0"/>
          </a:p>
          <a:p>
            <a:r>
              <a:rPr lang="en-US" dirty="0"/>
              <a:t>n this code snippet, </a:t>
            </a:r>
            <a:r>
              <a:rPr lang="en-US" b="1" dirty="0" err="1"/>
              <a:t>np.full</a:t>
            </a:r>
            <a:r>
              <a:rPr lang="en-US" b="1" dirty="0"/>
              <a:t>(5, 10)</a:t>
            </a:r>
            <a:r>
              <a:rPr lang="en-US" dirty="0"/>
              <a:t> creates a one-dimensional NumPy array named </a:t>
            </a:r>
            <a:r>
              <a:rPr lang="en-US" b="1" dirty="0" err="1"/>
              <a:t>full_arr</a:t>
            </a:r>
            <a:r>
              <a:rPr lang="en-US" dirty="0"/>
              <a:t> with five elements, and each element is filled with the value </a:t>
            </a:r>
            <a:r>
              <a:rPr lang="en-US" b="1" dirty="0"/>
              <a:t>10</a:t>
            </a:r>
            <a:r>
              <a:rPr lang="en-US" dirty="0"/>
              <a:t>.</a:t>
            </a:r>
            <a:endParaRPr lang="en-PK" dirty="0"/>
          </a:p>
          <a:p>
            <a:r>
              <a:rPr lang="en-US" dirty="0"/>
              <a:t>output of </a:t>
            </a:r>
            <a:r>
              <a:rPr lang="en-US" b="1" dirty="0" err="1"/>
              <a:t>full_arr</a:t>
            </a:r>
            <a:r>
              <a:rPr lang="en-US" dirty="0"/>
              <a:t>:</a:t>
            </a:r>
          </a:p>
          <a:p>
            <a:endParaRPr lang="en-PK" dirty="0"/>
          </a:p>
          <a:p>
            <a:r>
              <a:rPr lang="en-US" dirty="0"/>
              <a:t>array([10, 10, 10, 10, 10])</a:t>
            </a:r>
            <a:endParaRPr lang="en-PK" dirty="0"/>
          </a:p>
        </p:txBody>
      </p:sp>
      <p:sp>
        <p:nvSpPr>
          <p:cNvPr id="40" name="TextBox 39">
            <a:extLst>
              <a:ext uri="{FF2B5EF4-FFF2-40B4-BE49-F238E27FC236}">
                <a16:creationId xmlns:a16="http://schemas.microsoft.com/office/drawing/2014/main" xmlns="" id="{BF58A7C4-E36F-41C1-8F18-3265B3A0B2FD}"/>
              </a:ext>
            </a:extLst>
          </p:cNvPr>
          <p:cNvSpPr txBox="1"/>
          <p:nvPr/>
        </p:nvSpPr>
        <p:spPr>
          <a:xfrm>
            <a:off x="12791786" y="1468857"/>
            <a:ext cx="8162626" cy="338554"/>
          </a:xfrm>
          <a:prstGeom prst="rect">
            <a:avLst/>
          </a:prstGeom>
          <a:noFill/>
        </p:spPr>
        <p:txBody>
          <a:bodyPr wrap="square" rtlCol="0">
            <a:spAutoFit/>
          </a:bodyPr>
          <a:lstStyle/>
          <a:p>
            <a:r>
              <a:rPr lang="en-US" sz="1600" b="1" dirty="0">
                <a:latin typeface="Arial Black" panose="020B0A04020102020204" pitchFamily="34" charset="0"/>
              </a:rPr>
              <a:t>Using the full() function to create an array filled with a specified value:</a:t>
            </a:r>
            <a:endParaRPr lang="en-PK" sz="1600" dirty="0">
              <a:latin typeface="Arial Black" panose="020B0A04020102020204" pitchFamily="34" charset="0"/>
            </a:endParaRPr>
          </a:p>
        </p:txBody>
      </p:sp>
      <p:sp>
        <p:nvSpPr>
          <p:cNvPr id="41" name="TextBox 40">
            <a:extLst>
              <a:ext uri="{FF2B5EF4-FFF2-40B4-BE49-F238E27FC236}">
                <a16:creationId xmlns:a16="http://schemas.microsoft.com/office/drawing/2014/main" xmlns="" id="{4DCF5EAF-2008-47DC-A974-84144E5E75FB}"/>
              </a:ext>
            </a:extLst>
          </p:cNvPr>
          <p:cNvSpPr txBox="1"/>
          <p:nvPr/>
        </p:nvSpPr>
        <p:spPr>
          <a:xfrm>
            <a:off x="12807970" y="4388964"/>
            <a:ext cx="8162626" cy="2308324"/>
          </a:xfrm>
          <a:prstGeom prst="rect">
            <a:avLst/>
          </a:prstGeom>
          <a:noFill/>
        </p:spPr>
        <p:txBody>
          <a:bodyPr wrap="square" rtlCol="0">
            <a:spAutoFit/>
          </a:bodyPr>
          <a:lstStyle/>
          <a:p>
            <a:r>
              <a:rPr lang="en-US" dirty="0"/>
              <a:t>import </a:t>
            </a:r>
            <a:r>
              <a:rPr lang="en-US" dirty="0" err="1"/>
              <a:t>numpy</a:t>
            </a:r>
            <a:r>
              <a:rPr lang="en-US" dirty="0"/>
              <a:t> as np </a:t>
            </a:r>
            <a:endParaRPr lang="en-PK" dirty="0"/>
          </a:p>
          <a:p>
            <a:r>
              <a:rPr lang="en-US" dirty="0" err="1"/>
              <a:t>arr</a:t>
            </a:r>
            <a:r>
              <a:rPr lang="en-US" dirty="0"/>
              <a:t> = </a:t>
            </a:r>
            <a:r>
              <a:rPr lang="en-US" dirty="0" err="1"/>
              <a:t>np.arange</a:t>
            </a:r>
            <a:r>
              <a:rPr lang="en-US" dirty="0"/>
              <a:t>(1, 11, 2) </a:t>
            </a:r>
            <a:endParaRPr lang="en-PK" dirty="0"/>
          </a:p>
          <a:p>
            <a:r>
              <a:rPr lang="en-US" dirty="0"/>
              <a:t>In this code, </a:t>
            </a:r>
            <a:r>
              <a:rPr lang="en-US" dirty="0" err="1"/>
              <a:t>np.arange</a:t>
            </a:r>
            <a:r>
              <a:rPr lang="en-US" dirty="0"/>
              <a:t>(1, 11, 2) generates a one-dimensional NumPy array named </a:t>
            </a:r>
            <a:r>
              <a:rPr lang="en-US" dirty="0" err="1"/>
              <a:t>arr</a:t>
            </a:r>
            <a:r>
              <a:rPr lang="en-US" dirty="0"/>
              <a:t> with values starting from 1 up to (but not including) 11, with a step of 2 between each value.</a:t>
            </a:r>
            <a:endParaRPr lang="en-PK" dirty="0"/>
          </a:p>
          <a:p>
            <a:r>
              <a:rPr lang="en-US" dirty="0"/>
              <a:t> output of </a:t>
            </a:r>
            <a:r>
              <a:rPr lang="en-US" dirty="0" err="1"/>
              <a:t>arr</a:t>
            </a:r>
            <a:r>
              <a:rPr lang="en-US" dirty="0"/>
              <a:t>:</a:t>
            </a:r>
            <a:endParaRPr lang="en-PK" dirty="0"/>
          </a:p>
          <a:p>
            <a:r>
              <a:rPr lang="en-US" dirty="0"/>
              <a:t>array([1, 3, 5, 7, 9])</a:t>
            </a:r>
            <a:endParaRPr lang="en-PK" dirty="0"/>
          </a:p>
          <a:p>
            <a:endParaRPr lang="en-PK" dirty="0"/>
          </a:p>
        </p:txBody>
      </p:sp>
      <p:sp>
        <p:nvSpPr>
          <p:cNvPr id="44" name="TextBox 43">
            <a:extLst>
              <a:ext uri="{FF2B5EF4-FFF2-40B4-BE49-F238E27FC236}">
                <a16:creationId xmlns:a16="http://schemas.microsoft.com/office/drawing/2014/main" xmlns="" id="{F80912E5-A542-40F9-93C8-E5E8688DD168}"/>
              </a:ext>
            </a:extLst>
          </p:cNvPr>
          <p:cNvSpPr txBox="1"/>
          <p:nvPr/>
        </p:nvSpPr>
        <p:spPr>
          <a:xfrm>
            <a:off x="12788360" y="3977561"/>
            <a:ext cx="8588771" cy="369332"/>
          </a:xfrm>
          <a:prstGeom prst="rect">
            <a:avLst/>
          </a:prstGeom>
          <a:noFill/>
        </p:spPr>
        <p:txBody>
          <a:bodyPr wrap="square" rtlCol="0">
            <a:spAutoFit/>
          </a:bodyPr>
          <a:lstStyle/>
          <a:p>
            <a:r>
              <a:rPr lang="en-US" b="1" dirty="0"/>
              <a:t>Using the </a:t>
            </a:r>
            <a:r>
              <a:rPr lang="en-US" b="1" dirty="0" err="1"/>
              <a:t>arange</a:t>
            </a:r>
            <a:r>
              <a:rPr lang="en-US" b="1" dirty="0"/>
              <a:t>() function to create an array with a range of values:</a:t>
            </a:r>
            <a:endParaRPr lang="en-PK" dirty="0"/>
          </a:p>
        </p:txBody>
      </p:sp>
      <p:sp>
        <p:nvSpPr>
          <p:cNvPr id="45" name="TextBox 44">
            <a:extLst>
              <a:ext uri="{FF2B5EF4-FFF2-40B4-BE49-F238E27FC236}">
                <a16:creationId xmlns:a16="http://schemas.microsoft.com/office/drawing/2014/main" xmlns="" id="{CDD33564-7E76-47B5-BA2C-DBF7622F13F4}"/>
              </a:ext>
            </a:extLst>
          </p:cNvPr>
          <p:cNvSpPr txBox="1"/>
          <p:nvPr/>
        </p:nvSpPr>
        <p:spPr>
          <a:xfrm>
            <a:off x="-2162800" y="1112269"/>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46" name="TextBox 45">
            <a:extLst>
              <a:ext uri="{FF2B5EF4-FFF2-40B4-BE49-F238E27FC236}">
                <a16:creationId xmlns:a16="http://schemas.microsoft.com/office/drawing/2014/main" xmlns="" id="{6E12ABC5-5964-4098-877B-F5073E617DCE}"/>
              </a:ext>
            </a:extLst>
          </p:cNvPr>
          <p:cNvSpPr txBox="1"/>
          <p:nvPr/>
        </p:nvSpPr>
        <p:spPr>
          <a:xfrm>
            <a:off x="-7102203" y="1468857"/>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Array Essentials</a:t>
            </a:r>
            <a:endParaRPr lang="en-PK" sz="3600" dirty="0">
              <a:solidFill>
                <a:srgbClr val="53B586"/>
              </a:solidFill>
              <a:latin typeface="Arial Black" panose="020B0A04020102020204" pitchFamily="34" charset="0"/>
            </a:endParaRPr>
          </a:p>
        </p:txBody>
      </p:sp>
      <p:sp>
        <p:nvSpPr>
          <p:cNvPr id="47" name="TextBox 46">
            <a:extLst>
              <a:ext uri="{FF2B5EF4-FFF2-40B4-BE49-F238E27FC236}">
                <a16:creationId xmlns:a16="http://schemas.microsoft.com/office/drawing/2014/main" xmlns="" id="{6E9BD5E1-E4FF-4CF8-9A06-465D3B60F7FE}"/>
              </a:ext>
            </a:extLst>
          </p:cNvPr>
          <p:cNvSpPr txBox="1"/>
          <p:nvPr/>
        </p:nvSpPr>
        <p:spPr>
          <a:xfrm>
            <a:off x="-7705290" y="2031038"/>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48" name="TextBox 47">
            <a:extLst>
              <a:ext uri="{FF2B5EF4-FFF2-40B4-BE49-F238E27FC236}">
                <a16:creationId xmlns:a16="http://schemas.microsoft.com/office/drawing/2014/main" xmlns="" id="{F1231DDA-6EF5-4F89-9F75-5002BC5E7079}"/>
              </a:ext>
            </a:extLst>
          </p:cNvPr>
          <p:cNvSpPr txBox="1"/>
          <p:nvPr/>
        </p:nvSpPr>
        <p:spPr>
          <a:xfrm>
            <a:off x="-9407114" y="2524014"/>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Syed </a:t>
            </a:r>
            <a:r>
              <a:rPr lang="en-US" sz="1600" dirty="0" err="1">
                <a:solidFill>
                  <a:schemeClr val="tx1">
                    <a:lumMod val="95000"/>
                    <a:lumOff val="5000"/>
                  </a:schemeClr>
                </a:solidFill>
                <a:latin typeface="Arial Black" panose="020B0A04020102020204" pitchFamily="34" charset="0"/>
              </a:rPr>
              <a:t>Qasim</a:t>
            </a:r>
            <a:r>
              <a:rPr lang="en-US" sz="1600" dirty="0">
                <a:solidFill>
                  <a:srgbClr val="53B586"/>
                </a:solidFill>
                <a:latin typeface="Arial Black" panose="020B0A04020102020204" pitchFamily="34" charset="0"/>
              </a:rPr>
              <a:t> Ali</a:t>
            </a:r>
            <a:endParaRPr lang="en-US" sz="1600" dirty="0">
              <a:latin typeface="Arial Black" panose="020B0A04020102020204" pitchFamily="34" charset="0"/>
            </a:endParaRPr>
          </a:p>
        </p:txBody>
      </p:sp>
      <p:sp>
        <p:nvSpPr>
          <p:cNvPr id="49" name="TextBox 48">
            <a:extLst>
              <a:ext uri="{FF2B5EF4-FFF2-40B4-BE49-F238E27FC236}">
                <a16:creationId xmlns:a16="http://schemas.microsoft.com/office/drawing/2014/main" xmlns="" id="{57ECDBA1-1839-4DFE-8EAE-14E63D232192}"/>
              </a:ext>
            </a:extLst>
          </p:cNvPr>
          <p:cNvSpPr txBox="1"/>
          <p:nvPr/>
        </p:nvSpPr>
        <p:spPr>
          <a:xfrm>
            <a:off x="-15614072" y="3234802"/>
            <a:ext cx="6850973" cy="2308324"/>
          </a:xfrm>
          <a:prstGeom prst="rect">
            <a:avLst/>
          </a:prstGeom>
          <a:noFill/>
        </p:spPr>
        <p:txBody>
          <a:bodyPr wrap="square" rtlCol="0">
            <a:spAutoFit/>
          </a:bodyPr>
          <a:lstStyle/>
          <a:p>
            <a:pPr algn="ctr"/>
            <a:r>
              <a:rPr lang="en-US" dirty="0"/>
              <a:t>NumPy arrays provide a powerful foundation for numerical computing, offering efficient storage and manipulation of multidimensional data. With support for indexing, slicing, and advanced operations like negative indexing, NumPy arrays facilitate seamless data handling and processing for scientific and mathematical applications. These essentials underpin the foundation of array-based computing in Python, enabling fast and streamlined data manipulation across various dimensions.</a:t>
            </a:r>
            <a:endParaRPr lang="en-PK" dirty="0"/>
          </a:p>
        </p:txBody>
      </p:sp>
    </p:spTree>
    <p:extLst>
      <p:ext uri="{BB962C8B-B14F-4D97-AF65-F5344CB8AC3E}">
        <p14:creationId xmlns:p14="http://schemas.microsoft.com/office/powerpoint/2010/main" val="243754324"/>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608786" y="541999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2250118" y="20156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2032556" y="147450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1764926" y="4980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1973806" y="374687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390500" y="33048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262671" y="372653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126606" y="-1514105"/>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8976388" y="260662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841218" y="434575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24962" y="374550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9510527" y="4523138"/>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736682" y="4997973"/>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87388" y="6544140"/>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11184409" y="3092641"/>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120" name="TextBox 119">
            <a:extLst>
              <a:ext uri="{FF2B5EF4-FFF2-40B4-BE49-F238E27FC236}">
                <a16:creationId xmlns:a16="http://schemas.microsoft.com/office/drawing/2014/main" xmlns="" id="{CC3F0033-F1D2-449A-B99A-10BA0B379E8A}"/>
              </a:ext>
            </a:extLst>
          </p:cNvPr>
          <p:cNvSpPr txBox="1"/>
          <p:nvPr/>
        </p:nvSpPr>
        <p:spPr>
          <a:xfrm>
            <a:off x="2974324" y="1936562"/>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121" name="TextBox 120">
            <a:extLst>
              <a:ext uri="{FF2B5EF4-FFF2-40B4-BE49-F238E27FC236}">
                <a16:creationId xmlns:a16="http://schemas.microsoft.com/office/drawing/2014/main" xmlns="" id="{AB9896FD-4AA4-4B62-B8A4-AD03E845EAEB}"/>
              </a:ext>
            </a:extLst>
          </p:cNvPr>
          <p:cNvSpPr txBox="1"/>
          <p:nvPr/>
        </p:nvSpPr>
        <p:spPr>
          <a:xfrm>
            <a:off x="2956380" y="2175441"/>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Array Essentials</a:t>
            </a:r>
            <a:endParaRPr lang="en-PK" sz="3600" dirty="0">
              <a:solidFill>
                <a:srgbClr val="53B586"/>
              </a:solidFill>
              <a:latin typeface="Arial Black" panose="020B0A04020102020204" pitchFamily="34" charset="0"/>
            </a:endParaRPr>
          </a:p>
        </p:txBody>
      </p:sp>
      <p:sp>
        <p:nvSpPr>
          <p:cNvPr id="122" name="TextBox 121">
            <a:extLst>
              <a:ext uri="{FF2B5EF4-FFF2-40B4-BE49-F238E27FC236}">
                <a16:creationId xmlns:a16="http://schemas.microsoft.com/office/drawing/2014/main" xmlns="" id="{5A42B326-A759-4844-99A8-78DD8FF6DE1F}"/>
              </a:ext>
            </a:extLst>
          </p:cNvPr>
          <p:cNvSpPr txBox="1"/>
          <p:nvPr/>
        </p:nvSpPr>
        <p:spPr>
          <a:xfrm>
            <a:off x="7023119" y="2777222"/>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135" name="TextBox 134">
            <a:extLst>
              <a:ext uri="{FF2B5EF4-FFF2-40B4-BE49-F238E27FC236}">
                <a16:creationId xmlns:a16="http://schemas.microsoft.com/office/drawing/2014/main" xmlns="" id="{CA9BD43E-77C0-4E75-BE42-D4536E1068F4}"/>
              </a:ext>
            </a:extLst>
          </p:cNvPr>
          <p:cNvSpPr txBox="1"/>
          <p:nvPr/>
        </p:nvSpPr>
        <p:spPr>
          <a:xfrm>
            <a:off x="7914434" y="3054221"/>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Syed </a:t>
            </a:r>
            <a:r>
              <a:rPr lang="en-US" sz="1600" dirty="0" err="1">
                <a:solidFill>
                  <a:schemeClr val="tx1">
                    <a:lumMod val="95000"/>
                    <a:lumOff val="5000"/>
                  </a:schemeClr>
                </a:solidFill>
                <a:latin typeface="Arial Black" panose="020B0A04020102020204" pitchFamily="34" charset="0"/>
              </a:rPr>
              <a:t>Qasim</a:t>
            </a:r>
            <a:r>
              <a:rPr lang="en-US" sz="1600" dirty="0">
                <a:solidFill>
                  <a:srgbClr val="53B586"/>
                </a:solidFill>
                <a:latin typeface="Arial Black" panose="020B0A04020102020204" pitchFamily="34" charset="0"/>
              </a:rPr>
              <a:t> Ali</a:t>
            </a:r>
            <a:endParaRPr lang="en-US" sz="1600" dirty="0">
              <a:latin typeface="Arial Black" panose="020B0A04020102020204" pitchFamily="34" charset="0"/>
            </a:endParaRPr>
          </a:p>
        </p:txBody>
      </p:sp>
      <p:sp>
        <p:nvSpPr>
          <p:cNvPr id="4" name="TextBox 3">
            <a:extLst>
              <a:ext uri="{FF2B5EF4-FFF2-40B4-BE49-F238E27FC236}">
                <a16:creationId xmlns:a16="http://schemas.microsoft.com/office/drawing/2014/main" xmlns="" id="{62800BF5-13D3-44B2-B077-D944B91F0528}"/>
              </a:ext>
            </a:extLst>
          </p:cNvPr>
          <p:cNvSpPr txBox="1"/>
          <p:nvPr/>
        </p:nvSpPr>
        <p:spPr>
          <a:xfrm>
            <a:off x="2736919" y="3641312"/>
            <a:ext cx="6850973" cy="2308324"/>
          </a:xfrm>
          <a:prstGeom prst="rect">
            <a:avLst/>
          </a:prstGeom>
          <a:noFill/>
        </p:spPr>
        <p:txBody>
          <a:bodyPr wrap="square" rtlCol="0">
            <a:spAutoFit/>
          </a:bodyPr>
          <a:lstStyle/>
          <a:p>
            <a:pPr algn="ctr"/>
            <a:r>
              <a:rPr lang="en-US" dirty="0"/>
              <a:t>NumPy arrays provide a powerful foundation for numerical computing, offering efficient storage and manipulation of multidimensional data. With support for indexing, slicing, and advanced operations like negative indexing, NumPy arrays facilitate seamless data handling and processing for scientific and mathematical applications. These essentials underpin the foundation of array-based computing in Python, enabling fast and streamlined data manipulation across various dimensions.</a:t>
            </a:r>
            <a:endParaRPr lang="en-PK" dirty="0"/>
          </a:p>
        </p:txBody>
      </p:sp>
      <p:sp>
        <p:nvSpPr>
          <p:cNvPr id="28" name="TextBox 27">
            <a:extLst>
              <a:ext uri="{FF2B5EF4-FFF2-40B4-BE49-F238E27FC236}">
                <a16:creationId xmlns:a16="http://schemas.microsoft.com/office/drawing/2014/main" xmlns="" id="{314BBB50-39E0-45C8-BDF8-7A133F8EC6E9}"/>
              </a:ext>
            </a:extLst>
          </p:cNvPr>
          <p:cNvSpPr txBox="1"/>
          <p:nvPr/>
        </p:nvSpPr>
        <p:spPr>
          <a:xfrm>
            <a:off x="13610220" y="3452525"/>
            <a:ext cx="8162626" cy="2308324"/>
          </a:xfrm>
          <a:prstGeom prst="rect">
            <a:avLst/>
          </a:prstGeom>
          <a:noFill/>
        </p:spPr>
        <p:txBody>
          <a:bodyPr wrap="square" rtlCol="0">
            <a:spAutoFit/>
          </a:bodyPr>
          <a:lstStyle/>
          <a:p>
            <a:r>
              <a:rPr lang="en-US" dirty="0"/>
              <a:t>You can use the </a:t>
            </a:r>
            <a:r>
              <a:rPr lang="en-US" b="1" dirty="0" err="1"/>
              <a:t>np.linspace</a:t>
            </a:r>
            <a:r>
              <a:rPr lang="en-US" b="1" dirty="0"/>
              <a:t>()</a:t>
            </a:r>
            <a:r>
              <a:rPr lang="en-US" dirty="0"/>
              <a:t> function in NumPy to create an array with a specified number of evenly spaced values over a specified interval. Here's how you can do it:</a:t>
            </a:r>
            <a:endParaRPr lang="en-PK" dirty="0"/>
          </a:p>
          <a:p>
            <a:r>
              <a:rPr lang="en-US" dirty="0"/>
              <a:t>import </a:t>
            </a:r>
            <a:r>
              <a:rPr lang="en-US" dirty="0" err="1"/>
              <a:t>numpy</a:t>
            </a:r>
            <a:r>
              <a:rPr lang="en-US" dirty="0"/>
              <a:t> as np </a:t>
            </a:r>
            <a:r>
              <a:rPr lang="en-US" dirty="0" err="1"/>
              <a:t>arr</a:t>
            </a:r>
            <a:r>
              <a:rPr lang="en-US" dirty="0"/>
              <a:t> = </a:t>
            </a:r>
            <a:r>
              <a:rPr lang="en-US" dirty="0" err="1"/>
              <a:t>np.linspace</a:t>
            </a:r>
            <a:r>
              <a:rPr lang="en-US" dirty="0"/>
              <a:t>(1, 10, num=5) </a:t>
            </a:r>
            <a:endParaRPr lang="en-PK" dirty="0"/>
          </a:p>
          <a:p>
            <a:r>
              <a:rPr lang="en-US" dirty="0"/>
              <a:t>In this example, </a:t>
            </a:r>
            <a:r>
              <a:rPr lang="en-US" b="1" dirty="0" err="1"/>
              <a:t>np.linspace</a:t>
            </a:r>
            <a:r>
              <a:rPr lang="en-US" b="1" dirty="0"/>
              <a:t>(1, 10, num=5)</a:t>
            </a:r>
            <a:r>
              <a:rPr lang="en-US" dirty="0"/>
              <a:t> creates a one-dimensional NumPy array named </a:t>
            </a:r>
            <a:r>
              <a:rPr lang="en-US" b="1" dirty="0" err="1"/>
              <a:t>arr</a:t>
            </a:r>
            <a:r>
              <a:rPr lang="en-US" dirty="0"/>
              <a:t> with five evenly spaced values between 1 and 10, inclusive.</a:t>
            </a:r>
            <a:endParaRPr lang="en-PK" dirty="0"/>
          </a:p>
          <a:p>
            <a:r>
              <a:rPr lang="en-US" dirty="0"/>
              <a:t>output of </a:t>
            </a:r>
            <a:r>
              <a:rPr lang="en-US" b="1" dirty="0" err="1"/>
              <a:t>arr</a:t>
            </a:r>
            <a:r>
              <a:rPr lang="en-US" dirty="0"/>
              <a:t>:</a:t>
            </a:r>
          </a:p>
          <a:p>
            <a:endParaRPr lang="en-PK" dirty="0"/>
          </a:p>
          <a:p>
            <a:r>
              <a:rPr lang="en-US" dirty="0"/>
              <a:t>array([ 1. , 3.25, 5.5 , 7.75, 10. ])</a:t>
            </a:r>
            <a:endParaRPr lang="en-PK" dirty="0"/>
          </a:p>
        </p:txBody>
      </p:sp>
      <p:sp>
        <p:nvSpPr>
          <p:cNvPr id="29" name="TextBox 28">
            <a:extLst>
              <a:ext uri="{FF2B5EF4-FFF2-40B4-BE49-F238E27FC236}">
                <a16:creationId xmlns:a16="http://schemas.microsoft.com/office/drawing/2014/main" xmlns="" id="{2517C2CA-909E-4877-BBA7-93F35BF17129}"/>
              </a:ext>
            </a:extLst>
          </p:cNvPr>
          <p:cNvSpPr txBox="1"/>
          <p:nvPr/>
        </p:nvSpPr>
        <p:spPr>
          <a:xfrm>
            <a:off x="13591170" y="2529384"/>
            <a:ext cx="8345150" cy="584775"/>
          </a:xfrm>
          <a:prstGeom prst="rect">
            <a:avLst/>
          </a:prstGeom>
          <a:noFill/>
        </p:spPr>
        <p:txBody>
          <a:bodyPr wrap="square" rtlCol="0">
            <a:spAutoFit/>
          </a:bodyPr>
          <a:lstStyle/>
          <a:p>
            <a:r>
              <a:rPr lang="en-US" sz="1600" b="1" dirty="0">
                <a:latin typeface="Arial Black" panose="020B0A04020102020204" pitchFamily="34" charset="0"/>
              </a:rPr>
              <a:t>Using the </a:t>
            </a:r>
            <a:r>
              <a:rPr lang="en-US" sz="1600" b="1" dirty="0" err="1">
                <a:latin typeface="Arial Black" panose="020B0A04020102020204" pitchFamily="34" charset="0"/>
              </a:rPr>
              <a:t>linspace</a:t>
            </a:r>
            <a:r>
              <a:rPr lang="en-US" sz="1600" b="1" dirty="0">
                <a:latin typeface="Arial Black" panose="020B0A04020102020204" pitchFamily="34" charset="0"/>
              </a:rPr>
              <a:t>() function to create an array with a specified number of evenly spaced values:</a:t>
            </a:r>
            <a:endParaRPr lang="en-PK" sz="1600" dirty="0">
              <a:latin typeface="Arial Black" panose="020B0A04020102020204" pitchFamily="34" charset="0"/>
            </a:endParaRPr>
          </a:p>
        </p:txBody>
      </p:sp>
      <p:sp>
        <p:nvSpPr>
          <p:cNvPr id="31" name="TextBox 30">
            <a:extLst>
              <a:ext uri="{FF2B5EF4-FFF2-40B4-BE49-F238E27FC236}">
                <a16:creationId xmlns:a16="http://schemas.microsoft.com/office/drawing/2014/main" xmlns="" id="{7F658E8A-FBED-438C-9BA9-347DFDBDAAD1}"/>
              </a:ext>
            </a:extLst>
          </p:cNvPr>
          <p:cNvSpPr txBox="1"/>
          <p:nvPr/>
        </p:nvSpPr>
        <p:spPr>
          <a:xfrm>
            <a:off x="13773694" y="860259"/>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Creating Arrays in NumPy…</a:t>
            </a:r>
            <a:endParaRPr lang="en-PK" sz="3600" dirty="0">
              <a:solidFill>
                <a:srgbClr val="53B586"/>
              </a:solidFill>
              <a:latin typeface="Arial Black" panose="020B0A04020102020204" pitchFamily="34" charset="0"/>
            </a:endParaRPr>
          </a:p>
        </p:txBody>
      </p:sp>
      <p:sp>
        <p:nvSpPr>
          <p:cNvPr id="32" name="TextBox 31">
            <a:extLst>
              <a:ext uri="{FF2B5EF4-FFF2-40B4-BE49-F238E27FC236}">
                <a16:creationId xmlns:a16="http://schemas.microsoft.com/office/drawing/2014/main" xmlns="" id="{D2FA7035-4C69-41A0-AF4C-854FAC2BADC8}"/>
              </a:ext>
            </a:extLst>
          </p:cNvPr>
          <p:cNvSpPr txBox="1"/>
          <p:nvPr/>
        </p:nvSpPr>
        <p:spPr>
          <a:xfrm>
            <a:off x="-8392189" y="1128117"/>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Dimensions in NumPy Arrays</a:t>
            </a:r>
            <a:endParaRPr lang="en-PK" sz="3600" dirty="0">
              <a:solidFill>
                <a:srgbClr val="53B586"/>
              </a:solidFill>
              <a:latin typeface="Arial Black" panose="020B0A04020102020204" pitchFamily="34" charset="0"/>
            </a:endParaRPr>
          </a:p>
        </p:txBody>
      </p:sp>
      <p:sp>
        <p:nvSpPr>
          <p:cNvPr id="33" name="TextBox 32">
            <a:extLst>
              <a:ext uri="{FF2B5EF4-FFF2-40B4-BE49-F238E27FC236}">
                <a16:creationId xmlns:a16="http://schemas.microsoft.com/office/drawing/2014/main" xmlns="" id="{F1EFD9D6-56B1-4096-9A55-682F8D51873D}"/>
              </a:ext>
            </a:extLst>
          </p:cNvPr>
          <p:cNvSpPr txBox="1"/>
          <p:nvPr/>
        </p:nvSpPr>
        <p:spPr>
          <a:xfrm>
            <a:off x="-22515715" y="2764209"/>
            <a:ext cx="3554476" cy="369332"/>
          </a:xfrm>
          <a:prstGeom prst="rect">
            <a:avLst/>
          </a:prstGeom>
          <a:noFill/>
        </p:spPr>
        <p:txBody>
          <a:bodyPr wrap="square" rtlCol="0">
            <a:spAutoFit/>
          </a:bodyPr>
          <a:lstStyle/>
          <a:p>
            <a:r>
              <a:rPr lang="en-US" dirty="0"/>
              <a:t>A scalar, representing a single value.</a:t>
            </a:r>
            <a:endParaRPr lang="en-PK" dirty="0"/>
          </a:p>
        </p:txBody>
      </p:sp>
      <p:sp>
        <p:nvSpPr>
          <p:cNvPr id="34" name="TextBox 33">
            <a:extLst>
              <a:ext uri="{FF2B5EF4-FFF2-40B4-BE49-F238E27FC236}">
                <a16:creationId xmlns:a16="http://schemas.microsoft.com/office/drawing/2014/main" xmlns="" id="{57A717CF-ABBC-4228-8868-2C740FA361DB}"/>
              </a:ext>
            </a:extLst>
          </p:cNvPr>
          <p:cNvSpPr txBox="1"/>
          <p:nvPr/>
        </p:nvSpPr>
        <p:spPr>
          <a:xfrm>
            <a:off x="-16121323" y="2369631"/>
            <a:ext cx="2599291" cy="338554"/>
          </a:xfrm>
          <a:prstGeom prst="rect">
            <a:avLst/>
          </a:prstGeom>
          <a:noFill/>
        </p:spPr>
        <p:txBody>
          <a:bodyPr wrap="square" rtlCol="0">
            <a:spAutoFit/>
          </a:bodyPr>
          <a:lstStyle/>
          <a:p>
            <a:r>
              <a:rPr lang="en-US" sz="1600" dirty="0">
                <a:latin typeface="Arial Black" panose="020B0A04020102020204" pitchFamily="34" charset="0"/>
              </a:rPr>
              <a:t>0-Dimensional Array</a:t>
            </a:r>
            <a:endParaRPr lang="en-PK" sz="1400" dirty="0">
              <a:latin typeface="Arial Black" panose="020B0A04020102020204" pitchFamily="34" charset="0"/>
            </a:endParaRPr>
          </a:p>
        </p:txBody>
      </p:sp>
      <p:sp>
        <p:nvSpPr>
          <p:cNvPr id="35" name="TextBox 34">
            <a:extLst>
              <a:ext uri="{FF2B5EF4-FFF2-40B4-BE49-F238E27FC236}">
                <a16:creationId xmlns:a16="http://schemas.microsoft.com/office/drawing/2014/main" xmlns="" id="{75D30AA5-1661-496B-8D3B-C83EC8FB9878}"/>
              </a:ext>
            </a:extLst>
          </p:cNvPr>
          <p:cNvSpPr txBox="1"/>
          <p:nvPr/>
        </p:nvSpPr>
        <p:spPr>
          <a:xfrm>
            <a:off x="-24941473" y="3514747"/>
            <a:ext cx="3346444" cy="338554"/>
          </a:xfrm>
          <a:prstGeom prst="rect">
            <a:avLst/>
          </a:prstGeom>
          <a:noFill/>
        </p:spPr>
        <p:txBody>
          <a:bodyPr wrap="square" rtlCol="0">
            <a:spAutoFit/>
          </a:bodyPr>
          <a:lstStyle/>
          <a:p>
            <a:r>
              <a:rPr lang="en-US" sz="1600" dirty="0">
                <a:latin typeface="Arial Black" panose="020B0A04020102020204" pitchFamily="34" charset="0"/>
              </a:rPr>
              <a:t>Creating 0-dimension array</a:t>
            </a:r>
            <a:endParaRPr lang="en-PK" sz="1400" dirty="0">
              <a:latin typeface="Arial Black" panose="020B0A04020102020204" pitchFamily="34" charset="0"/>
            </a:endParaRPr>
          </a:p>
        </p:txBody>
      </p:sp>
      <p:sp>
        <p:nvSpPr>
          <p:cNvPr id="36" name="TextBox 35">
            <a:extLst>
              <a:ext uri="{FF2B5EF4-FFF2-40B4-BE49-F238E27FC236}">
                <a16:creationId xmlns:a16="http://schemas.microsoft.com/office/drawing/2014/main" xmlns="" id="{354D74D6-9962-444E-A3FD-0E87BF554F9D}"/>
              </a:ext>
            </a:extLst>
          </p:cNvPr>
          <p:cNvSpPr txBox="1"/>
          <p:nvPr/>
        </p:nvSpPr>
        <p:spPr>
          <a:xfrm>
            <a:off x="-27153105" y="4153840"/>
            <a:ext cx="3317433" cy="1200329"/>
          </a:xfrm>
          <a:prstGeom prst="rect">
            <a:avLst/>
          </a:prstGeom>
          <a:noFill/>
        </p:spPr>
        <p:txBody>
          <a:bodyPr wrap="square" rtlCol="0">
            <a:spAutoFit/>
          </a:bodyPr>
          <a:lstStyle/>
          <a:p>
            <a:r>
              <a:rPr lang="en-US" dirty="0" err="1"/>
              <a:t>zero_dim_array</a:t>
            </a:r>
            <a:r>
              <a:rPr lang="en-US" dirty="0"/>
              <a:t> = </a:t>
            </a:r>
            <a:r>
              <a:rPr lang="en-US" dirty="0" err="1"/>
              <a:t>np.array</a:t>
            </a:r>
            <a:r>
              <a:rPr lang="en-US" dirty="0"/>
              <a:t>(5)</a:t>
            </a:r>
          </a:p>
          <a:p>
            <a:r>
              <a:rPr lang="en-US" dirty="0"/>
              <a:t>print("0 Dimension Array:")</a:t>
            </a:r>
          </a:p>
          <a:p>
            <a:r>
              <a:rPr lang="en-US" dirty="0"/>
              <a:t>print(</a:t>
            </a:r>
            <a:r>
              <a:rPr lang="en-US" dirty="0" err="1"/>
              <a:t>zero_dim_array</a:t>
            </a:r>
            <a:r>
              <a:rPr lang="en-US" dirty="0"/>
              <a:t>)</a:t>
            </a:r>
          </a:p>
          <a:p>
            <a:r>
              <a:rPr lang="en-US" dirty="0"/>
              <a:t>print()</a:t>
            </a:r>
            <a:endParaRPr lang="en-PK" dirty="0"/>
          </a:p>
        </p:txBody>
      </p:sp>
      <p:sp>
        <p:nvSpPr>
          <p:cNvPr id="37" name="TextBox 36">
            <a:extLst>
              <a:ext uri="{FF2B5EF4-FFF2-40B4-BE49-F238E27FC236}">
                <a16:creationId xmlns:a16="http://schemas.microsoft.com/office/drawing/2014/main" xmlns="" id="{254A46D5-35E7-4BC3-8CF9-95C95CA351F0}"/>
              </a:ext>
            </a:extLst>
          </p:cNvPr>
          <p:cNvSpPr txBox="1"/>
          <p:nvPr/>
        </p:nvSpPr>
        <p:spPr>
          <a:xfrm>
            <a:off x="-17860210" y="2848947"/>
            <a:ext cx="3554476" cy="369332"/>
          </a:xfrm>
          <a:prstGeom prst="rect">
            <a:avLst/>
          </a:prstGeom>
          <a:noFill/>
        </p:spPr>
        <p:txBody>
          <a:bodyPr wrap="square" rtlCol="0">
            <a:spAutoFit/>
          </a:bodyPr>
          <a:lstStyle/>
          <a:p>
            <a:r>
              <a:rPr lang="en-US" dirty="0"/>
              <a:t>A single row or column of values.</a:t>
            </a:r>
            <a:endParaRPr lang="en-PK" dirty="0"/>
          </a:p>
        </p:txBody>
      </p:sp>
      <p:sp>
        <p:nvSpPr>
          <p:cNvPr id="38" name="TextBox 37">
            <a:extLst>
              <a:ext uri="{FF2B5EF4-FFF2-40B4-BE49-F238E27FC236}">
                <a16:creationId xmlns:a16="http://schemas.microsoft.com/office/drawing/2014/main" xmlns="" id="{86AF0218-FE9F-4266-88ED-BE6FC699BF9E}"/>
              </a:ext>
            </a:extLst>
          </p:cNvPr>
          <p:cNvSpPr txBox="1"/>
          <p:nvPr/>
        </p:nvSpPr>
        <p:spPr>
          <a:xfrm>
            <a:off x="-11485446" y="2374727"/>
            <a:ext cx="2599291" cy="338554"/>
          </a:xfrm>
          <a:prstGeom prst="rect">
            <a:avLst/>
          </a:prstGeom>
          <a:noFill/>
        </p:spPr>
        <p:txBody>
          <a:bodyPr wrap="square" rtlCol="0">
            <a:spAutoFit/>
          </a:bodyPr>
          <a:lstStyle/>
          <a:p>
            <a:r>
              <a:rPr lang="en-US" sz="1600" dirty="0">
                <a:latin typeface="Arial Black" panose="020B0A04020102020204" pitchFamily="34" charset="0"/>
              </a:rPr>
              <a:t>1-Dimensional Array</a:t>
            </a:r>
            <a:endParaRPr lang="en-PK" sz="1400" dirty="0">
              <a:latin typeface="Arial Black" panose="020B0A04020102020204" pitchFamily="34" charset="0"/>
            </a:endParaRPr>
          </a:p>
        </p:txBody>
      </p:sp>
      <p:sp>
        <p:nvSpPr>
          <p:cNvPr id="39" name="TextBox 38">
            <a:extLst>
              <a:ext uri="{FF2B5EF4-FFF2-40B4-BE49-F238E27FC236}">
                <a16:creationId xmlns:a16="http://schemas.microsoft.com/office/drawing/2014/main" xmlns="" id="{C5BCBA24-685F-4516-8953-B241CDB980E6}"/>
              </a:ext>
            </a:extLst>
          </p:cNvPr>
          <p:cNvSpPr txBox="1"/>
          <p:nvPr/>
        </p:nvSpPr>
        <p:spPr>
          <a:xfrm>
            <a:off x="-20305596" y="3519843"/>
            <a:ext cx="3409759" cy="338554"/>
          </a:xfrm>
          <a:prstGeom prst="rect">
            <a:avLst/>
          </a:prstGeom>
          <a:noFill/>
        </p:spPr>
        <p:txBody>
          <a:bodyPr wrap="square" rtlCol="0">
            <a:spAutoFit/>
          </a:bodyPr>
          <a:lstStyle/>
          <a:p>
            <a:r>
              <a:rPr lang="en-US" sz="1600" dirty="0">
                <a:latin typeface="Arial Black" panose="020B0A04020102020204" pitchFamily="34" charset="0"/>
              </a:rPr>
              <a:t>Creating 1-dimension array</a:t>
            </a:r>
            <a:endParaRPr lang="en-PK" sz="1400" dirty="0">
              <a:latin typeface="Arial Black" panose="020B0A04020102020204" pitchFamily="34" charset="0"/>
            </a:endParaRPr>
          </a:p>
        </p:txBody>
      </p:sp>
      <p:sp>
        <p:nvSpPr>
          <p:cNvPr id="40" name="TextBox 39">
            <a:extLst>
              <a:ext uri="{FF2B5EF4-FFF2-40B4-BE49-F238E27FC236}">
                <a16:creationId xmlns:a16="http://schemas.microsoft.com/office/drawing/2014/main" xmlns="" id="{00FDE86A-32BE-4C55-9BCD-0B74C848BF41}"/>
              </a:ext>
            </a:extLst>
          </p:cNvPr>
          <p:cNvSpPr txBox="1"/>
          <p:nvPr/>
        </p:nvSpPr>
        <p:spPr>
          <a:xfrm>
            <a:off x="-22515715" y="4154865"/>
            <a:ext cx="3317433" cy="1477328"/>
          </a:xfrm>
          <a:prstGeom prst="rect">
            <a:avLst/>
          </a:prstGeom>
          <a:noFill/>
        </p:spPr>
        <p:txBody>
          <a:bodyPr wrap="square" rtlCol="0">
            <a:spAutoFit/>
          </a:bodyPr>
          <a:lstStyle/>
          <a:p>
            <a:r>
              <a:rPr lang="en-US" dirty="0" err="1"/>
              <a:t>one_dim_array</a:t>
            </a:r>
            <a:r>
              <a:rPr lang="en-US" dirty="0"/>
              <a:t> = </a:t>
            </a:r>
            <a:r>
              <a:rPr lang="en-US" dirty="0" err="1"/>
              <a:t>np.array</a:t>
            </a:r>
            <a:r>
              <a:rPr lang="en-US" dirty="0"/>
              <a:t>([1, 2, 3, 4, 5])</a:t>
            </a:r>
          </a:p>
          <a:p>
            <a:r>
              <a:rPr lang="en-US" dirty="0"/>
              <a:t>print("1 Dimension Array:")</a:t>
            </a:r>
          </a:p>
          <a:p>
            <a:r>
              <a:rPr lang="en-US" dirty="0"/>
              <a:t>print(</a:t>
            </a:r>
            <a:r>
              <a:rPr lang="en-US" dirty="0" err="1"/>
              <a:t>one_dim_array</a:t>
            </a:r>
            <a:r>
              <a:rPr lang="en-US" dirty="0"/>
              <a:t>)</a:t>
            </a:r>
          </a:p>
          <a:p>
            <a:r>
              <a:rPr lang="en-US" dirty="0"/>
              <a:t>print()</a:t>
            </a:r>
            <a:endParaRPr lang="en-PK" dirty="0"/>
          </a:p>
        </p:txBody>
      </p:sp>
    </p:spTree>
    <p:extLst>
      <p:ext uri="{BB962C8B-B14F-4D97-AF65-F5344CB8AC3E}">
        <p14:creationId xmlns:p14="http://schemas.microsoft.com/office/powerpoint/2010/main" val="1330690194"/>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499278" y="264481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782090" y="122355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566343" y="-677124"/>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729122" y="268441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79196" y="6112519"/>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51916" y="4037491"/>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Dimensions in NumPy Arrays</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886895" y="2573213"/>
            <a:ext cx="3554476" cy="369332"/>
          </a:xfrm>
          <a:prstGeom prst="rect">
            <a:avLst/>
          </a:prstGeom>
          <a:noFill/>
        </p:spPr>
        <p:txBody>
          <a:bodyPr wrap="square" rtlCol="0">
            <a:spAutoFit/>
          </a:bodyPr>
          <a:lstStyle/>
          <a:p>
            <a:r>
              <a:rPr lang="en-US" dirty="0"/>
              <a:t>A scalar, representing a single value.</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887111" y="2158027"/>
            <a:ext cx="2599291" cy="338554"/>
          </a:xfrm>
          <a:prstGeom prst="rect">
            <a:avLst/>
          </a:prstGeom>
          <a:noFill/>
        </p:spPr>
        <p:txBody>
          <a:bodyPr wrap="square" rtlCol="0">
            <a:spAutoFit/>
          </a:bodyPr>
          <a:lstStyle/>
          <a:p>
            <a:r>
              <a:rPr lang="en-US" sz="1600" dirty="0">
                <a:latin typeface="Arial Black" panose="020B0A04020102020204" pitchFamily="34" charset="0"/>
              </a:rPr>
              <a:t>0-Dimensional Array</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528258" y="596988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TextBox 32">
            <a:extLst>
              <a:ext uri="{FF2B5EF4-FFF2-40B4-BE49-F238E27FC236}">
                <a16:creationId xmlns:a16="http://schemas.microsoft.com/office/drawing/2014/main" xmlns="" id="{7796E1E6-543E-4E69-A807-60A50F05ABC7}"/>
              </a:ext>
            </a:extLst>
          </p:cNvPr>
          <p:cNvSpPr txBox="1"/>
          <p:nvPr/>
        </p:nvSpPr>
        <p:spPr>
          <a:xfrm>
            <a:off x="887111" y="3156242"/>
            <a:ext cx="3346444" cy="338554"/>
          </a:xfrm>
          <a:prstGeom prst="rect">
            <a:avLst/>
          </a:prstGeom>
          <a:noFill/>
        </p:spPr>
        <p:txBody>
          <a:bodyPr wrap="square" rtlCol="0">
            <a:spAutoFit/>
          </a:bodyPr>
          <a:lstStyle/>
          <a:p>
            <a:r>
              <a:rPr lang="en-US" sz="1600" dirty="0">
                <a:latin typeface="Arial Black" panose="020B0A04020102020204" pitchFamily="34" charset="0"/>
              </a:rPr>
              <a:t>Creating 0-dimension array</a:t>
            </a:r>
            <a:endParaRPr lang="en-PK" sz="1400" dirty="0">
              <a:latin typeface="Arial Black" panose="020B0A04020102020204" pitchFamily="34" charset="0"/>
            </a:endParaRPr>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885382" y="3788799"/>
            <a:ext cx="3317433" cy="1200329"/>
          </a:xfrm>
          <a:prstGeom prst="rect">
            <a:avLst/>
          </a:prstGeom>
          <a:noFill/>
        </p:spPr>
        <p:txBody>
          <a:bodyPr wrap="square" rtlCol="0">
            <a:spAutoFit/>
          </a:bodyPr>
          <a:lstStyle/>
          <a:p>
            <a:r>
              <a:rPr lang="en-US" dirty="0" err="1"/>
              <a:t>zero_dim_array</a:t>
            </a:r>
            <a:r>
              <a:rPr lang="en-US" dirty="0"/>
              <a:t> = </a:t>
            </a:r>
            <a:r>
              <a:rPr lang="en-US" dirty="0" err="1"/>
              <a:t>np.array</a:t>
            </a:r>
            <a:r>
              <a:rPr lang="en-US" dirty="0"/>
              <a:t>(5)</a:t>
            </a:r>
          </a:p>
          <a:p>
            <a:r>
              <a:rPr lang="en-US" dirty="0"/>
              <a:t>print("0 Dimension Array:")</a:t>
            </a:r>
          </a:p>
          <a:p>
            <a:r>
              <a:rPr lang="en-US" dirty="0"/>
              <a:t>print(</a:t>
            </a:r>
            <a:r>
              <a:rPr lang="en-US" dirty="0" err="1"/>
              <a:t>zero_dim_array</a:t>
            </a:r>
            <a:r>
              <a:rPr lang="en-US" dirty="0"/>
              <a:t>)</a:t>
            </a:r>
          </a:p>
          <a:p>
            <a:r>
              <a:rPr lang="en-US" dirty="0"/>
              <a:t>print()</a:t>
            </a:r>
            <a:endParaRPr lang="en-PK" dirty="0"/>
          </a:p>
        </p:txBody>
      </p:sp>
      <p:sp>
        <p:nvSpPr>
          <p:cNvPr id="38" name="TextBox 37">
            <a:extLst>
              <a:ext uri="{FF2B5EF4-FFF2-40B4-BE49-F238E27FC236}">
                <a16:creationId xmlns:a16="http://schemas.microsoft.com/office/drawing/2014/main" xmlns="" id="{5B3801F8-EC65-4667-B93D-22A542477C8B}"/>
              </a:ext>
            </a:extLst>
          </p:cNvPr>
          <p:cNvSpPr txBox="1"/>
          <p:nvPr/>
        </p:nvSpPr>
        <p:spPr>
          <a:xfrm>
            <a:off x="5522772" y="2578309"/>
            <a:ext cx="3554476" cy="369332"/>
          </a:xfrm>
          <a:prstGeom prst="rect">
            <a:avLst/>
          </a:prstGeom>
          <a:noFill/>
        </p:spPr>
        <p:txBody>
          <a:bodyPr wrap="square" rtlCol="0">
            <a:spAutoFit/>
          </a:bodyPr>
          <a:lstStyle/>
          <a:p>
            <a:r>
              <a:rPr lang="en-US" dirty="0"/>
              <a:t>A single row or column of values.</a:t>
            </a:r>
            <a:endParaRPr lang="en-PK" dirty="0"/>
          </a:p>
        </p:txBody>
      </p:sp>
      <p:sp>
        <p:nvSpPr>
          <p:cNvPr id="50" name="TextBox 49">
            <a:extLst>
              <a:ext uri="{FF2B5EF4-FFF2-40B4-BE49-F238E27FC236}">
                <a16:creationId xmlns:a16="http://schemas.microsoft.com/office/drawing/2014/main" xmlns="" id="{DB2C74B3-D073-41FF-9AD0-0F6F2E9CF2BD}"/>
              </a:ext>
            </a:extLst>
          </p:cNvPr>
          <p:cNvSpPr txBox="1"/>
          <p:nvPr/>
        </p:nvSpPr>
        <p:spPr>
          <a:xfrm>
            <a:off x="5522988" y="2163123"/>
            <a:ext cx="2599291" cy="338554"/>
          </a:xfrm>
          <a:prstGeom prst="rect">
            <a:avLst/>
          </a:prstGeom>
          <a:noFill/>
        </p:spPr>
        <p:txBody>
          <a:bodyPr wrap="square" rtlCol="0">
            <a:spAutoFit/>
          </a:bodyPr>
          <a:lstStyle/>
          <a:p>
            <a:r>
              <a:rPr lang="en-US" sz="1600" dirty="0">
                <a:latin typeface="Arial Black" panose="020B0A04020102020204" pitchFamily="34" charset="0"/>
              </a:rPr>
              <a:t>1-Dimensional Array</a:t>
            </a:r>
            <a:endParaRPr lang="en-PK" sz="1400" dirty="0">
              <a:latin typeface="Arial Black" panose="020B0A04020102020204" pitchFamily="34" charset="0"/>
            </a:endParaRPr>
          </a:p>
        </p:txBody>
      </p:sp>
      <p:sp>
        <p:nvSpPr>
          <p:cNvPr id="51" name="TextBox 50">
            <a:extLst>
              <a:ext uri="{FF2B5EF4-FFF2-40B4-BE49-F238E27FC236}">
                <a16:creationId xmlns:a16="http://schemas.microsoft.com/office/drawing/2014/main" xmlns="" id="{292C56F5-EA96-4B51-B863-D2A351B96B80}"/>
              </a:ext>
            </a:extLst>
          </p:cNvPr>
          <p:cNvSpPr txBox="1"/>
          <p:nvPr/>
        </p:nvSpPr>
        <p:spPr>
          <a:xfrm>
            <a:off x="5522988" y="3161338"/>
            <a:ext cx="3409759" cy="338554"/>
          </a:xfrm>
          <a:prstGeom prst="rect">
            <a:avLst/>
          </a:prstGeom>
          <a:noFill/>
        </p:spPr>
        <p:txBody>
          <a:bodyPr wrap="square" rtlCol="0">
            <a:spAutoFit/>
          </a:bodyPr>
          <a:lstStyle/>
          <a:p>
            <a:r>
              <a:rPr lang="en-US" sz="1600" dirty="0">
                <a:latin typeface="Arial Black" panose="020B0A04020102020204" pitchFamily="34" charset="0"/>
              </a:rPr>
              <a:t>Creating 1-dimension array</a:t>
            </a:r>
            <a:endParaRPr lang="en-PK" sz="1400" dirty="0">
              <a:latin typeface="Arial Black" panose="020B0A04020102020204" pitchFamily="34" charset="0"/>
            </a:endParaRPr>
          </a:p>
        </p:txBody>
      </p:sp>
      <p:sp>
        <p:nvSpPr>
          <p:cNvPr id="52" name="TextBox 51">
            <a:extLst>
              <a:ext uri="{FF2B5EF4-FFF2-40B4-BE49-F238E27FC236}">
                <a16:creationId xmlns:a16="http://schemas.microsoft.com/office/drawing/2014/main" xmlns="" id="{383506BF-2859-41C4-BE4C-E11BB2D898D7}"/>
              </a:ext>
            </a:extLst>
          </p:cNvPr>
          <p:cNvSpPr txBox="1"/>
          <p:nvPr/>
        </p:nvSpPr>
        <p:spPr>
          <a:xfrm>
            <a:off x="5522772" y="3789824"/>
            <a:ext cx="3317433" cy="1477328"/>
          </a:xfrm>
          <a:prstGeom prst="rect">
            <a:avLst/>
          </a:prstGeom>
          <a:noFill/>
        </p:spPr>
        <p:txBody>
          <a:bodyPr wrap="square" rtlCol="0">
            <a:spAutoFit/>
          </a:bodyPr>
          <a:lstStyle/>
          <a:p>
            <a:r>
              <a:rPr lang="en-US" dirty="0" err="1"/>
              <a:t>one_dim_array</a:t>
            </a:r>
            <a:r>
              <a:rPr lang="en-US" dirty="0"/>
              <a:t> = </a:t>
            </a:r>
            <a:r>
              <a:rPr lang="en-US" dirty="0" err="1"/>
              <a:t>np.array</a:t>
            </a:r>
            <a:r>
              <a:rPr lang="en-US" dirty="0"/>
              <a:t>([1, 2, 3, 4, 5])</a:t>
            </a:r>
          </a:p>
          <a:p>
            <a:r>
              <a:rPr lang="en-US" dirty="0"/>
              <a:t>print("1 Dimension Array:")</a:t>
            </a:r>
          </a:p>
          <a:p>
            <a:r>
              <a:rPr lang="en-US" dirty="0"/>
              <a:t>print(</a:t>
            </a:r>
            <a:r>
              <a:rPr lang="en-US" dirty="0" err="1"/>
              <a:t>one_dim_array</a:t>
            </a:r>
            <a:r>
              <a:rPr lang="en-US" dirty="0"/>
              <a:t>)</a:t>
            </a:r>
          </a:p>
          <a:p>
            <a:r>
              <a:rPr lang="en-US" dirty="0"/>
              <a:t>print()</a:t>
            </a:r>
            <a:endParaRPr lang="en-PK" dirty="0"/>
          </a:p>
        </p:txBody>
      </p:sp>
      <p:sp>
        <p:nvSpPr>
          <p:cNvPr id="53" name="TextBox 52">
            <a:extLst>
              <a:ext uri="{FF2B5EF4-FFF2-40B4-BE49-F238E27FC236}">
                <a16:creationId xmlns:a16="http://schemas.microsoft.com/office/drawing/2014/main" xmlns="" id="{91B53883-4A0F-45B6-8773-B13F31E4B2F8}"/>
              </a:ext>
            </a:extLst>
          </p:cNvPr>
          <p:cNvSpPr txBox="1"/>
          <p:nvPr/>
        </p:nvSpPr>
        <p:spPr>
          <a:xfrm>
            <a:off x="22163520" y="825627"/>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54" name="TextBox 53">
            <a:extLst>
              <a:ext uri="{FF2B5EF4-FFF2-40B4-BE49-F238E27FC236}">
                <a16:creationId xmlns:a16="http://schemas.microsoft.com/office/drawing/2014/main" xmlns="" id="{B5449402-907D-4ACA-940B-219EA8F4D907}"/>
              </a:ext>
            </a:extLst>
          </p:cNvPr>
          <p:cNvSpPr txBox="1"/>
          <p:nvPr/>
        </p:nvSpPr>
        <p:spPr>
          <a:xfrm>
            <a:off x="17361901" y="1312324"/>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Array Essentials</a:t>
            </a:r>
            <a:endParaRPr lang="en-PK" sz="3600" dirty="0">
              <a:solidFill>
                <a:srgbClr val="53B586"/>
              </a:solidFill>
              <a:latin typeface="Arial Black" panose="020B0A04020102020204" pitchFamily="34" charset="0"/>
            </a:endParaRPr>
          </a:p>
        </p:txBody>
      </p:sp>
      <p:sp>
        <p:nvSpPr>
          <p:cNvPr id="57" name="TextBox 56">
            <a:extLst>
              <a:ext uri="{FF2B5EF4-FFF2-40B4-BE49-F238E27FC236}">
                <a16:creationId xmlns:a16="http://schemas.microsoft.com/office/drawing/2014/main" xmlns="" id="{FBC9FE0F-05E2-41AD-BA8C-B8EE15DC3099}"/>
              </a:ext>
            </a:extLst>
          </p:cNvPr>
          <p:cNvSpPr txBox="1"/>
          <p:nvPr/>
        </p:nvSpPr>
        <p:spPr>
          <a:xfrm>
            <a:off x="16502331" y="2006048"/>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58" name="TextBox 57">
            <a:extLst>
              <a:ext uri="{FF2B5EF4-FFF2-40B4-BE49-F238E27FC236}">
                <a16:creationId xmlns:a16="http://schemas.microsoft.com/office/drawing/2014/main" xmlns="" id="{F9D968EA-290B-4D28-9C1B-48B812EB8C1A}"/>
              </a:ext>
            </a:extLst>
          </p:cNvPr>
          <p:cNvSpPr txBox="1"/>
          <p:nvPr/>
        </p:nvSpPr>
        <p:spPr>
          <a:xfrm>
            <a:off x="15158752" y="2369592"/>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Syed </a:t>
            </a:r>
            <a:r>
              <a:rPr lang="en-US" sz="1600" dirty="0" err="1">
                <a:solidFill>
                  <a:schemeClr val="tx1">
                    <a:lumMod val="95000"/>
                    <a:lumOff val="5000"/>
                  </a:schemeClr>
                </a:solidFill>
                <a:latin typeface="Arial Black" panose="020B0A04020102020204" pitchFamily="34" charset="0"/>
              </a:rPr>
              <a:t>Qasim</a:t>
            </a:r>
            <a:r>
              <a:rPr lang="en-US" sz="1600" dirty="0">
                <a:solidFill>
                  <a:srgbClr val="53B586"/>
                </a:solidFill>
                <a:latin typeface="Arial Black" panose="020B0A04020102020204" pitchFamily="34" charset="0"/>
              </a:rPr>
              <a:t> Ali</a:t>
            </a:r>
            <a:endParaRPr lang="en-US" sz="1600" dirty="0">
              <a:latin typeface="Arial Black" panose="020B0A04020102020204" pitchFamily="34" charset="0"/>
            </a:endParaRPr>
          </a:p>
        </p:txBody>
      </p:sp>
      <p:sp>
        <p:nvSpPr>
          <p:cNvPr id="59" name="TextBox 58">
            <a:extLst>
              <a:ext uri="{FF2B5EF4-FFF2-40B4-BE49-F238E27FC236}">
                <a16:creationId xmlns:a16="http://schemas.microsoft.com/office/drawing/2014/main" xmlns="" id="{77792513-F5BB-4CDA-BCB0-8F9591E4C985}"/>
              </a:ext>
            </a:extLst>
          </p:cNvPr>
          <p:cNvSpPr txBox="1"/>
          <p:nvPr/>
        </p:nvSpPr>
        <p:spPr>
          <a:xfrm>
            <a:off x="12216131" y="2870138"/>
            <a:ext cx="6850973" cy="2308324"/>
          </a:xfrm>
          <a:prstGeom prst="rect">
            <a:avLst/>
          </a:prstGeom>
          <a:noFill/>
        </p:spPr>
        <p:txBody>
          <a:bodyPr wrap="square" rtlCol="0">
            <a:spAutoFit/>
          </a:bodyPr>
          <a:lstStyle/>
          <a:p>
            <a:pPr algn="ctr"/>
            <a:r>
              <a:rPr lang="en-US" dirty="0"/>
              <a:t>NumPy arrays provide a powerful foundation for numerical computing, offering efficient storage and manipulation of multidimensional data. With support for indexing, slicing, and advanced operations like negative indexing, NumPy arrays facilitate seamless data handling and processing for scientific and mathematical applications. These essentials underpin the foundation of array-based computing in Python, enabling fast and streamlined data manipulation across various dimensions.</a:t>
            </a:r>
            <a:endParaRPr lang="en-PK" dirty="0"/>
          </a:p>
        </p:txBody>
      </p:sp>
      <p:sp>
        <p:nvSpPr>
          <p:cNvPr id="60" name="TextBox 59">
            <a:extLst>
              <a:ext uri="{FF2B5EF4-FFF2-40B4-BE49-F238E27FC236}">
                <a16:creationId xmlns:a16="http://schemas.microsoft.com/office/drawing/2014/main" xmlns="" id="{1ECF019D-B34C-46A4-B27C-01A6749768DA}"/>
              </a:ext>
            </a:extLst>
          </p:cNvPr>
          <p:cNvSpPr txBox="1"/>
          <p:nvPr/>
        </p:nvSpPr>
        <p:spPr>
          <a:xfrm>
            <a:off x="-8416814" y="1055013"/>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Dimensions in NumPy Arrays…</a:t>
            </a:r>
            <a:endParaRPr lang="en-PK" sz="3600" dirty="0">
              <a:solidFill>
                <a:srgbClr val="53B586"/>
              </a:solidFill>
              <a:latin typeface="Arial Black" panose="020B0A04020102020204" pitchFamily="34" charset="0"/>
            </a:endParaRPr>
          </a:p>
        </p:txBody>
      </p:sp>
      <p:sp>
        <p:nvSpPr>
          <p:cNvPr id="61" name="TextBox 60">
            <a:extLst>
              <a:ext uri="{FF2B5EF4-FFF2-40B4-BE49-F238E27FC236}">
                <a16:creationId xmlns:a16="http://schemas.microsoft.com/office/drawing/2014/main" xmlns="" id="{768A37A5-2314-47A3-82E7-937F8D94301A}"/>
              </a:ext>
            </a:extLst>
          </p:cNvPr>
          <p:cNvSpPr txBox="1"/>
          <p:nvPr/>
        </p:nvSpPr>
        <p:spPr>
          <a:xfrm>
            <a:off x="-22381297" y="2937449"/>
            <a:ext cx="3554476" cy="369332"/>
          </a:xfrm>
          <a:prstGeom prst="rect">
            <a:avLst/>
          </a:prstGeom>
          <a:noFill/>
        </p:spPr>
        <p:txBody>
          <a:bodyPr wrap="square" rtlCol="0">
            <a:spAutoFit/>
          </a:bodyPr>
          <a:lstStyle/>
          <a:p>
            <a:r>
              <a:rPr lang="en-US" dirty="0"/>
              <a:t>A matrix of rows and columns.</a:t>
            </a:r>
            <a:endParaRPr lang="en-PK" dirty="0"/>
          </a:p>
        </p:txBody>
      </p:sp>
      <p:sp>
        <p:nvSpPr>
          <p:cNvPr id="62" name="TextBox 61">
            <a:extLst>
              <a:ext uri="{FF2B5EF4-FFF2-40B4-BE49-F238E27FC236}">
                <a16:creationId xmlns:a16="http://schemas.microsoft.com/office/drawing/2014/main" xmlns="" id="{3C9D2F21-AF2A-4468-81E0-7952440C43FD}"/>
              </a:ext>
            </a:extLst>
          </p:cNvPr>
          <p:cNvSpPr txBox="1"/>
          <p:nvPr/>
        </p:nvSpPr>
        <p:spPr>
          <a:xfrm>
            <a:off x="-14715777" y="2227252"/>
            <a:ext cx="2599291" cy="338554"/>
          </a:xfrm>
          <a:prstGeom prst="rect">
            <a:avLst/>
          </a:prstGeom>
          <a:noFill/>
        </p:spPr>
        <p:txBody>
          <a:bodyPr wrap="square" rtlCol="0">
            <a:spAutoFit/>
          </a:bodyPr>
          <a:lstStyle/>
          <a:p>
            <a:r>
              <a:rPr lang="en-US" sz="1600" dirty="0">
                <a:latin typeface="Arial Black" panose="020B0A04020102020204" pitchFamily="34" charset="0"/>
              </a:rPr>
              <a:t>2-Dimensional Array</a:t>
            </a:r>
            <a:endParaRPr lang="en-PK" sz="1400" dirty="0">
              <a:latin typeface="Arial Black" panose="020B0A04020102020204" pitchFamily="34" charset="0"/>
            </a:endParaRPr>
          </a:p>
        </p:txBody>
      </p:sp>
      <p:sp>
        <p:nvSpPr>
          <p:cNvPr id="63" name="TextBox 62">
            <a:extLst>
              <a:ext uri="{FF2B5EF4-FFF2-40B4-BE49-F238E27FC236}">
                <a16:creationId xmlns:a16="http://schemas.microsoft.com/office/drawing/2014/main" xmlns="" id="{5C34D737-C204-45AC-8453-BF259C01C998}"/>
              </a:ext>
            </a:extLst>
          </p:cNvPr>
          <p:cNvSpPr txBox="1"/>
          <p:nvPr/>
        </p:nvSpPr>
        <p:spPr>
          <a:xfrm>
            <a:off x="-24586067" y="3834841"/>
            <a:ext cx="3346444" cy="338554"/>
          </a:xfrm>
          <a:prstGeom prst="rect">
            <a:avLst/>
          </a:prstGeom>
          <a:noFill/>
        </p:spPr>
        <p:txBody>
          <a:bodyPr wrap="square" rtlCol="0">
            <a:spAutoFit/>
          </a:bodyPr>
          <a:lstStyle/>
          <a:p>
            <a:r>
              <a:rPr lang="en-US" sz="1600" dirty="0">
                <a:latin typeface="Arial Black" panose="020B0A04020102020204" pitchFamily="34" charset="0"/>
              </a:rPr>
              <a:t>Creating 2-dimension array</a:t>
            </a:r>
            <a:endParaRPr lang="en-PK" sz="1400" dirty="0">
              <a:latin typeface="Arial Black" panose="020B0A04020102020204" pitchFamily="34" charset="0"/>
            </a:endParaRPr>
          </a:p>
        </p:txBody>
      </p:sp>
      <p:sp>
        <p:nvSpPr>
          <p:cNvPr id="64" name="TextBox 63">
            <a:extLst>
              <a:ext uri="{FF2B5EF4-FFF2-40B4-BE49-F238E27FC236}">
                <a16:creationId xmlns:a16="http://schemas.microsoft.com/office/drawing/2014/main" xmlns="" id="{A8D36930-3A7E-47BA-87F8-85F6B7B0591F}"/>
              </a:ext>
            </a:extLst>
          </p:cNvPr>
          <p:cNvSpPr txBox="1"/>
          <p:nvPr/>
        </p:nvSpPr>
        <p:spPr>
          <a:xfrm>
            <a:off x="-25783869" y="4970690"/>
            <a:ext cx="3554476" cy="1477328"/>
          </a:xfrm>
          <a:prstGeom prst="rect">
            <a:avLst/>
          </a:prstGeom>
          <a:noFill/>
        </p:spPr>
        <p:txBody>
          <a:bodyPr wrap="square" rtlCol="0">
            <a:spAutoFit/>
          </a:bodyPr>
          <a:lstStyle/>
          <a:p>
            <a:r>
              <a:rPr lang="en-US" dirty="0" err="1"/>
              <a:t>two_dim_array</a:t>
            </a:r>
            <a:r>
              <a:rPr lang="en-US" dirty="0"/>
              <a:t> = </a:t>
            </a:r>
            <a:r>
              <a:rPr lang="en-US" dirty="0" err="1"/>
              <a:t>np.array</a:t>
            </a:r>
            <a:r>
              <a:rPr lang="en-US" dirty="0"/>
              <a:t>([[1, 2, 3], [4, 5, 6]])</a:t>
            </a:r>
          </a:p>
          <a:p>
            <a:r>
              <a:rPr lang="en-US" dirty="0"/>
              <a:t>print("2 Dimension Array:")</a:t>
            </a:r>
          </a:p>
          <a:p>
            <a:r>
              <a:rPr lang="en-US" dirty="0"/>
              <a:t>print(</a:t>
            </a:r>
            <a:r>
              <a:rPr lang="en-US" dirty="0" err="1"/>
              <a:t>two_dim_array</a:t>
            </a:r>
            <a:r>
              <a:rPr lang="en-US" dirty="0"/>
              <a:t>)</a:t>
            </a:r>
          </a:p>
          <a:p>
            <a:r>
              <a:rPr lang="en-US" dirty="0"/>
              <a:t>print()</a:t>
            </a:r>
            <a:endParaRPr lang="en-PK" dirty="0"/>
          </a:p>
        </p:txBody>
      </p:sp>
      <p:sp>
        <p:nvSpPr>
          <p:cNvPr id="65" name="TextBox 64">
            <a:extLst>
              <a:ext uri="{FF2B5EF4-FFF2-40B4-BE49-F238E27FC236}">
                <a16:creationId xmlns:a16="http://schemas.microsoft.com/office/drawing/2014/main" xmlns="" id="{5FC6E0D2-423D-4CAC-9B4E-5AB0F1DD8774}"/>
              </a:ext>
            </a:extLst>
          </p:cNvPr>
          <p:cNvSpPr txBox="1"/>
          <p:nvPr/>
        </p:nvSpPr>
        <p:spPr>
          <a:xfrm>
            <a:off x="-17745421" y="2942545"/>
            <a:ext cx="4287583" cy="646331"/>
          </a:xfrm>
          <a:prstGeom prst="rect">
            <a:avLst/>
          </a:prstGeom>
          <a:noFill/>
        </p:spPr>
        <p:txBody>
          <a:bodyPr wrap="square" rtlCol="0">
            <a:spAutoFit/>
          </a:bodyPr>
          <a:lstStyle/>
          <a:p>
            <a:r>
              <a:rPr lang="en-US" dirty="0"/>
              <a:t>Arrays of matrices, forming a cube or higher-dimensional structure.</a:t>
            </a:r>
            <a:endParaRPr lang="en-PK" dirty="0"/>
          </a:p>
        </p:txBody>
      </p:sp>
      <p:sp>
        <p:nvSpPr>
          <p:cNvPr id="66" name="TextBox 65">
            <a:extLst>
              <a:ext uri="{FF2B5EF4-FFF2-40B4-BE49-F238E27FC236}">
                <a16:creationId xmlns:a16="http://schemas.microsoft.com/office/drawing/2014/main" xmlns="" id="{5D35CF86-BE5A-4115-A170-0AB22971358D}"/>
              </a:ext>
            </a:extLst>
          </p:cNvPr>
          <p:cNvSpPr txBox="1"/>
          <p:nvPr/>
        </p:nvSpPr>
        <p:spPr>
          <a:xfrm>
            <a:off x="-10079900" y="2232348"/>
            <a:ext cx="2599291" cy="338554"/>
          </a:xfrm>
          <a:prstGeom prst="rect">
            <a:avLst/>
          </a:prstGeom>
          <a:noFill/>
        </p:spPr>
        <p:txBody>
          <a:bodyPr wrap="square" rtlCol="0">
            <a:spAutoFit/>
          </a:bodyPr>
          <a:lstStyle/>
          <a:p>
            <a:r>
              <a:rPr lang="en-US" sz="1600" dirty="0">
                <a:latin typeface="Arial Black" panose="020B0A04020102020204" pitchFamily="34" charset="0"/>
              </a:rPr>
              <a:t>3-Dimensional Array</a:t>
            </a:r>
            <a:endParaRPr lang="en-PK" sz="1400" dirty="0">
              <a:latin typeface="Arial Black" panose="020B0A04020102020204" pitchFamily="34" charset="0"/>
            </a:endParaRPr>
          </a:p>
        </p:txBody>
      </p:sp>
      <p:sp>
        <p:nvSpPr>
          <p:cNvPr id="67" name="TextBox 66">
            <a:extLst>
              <a:ext uri="{FF2B5EF4-FFF2-40B4-BE49-F238E27FC236}">
                <a16:creationId xmlns:a16="http://schemas.microsoft.com/office/drawing/2014/main" xmlns="" id="{FDEFBA3C-E26E-4544-8DD4-B97248989C98}"/>
              </a:ext>
            </a:extLst>
          </p:cNvPr>
          <p:cNvSpPr txBox="1"/>
          <p:nvPr/>
        </p:nvSpPr>
        <p:spPr>
          <a:xfrm>
            <a:off x="-19950407" y="4026501"/>
            <a:ext cx="3409759" cy="338554"/>
          </a:xfrm>
          <a:prstGeom prst="rect">
            <a:avLst/>
          </a:prstGeom>
          <a:noFill/>
        </p:spPr>
        <p:txBody>
          <a:bodyPr wrap="square" rtlCol="0">
            <a:spAutoFit/>
          </a:bodyPr>
          <a:lstStyle/>
          <a:p>
            <a:r>
              <a:rPr lang="en-US" sz="1600" dirty="0">
                <a:latin typeface="Arial Black" panose="020B0A04020102020204" pitchFamily="34" charset="0"/>
              </a:rPr>
              <a:t>Creating 3-dimension array</a:t>
            </a:r>
            <a:endParaRPr lang="en-PK" sz="1400" dirty="0">
              <a:latin typeface="Arial Black" panose="020B0A04020102020204" pitchFamily="34" charset="0"/>
            </a:endParaRPr>
          </a:p>
        </p:txBody>
      </p:sp>
      <p:sp>
        <p:nvSpPr>
          <p:cNvPr id="68" name="TextBox 67">
            <a:extLst>
              <a:ext uri="{FF2B5EF4-FFF2-40B4-BE49-F238E27FC236}">
                <a16:creationId xmlns:a16="http://schemas.microsoft.com/office/drawing/2014/main" xmlns="" id="{34F986DC-B6C4-49B7-AB31-BDAC7AA0C499}"/>
              </a:ext>
            </a:extLst>
          </p:cNvPr>
          <p:cNvSpPr txBox="1"/>
          <p:nvPr/>
        </p:nvSpPr>
        <p:spPr>
          <a:xfrm>
            <a:off x="-21146479" y="4971715"/>
            <a:ext cx="3569759" cy="1477328"/>
          </a:xfrm>
          <a:prstGeom prst="rect">
            <a:avLst/>
          </a:prstGeom>
          <a:noFill/>
        </p:spPr>
        <p:txBody>
          <a:bodyPr wrap="square" rtlCol="0">
            <a:spAutoFit/>
          </a:bodyPr>
          <a:lstStyle/>
          <a:p>
            <a:r>
              <a:rPr lang="en-US" dirty="0" err="1"/>
              <a:t>three_dim_array</a:t>
            </a:r>
            <a:r>
              <a:rPr lang="en-US" dirty="0"/>
              <a:t> = </a:t>
            </a:r>
            <a:r>
              <a:rPr lang="en-US" dirty="0" err="1"/>
              <a:t>np.array</a:t>
            </a:r>
            <a:r>
              <a:rPr lang="en-US" dirty="0"/>
              <a:t>([[[1, 2], [3, 4]], [[5, 6], [7, 8]]])</a:t>
            </a:r>
          </a:p>
          <a:p>
            <a:r>
              <a:rPr lang="en-US" dirty="0"/>
              <a:t>print("3 Dimension Array:")</a:t>
            </a:r>
          </a:p>
          <a:p>
            <a:r>
              <a:rPr lang="en-US" dirty="0"/>
              <a:t>print(</a:t>
            </a:r>
            <a:r>
              <a:rPr lang="en-US" dirty="0" err="1"/>
              <a:t>three_dim_array</a:t>
            </a:r>
            <a:r>
              <a:rPr lang="en-US" dirty="0"/>
              <a:t>)</a:t>
            </a:r>
          </a:p>
          <a:p>
            <a:r>
              <a:rPr lang="en-US" dirty="0"/>
              <a:t>print()</a:t>
            </a:r>
            <a:endParaRPr lang="en-PK" dirty="0"/>
          </a:p>
        </p:txBody>
      </p:sp>
    </p:spTree>
    <p:extLst>
      <p:ext uri="{BB962C8B-B14F-4D97-AF65-F5344CB8AC3E}">
        <p14:creationId xmlns:p14="http://schemas.microsoft.com/office/powerpoint/2010/main" val="702227494"/>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308618" y="245990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566343" y="-677124"/>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79196" y="6112519"/>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Dimensions in NumPy Arrays…</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886895" y="2573213"/>
            <a:ext cx="3554476" cy="369332"/>
          </a:xfrm>
          <a:prstGeom prst="rect">
            <a:avLst/>
          </a:prstGeom>
          <a:noFill/>
        </p:spPr>
        <p:txBody>
          <a:bodyPr wrap="square" rtlCol="0">
            <a:spAutoFit/>
          </a:bodyPr>
          <a:lstStyle/>
          <a:p>
            <a:r>
              <a:rPr lang="en-US" dirty="0"/>
              <a:t>A matrix of rows and columns.</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887111" y="2158027"/>
            <a:ext cx="2599291" cy="338554"/>
          </a:xfrm>
          <a:prstGeom prst="rect">
            <a:avLst/>
          </a:prstGeom>
          <a:noFill/>
        </p:spPr>
        <p:txBody>
          <a:bodyPr wrap="square" rtlCol="0">
            <a:spAutoFit/>
          </a:bodyPr>
          <a:lstStyle/>
          <a:p>
            <a:r>
              <a:rPr lang="en-US" sz="1600" dirty="0">
                <a:latin typeface="Arial Black" panose="020B0A04020102020204" pitchFamily="34" charset="0"/>
              </a:rPr>
              <a:t>2-Dimensional Array</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611298" y="585599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TextBox 32">
            <a:extLst>
              <a:ext uri="{FF2B5EF4-FFF2-40B4-BE49-F238E27FC236}">
                <a16:creationId xmlns:a16="http://schemas.microsoft.com/office/drawing/2014/main" xmlns="" id="{7796E1E6-543E-4E69-A807-60A50F05ABC7}"/>
              </a:ext>
            </a:extLst>
          </p:cNvPr>
          <p:cNvSpPr txBox="1"/>
          <p:nvPr/>
        </p:nvSpPr>
        <p:spPr>
          <a:xfrm>
            <a:off x="887111" y="3156242"/>
            <a:ext cx="3346444" cy="338554"/>
          </a:xfrm>
          <a:prstGeom prst="rect">
            <a:avLst/>
          </a:prstGeom>
          <a:noFill/>
        </p:spPr>
        <p:txBody>
          <a:bodyPr wrap="square" rtlCol="0">
            <a:spAutoFit/>
          </a:bodyPr>
          <a:lstStyle/>
          <a:p>
            <a:r>
              <a:rPr lang="en-US" sz="1600" dirty="0">
                <a:latin typeface="Arial Black" panose="020B0A04020102020204" pitchFamily="34" charset="0"/>
              </a:rPr>
              <a:t>Creating 2-dimension array</a:t>
            </a:r>
            <a:endParaRPr lang="en-PK" sz="1400" dirty="0">
              <a:latin typeface="Arial Black" panose="020B0A04020102020204" pitchFamily="34" charset="0"/>
            </a:endParaRPr>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885382" y="3788799"/>
            <a:ext cx="3554476" cy="1477328"/>
          </a:xfrm>
          <a:prstGeom prst="rect">
            <a:avLst/>
          </a:prstGeom>
          <a:noFill/>
        </p:spPr>
        <p:txBody>
          <a:bodyPr wrap="square" rtlCol="0">
            <a:spAutoFit/>
          </a:bodyPr>
          <a:lstStyle/>
          <a:p>
            <a:r>
              <a:rPr lang="en-US" dirty="0" err="1"/>
              <a:t>two_dim_array</a:t>
            </a:r>
            <a:r>
              <a:rPr lang="en-US" dirty="0"/>
              <a:t> = </a:t>
            </a:r>
            <a:r>
              <a:rPr lang="en-US" dirty="0" err="1"/>
              <a:t>np.array</a:t>
            </a:r>
            <a:r>
              <a:rPr lang="en-US" dirty="0"/>
              <a:t>([[1, 2, 3], [4, 5, 6]])</a:t>
            </a:r>
          </a:p>
          <a:p>
            <a:r>
              <a:rPr lang="en-US" dirty="0"/>
              <a:t>print("2 Dimension Array:")</a:t>
            </a:r>
          </a:p>
          <a:p>
            <a:r>
              <a:rPr lang="en-US" dirty="0"/>
              <a:t>print(</a:t>
            </a:r>
            <a:r>
              <a:rPr lang="en-US" dirty="0" err="1"/>
              <a:t>two_dim_array</a:t>
            </a:r>
            <a:r>
              <a:rPr lang="en-US" dirty="0"/>
              <a:t>)</a:t>
            </a:r>
          </a:p>
          <a:p>
            <a:r>
              <a:rPr lang="en-US" dirty="0"/>
              <a:t>print()</a:t>
            </a:r>
            <a:endParaRPr lang="en-PK" dirty="0"/>
          </a:p>
        </p:txBody>
      </p:sp>
      <p:sp>
        <p:nvSpPr>
          <p:cNvPr id="38" name="TextBox 37">
            <a:extLst>
              <a:ext uri="{FF2B5EF4-FFF2-40B4-BE49-F238E27FC236}">
                <a16:creationId xmlns:a16="http://schemas.microsoft.com/office/drawing/2014/main" xmlns="" id="{5B3801F8-EC65-4667-B93D-22A542477C8B}"/>
              </a:ext>
            </a:extLst>
          </p:cNvPr>
          <p:cNvSpPr txBox="1"/>
          <p:nvPr/>
        </p:nvSpPr>
        <p:spPr>
          <a:xfrm>
            <a:off x="5522771" y="2578309"/>
            <a:ext cx="4287583" cy="646331"/>
          </a:xfrm>
          <a:prstGeom prst="rect">
            <a:avLst/>
          </a:prstGeom>
          <a:noFill/>
        </p:spPr>
        <p:txBody>
          <a:bodyPr wrap="square" rtlCol="0">
            <a:spAutoFit/>
          </a:bodyPr>
          <a:lstStyle/>
          <a:p>
            <a:r>
              <a:rPr lang="en-US" dirty="0"/>
              <a:t>Arrays of matrices, forming a cube or higher-dimensional structure.</a:t>
            </a:r>
            <a:endParaRPr lang="en-PK" dirty="0"/>
          </a:p>
        </p:txBody>
      </p:sp>
      <p:sp>
        <p:nvSpPr>
          <p:cNvPr id="50" name="TextBox 49">
            <a:extLst>
              <a:ext uri="{FF2B5EF4-FFF2-40B4-BE49-F238E27FC236}">
                <a16:creationId xmlns:a16="http://schemas.microsoft.com/office/drawing/2014/main" xmlns="" id="{DB2C74B3-D073-41FF-9AD0-0F6F2E9CF2BD}"/>
              </a:ext>
            </a:extLst>
          </p:cNvPr>
          <p:cNvSpPr txBox="1"/>
          <p:nvPr/>
        </p:nvSpPr>
        <p:spPr>
          <a:xfrm>
            <a:off x="5522988" y="2163123"/>
            <a:ext cx="2599291" cy="338554"/>
          </a:xfrm>
          <a:prstGeom prst="rect">
            <a:avLst/>
          </a:prstGeom>
          <a:noFill/>
        </p:spPr>
        <p:txBody>
          <a:bodyPr wrap="square" rtlCol="0">
            <a:spAutoFit/>
          </a:bodyPr>
          <a:lstStyle/>
          <a:p>
            <a:r>
              <a:rPr lang="en-US" sz="1600" dirty="0">
                <a:latin typeface="Arial Black" panose="020B0A04020102020204" pitchFamily="34" charset="0"/>
              </a:rPr>
              <a:t>3-Dimensional Array</a:t>
            </a:r>
            <a:endParaRPr lang="en-PK" sz="1400" dirty="0">
              <a:latin typeface="Arial Black" panose="020B0A04020102020204" pitchFamily="34" charset="0"/>
            </a:endParaRPr>
          </a:p>
        </p:txBody>
      </p:sp>
      <p:sp>
        <p:nvSpPr>
          <p:cNvPr id="51" name="TextBox 50">
            <a:extLst>
              <a:ext uri="{FF2B5EF4-FFF2-40B4-BE49-F238E27FC236}">
                <a16:creationId xmlns:a16="http://schemas.microsoft.com/office/drawing/2014/main" xmlns="" id="{292C56F5-EA96-4B51-B863-D2A351B96B80}"/>
              </a:ext>
            </a:extLst>
          </p:cNvPr>
          <p:cNvSpPr txBox="1"/>
          <p:nvPr/>
        </p:nvSpPr>
        <p:spPr>
          <a:xfrm>
            <a:off x="5522771" y="3347902"/>
            <a:ext cx="3409759" cy="338554"/>
          </a:xfrm>
          <a:prstGeom prst="rect">
            <a:avLst/>
          </a:prstGeom>
          <a:noFill/>
        </p:spPr>
        <p:txBody>
          <a:bodyPr wrap="square" rtlCol="0">
            <a:spAutoFit/>
          </a:bodyPr>
          <a:lstStyle/>
          <a:p>
            <a:r>
              <a:rPr lang="en-US" sz="1600" dirty="0">
                <a:latin typeface="Arial Black" panose="020B0A04020102020204" pitchFamily="34" charset="0"/>
              </a:rPr>
              <a:t>Creating 3-dimension array</a:t>
            </a:r>
            <a:endParaRPr lang="en-PK" sz="1400" dirty="0">
              <a:latin typeface="Arial Black" panose="020B0A04020102020204" pitchFamily="34" charset="0"/>
            </a:endParaRPr>
          </a:p>
        </p:txBody>
      </p:sp>
      <p:sp>
        <p:nvSpPr>
          <p:cNvPr id="52" name="TextBox 51">
            <a:extLst>
              <a:ext uri="{FF2B5EF4-FFF2-40B4-BE49-F238E27FC236}">
                <a16:creationId xmlns:a16="http://schemas.microsoft.com/office/drawing/2014/main" xmlns="" id="{383506BF-2859-41C4-BE4C-E11BB2D898D7}"/>
              </a:ext>
            </a:extLst>
          </p:cNvPr>
          <p:cNvSpPr txBox="1"/>
          <p:nvPr/>
        </p:nvSpPr>
        <p:spPr>
          <a:xfrm>
            <a:off x="5522772" y="3789824"/>
            <a:ext cx="3569759" cy="1477328"/>
          </a:xfrm>
          <a:prstGeom prst="rect">
            <a:avLst/>
          </a:prstGeom>
          <a:noFill/>
        </p:spPr>
        <p:txBody>
          <a:bodyPr wrap="square" rtlCol="0">
            <a:spAutoFit/>
          </a:bodyPr>
          <a:lstStyle/>
          <a:p>
            <a:r>
              <a:rPr lang="en-US" dirty="0" err="1"/>
              <a:t>three_dim_array</a:t>
            </a:r>
            <a:r>
              <a:rPr lang="en-US" dirty="0"/>
              <a:t> = </a:t>
            </a:r>
            <a:r>
              <a:rPr lang="en-US" dirty="0" err="1"/>
              <a:t>np.array</a:t>
            </a:r>
            <a:r>
              <a:rPr lang="en-US" dirty="0"/>
              <a:t>([[[1, 2], [3, 4]], [[5, 6], [7, 8]]])</a:t>
            </a:r>
          </a:p>
          <a:p>
            <a:r>
              <a:rPr lang="en-US" dirty="0"/>
              <a:t>print("3 Dimension Array:")</a:t>
            </a:r>
          </a:p>
          <a:p>
            <a:r>
              <a:rPr lang="en-US" dirty="0"/>
              <a:t>print(</a:t>
            </a:r>
            <a:r>
              <a:rPr lang="en-US" dirty="0" err="1"/>
              <a:t>three_dim_array</a:t>
            </a:r>
            <a:r>
              <a:rPr lang="en-US" dirty="0"/>
              <a:t>)</a:t>
            </a:r>
          </a:p>
          <a:p>
            <a:r>
              <a:rPr lang="en-US" dirty="0"/>
              <a:t>print()</a:t>
            </a:r>
            <a:endParaRPr lang="en-PK" dirty="0"/>
          </a:p>
        </p:txBody>
      </p:sp>
      <p:sp>
        <p:nvSpPr>
          <p:cNvPr id="61" name="TextBox 60">
            <a:extLst>
              <a:ext uri="{FF2B5EF4-FFF2-40B4-BE49-F238E27FC236}">
                <a16:creationId xmlns:a16="http://schemas.microsoft.com/office/drawing/2014/main" xmlns="" id="{2BAFDAFB-CFCA-4334-9A78-5B3E733982F5}"/>
              </a:ext>
            </a:extLst>
          </p:cNvPr>
          <p:cNvSpPr txBox="1"/>
          <p:nvPr/>
        </p:nvSpPr>
        <p:spPr>
          <a:xfrm>
            <a:off x="23485876" y="2075091"/>
            <a:ext cx="3554476" cy="369332"/>
          </a:xfrm>
          <a:prstGeom prst="rect">
            <a:avLst/>
          </a:prstGeom>
          <a:noFill/>
        </p:spPr>
        <p:txBody>
          <a:bodyPr wrap="square" rtlCol="0">
            <a:spAutoFit/>
          </a:bodyPr>
          <a:lstStyle/>
          <a:p>
            <a:r>
              <a:rPr lang="en-US" dirty="0"/>
              <a:t>A scalar, representing a single value.</a:t>
            </a:r>
            <a:endParaRPr lang="en-PK" dirty="0"/>
          </a:p>
        </p:txBody>
      </p:sp>
      <p:sp>
        <p:nvSpPr>
          <p:cNvPr id="62" name="TextBox 61">
            <a:extLst>
              <a:ext uri="{FF2B5EF4-FFF2-40B4-BE49-F238E27FC236}">
                <a16:creationId xmlns:a16="http://schemas.microsoft.com/office/drawing/2014/main" xmlns="" id="{850590D1-C3A7-432B-A4BE-4840F5FBB2F1}"/>
              </a:ext>
            </a:extLst>
          </p:cNvPr>
          <p:cNvSpPr txBox="1"/>
          <p:nvPr/>
        </p:nvSpPr>
        <p:spPr>
          <a:xfrm>
            <a:off x="28905959" y="1541680"/>
            <a:ext cx="2599291" cy="338554"/>
          </a:xfrm>
          <a:prstGeom prst="rect">
            <a:avLst/>
          </a:prstGeom>
          <a:noFill/>
        </p:spPr>
        <p:txBody>
          <a:bodyPr wrap="square" rtlCol="0">
            <a:spAutoFit/>
          </a:bodyPr>
          <a:lstStyle/>
          <a:p>
            <a:r>
              <a:rPr lang="en-US" sz="1600" dirty="0">
                <a:latin typeface="Arial Black" panose="020B0A04020102020204" pitchFamily="34" charset="0"/>
              </a:rPr>
              <a:t>0-Dimensional Array</a:t>
            </a:r>
            <a:endParaRPr lang="en-PK" sz="1400" dirty="0">
              <a:latin typeface="Arial Black" panose="020B0A04020102020204" pitchFamily="34" charset="0"/>
            </a:endParaRPr>
          </a:p>
        </p:txBody>
      </p:sp>
      <p:sp>
        <p:nvSpPr>
          <p:cNvPr id="63" name="TextBox 62">
            <a:extLst>
              <a:ext uri="{FF2B5EF4-FFF2-40B4-BE49-F238E27FC236}">
                <a16:creationId xmlns:a16="http://schemas.microsoft.com/office/drawing/2014/main" xmlns="" id="{B6635FB0-D879-4C51-99F6-53EEE268991A}"/>
              </a:ext>
            </a:extLst>
          </p:cNvPr>
          <p:cNvSpPr txBox="1"/>
          <p:nvPr/>
        </p:nvSpPr>
        <p:spPr>
          <a:xfrm>
            <a:off x="18246269" y="2980306"/>
            <a:ext cx="3346444" cy="338554"/>
          </a:xfrm>
          <a:prstGeom prst="rect">
            <a:avLst/>
          </a:prstGeom>
          <a:noFill/>
        </p:spPr>
        <p:txBody>
          <a:bodyPr wrap="square" rtlCol="0">
            <a:spAutoFit/>
          </a:bodyPr>
          <a:lstStyle/>
          <a:p>
            <a:r>
              <a:rPr lang="en-US" sz="1600" dirty="0">
                <a:latin typeface="Arial Black" panose="020B0A04020102020204" pitchFamily="34" charset="0"/>
              </a:rPr>
              <a:t>Creating 0-dimension array</a:t>
            </a:r>
            <a:endParaRPr lang="en-PK" sz="1400" dirty="0">
              <a:latin typeface="Arial Black" panose="020B0A04020102020204" pitchFamily="34" charset="0"/>
            </a:endParaRPr>
          </a:p>
        </p:txBody>
      </p:sp>
      <p:sp>
        <p:nvSpPr>
          <p:cNvPr id="64" name="TextBox 63">
            <a:extLst>
              <a:ext uri="{FF2B5EF4-FFF2-40B4-BE49-F238E27FC236}">
                <a16:creationId xmlns:a16="http://schemas.microsoft.com/office/drawing/2014/main" xmlns="" id="{12F85B36-BD1A-41C6-9517-11622D017CBE}"/>
              </a:ext>
            </a:extLst>
          </p:cNvPr>
          <p:cNvSpPr txBox="1"/>
          <p:nvPr/>
        </p:nvSpPr>
        <p:spPr>
          <a:xfrm>
            <a:off x="12765511" y="3798189"/>
            <a:ext cx="3317433" cy="1200329"/>
          </a:xfrm>
          <a:prstGeom prst="rect">
            <a:avLst/>
          </a:prstGeom>
          <a:noFill/>
        </p:spPr>
        <p:txBody>
          <a:bodyPr wrap="square" rtlCol="0">
            <a:spAutoFit/>
          </a:bodyPr>
          <a:lstStyle/>
          <a:p>
            <a:r>
              <a:rPr lang="en-US" dirty="0" err="1"/>
              <a:t>zero_dim_array</a:t>
            </a:r>
            <a:r>
              <a:rPr lang="en-US" dirty="0"/>
              <a:t> = </a:t>
            </a:r>
            <a:r>
              <a:rPr lang="en-US" dirty="0" err="1"/>
              <a:t>np.array</a:t>
            </a:r>
            <a:r>
              <a:rPr lang="en-US" dirty="0"/>
              <a:t>(5)</a:t>
            </a:r>
          </a:p>
          <a:p>
            <a:r>
              <a:rPr lang="en-US" dirty="0"/>
              <a:t>print("0 Dimension Array:")</a:t>
            </a:r>
          </a:p>
          <a:p>
            <a:r>
              <a:rPr lang="en-US" dirty="0"/>
              <a:t>print(</a:t>
            </a:r>
            <a:r>
              <a:rPr lang="en-US" dirty="0" err="1"/>
              <a:t>zero_dim_array</a:t>
            </a:r>
            <a:r>
              <a:rPr lang="en-US" dirty="0"/>
              <a:t>)</a:t>
            </a:r>
          </a:p>
          <a:p>
            <a:r>
              <a:rPr lang="en-US" dirty="0"/>
              <a:t>print()</a:t>
            </a:r>
            <a:endParaRPr lang="en-PK" dirty="0"/>
          </a:p>
        </p:txBody>
      </p:sp>
      <p:sp>
        <p:nvSpPr>
          <p:cNvPr id="65" name="TextBox 64">
            <a:extLst>
              <a:ext uri="{FF2B5EF4-FFF2-40B4-BE49-F238E27FC236}">
                <a16:creationId xmlns:a16="http://schemas.microsoft.com/office/drawing/2014/main" xmlns="" id="{E29166CF-AFC5-4BD2-845A-D89D30963C27}"/>
              </a:ext>
            </a:extLst>
          </p:cNvPr>
          <p:cNvSpPr txBox="1"/>
          <p:nvPr/>
        </p:nvSpPr>
        <p:spPr>
          <a:xfrm>
            <a:off x="28121753" y="2080187"/>
            <a:ext cx="3554476" cy="369332"/>
          </a:xfrm>
          <a:prstGeom prst="rect">
            <a:avLst/>
          </a:prstGeom>
          <a:noFill/>
        </p:spPr>
        <p:txBody>
          <a:bodyPr wrap="square" rtlCol="0">
            <a:spAutoFit/>
          </a:bodyPr>
          <a:lstStyle/>
          <a:p>
            <a:r>
              <a:rPr lang="en-US" dirty="0"/>
              <a:t>A single row or column of values.</a:t>
            </a:r>
            <a:endParaRPr lang="en-PK" dirty="0"/>
          </a:p>
        </p:txBody>
      </p:sp>
      <p:sp>
        <p:nvSpPr>
          <p:cNvPr id="66" name="TextBox 65">
            <a:extLst>
              <a:ext uri="{FF2B5EF4-FFF2-40B4-BE49-F238E27FC236}">
                <a16:creationId xmlns:a16="http://schemas.microsoft.com/office/drawing/2014/main" xmlns="" id="{9361B012-C7BF-42AA-8CE1-E01AAF50B93B}"/>
              </a:ext>
            </a:extLst>
          </p:cNvPr>
          <p:cNvSpPr txBox="1"/>
          <p:nvPr/>
        </p:nvSpPr>
        <p:spPr>
          <a:xfrm>
            <a:off x="33541836" y="1546776"/>
            <a:ext cx="2599291" cy="338554"/>
          </a:xfrm>
          <a:prstGeom prst="rect">
            <a:avLst/>
          </a:prstGeom>
          <a:noFill/>
        </p:spPr>
        <p:txBody>
          <a:bodyPr wrap="square" rtlCol="0">
            <a:spAutoFit/>
          </a:bodyPr>
          <a:lstStyle/>
          <a:p>
            <a:r>
              <a:rPr lang="en-US" sz="1600" dirty="0">
                <a:latin typeface="Arial Black" panose="020B0A04020102020204" pitchFamily="34" charset="0"/>
              </a:rPr>
              <a:t>1-Dimensional Array</a:t>
            </a:r>
            <a:endParaRPr lang="en-PK" sz="1400" dirty="0">
              <a:latin typeface="Arial Black" panose="020B0A04020102020204" pitchFamily="34" charset="0"/>
            </a:endParaRPr>
          </a:p>
        </p:txBody>
      </p:sp>
      <p:sp>
        <p:nvSpPr>
          <p:cNvPr id="67" name="TextBox 66">
            <a:extLst>
              <a:ext uri="{FF2B5EF4-FFF2-40B4-BE49-F238E27FC236}">
                <a16:creationId xmlns:a16="http://schemas.microsoft.com/office/drawing/2014/main" xmlns="" id="{80A7C84F-A18F-46EA-8498-FFDAD5566E11}"/>
              </a:ext>
            </a:extLst>
          </p:cNvPr>
          <p:cNvSpPr txBox="1"/>
          <p:nvPr/>
        </p:nvSpPr>
        <p:spPr>
          <a:xfrm>
            <a:off x="22882146" y="2985402"/>
            <a:ext cx="3409759" cy="338554"/>
          </a:xfrm>
          <a:prstGeom prst="rect">
            <a:avLst/>
          </a:prstGeom>
          <a:noFill/>
        </p:spPr>
        <p:txBody>
          <a:bodyPr wrap="square" rtlCol="0">
            <a:spAutoFit/>
          </a:bodyPr>
          <a:lstStyle/>
          <a:p>
            <a:r>
              <a:rPr lang="en-US" sz="1600" dirty="0">
                <a:latin typeface="Arial Black" panose="020B0A04020102020204" pitchFamily="34" charset="0"/>
              </a:rPr>
              <a:t>Creating 1-dimension array</a:t>
            </a:r>
            <a:endParaRPr lang="en-PK" sz="1400" dirty="0">
              <a:latin typeface="Arial Black" panose="020B0A04020102020204" pitchFamily="34" charset="0"/>
            </a:endParaRPr>
          </a:p>
        </p:txBody>
      </p:sp>
      <p:sp>
        <p:nvSpPr>
          <p:cNvPr id="68" name="TextBox 67">
            <a:extLst>
              <a:ext uri="{FF2B5EF4-FFF2-40B4-BE49-F238E27FC236}">
                <a16:creationId xmlns:a16="http://schemas.microsoft.com/office/drawing/2014/main" xmlns="" id="{3EAD52AC-3294-4682-884C-B9161E8BA2A1}"/>
              </a:ext>
            </a:extLst>
          </p:cNvPr>
          <p:cNvSpPr txBox="1"/>
          <p:nvPr/>
        </p:nvSpPr>
        <p:spPr>
          <a:xfrm>
            <a:off x="17402901" y="3799214"/>
            <a:ext cx="3317433" cy="1477328"/>
          </a:xfrm>
          <a:prstGeom prst="rect">
            <a:avLst/>
          </a:prstGeom>
          <a:noFill/>
        </p:spPr>
        <p:txBody>
          <a:bodyPr wrap="square" rtlCol="0">
            <a:spAutoFit/>
          </a:bodyPr>
          <a:lstStyle/>
          <a:p>
            <a:r>
              <a:rPr lang="en-US" dirty="0" err="1"/>
              <a:t>one_dim_array</a:t>
            </a:r>
            <a:r>
              <a:rPr lang="en-US" dirty="0"/>
              <a:t> = </a:t>
            </a:r>
            <a:r>
              <a:rPr lang="en-US" dirty="0" err="1"/>
              <a:t>np.array</a:t>
            </a:r>
            <a:r>
              <a:rPr lang="en-US" dirty="0"/>
              <a:t>([1, 2, 3, 4, 5])</a:t>
            </a:r>
          </a:p>
          <a:p>
            <a:r>
              <a:rPr lang="en-US" dirty="0"/>
              <a:t>print("1 Dimension Array:")</a:t>
            </a:r>
          </a:p>
          <a:p>
            <a:r>
              <a:rPr lang="en-US" dirty="0"/>
              <a:t>print(</a:t>
            </a:r>
            <a:r>
              <a:rPr lang="en-US" dirty="0" err="1"/>
              <a:t>one_dim_array</a:t>
            </a:r>
            <a:r>
              <a:rPr lang="en-US" dirty="0"/>
              <a:t>)</a:t>
            </a:r>
          </a:p>
          <a:p>
            <a:r>
              <a:rPr lang="en-US" dirty="0"/>
              <a:t>print()</a:t>
            </a:r>
            <a:endParaRPr lang="en-PK" dirty="0"/>
          </a:p>
        </p:txBody>
      </p:sp>
      <p:sp>
        <p:nvSpPr>
          <p:cNvPr id="69" name="TextBox 68">
            <a:extLst>
              <a:ext uri="{FF2B5EF4-FFF2-40B4-BE49-F238E27FC236}">
                <a16:creationId xmlns:a16="http://schemas.microsoft.com/office/drawing/2014/main" xmlns="" id="{A719B0D3-B714-4643-9DAE-BC8C23513BC0}"/>
              </a:ext>
            </a:extLst>
          </p:cNvPr>
          <p:cNvSpPr txBox="1"/>
          <p:nvPr/>
        </p:nvSpPr>
        <p:spPr>
          <a:xfrm>
            <a:off x="-6928747" y="927701"/>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indexing in NumPy</a:t>
            </a:r>
            <a:endParaRPr lang="en-PK" sz="3600" dirty="0">
              <a:solidFill>
                <a:srgbClr val="53B586"/>
              </a:solidFill>
              <a:latin typeface="Arial Black" panose="020B0A04020102020204" pitchFamily="34" charset="0"/>
            </a:endParaRPr>
          </a:p>
        </p:txBody>
      </p:sp>
      <p:sp>
        <p:nvSpPr>
          <p:cNvPr id="70" name="TextBox 69">
            <a:extLst>
              <a:ext uri="{FF2B5EF4-FFF2-40B4-BE49-F238E27FC236}">
                <a16:creationId xmlns:a16="http://schemas.microsoft.com/office/drawing/2014/main" xmlns="" id="{E57F6F54-1E8A-44B6-9A67-1253BB30D068}"/>
              </a:ext>
            </a:extLst>
          </p:cNvPr>
          <p:cNvSpPr txBox="1"/>
          <p:nvPr/>
        </p:nvSpPr>
        <p:spPr>
          <a:xfrm>
            <a:off x="-15434697" y="2598600"/>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1D Array</a:t>
            </a:r>
            <a:endParaRPr lang="en-PK" sz="1400" dirty="0">
              <a:latin typeface="Arial Black" panose="020B0A04020102020204" pitchFamily="34" charset="0"/>
            </a:endParaRPr>
          </a:p>
        </p:txBody>
      </p:sp>
      <p:sp>
        <p:nvSpPr>
          <p:cNvPr id="71" name="TextBox 70">
            <a:extLst>
              <a:ext uri="{FF2B5EF4-FFF2-40B4-BE49-F238E27FC236}">
                <a16:creationId xmlns:a16="http://schemas.microsoft.com/office/drawing/2014/main" xmlns="" id="{DC8F4E7F-770F-4433-B5E3-B0D2E3B7E09C}"/>
              </a:ext>
            </a:extLst>
          </p:cNvPr>
          <p:cNvSpPr txBox="1"/>
          <p:nvPr/>
        </p:nvSpPr>
        <p:spPr>
          <a:xfrm>
            <a:off x="-23230808" y="3522964"/>
            <a:ext cx="4169948" cy="1754326"/>
          </a:xfrm>
          <a:prstGeom prst="rect">
            <a:avLst/>
          </a:prstGeom>
          <a:noFill/>
        </p:spPr>
        <p:txBody>
          <a:bodyPr wrap="square" rtlCol="0">
            <a:spAutoFit/>
          </a:bodyPr>
          <a:lstStyle/>
          <a:p>
            <a:r>
              <a:rPr lang="en-US" dirty="0"/>
              <a:t>#Use index notation, like array[index].</a:t>
            </a:r>
          </a:p>
          <a:p>
            <a:endParaRPr lang="en-US" dirty="0"/>
          </a:p>
          <a:p>
            <a:r>
              <a:rPr lang="en-US" dirty="0"/>
              <a:t>print("Accessing elements from 1D array:")</a:t>
            </a:r>
          </a:p>
          <a:p>
            <a:r>
              <a:rPr lang="en-US" dirty="0"/>
              <a:t>print("First element:", </a:t>
            </a:r>
            <a:r>
              <a:rPr lang="en-US" dirty="0" err="1"/>
              <a:t>one_dim_array</a:t>
            </a:r>
            <a:r>
              <a:rPr lang="en-US" dirty="0"/>
              <a:t>[0])</a:t>
            </a:r>
          </a:p>
          <a:p>
            <a:r>
              <a:rPr lang="en-US" dirty="0"/>
              <a:t>print("Last element:", </a:t>
            </a:r>
            <a:r>
              <a:rPr lang="en-US" dirty="0" err="1"/>
              <a:t>one_dim_array</a:t>
            </a:r>
            <a:r>
              <a:rPr lang="en-US" dirty="0"/>
              <a:t>[-1])</a:t>
            </a:r>
          </a:p>
          <a:p>
            <a:r>
              <a:rPr lang="en-US" dirty="0"/>
              <a:t>print()</a:t>
            </a:r>
            <a:endParaRPr lang="en-PK" dirty="0"/>
          </a:p>
        </p:txBody>
      </p:sp>
      <p:sp>
        <p:nvSpPr>
          <p:cNvPr id="72" name="TextBox 71">
            <a:extLst>
              <a:ext uri="{FF2B5EF4-FFF2-40B4-BE49-F238E27FC236}">
                <a16:creationId xmlns:a16="http://schemas.microsoft.com/office/drawing/2014/main" xmlns="" id="{1A49C921-611A-4D7B-938E-A7EB73DCD760}"/>
              </a:ext>
            </a:extLst>
          </p:cNvPr>
          <p:cNvSpPr txBox="1"/>
          <p:nvPr/>
        </p:nvSpPr>
        <p:spPr>
          <a:xfrm>
            <a:off x="-10573041" y="2593698"/>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2D Array</a:t>
            </a:r>
            <a:endParaRPr lang="en-PK" sz="1400" dirty="0">
              <a:latin typeface="Arial Black" panose="020B0A04020102020204" pitchFamily="34" charset="0"/>
            </a:endParaRPr>
          </a:p>
        </p:txBody>
      </p:sp>
      <p:sp>
        <p:nvSpPr>
          <p:cNvPr id="73" name="TextBox 72">
            <a:extLst>
              <a:ext uri="{FF2B5EF4-FFF2-40B4-BE49-F238E27FC236}">
                <a16:creationId xmlns:a16="http://schemas.microsoft.com/office/drawing/2014/main" xmlns="" id="{103741CC-D8E5-47AD-86E1-739B912A795C}"/>
              </a:ext>
            </a:extLst>
          </p:cNvPr>
          <p:cNvSpPr txBox="1"/>
          <p:nvPr/>
        </p:nvSpPr>
        <p:spPr>
          <a:xfrm>
            <a:off x="-18369152" y="3518062"/>
            <a:ext cx="5579338" cy="2031325"/>
          </a:xfrm>
          <a:prstGeom prst="rect">
            <a:avLst/>
          </a:prstGeom>
          <a:noFill/>
        </p:spPr>
        <p:txBody>
          <a:bodyPr wrap="square" rtlCol="0">
            <a:spAutoFit/>
          </a:bodyPr>
          <a:lstStyle/>
          <a:p>
            <a:r>
              <a:rPr lang="en-US" dirty="0"/>
              <a:t>#Use row and column indices, like array[</a:t>
            </a:r>
            <a:r>
              <a:rPr lang="en-US" dirty="0" err="1"/>
              <a:t>row_index</a:t>
            </a:r>
            <a:r>
              <a:rPr lang="en-US" dirty="0"/>
              <a:t>, </a:t>
            </a:r>
            <a:r>
              <a:rPr lang="en-US" dirty="0" err="1"/>
              <a:t>column_index</a:t>
            </a:r>
            <a:r>
              <a:rPr lang="en-US" dirty="0"/>
              <a:t>].</a:t>
            </a:r>
          </a:p>
          <a:p>
            <a:r>
              <a:rPr lang="en-US" dirty="0"/>
              <a:t/>
            </a:r>
            <a:br>
              <a:rPr lang="en-US" dirty="0"/>
            </a:br>
            <a:r>
              <a:rPr lang="en-US" dirty="0"/>
              <a:t>print("Accessing elements from 1D array:")</a:t>
            </a:r>
          </a:p>
          <a:p>
            <a:r>
              <a:rPr lang="en-US" dirty="0"/>
              <a:t>print("First element:", </a:t>
            </a:r>
            <a:r>
              <a:rPr lang="en-US" dirty="0" err="1"/>
              <a:t>one_dim_array</a:t>
            </a:r>
            <a:r>
              <a:rPr lang="en-US" dirty="0"/>
              <a:t>[0])</a:t>
            </a:r>
          </a:p>
          <a:p>
            <a:r>
              <a:rPr lang="en-US" dirty="0"/>
              <a:t>print("Last element:", </a:t>
            </a:r>
            <a:r>
              <a:rPr lang="en-US" dirty="0" err="1"/>
              <a:t>one_dim_array</a:t>
            </a:r>
            <a:r>
              <a:rPr lang="en-US" dirty="0"/>
              <a:t>[-1])</a:t>
            </a:r>
          </a:p>
          <a:p>
            <a:r>
              <a:rPr lang="en-US" dirty="0"/>
              <a:t>print()</a:t>
            </a:r>
            <a:endParaRPr lang="en-PK" dirty="0"/>
          </a:p>
        </p:txBody>
      </p:sp>
      <p:sp>
        <p:nvSpPr>
          <p:cNvPr id="74" name="Isosceles Triangle 73">
            <a:extLst>
              <a:ext uri="{FF2B5EF4-FFF2-40B4-BE49-F238E27FC236}">
                <a16:creationId xmlns:a16="http://schemas.microsoft.com/office/drawing/2014/main" xmlns="" id="{F7DF3417-0409-4C96-95E8-B6533524E407}"/>
              </a:ext>
            </a:extLst>
          </p:cNvPr>
          <p:cNvSpPr/>
          <p:nvPr/>
        </p:nvSpPr>
        <p:spPr>
          <a:xfrm rot="5400000">
            <a:off x="12442500" y="135330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038072592"/>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427930" y="3661795"/>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357110" y="-54129"/>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9237311" y="6912571"/>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indexing in NumPy</a:t>
            </a:r>
            <a:endParaRPr lang="en-PK" sz="3600" dirty="0">
              <a:solidFill>
                <a:srgbClr val="53B586"/>
              </a:solidFill>
              <a:latin typeface="Arial Black" panose="020B0A04020102020204" pitchFamily="34" charset="0"/>
            </a:endParaRPr>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92232" y="2481162"/>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1D Array</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565936" y="63297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999154" y="2983883"/>
            <a:ext cx="4169948" cy="1754326"/>
          </a:xfrm>
          <a:prstGeom prst="rect">
            <a:avLst/>
          </a:prstGeom>
          <a:noFill/>
        </p:spPr>
        <p:txBody>
          <a:bodyPr wrap="square" rtlCol="0">
            <a:spAutoFit/>
          </a:bodyPr>
          <a:lstStyle/>
          <a:p>
            <a:r>
              <a:rPr lang="en-US" dirty="0"/>
              <a:t>#Use index notation, like array[index].</a:t>
            </a:r>
          </a:p>
          <a:p>
            <a:endParaRPr lang="en-US" dirty="0"/>
          </a:p>
          <a:p>
            <a:r>
              <a:rPr lang="en-US" dirty="0"/>
              <a:t>print("Accessing elements from 1D array:")</a:t>
            </a:r>
          </a:p>
          <a:p>
            <a:r>
              <a:rPr lang="en-US" dirty="0"/>
              <a:t>print("First element:", </a:t>
            </a:r>
            <a:r>
              <a:rPr lang="en-US" dirty="0" err="1"/>
              <a:t>one_dim_array</a:t>
            </a:r>
            <a:r>
              <a:rPr lang="en-US" dirty="0"/>
              <a:t>[0])</a:t>
            </a:r>
          </a:p>
          <a:p>
            <a:r>
              <a:rPr lang="en-US" dirty="0"/>
              <a:t>print("Last element:", </a:t>
            </a:r>
            <a:r>
              <a:rPr lang="en-US" dirty="0" err="1"/>
              <a:t>one_dim_array</a:t>
            </a:r>
            <a:r>
              <a:rPr lang="en-US" dirty="0"/>
              <a:t>[-1])</a:t>
            </a:r>
          </a:p>
          <a:p>
            <a:r>
              <a:rPr lang="en-US" dirty="0"/>
              <a:t>print()</a:t>
            </a:r>
            <a:endParaRPr lang="en-PK" dirty="0"/>
          </a:p>
        </p:txBody>
      </p:sp>
      <p:sp>
        <p:nvSpPr>
          <p:cNvPr id="53" name="TextBox 52">
            <a:extLst>
              <a:ext uri="{FF2B5EF4-FFF2-40B4-BE49-F238E27FC236}">
                <a16:creationId xmlns:a16="http://schemas.microsoft.com/office/drawing/2014/main" xmlns="" id="{9D1A3F5C-DDAF-4E90-B38C-C0BFA4E11C5E}"/>
              </a:ext>
            </a:extLst>
          </p:cNvPr>
          <p:cNvSpPr txBox="1"/>
          <p:nvPr/>
        </p:nvSpPr>
        <p:spPr>
          <a:xfrm>
            <a:off x="5853888" y="2476260"/>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2D Array</a:t>
            </a:r>
            <a:endParaRPr lang="en-PK" sz="1400" dirty="0">
              <a:latin typeface="Arial Black" panose="020B0A04020102020204" pitchFamily="34" charset="0"/>
            </a:endParaRPr>
          </a:p>
        </p:txBody>
      </p:sp>
      <p:sp>
        <p:nvSpPr>
          <p:cNvPr id="54" name="TextBox 53">
            <a:extLst>
              <a:ext uri="{FF2B5EF4-FFF2-40B4-BE49-F238E27FC236}">
                <a16:creationId xmlns:a16="http://schemas.microsoft.com/office/drawing/2014/main" xmlns="" id="{DC2C3036-0464-4AB4-A0AE-ACD1EF4EFD44}"/>
              </a:ext>
            </a:extLst>
          </p:cNvPr>
          <p:cNvSpPr txBox="1"/>
          <p:nvPr/>
        </p:nvSpPr>
        <p:spPr>
          <a:xfrm>
            <a:off x="5860810" y="2978981"/>
            <a:ext cx="5579338" cy="1754326"/>
          </a:xfrm>
          <a:prstGeom prst="rect">
            <a:avLst/>
          </a:prstGeom>
          <a:noFill/>
        </p:spPr>
        <p:txBody>
          <a:bodyPr wrap="square" rtlCol="0">
            <a:spAutoFit/>
          </a:bodyPr>
          <a:lstStyle/>
          <a:p>
            <a:r>
              <a:rPr lang="en-US" dirty="0"/>
              <a:t>#Use row and column indices, like array[</a:t>
            </a:r>
            <a:r>
              <a:rPr lang="en-US" dirty="0" err="1"/>
              <a:t>row_index</a:t>
            </a:r>
            <a:r>
              <a:rPr lang="en-US" dirty="0"/>
              <a:t>, </a:t>
            </a:r>
            <a:r>
              <a:rPr lang="en-US" dirty="0" err="1"/>
              <a:t>column_index</a:t>
            </a:r>
            <a:r>
              <a:rPr lang="en-US" dirty="0"/>
              <a:t>].</a:t>
            </a:r>
          </a:p>
          <a:p>
            <a:r>
              <a:rPr lang="en-US" dirty="0"/>
              <a:t/>
            </a:r>
            <a:br>
              <a:rPr lang="en-US" dirty="0"/>
            </a:br>
            <a:r>
              <a:rPr lang="en-US" dirty="0"/>
              <a:t>print("Accessing elements from </a:t>
            </a:r>
            <a:r>
              <a:rPr lang="en-US" dirty="0" smtClean="0"/>
              <a:t>2D </a:t>
            </a:r>
            <a:r>
              <a:rPr lang="en-US" dirty="0"/>
              <a:t>array:")</a:t>
            </a:r>
          </a:p>
          <a:p>
            <a:r>
              <a:rPr lang="en-GB" dirty="0" err="1"/>
              <a:t>my_array</a:t>
            </a:r>
            <a:r>
              <a:rPr lang="en-GB" dirty="0"/>
              <a:t> = [[1, 2, 3], [4, 5, 6], [7, 8, 9</a:t>
            </a:r>
            <a:r>
              <a:rPr lang="en-GB" dirty="0" smtClean="0"/>
              <a:t>]]</a:t>
            </a:r>
          </a:p>
          <a:p>
            <a:r>
              <a:rPr lang="en-GB" dirty="0" smtClean="0"/>
              <a:t>print(</a:t>
            </a:r>
            <a:r>
              <a:rPr lang="en-GB" dirty="0" err="1" smtClean="0"/>
              <a:t>my_array</a:t>
            </a:r>
            <a:r>
              <a:rPr lang="en-GB" dirty="0" smtClean="0"/>
              <a:t>[1</a:t>
            </a:r>
            <a:r>
              <a:rPr lang="en-GB" dirty="0"/>
              <a:t>][2])  # Output: 6</a:t>
            </a:r>
            <a:endParaRPr lang="en-PK" dirty="0"/>
          </a:p>
        </p:txBody>
      </p:sp>
      <p:sp>
        <p:nvSpPr>
          <p:cNvPr id="58" name="TextBox 57">
            <a:extLst>
              <a:ext uri="{FF2B5EF4-FFF2-40B4-BE49-F238E27FC236}">
                <a16:creationId xmlns:a16="http://schemas.microsoft.com/office/drawing/2014/main" xmlns="" id="{B4C42CA2-5238-4CE7-8B73-88023E81A0AB}"/>
              </a:ext>
            </a:extLst>
          </p:cNvPr>
          <p:cNvSpPr txBox="1"/>
          <p:nvPr/>
        </p:nvSpPr>
        <p:spPr>
          <a:xfrm>
            <a:off x="30979248" y="797023"/>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Dimensions in NumPy Arrays…</a:t>
            </a:r>
            <a:endParaRPr lang="en-PK" sz="3600" dirty="0">
              <a:solidFill>
                <a:srgbClr val="53B586"/>
              </a:solidFill>
              <a:latin typeface="Arial Black" panose="020B0A04020102020204" pitchFamily="34" charset="0"/>
            </a:endParaRPr>
          </a:p>
        </p:txBody>
      </p:sp>
      <p:sp>
        <p:nvSpPr>
          <p:cNvPr id="59" name="TextBox 58">
            <a:extLst>
              <a:ext uri="{FF2B5EF4-FFF2-40B4-BE49-F238E27FC236}">
                <a16:creationId xmlns:a16="http://schemas.microsoft.com/office/drawing/2014/main" xmlns="" id="{B048AD63-2769-4B6C-B12B-B8AE38D08E10}"/>
              </a:ext>
            </a:extLst>
          </p:cNvPr>
          <p:cNvSpPr txBox="1"/>
          <p:nvPr/>
        </p:nvSpPr>
        <p:spPr>
          <a:xfrm>
            <a:off x="22141546" y="2596783"/>
            <a:ext cx="3554476" cy="369332"/>
          </a:xfrm>
          <a:prstGeom prst="rect">
            <a:avLst/>
          </a:prstGeom>
          <a:noFill/>
        </p:spPr>
        <p:txBody>
          <a:bodyPr wrap="square" rtlCol="0">
            <a:spAutoFit/>
          </a:bodyPr>
          <a:lstStyle/>
          <a:p>
            <a:r>
              <a:rPr lang="en-US" dirty="0"/>
              <a:t>A matrix of rows and columns.</a:t>
            </a:r>
            <a:endParaRPr lang="en-PK" dirty="0"/>
          </a:p>
        </p:txBody>
      </p:sp>
      <p:sp>
        <p:nvSpPr>
          <p:cNvPr id="60" name="TextBox 59">
            <a:extLst>
              <a:ext uri="{FF2B5EF4-FFF2-40B4-BE49-F238E27FC236}">
                <a16:creationId xmlns:a16="http://schemas.microsoft.com/office/drawing/2014/main" xmlns="" id="{B82F897B-2672-4580-8390-821DF1C92180}"/>
              </a:ext>
            </a:extLst>
          </p:cNvPr>
          <p:cNvSpPr txBox="1"/>
          <p:nvPr/>
        </p:nvSpPr>
        <p:spPr>
          <a:xfrm>
            <a:off x="25081810" y="2020866"/>
            <a:ext cx="2599291" cy="338554"/>
          </a:xfrm>
          <a:prstGeom prst="rect">
            <a:avLst/>
          </a:prstGeom>
          <a:noFill/>
        </p:spPr>
        <p:txBody>
          <a:bodyPr wrap="square" rtlCol="0">
            <a:spAutoFit/>
          </a:bodyPr>
          <a:lstStyle/>
          <a:p>
            <a:r>
              <a:rPr lang="en-US" sz="1600" dirty="0">
                <a:latin typeface="Arial Black" panose="020B0A04020102020204" pitchFamily="34" charset="0"/>
              </a:rPr>
              <a:t>2-Dimensional Array</a:t>
            </a:r>
            <a:endParaRPr lang="en-PK" sz="1400" dirty="0">
              <a:latin typeface="Arial Black" panose="020B0A04020102020204" pitchFamily="34" charset="0"/>
            </a:endParaRPr>
          </a:p>
        </p:txBody>
      </p:sp>
      <p:sp>
        <p:nvSpPr>
          <p:cNvPr id="61" name="TextBox 60">
            <a:extLst>
              <a:ext uri="{FF2B5EF4-FFF2-40B4-BE49-F238E27FC236}">
                <a16:creationId xmlns:a16="http://schemas.microsoft.com/office/drawing/2014/main" xmlns="" id="{9264CF94-9CF2-4741-8D7B-9F434678CC90}"/>
              </a:ext>
            </a:extLst>
          </p:cNvPr>
          <p:cNvSpPr txBox="1"/>
          <p:nvPr/>
        </p:nvSpPr>
        <p:spPr>
          <a:xfrm>
            <a:off x="17036391" y="3100564"/>
            <a:ext cx="3346444" cy="338554"/>
          </a:xfrm>
          <a:prstGeom prst="rect">
            <a:avLst/>
          </a:prstGeom>
          <a:noFill/>
        </p:spPr>
        <p:txBody>
          <a:bodyPr wrap="square" rtlCol="0">
            <a:spAutoFit/>
          </a:bodyPr>
          <a:lstStyle/>
          <a:p>
            <a:r>
              <a:rPr lang="en-US" sz="1600" dirty="0">
                <a:latin typeface="Arial Black" panose="020B0A04020102020204" pitchFamily="34" charset="0"/>
              </a:rPr>
              <a:t>Creating 2-dimension array</a:t>
            </a:r>
            <a:endParaRPr lang="en-PK" sz="1400" dirty="0">
              <a:latin typeface="Arial Black" panose="020B0A04020102020204" pitchFamily="34" charset="0"/>
            </a:endParaRPr>
          </a:p>
        </p:txBody>
      </p:sp>
      <p:sp>
        <p:nvSpPr>
          <p:cNvPr id="62" name="TextBox 61">
            <a:extLst>
              <a:ext uri="{FF2B5EF4-FFF2-40B4-BE49-F238E27FC236}">
                <a16:creationId xmlns:a16="http://schemas.microsoft.com/office/drawing/2014/main" xmlns="" id="{7D453C8A-75E0-4276-9618-B6E9DB9F954B}"/>
              </a:ext>
            </a:extLst>
          </p:cNvPr>
          <p:cNvSpPr txBox="1"/>
          <p:nvPr/>
        </p:nvSpPr>
        <p:spPr>
          <a:xfrm>
            <a:off x="12246017" y="4270617"/>
            <a:ext cx="3554476" cy="1477328"/>
          </a:xfrm>
          <a:prstGeom prst="rect">
            <a:avLst/>
          </a:prstGeom>
          <a:noFill/>
        </p:spPr>
        <p:txBody>
          <a:bodyPr wrap="square" rtlCol="0">
            <a:spAutoFit/>
          </a:bodyPr>
          <a:lstStyle/>
          <a:p>
            <a:r>
              <a:rPr lang="en-US" dirty="0" err="1"/>
              <a:t>two_dim_array</a:t>
            </a:r>
            <a:r>
              <a:rPr lang="en-US" dirty="0"/>
              <a:t> = </a:t>
            </a:r>
            <a:r>
              <a:rPr lang="en-US" dirty="0" err="1"/>
              <a:t>np.array</a:t>
            </a:r>
            <a:r>
              <a:rPr lang="en-US" dirty="0"/>
              <a:t>([[1, 2, 3], [4, 5, 6]])</a:t>
            </a:r>
          </a:p>
          <a:p>
            <a:r>
              <a:rPr lang="en-US" dirty="0"/>
              <a:t>print("2 Dimension Array:")</a:t>
            </a:r>
          </a:p>
          <a:p>
            <a:r>
              <a:rPr lang="en-US" dirty="0"/>
              <a:t>print(</a:t>
            </a:r>
            <a:r>
              <a:rPr lang="en-US" dirty="0" err="1"/>
              <a:t>two_dim_array</a:t>
            </a:r>
            <a:r>
              <a:rPr lang="en-US" dirty="0"/>
              <a:t>)</a:t>
            </a:r>
          </a:p>
          <a:p>
            <a:r>
              <a:rPr lang="en-US" dirty="0"/>
              <a:t>print()</a:t>
            </a:r>
            <a:endParaRPr lang="en-PK" dirty="0"/>
          </a:p>
        </p:txBody>
      </p:sp>
      <p:sp>
        <p:nvSpPr>
          <p:cNvPr id="63" name="TextBox 62">
            <a:extLst>
              <a:ext uri="{FF2B5EF4-FFF2-40B4-BE49-F238E27FC236}">
                <a16:creationId xmlns:a16="http://schemas.microsoft.com/office/drawing/2014/main" xmlns="" id="{FBD7B52E-B599-4B37-9F00-8658EB99673F}"/>
              </a:ext>
            </a:extLst>
          </p:cNvPr>
          <p:cNvSpPr txBox="1"/>
          <p:nvPr/>
        </p:nvSpPr>
        <p:spPr>
          <a:xfrm>
            <a:off x="29717687" y="2025962"/>
            <a:ext cx="2599291" cy="338554"/>
          </a:xfrm>
          <a:prstGeom prst="rect">
            <a:avLst/>
          </a:prstGeom>
          <a:noFill/>
        </p:spPr>
        <p:txBody>
          <a:bodyPr wrap="square" rtlCol="0">
            <a:spAutoFit/>
          </a:bodyPr>
          <a:lstStyle/>
          <a:p>
            <a:r>
              <a:rPr lang="en-US" sz="1600" dirty="0">
                <a:latin typeface="Arial Black" panose="020B0A04020102020204" pitchFamily="34" charset="0"/>
              </a:rPr>
              <a:t>3-Dimensional Array</a:t>
            </a:r>
            <a:endParaRPr lang="en-PK" sz="1400" dirty="0">
              <a:latin typeface="Arial Black" panose="020B0A04020102020204" pitchFamily="34" charset="0"/>
            </a:endParaRPr>
          </a:p>
        </p:txBody>
      </p:sp>
      <p:sp>
        <p:nvSpPr>
          <p:cNvPr id="64" name="TextBox 63">
            <a:extLst>
              <a:ext uri="{FF2B5EF4-FFF2-40B4-BE49-F238E27FC236}">
                <a16:creationId xmlns:a16="http://schemas.microsoft.com/office/drawing/2014/main" xmlns="" id="{9B88AA12-6C07-4786-B92D-63E01BC24192}"/>
              </a:ext>
            </a:extLst>
          </p:cNvPr>
          <p:cNvSpPr txBox="1"/>
          <p:nvPr/>
        </p:nvSpPr>
        <p:spPr>
          <a:xfrm>
            <a:off x="21672051" y="3292224"/>
            <a:ext cx="3409759" cy="338554"/>
          </a:xfrm>
          <a:prstGeom prst="rect">
            <a:avLst/>
          </a:prstGeom>
          <a:noFill/>
        </p:spPr>
        <p:txBody>
          <a:bodyPr wrap="square" rtlCol="0">
            <a:spAutoFit/>
          </a:bodyPr>
          <a:lstStyle/>
          <a:p>
            <a:r>
              <a:rPr lang="en-US" sz="1600" dirty="0">
                <a:latin typeface="Arial Black" panose="020B0A04020102020204" pitchFamily="34" charset="0"/>
              </a:rPr>
              <a:t>Creating 3-dimension array</a:t>
            </a:r>
            <a:endParaRPr lang="en-PK" sz="1400" dirty="0">
              <a:latin typeface="Arial Black" panose="020B0A04020102020204" pitchFamily="34" charset="0"/>
            </a:endParaRPr>
          </a:p>
        </p:txBody>
      </p:sp>
      <p:sp>
        <p:nvSpPr>
          <p:cNvPr id="65" name="TextBox 64">
            <a:extLst>
              <a:ext uri="{FF2B5EF4-FFF2-40B4-BE49-F238E27FC236}">
                <a16:creationId xmlns:a16="http://schemas.microsoft.com/office/drawing/2014/main" xmlns="" id="{5E217E51-A4B1-44AD-B7D6-884E7797A566}"/>
              </a:ext>
            </a:extLst>
          </p:cNvPr>
          <p:cNvSpPr txBox="1"/>
          <p:nvPr/>
        </p:nvSpPr>
        <p:spPr>
          <a:xfrm>
            <a:off x="16883407" y="4271642"/>
            <a:ext cx="3569759" cy="1477328"/>
          </a:xfrm>
          <a:prstGeom prst="rect">
            <a:avLst/>
          </a:prstGeom>
          <a:noFill/>
        </p:spPr>
        <p:txBody>
          <a:bodyPr wrap="square" rtlCol="0">
            <a:spAutoFit/>
          </a:bodyPr>
          <a:lstStyle/>
          <a:p>
            <a:r>
              <a:rPr lang="en-US" dirty="0" err="1"/>
              <a:t>three_dim_array</a:t>
            </a:r>
            <a:r>
              <a:rPr lang="en-US" dirty="0"/>
              <a:t> = </a:t>
            </a:r>
            <a:r>
              <a:rPr lang="en-US" dirty="0" err="1"/>
              <a:t>np.array</a:t>
            </a:r>
            <a:r>
              <a:rPr lang="en-US" dirty="0"/>
              <a:t>([[[1, 2], [3, 4]], [[5, 6], [7, 8]]])</a:t>
            </a:r>
          </a:p>
          <a:p>
            <a:r>
              <a:rPr lang="en-US" dirty="0"/>
              <a:t>print("3 Dimension Array:")</a:t>
            </a:r>
          </a:p>
          <a:p>
            <a:r>
              <a:rPr lang="en-US" dirty="0"/>
              <a:t>print(</a:t>
            </a:r>
            <a:r>
              <a:rPr lang="en-US" dirty="0" err="1"/>
              <a:t>three_dim_array</a:t>
            </a:r>
            <a:r>
              <a:rPr lang="en-US" dirty="0"/>
              <a:t>)</a:t>
            </a:r>
          </a:p>
          <a:p>
            <a:r>
              <a:rPr lang="en-US" dirty="0"/>
              <a:t>print()</a:t>
            </a:r>
            <a:endParaRPr lang="en-PK" dirty="0"/>
          </a:p>
        </p:txBody>
      </p:sp>
      <p:sp>
        <p:nvSpPr>
          <p:cNvPr id="69" name="TextBox 68">
            <a:extLst>
              <a:ext uri="{FF2B5EF4-FFF2-40B4-BE49-F238E27FC236}">
                <a16:creationId xmlns:a16="http://schemas.microsoft.com/office/drawing/2014/main" xmlns="" id="{455CD319-44EB-4DC9-B3E2-10DA0C7BAC3A}"/>
              </a:ext>
            </a:extLst>
          </p:cNvPr>
          <p:cNvSpPr txBox="1"/>
          <p:nvPr/>
        </p:nvSpPr>
        <p:spPr>
          <a:xfrm>
            <a:off x="26729749" y="2491648"/>
            <a:ext cx="4287583" cy="646331"/>
          </a:xfrm>
          <a:prstGeom prst="rect">
            <a:avLst/>
          </a:prstGeom>
          <a:noFill/>
        </p:spPr>
        <p:txBody>
          <a:bodyPr wrap="square" rtlCol="0">
            <a:spAutoFit/>
          </a:bodyPr>
          <a:lstStyle/>
          <a:p>
            <a:r>
              <a:rPr lang="en-US" dirty="0"/>
              <a:t>Arrays of matrices, forming a cube or higher-dimensional structure.</a:t>
            </a:r>
            <a:endParaRPr lang="en-PK" dirty="0"/>
          </a:p>
        </p:txBody>
      </p:sp>
      <p:sp>
        <p:nvSpPr>
          <p:cNvPr id="70" name="Isosceles Triangle 69">
            <a:extLst>
              <a:ext uri="{FF2B5EF4-FFF2-40B4-BE49-F238E27FC236}">
                <a16:creationId xmlns:a16="http://schemas.microsoft.com/office/drawing/2014/main" xmlns="" id="{7D31DF2F-9452-4B5E-9BB4-EA80A6EBD54F}"/>
              </a:ext>
            </a:extLst>
          </p:cNvPr>
          <p:cNvSpPr/>
          <p:nvPr/>
        </p:nvSpPr>
        <p:spPr>
          <a:xfrm rot="16200000">
            <a:off x="21543511" y="-192223"/>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71" name="Isosceles Triangle 70">
            <a:extLst>
              <a:ext uri="{FF2B5EF4-FFF2-40B4-BE49-F238E27FC236}">
                <a16:creationId xmlns:a16="http://schemas.microsoft.com/office/drawing/2014/main" xmlns="" id="{63F0CB99-7792-49F5-A6ED-2121860FF239}"/>
              </a:ext>
            </a:extLst>
          </p:cNvPr>
          <p:cNvSpPr/>
          <p:nvPr/>
        </p:nvSpPr>
        <p:spPr>
          <a:xfrm rot="5400000">
            <a:off x="10504283" y="200197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8" name="TextBox 77">
            <a:extLst>
              <a:ext uri="{FF2B5EF4-FFF2-40B4-BE49-F238E27FC236}">
                <a16:creationId xmlns:a16="http://schemas.microsoft.com/office/drawing/2014/main" xmlns="" id="{82ACE38D-F174-416C-BBC6-63D700DEF17B}"/>
              </a:ext>
            </a:extLst>
          </p:cNvPr>
          <p:cNvSpPr txBox="1"/>
          <p:nvPr/>
        </p:nvSpPr>
        <p:spPr>
          <a:xfrm>
            <a:off x="-7506416" y="2539508"/>
            <a:ext cx="4247863" cy="338554"/>
          </a:xfrm>
          <a:prstGeom prst="rect">
            <a:avLst/>
          </a:prstGeom>
          <a:noFill/>
        </p:spPr>
        <p:txBody>
          <a:bodyPr wrap="square" rtlCol="0">
            <a:spAutoFit/>
          </a:bodyPr>
          <a:lstStyle/>
          <a:p>
            <a:r>
              <a:rPr lang="en-US" sz="1600" dirty="0">
                <a:latin typeface="Arial Black" panose="020B0A04020102020204" pitchFamily="34" charset="0"/>
              </a:rPr>
              <a:t>Accessing Elements from 3D Array</a:t>
            </a:r>
            <a:endParaRPr lang="en-PK" sz="1400" dirty="0">
              <a:latin typeface="Arial Black" panose="020B0A04020102020204" pitchFamily="34" charset="0"/>
            </a:endParaRPr>
          </a:p>
        </p:txBody>
      </p:sp>
      <p:sp>
        <p:nvSpPr>
          <p:cNvPr id="79" name="TextBox 78">
            <a:extLst>
              <a:ext uri="{FF2B5EF4-FFF2-40B4-BE49-F238E27FC236}">
                <a16:creationId xmlns:a16="http://schemas.microsoft.com/office/drawing/2014/main" xmlns="" id="{88DF88C5-D0A8-4F76-B7AA-0FDEC8E99918}"/>
              </a:ext>
            </a:extLst>
          </p:cNvPr>
          <p:cNvSpPr txBox="1"/>
          <p:nvPr/>
        </p:nvSpPr>
        <p:spPr>
          <a:xfrm>
            <a:off x="-15920510" y="3201805"/>
            <a:ext cx="4169948" cy="2862322"/>
          </a:xfrm>
          <a:prstGeom prst="rect">
            <a:avLst/>
          </a:prstGeom>
          <a:noFill/>
        </p:spPr>
        <p:txBody>
          <a:bodyPr wrap="square" rtlCol="0">
            <a:spAutoFit/>
          </a:bodyPr>
          <a:lstStyle/>
          <a:p>
            <a:r>
              <a:rPr lang="en-US" dirty="0"/>
              <a:t>#</a:t>
            </a:r>
            <a:r>
              <a:rPr lang="en-US" dirty="0">
                <a:latin typeface="Arial Black" panose="020B0A04020102020204" pitchFamily="34" charset="0"/>
              </a:rPr>
              <a:t> </a:t>
            </a:r>
            <a:r>
              <a:rPr lang="en-US" dirty="0"/>
              <a:t>Provide indices for each dimension, like array[dim1_index, dim2_index, dim3_index]. </a:t>
            </a:r>
          </a:p>
          <a:p>
            <a:endParaRPr lang="en-US" dirty="0"/>
          </a:p>
          <a:p>
            <a:r>
              <a:rPr lang="en-US" dirty="0"/>
              <a:t>print("Accessing elements from 3D array:")</a:t>
            </a:r>
          </a:p>
          <a:p>
            <a:r>
              <a:rPr lang="en-US" dirty="0"/>
              <a:t>print("Element at [0,0,0]:", </a:t>
            </a:r>
            <a:r>
              <a:rPr lang="en-US" dirty="0" err="1"/>
              <a:t>three_dim_array</a:t>
            </a:r>
            <a:r>
              <a:rPr lang="en-US" dirty="0"/>
              <a:t>[0, 0, 0])</a:t>
            </a:r>
          </a:p>
          <a:p>
            <a:r>
              <a:rPr lang="en-US" dirty="0"/>
              <a:t>print("Element at [1,1,1]:", </a:t>
            </a:r>
            <a:r>
              <a:rPr lang="en-US" dirty="0" err="1"/>
              <a:t>three_dim_array</a:t>
            </a:r>
            <a:r>
              <a:rPr lang="en-US" dirty="0"/>
              <a:t>[1, 1, 1])</a:t>
            </a:r>
          </a:p>
          <a:p>
            <a:r>
              <a:rPr lang="en-US" dirty="0"/>
              <a:t>print()</a:t>
            </a:r>
            <a:endParaRPr lang="en-PK" dirty="0"/>
          </a:p>
        </p:txBody>
      </p:sp>
      <p:sp>
        <p:nvSpPr>
          <p:cNvPr id="80" name="TextBox 79">
            <a:extLst>
              <a:ext uri="{FF2B5EF4-FFF2-40B4-BE49-F238E27FC236}">
                <a16:creationId xmlns:a16="http://schemas.microsoft.com/office/drawing/2014/main" xmlns="" id="{24F0D1D0-BBAA-4F9D-8A04-A5E758A3A653}"/>
              </a:ext>
            </a:extLst>
          </p:cNvPr>
          <p:cNvSpPr txBox="1"/>
          <p:nvPr/>
        </p:nvSpPr>
        <p:spPr>
          <a:xfrm>
            <a:off x="-2549906" y="2539508"/>
            <a:ext cx="4138233" cy="338554"/>
          </a:xfrm>
          <a:prstGeom prst="rect">
            <a:avLst/>
          </a:prstGeom>
          <a:noFill/>
        </p:spPr>
        <p:txBody>
          <a:bodyPr wrap="square" rtlCol="0">
            <a:spAutoFit/>
          </a:bodyPr>
          <a:lstStyle/>
          <a:p>
            <a:r>
              <a:rPr lang="en-US" sz="1600" dirty="0">
                <a:latin typeface="Arial Black" panose="020B0A04020102020204" pitchFamily="34" charset="0"/>
              </a:rPr>
              <a:t>Negative Indexing</a:t>
            </a:r>
            <a:endParaRPr lang="en-PK" sz="1400" dirty="0">
              <a:latin typeface="Arial Black" panose="020B0A04020102020204" pitchFamily="34" charset="0"/>
            </a:endParaRPr>
          </a:p>
        </p:txBody>
      </p:sp>
      <p:sp>
        <p:nvSpPr>
          <p:cNvPr id="81" name="TextBox 80">
            <a:extLst>
              <a:ext uri="{FF2B5EF4-FFF2-40B4-BE49-F238E27FC236}">
                <a16:creationId xmlns:a16="http://schemas.microsoft.com/office/drawing/2014/main" xmlns="" id="{E5EC9C25-2617-4AA6-AA24-C7A949CE2703}"/>
              </a:ext>
            </a:extLst>
          </p:cNvPr>
          <p:cNvSpPr txBox="1"/>
          <p:nvPr/>
        </p:nvSpPr>
        <p:spPr>
          <a:xfrm>
            <a:off x="-10970922" y="3137979"/>
            <a:ext cx="4499267" cy="1200329"/>
          </a:xfrm>
          <a:prstGeom prst="rect">
            <a:avLst/>
          </a:prstGeom>
          <a:noFill/>
        </p:spPr>
        <p:txBody>
          <a:bodyPr wrap="square" rtlCol="0">
            <a:spAutoFit/>
          </a:bodyPr>
          <a:lstStyle/>
          <a:p>
            <a:r>
              <a:rPr lang="en-US" dirty="0"/>
              <a:t>Allows accessing elements from the end of the array using negative indices, where -1 represents the last element, -2 the second last, and so on.</a:t>
            </a:r>
            <a:endParaRPr lang="en-PK" dirty="0"/>
          </a:p>
        </p:txBody>
      </p:sp>
    </p:spTree>
    <p:extLst>
      <p:ext uri="{BB962C8B-B14F-4D97-AF65-F5344CB8AC3E}">
        <p14:creationId xmlns:p14="http://schemas.microsoft.com/office/powerpoint/2010/main" val="1640367526"/>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452534" y="3076415"/>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65804" y="228610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396690" y="-23747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9587214" y="6498624"/>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976638" y="4673443"/>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indexing in NumPy…</a:t>
            </a:r>
            <a:endParaRPr lang="en-PK" sz="3600" dirty="0">
              <a:solidFill>
                <a:srgbClr val="53B586"/>
              </a:solidFill>
              <a:latin typeface="Arial Black" panose="020B0A04020102020204" pitchFamily="34" charset="0"/>
            </a:endParaRPr>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92232" y="2481162"/>
            <a:ext cx="4247863" cy="338554"/>
          </a:xfrm>
          <a:prstGeom prst="rect">
            <a:avLst/>
          </a:prstGeom>
          <a:noFill/>
        </p:spPr>
        <p:txBody>
          <a:bodyPr wrap="square" rtlCol="0">
            <a:spAutoFit/>
          </a:bodyPr>
          <a:lstStyle/>
          <a:p>
            <a:r>
              <a:rPr lang="en-US" sz="1600" dirty="0">
                <a:latin typeface="Arial Black" panose="020B0A04020102020204" pitchFamily="34" charset="0"/>
              </a:rPr>
              <a:t>Accessing Elements from 3D Array</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2472644">
            <a:off x="-549378" y="602964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999154" y="2983883"/>
            <a:ext cx="4169948" cy="2862322"/>
          </a:xfrm>
          <a:prstGeom prst="rect">
            <a:avLst/>
          </a:prstGeom>
          <a:noFill/>
        </p:spPr>
        <p:txBody>
          <a:bodyPr wrap="square" rtlCol="0">
            <a:spAutoFit/>
          </a:bodyPr>
          <a:lstStyle/>
          <a:p>
            <a:r>
              <a:rPr lang="en-US" dirty="0"/>
              <a:t>#</a:t>
            </a:r>
            <a:r>
              <a:rPr lang="en-US" dirty="0">
                <a:latin typeface="Arial Black" panose="020B0A04020102020204" pitchFamily="34" charset="0"/>
              </a:rPr>
              <a:t> </a:t>
            </a:r>
            <a:r>
              <a:rPr lang="en-US" dirty="0"/>
              <a:t>Provide indices for each dimension, like array[dim1_index, dim2_index, dim3_index]. </a:t>
            </a:r>
          </a:p>
          <a:p>
            <a:endParaRPr lang="en-US" dirty="0"/>
          </a:p>
          <a:p>
            <a:r>
              <a:rPr lang="en-US" dirty="0"/>
              <a:t>print("Accessing elements from 3D array:")</a:t>
            </a:r>
          </a:p>
          <a:p>
            <a:r>
              <a:rPr lang="en-US" dirty="0"/>
              <a:t>print("Element at [0,0,0]:", </a:t>
            </a:r>
            <a:r>
              <a:rPr lang="en-US" dirty="0" err="1"/>
              <a:t>three_dim_array</a:t>
            </a:r>
            <a:r>
              <a:rPr lang="en-US" dirty="0"/>
              <a:t>[0, 0, 0])</a:t>
            </a:r>
          </a:p>
          <a:p>
            <a:r>
              <a:rPr lang="en-US" dirty="0"/>
              <a:t>print("Element at [1,1,1]:", </a:t>
            </a:r>
            <a:r>
              <a:rPr lang="en-US" dirty="0" err="1"/>
              <a:t>three_dim_array</a:t>
            </a:r>
            <a:r>
              <a:rPr lang="en-US" dirty="0"/>
              <a:t>[1, 1, 1])</a:t>
            </a:r>
          </a:p>
          <a:p>
            <a:r>
              <a:rPr lang="en-US" dirty="0"/>
              <a:t>print()</a:t>
            </a:r>
            <a:endParaRPr lang="en-PK" dirty="0"/>
          </a:p>
        </p:txBody>
      </p:sp>
      <p:sp>
        <p:nvSpPr>
          <p:cNvPr id="53" name="TextBox 52">
            <a:extLst>
              <a:ext uri="{FF2B5EF4-FFF2-40B4-BE49-F238E27FC236}">
                <a16:creationId xmlns:a16="http://schemas.microsoft.com/office/drawing/2014/main" xmlns="" id="{9D1A3F5C-DDAF-4E90-B38C-C0BFA4E11C5E}"/>
              </a:ext>
            </a:extLst>
          </p:cNvPr>
          <p:cNvSpPr txBox="1"/>
          <p:nvPr/>
        </p:nvSpPr>
        <p:spPr>
          <a:xfrm>
            <a:off x="5948742" y="2481162"/>
            <a:ext cx="4138233" cy="338554"/>
          </a:xfrm>
          <a:prstGeom prst="rect">
            <a:avLst/>
          </a:prstGeom>
          <a:noFill/>
        </p:spPr>
        <p:txBody>
          <a:bodyPr wrap="square" rtlCol="0">
            <a:spAutoFit/>
          </a:bodyPr>
          <a:lstStyle/>
          <a:p>
            <a:r>
              <a:rPr lang="en-US" sz="1600" dirty="0">
                <a:latin typeface="Arial Black" panose="020B0A04020102020204" pitchFamily="34" charset="0"/>
              </a:rPr>
              <a:t>Negative Indexing</a:t>
            </a:r>
            <a:endParaRPr lang="en-PK" sz="1400" dirty="0">
              <a:latin typeface="Arial Black" panose="020B0A04020102020204" pitchFamily="34" charset="0"/>
            </a:endParaRPr>
          </a:p>
        </p:txBody>
      </p:sp>
      <p:sp>
        <p:nvSpPr>
          <p:cNvPr id="54" name="TextBox 53">
            <a:extLst>
              <a:ext uri="{FF2B5EF4-FFF2-40B4-BE49-F238E27FC236}">
                <a16:creationId xmlns:a16="http://schemas.microsoft.com/office/drawing/2014/main" xmlns="" id="{DC2C3036-0464-4AB4-A0AE-ACD1EF4EFD44}"/>
              </a:ext>
            </a:extLst>
          </p:cNvPr>
          <p:cNvSpPr txBox="1"/>
          <p:nvPr/>
        </p:nvSpPr>
        <p:spPr>
          <a:xfrm>
            <a:off x="5939912" y="4220727"/>
            <a:ext cx="4734428" cy="2308324"/>
          </a:xfrm>
          <a:prstGeom prst="rect">
            <a:avLst/>
          </a:prstGeom>
          <a:noFill/>
        </p:spPr>
        <p:txBody>
          <a:bodyPr wrap="square" rtlCol="0">
            <a:spAutoFit/>
          </a:bodyPr>
          <a:lstStyle/>
          <a:p>
            <a:r>
              <a:rPr lang="en-US" dirty="0"/>
              <a:t>print("Negative Indexing:")</a:t>
            </a:r>
          </a:p>
          <a:p>
            <a:r>
              <a:rPr lang="en-US" dirty="0"/>
              <a:t>print("Last element of 1D array:", </a:t>
            </a:r>
            <a:r>
              <a:rPr lang="en-US" dirty="0" err="1"/>
              <a:t>one_dim_array</a:t>
            </a:r>
            <a:r>
              <a:rPr lang="en-US" dirty="0"/>
              <a:t>[-1])</a:t>
            </a:r>
          </a:p>
          <a:p>
            <a:r>
              <a:rPr lang="en-US" dirty="0"/>
              <a:t>print("Last element of 2D array:", </a:t>
            </a:r>
            <a:r>
              <a:rPr lang="en-US" dirty="0" err="1"/>
              <a:t>two_dim_array</a:t>
            </a:r>
            <a:r>
              <a:rPr lang="en-US" dirty="0"/>
              <a:t>[-1, -1])</a:t>
            </a:r>
          </a:p>
          <a:p>
            <a:r>
              <a:rPr lang="en-US" dirty="0"/>
              <a:t>print("Last element of 3D array:", </a:t>
            </a:r>
            <a:r>
              <a:rPr lang="en-US" dirty="0" err="1"/>
              <a:t>three_dim_array</a:t>
            </a:r>
            <a:r>
              <a:rPr lang="en-US" dirty="0"/>
              <a:t>[-1, -1, -1])</a:t>
            </a:r>
          </a:p>
          <a:p>
            <a:r>
              <a:rPr lang="en-US" dirty="0"/>
              <a:t>print()</a:t>
            </a:r>
            <a:endParaRPr lang="en-PK" dirty="0"/>
          </a:p>
        </p:txBody>
      </p:sp>
      <p:sp>
        <p:nvSpPr>
          <p:cNvPr id="29" name="TextBox 28">
            <a:extLst>
              <a:ext uri="{FF2B5EF4-FFF2-40B4-BE49-F238E27FC236}">
                <a16:creationId xmlns:a16="http://schemas.microsoft.com/office/drawing/2014/main" xmlns="" id="{672E42C8-1363-49C0-985E-3A9D3EF40ADE}"/>
              </a:ext>
            </a:extLst>
          </p:cNvPr>
          <p:cNvSpPr txBox="1"/>
          <p:nvPr/>
        </p:nvSpPr>
        <p:spPr>
          <a:xfrm>
            <a:off x="5948742" y="2920057"/>
            <a:ext cx="4499267" cy="1200329"/>
          </a:xfrm>
          <a:prstGeom prst="rect">
            <a:avLst/>
          </a:prstGeom>
          <a:noFill/>
        </p:spPr>
        <p:txBody>
          <a:bodyPr wrap="square" rtlCol="0">
            <a:spAutoFit/>
          </a:bodyPr>
          <a:lstStyle/>
          <a:p>
            <a:r>
              <a:rPr lang="en-US" dirty="0"/>
              <a:t>Allows accessing elements from the end of the array using negative indices, where -1 represents the last element, -2 the second last, and so on.</a:t>
            </a:r>
            <a:endParaRPr lang="en-PK" dirty="0"/>
          </a:p>
        </p:txBody>
      </p:sp>
      <p:sp>
        <p:nvSpPr>
          <p:cNvPr id="30" name="TextBox 29">
            <a:extLst>
              <a:ext uri="{FF2B5EF4-FFF2-40B4-BE49-F238E27FC236}">
                <a16:creationId xmlns:a16="http://schemas.microsoft.com/office/drawing/2014/main" xmlns="" id="{672BD940-B935-4C24-8735-4F68D034AB91}"/>
              </a:ext>
            </a:extLst>
          </p:cNvPr>
          <p:cNvSpPr txBox="1"/>
          <p:nvPr/>
        </p:nvSpPr>
        <p:spPr>
          <a:xfrm>
            <a:off x="19467868" y="2462083"/>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1D Array</a:t>
            </a:r>
            <a:endParaRPr lang="en-PK" sz="1400" dirty="0">
              <a:latin typeface="Arial Black" panose="020B0A04020102020204" pitchFamily="34" charset="0"/>
            </a:endParaRPr>
          </a:p>
        </p:txBody>
      </p:sp>
      <p:sp>
        <p:nvSpPr>
          <p:cNvPr id="31" name="TextBox 30">
            <a:extLst>
              <a:ext uri="{FF2B5EF4-FFF2-40B4-BE49-F238E27FC236}">
                <a16:creationId xmlns:a16="http://schemas.microsoft.com/office/drawing/2014/main" xmlns="" id="{4E1E0562-3B78-4B26-997A-FD101B097908}"/>
              </a:ext>
            </a:extLst>
          </p:cNvPr>
          <p:cNvSpPr txBox="1"/>
          <p:nvPr/>
        </p:nvSpPr>
        <p:spPr>
          <a:xfrm>
            <a:off x="12463781" y="3332838"/>
            <a:ext cx="4169948" cy="1754326"/>
          </a:xfrm>
          <a:prstGeom prst="rect">
            <a:avLst/>
          </a:prstGeom>
          <a:noFill/>
        </p:spPr>
        <p:txBody>
          <a:bodyPr wrap="square" rtlCol="0">
            <a:spAutoFit/>
          </a:bodyPr>
          <a:lstStyle/>
          <a:p>
            <a:r>
              <a:rPr lang="en-US" dirty="0"/>
              <a:t>#Use index notation, like array[index].</a:t>
            </a:r>
          </a:p>
          <a:p>
            <a:endParaRPr lang="en-US" dirty="0"/>
          </a:p>
          <a:p>
            <a:r>
              <a:rPr lang="en-US" dirty="0"/>
              <a:t>print("Accessing elements from 1D array:")</a:t>
            </a:r>
          </a:p>
          <a:p>
            <a:r>
              <a:rPr lang="en-US" dirty="0"/>
              <a:t>print("First element:", </a:t>
            </a:r>
            <a:r>
              <a:rPr lang="en-US" dirty="0" err="1"/>
              <a:t>one_dim_array</a:t>
            </a:r>
            <a:r>
              <a:rPr lang="en-US" dirty="0"/>
              <a:t>[0])</a:t>
            </a:r>
          </a:p>
          <a:p>
            <a:r>
              <a:rPr lang="en-US" dirty="0"/>
              <a:t>print("Last element:", </a:t>
            </a:r>
            <a:r>
              <a:rPr lang="en-US" dirty="0" err="1"/>
              <a:t>one_dim_array</a:t>
            </a:r>
            <a:r>
              <a:rPr lang="en-US" dirty="0"/>
              <a:t>[-1])</a:t>
            </a:r>
          </a:p>
          <a:p>
            <a:r>
              <a:rPr lang="en-US" dirty="0"/>
              <a:t>print()</a:t>
            </a:r>
            <a:endParaRPr lang="en-PK" dirty="0"/>
          </a:p>
        </p:txBody>
      </p:sp>
      <p:sp>
        <p:nvSpPr>
          <p:cNvPr id="33" name="TextBox 32">
            <a:extLst>
              <a:ext uri="{FF2B5EF4-FFF2-40B4-BE49-F238E27FC236}">
                <a16:creationId xmlns:a16="http://schemas.microsoft.com/office/drawing/2014/main" xmlns="" id="{E752CE3A-5136-4749-A2C9-5AADD419A45C}"/>
              </a:ext>
            </a:extLst>
          </p:cNvPr>
          <p:cNvSpPr txBox="1"/>
          <p:nvPr/>
        </p:nvSpPr>
        <p:spPr>
          <a:xfrm>
            <a:off x="24329524" y="2457181"/>
            <a:ext cx="4138233" cy="338554"/>
          </a:xfrm>
          <a:prstGeom prst="rect">
            <a:avLst/>
          </a:prstGeom>
          <a:noFill/>
        </p:spPr>
        <p:txBody>
          <a:bodyPr wrap="square" rtlCol="0">
            <a:spAutoFit/>
          </a:bodyPr>
          <a:lstStyle/>
          <a:p>
            <a:r>
              <a:rPr lang="en-US" sz="1600" dirty="0">
                <a:latin typeface="Arial Black" panose="020B0A04020102020204" pitchFamily="34" charset="0"/>
              </a:rPr>
              <a:t>Accessing Elements from 2D Array</a:t>
            </a:r>
            <a:endParaRPr lang="en-PK" sz="1400" dirty="0">
              <a:latin typeface="Arial Black" panose="020B0A04020102020204" pitchFamily="34" charset="0"/>
            </a:endParaRPr>
          </a:p>
        </p:txBody>
      </p:sp>
      <p:sp>
        <p:nvSpPr>
          <p:cNvPr id="35" name="TextBox 34">
            <a:extLst>
              <a:ext uri="{FF2B5EF4-FFF2-40B4-BE49-F238E27FC236}">
                <a16:creationId xmlns:a16="http://schemas.microsoft.com/office/drawing/2014/main" xmlns="" id="{06049265-C6B9-4C27-9A16-85ACDE3C0052}"/>
              </a:ext>
            </a:extLst>
          </p:cNvPr>
          <p:cNvSpPr txBox="1"/>
          <p:nvPr/>
        </p:nvSpPr>
        <p:spPr>
          <a:xfrm>
            <a:off x="17325437" y="3327936"/>
            <a:ext cx="5579338" cy="2031325"/>
          </a:xfrm>
          <a:prstGeom prst="rect">
            <a:avLst/>
          </a:prstGeom>
          <a:noFill/>
        </p:spPr>
        <p:txBody>
          <a:bodyPr wrap="square" rtlCol="0">
            <a:spAutoFit/>
          </a:bodyPr>
          <a:lstStyle/>
          <a:p>
            <a:r>
              <a:rPr lang="en-US" dirty="0"/>
              <a:t>#Use row and column indices, like array[</a:t>
            </a:r>
            <a:r>
              <a:rPr lang="en-US" dirty="0" err="1"/>
              <a:t>row_index</a:t>
            </a:r>
            <a:r>
              <a:rPr lang="en-US" dirty="0"/>
              <a:t>, </a:t>
            </a:r>
            <a:r>
              <a:rPr lang="en-US" dirty="0" err="1"/>
              <a:t>column_index</a:t>
            </a:r>
            <a:r>
              <a:rPr lang="en-US" dirty="0"/>
              <a:t>].</a:t>
            </a:r>
          </a:p>
          <a:p>
            <a:r>
              <a:rPr lang="en-US" dirty="0"/>
              <a:t/>
            </a:r>
            <a:br>
              <a:rPr lang="en-US" dirty="0"/>
            </a:br>
            <a:r>
              <a:rPr lang="en-US" dirty="0"/>
              <a:t>print("Accessing elements from 1D array:")</a:t>
            </a:r>
          </a:p>
          <a:p>
            <a:r>
              <a:rPr lang="en-US" dirty="0"/>
              <a:t>print("First element:", </a:t>
            </a:r>
            <a:r>
              <a:rPr lang="en-US" dirty="0" err="1"/>
              <a:t>one_dim_array</a:t>
            </a:r>
            <a:r>
              <a:rPr lang="en-US" dirty="0"/>
              <a:t>[0])</a:t>
            </a:r>
          </a:p>
          <a:p>
            <a:r>
              <a:rPr lang="en-US" dirty="0"/>
              <a:t>print("Last element:", </a:t>
            </a:r>
            <a:r>
              <a:rPr lang="en-US" dirty="0" err="1"/>
              <a:t>one_dim_array</a:t>
            </a:r>
            <a:r>
              <a:rPr lang="en-US" dirty="0"/>
              <a:t>[-1])</a:t>
            </a:r>
          </a:p>
          <a:p>
            <a:r>
              <a:rPr lang="en-US" dirty="0"/>
              <a:t>print()</a:t>
            </a:r>
            <a:endParaRPr lang="en-PK" dirty="0"/>
          </a:p>
        </p:txBody>
      </p:sp>
      <p:sp>
        <p:nvSpPr>
          <p:cNvPr id="36" name="Isosceles Triangle 35">
            <a:extLst>
              <a:ext uri="{FF2B5EF4-FFF2-40B4-BE49-F238E27FC236}">
                <a16:creationId xmlns:a16="http://schemas.microsoft.com/office/drawing/2014/main" xmlns="" id="{63BF7B49-EDC4-427F-9312-C5348968E0DD}"/>
              </a:ext>
            </a:extLst>
          </p:cNvPr>
          <p:cNvSpPr/>
          <p:nvPr/>
        </p:nvSpPr>
        <p:spPr>
          <a:xfrm rot="5400000">
            <a:off x="13380927" y="19409"/>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072429" y="1453503"/>
            <a:ext cx="1770750" cy="961676"/>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7" name="TextBox 36">
            <a:extLst>
              <a:ext uri="{FF2B5EF4-FFF2-40B4-BE49-F238E27FC236}">
                <a16:creationId xmlns:a16="http://schemas.microsoft.com/office/drawing/2014/main" xmlns="" id="{78D472DA-26BD-4AFB-908D-55D92E13D17C}"/>
              </a:ext>
            </a:extLst>
          </p:cNvPr>
          <p:cNvSpPr txBox="1"/>
          <p:nvPr/>
        </p:nvSpPr>
        <p:spPr>
          <a:xfrm>
            <a:off x="-6771171" y="969588"/>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Slicing in NumPy</a:t>
            </a:r>
            <a:endParaRPr lang="en-PK" sz="3600" dirty="0">
              <a:solidFill>
                <a:srgbClr val="53B586"/>
              </a:solidFill>
              <a:latin typeface="Arial Black" panose="020B0A04020102020204" pitchFamily="34" charset="0"/>
            </a:endParaRPr>
          </a:p>
        </p:txBody>
      </p:sp>
      <p:sp>
        <p:nvSpPr>
          <p:cNvPr id="38" name="TextBox 37">
            <a:extLst>
              <a:ext uri="{FF2B5EF4-FFF2-40B4-BE49-F238E27FC236}">
                <a16:creationId xmlns:a16="http://schemas.microsoft.com/office/drawing/2014/main" xmlns="" id="{83E56D89-F578-4007-B55E-54E1E024F5C0}"/>
              </a:ext>
            </a:extLst>
          </p:cNvPr>
          <p:cNvSpPr txBox="1"/>
          <p:nvPr/>
        </p:nvSpPr>
        <p:spPr>
          <a:xfrm>
            <a:off x="-8821644" y="2311184"/>
            <a:ext cx="4247863" cy="338554"/>
          </a:xfrm>
          <a:prstGeom prst="rect">
            <a:avLst/>
          </a:prstGeom>
          <a:noFill/>
        </p:spPr>
        <p:txBody>
          <a:bodyPr wrap="square" rtlCol="0">
            <a:spAutoFit/>
          </a:bodyPr>
          <a:lstStyle/>
          <a:p>
            <a:r>
              <a:rPr lang="en-US" sz="1600" dirty="0">
                <a:latin typeface="Arial Black" panose="020B0A04020102020204" pitchFamily="34" charset="0"/>
              </a:rPr>
              <a:t>Negative Slicing</a:t>
            </a:r>
            <a:endParaRPr lang="en-PK" sz="1400" dirty="0">
              <a:latin typeface="Arial Black" panose="020B0A04020102020204" pitchFamily="34" charset="0"/>
            </a:endParaRPr>
          </a:p>
        </p:txBody>
      </p:sp>
      <p:sp>
        <p:nvSpPr>
          <p:cNvPr id="39" name="TextBox 38">
            <a:extLst>
              <a:ext uri="{FF2B5EF4-FFF2-40B4-BE49-F238E27FC236}">
                <a16:creationId xmlns:a16="http://schemas.microsoft.com/office/drawing/2014/main" xmlns="" id="{9BB08D8C-EF75-41C2-9652-169891EE2EE4}"/>
              </a:ext>
            </a:extLst>
          </p:cNvPr>
          <p:cNvSpPr txBox="1"/>
          <p:nvPr/>
        </p:nvSpPr>
        <p:spPr>
          <a:xfrm>
            <a:off x="-15226697" y="4012314"/>
            <a:ext cx="4169948" cy="2031325"/>
          </a:xfrm>
          <a:prstGeom prst="rect">
            <a:avLst/>
          </a:prstGeom>
          <a:noFill/>
        </p:spPr>
        <p:txBody>
          <a:bodyPr wrap="square" rtlCol="0">
            <a:spAutoFit/>
          </a:bodyPr>
          <a:lstStyle/>
          <a:p>
            <a:r>
              <a:rPr lang="en-US" b="1" dirty="0"/>
              <a:t>CODE:</a:t>
            </a:r>
          </a:p>
          <a:p>
            <a:r>
              <a:rPr lang="en-US" dirty="0"/>
              <a:t>print("Negative Slicing:")</a:t>
            </a:r>
          </a:p>
          <a:p>
            <a:r>
              <a:rPr lang="en-US" dirty="0"/>
              <a:t>print("Last 3 elements:", </a:t>
            </a:r>
            <a:r>
              <a:rPr lang="en-US" dirty="0" err="1"/>
              <a:t>one_dim_array</a:t>
            </a:r>
            <a:r>
              <a:rPr lang="en-US" dirty="0"/>
              <a:t>[-3:])</a:t>
            </a:r>
          </a:p>
          <a:p>
            <a:r>
              <a:rPr lang="en-US" dirty="0"/>
              <a:t>print("Last row in 2D array:")</a:t>
            </a:r>
          </a:p>
          <a:p>
            <a:r>
              <a:rPr lang="en-US" dirty="0"/>
              <a:t>print(</a:t>
            </a:r>
            <a:r>
              <a:rPr lang="en-US" dirty="0" err="1"/>
              <a:t>two_dim_array</a:t>
            </a:r>
            <a:r>
              <a:rPr lang="en-US" dirty="0"/>
              <a:t>[-1, :])</a:t>
            </a:r>
          </a:p>
          <a:p>
            <a:r>
              <a:rPr lang="en-US" dirty="0"/>
              <a:t>print()</a:t>
            </a:r>
          </a:p>
        </p:txBody>
      </p:sp>
      <p:sp>
        <p:nvSpPr>
          <p:cNvPr id="40" name="TextBox 39">
            <a:extLst>
              <a:ext uri="{FF2B5EF4-FFF2-40B4-BE49-F238E27FC236}">
                <a16:creationId xmlns:a16="http://schemas.microsoft.com/office/drawing/2014/main" xmlns="" id="{C55BF3A8-4E61-41E7-9B4C-08CF474FEB6F}"/>
              </a:ext>
            </a:extLst>
          </p:cNvPr>
          <p:cNvSpPr txBox="1"/>
          <p:nvPr/>
        </p:nvSpPr>
        <p:spPr>
          <a:xfrm>
            <a:off x="-13978653" y="2315683"/>
            <a:ext cx="4138233" cy="338554"/>
          </a:xfrm>
          <a:prstGeom prst="rect">
            <a:avLst/>
          </a:prstGeom>
          <a:noFill/>
        </p:spPr>
        <p:txBody>
          <a:bodyPr wrap="square" rtlCol="0">
            <a:spAutoFit/>
          </a:bodyPr>
          <a:lstStyle/>
          <a:p>
            <a:r>
              <a:rPr lang="en-US" sz="1600" dirty="0">
                <a:latin typeface="Arial Black" panose="020B0A04020102020204" pitchFamily="34" charset="0"/>
              </a:rPr>
              <a:t>Array Slicing</a:t>
            </a:r>
            <a:endParaRPr lang="en-PK" sz="1400" dirty="0">
              <a:latin typeface="Arial Black" panose="020B0A04020102020204" pitchFamily="34" charset="0"/>
            </a:endParaRPr>
          </a:p>
        </p:txBody>
      </p:sp>
      <p:sp>
        <p:nvSpPr>
          <p:cNvPr id="41" name="TextBox 40">
            <a:extLst>
              <a:ext uri="{FF2B5EF4-FFF2-40B4-BE49-F238E27FC236}">
                <a16:creationId xmlns:a16="http://schemas.microsoft.com/office/drawing/2014/main" xmlns="" id="{927D880F-50C7-489F-A5FA-EDF8A75B6EC5}"/>
              </a:ext>
            </a:extLst>
          </p:cNvPr>
          <p:cNvSpPr txBox="1"/>
          <p:nvPr/>
        </p:nvSpPr>
        <p:spPr>
          <a:xfrm>
            <a:off x="-20440070" y="4249583"/>
            <a:ext cx="4734428" cy="2308324"/>
          </a:xfrm>
          <a:prstGeom prst="rect">
            <a:avLst/>
          </a:prstGeom>
          <a:noFill/>
        </p:spPr>
        <p:txBody>
          <a:bodyPr wrap="square" rtlCol="0">
            <a:spAutoFit/>
          </a:bodyPr>
          <a:lstStyle/>
          <a:p>
            <a:r>
              <a:rPr lang="en-US" b="1" dirty="0"/>
              <a:t>CODE:</a:t>
            </a:r>
          </a:p>
          <a:p>
            <a:r>
              <a:rPr lang="en-US" dirty="0"/>
              <a:t>print("NumPy Array Slicing:")</a:t>
            </a:r>
          </a:p>
          <a:p>
            <a:r>
              <a:rPr lang="en-US" dirty="0"/>
              <a:t>print("Sliced array from index 1 to 3:", </a:t>
            </a:r>
            <a:r>
              <a:rPr lang="en-US" dirty="0" err="1"/>
              <a:t>one_dim_array</a:t>
            </a:r>
            <a:r>
              <a:rPr lang="en-US" dirty="0"/>
              <a:t>[1:4])</a:t>
            </a:r>
          </a:p>
          <a:p>
            <a:r>
              <a:rPr lang="en-US" dirty="0"/>
              <a:t>print("Sliced array from index 0 to 1 in 2D array:")</a:t>
            </a:r>
          </a:p>
          <a:p>
            <a:r>
              <a:rPr lang="en-US" dirty="0"/>
              <a:t>print(</a:t>
            </a:r>
            <a:r>
              <a:rPr lang="en-US" dirty="0" err="1"/>
              <a:t>two_dim_array</a:t>
            </a:r>
            <a:r>
              <a:rPr lang="en-US" dirty="0"/>
              <a:t>[:, 0:2])</a:t>
            </a:r>
          </a:p>
          <a:p>
            <a:r>
              <a:rPr lang="en-US" dirty="0"/>
              <a:t>print()</a:t>
            </a:r>
            <a:endParaRPr lang="en-PK" dirty="0"/>
          </a:p>
        </p:txBody>
      </p:sp>
      <p:sp>
        <p:nvSpPr>
          <p:cNvPr id="44" name="TextBox 43">
            <a:extLst>
              <a:ext uri="{FF2B5EF4-FFF2-40B4-BE49-F238E27FC236}">
                <a16:creationId xmlns:a16="http://schemas.microsoft.com/office/drawing/2014/main" xmlns="" id="{6D1856BD-3C4F-47E9-A656-CA593C91A6C3}"/>
              </a:ext>
            </a:extLst>
          </p:cNvPr>
          <p:cNvSpPr txBox="1"/>
          <p:nvPr/>
        </p:nvSpPr>
        <p:spPr>
          <a:xfrm>
            <a:off x="-16834477" y="2922626"/>
            <a:ext cx="4169948" cy="584775"/>
          </a:xfrm>
          <a:prstGeom prst="rect">
            <a:avLst/>
          </a:prstGeom>
          <a:noFill/>
        </p:spPr>
        <p:txBody>
          <a:bodyPr wrap="square" rtlCol="0">
            <a:spAutoFit/>
          </a:bodyPr>
          <a:lstStyle/>
          <a:p>
            <a:r>
              <a:rPr lang="en-US" sz="1600" dirty="0"/>
              <a:t>Selecting a subset of elements from an array.</a:t>
            </a:r>
          </a:p>
          <a:p>
            <a:r>
              <a:rPr lang="en-US" sz="1600" b="1" dirty="0"/>
              <a:t>Syntax: </a:t>
            </a:r>
            <a:r>
              <a:rPr lang="en-US" sz="1600" dirty="0"/>
              <a:t>array[</a:t>
            </a:r>
            <a:r>
              <a:rPr lang="en-US" sz="1600" dirty="0" err="1"/>
              <a:t>start:stop:step</a:t>
            </a:r>
            <a:r>
              <a:rPr lang="en-US" sz="1600" dirty="0"/>
              <a:t>].</a:t>
            </a:r>
            <a:endParaRPr lang="en-PK" sz="1400" dirty="0"/>
          </a:p>
        </p:txBody>
      </p:sp>
      <p:sp>
        <p:nvSpPr>
          <p:cNvPr id="45" name="TextBox 44">
            <a:extLst>
              <a:ext uri="{FF2B5EF4-FFF2-40B4-BE49-F238E27FC236}">
                <a16:creationId xmlns:a16="http://schemas.microsoft.com/office/drawing/2014/main" xmlns="" id="{7CC41F26-B589-45B4-80D6-CD52110AE54D}"/>
              </a:ext>
            </a:extLst>
          </p:cNvPr>
          <p:cNvSpPr txBox="1"/>
          <p:nvPr/>
        </p:nvSpPr>
        <p:spPr>
          <a:xfrm>
            <a:off x="-11677468" y="2915958"/>
            <a:ext cx="7846085" cy="338554"/>
          </a:xfrm>
          <a:prstGeom prst="rect">
            <a:avLst/>
          </a:prstGeom>
          <a:noFill/>
        </p:spPr>
        <p:txBody>
          <a:bodyPr wrap="square" rtlCol="0">
            <a:spAutoFit/>
          </a:bodyPr>
          <a:lstStyle/>
          <a:p>
            <a:r>
              <a:rPr lang="en-US" sz="1600" dirty="0"/>
              <a:t>Use negative indices to slice from the end.</a:t>
            </a:r>
            <a:endParaRPr lang="en-PK" sz="1400" dirty="0"/>
          </a:p>
        </p:txBody>
      </p:sp>
    </p:spTree>
    <p:extLst>
      <p:ext uri="{BB962C8B-B14F-4D97-AF65-F5344CB8AC3E}">
        <p14:creationId xmlns:p14="http://schemas.microsoft.com/office/powerpoint/2010/main" val="2339107141"/>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308618" y="245990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566343" y="-677124"/>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79196" y="6112519"/>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Slicing in NumPy</a:t>
            </a:r>
            <a:endParaRPr lang="en-PK" sz="3600" dirty="0">
              <a:solidFill>
                <a:srgbClr val="53B586"/>
              </a:solidFill>
              <a:latin typeface="Arial Black" panose="020B0A04020102020204" pitchFamily="34" charset="0"/>
            </a:endParaRPr>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6039636" y="2173073"/>
            <a:ext cx="4247863" cy="338554"/>
          </a:xfrm>
          <a:prstGeom prst="rect">
            <a:avLst/>
          </a:prstGeom>
          <a:noFill/>
        </p:spPr>
        <p:txBody>
          <a:bodyPr wrap="square" rtlCol="0">
            <a:spAutoFit/>
          </a:bodyPr>
          <a:lstStyle/>
          <a:p>
            <a:r>
              <a:rPr lang="en-US" sz="1600" dirty="0">
                <a:latin typeface="Arial Black" panose="020B0A04020102020204" pitchFamily="34" charset="0"/>
              </a:rPr>
              <a:t>Negative Slicing</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611298" y="585599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6096000" y="3244616"/>
            <a:ext cx="4169948" cy="2031325"/>
          </a:xfrm>
          <a:prstGeom prst="rect">
            <a:avLst/>
          </a:prstGeom>
          <a:noFill/>
        </p:spPr>
        <p:txBody>
          <a:bodyPr wrap="square" rtlCol="0">
            <a:spAutoFit/>
          </a:bodyPr>
          <a:lstStyle/>
          <a:p>
            <a:r>
              <a:rPr lang="en-US" b="1" dirty="0"/>
              <a:t>CODE:</a:t>
            </a:r>
          </a:p>
          <a:p>
            <a:r>
              <a:rPr lang="en-US" dirty="0"/>
              <a:t>print("Negative Slicing:")</a:t>
            </a:r>
          </a:p>
          <a:p>
            <a:r>
              <a:rPr lang="en-US" dirty="0"/>
              <a:t>print("Last 3 elements:", </a:t>
            </a:r>
            <a:r>
              <a:rPr lang="en-US" dirty="0" err="1"/>
              <a:t>one_dim_array</a:t>
            </a:r>
            <a:r>
              <a:rPr lang="en-US" dirty="0"/>
              <a:t>[-3:])</a:t>
            </a:r>
          </a:p>
          <a:p>
            <a:r>
              <a:rPr lang="en-US" dirty="0"/>
              <a:t>print("Last row in 2D array:")</a:t>
            </a:r>
          </a:p>
          <a:p>
            <a:r>
              <a:rPr lang="en-US" dirty="0"/>
              <a:t>print(</a:t>
            </a:r>
            <a:r>
              <a:rPr lang="en-US" dirty="0" err="1"/>
              <a:t>two_dim_array</a:t>
            </a:r>
            <a:r>
              <a:rPr lang="en-US" dirty="0"/>
              <a:t>[-1, :])</a:t>
            </a:r>
          </a:p>
          <a:p>
            <a:r>
              <a:rPr lang="en-US" dirty="0"/>
              <a:t>print()</a:t>
            </a:r>
          </a:p>
        </p:txBody>
      </p:sp>
      <p:sp>
        <p:nvSpPr>
          <p:cNvPr id="53" name="TextBox 52">
            <a:extLst>
              <a:ext uri="{FF2B5EF4-FFF2-40B4-BE49-F238E27FC236}">
                <a16:creationId xmlns:a16="http://schemas.microsoft.com/office/drawing/2014/main" xmlns="" id="{9D1A3F5C-DDAF-4E90-B38C-C0BFA4E11C5E}"/>
              </a:ext>
            </a:extLst>
          </p:cNvPr>
          <p:cNvSpPr txBox="1"/>
          <p:nvPr/>
        </p:nvSpPr>
        <p:spPr>
          <a:xfrm>
            <a:off x="882627" y="2177572"/>
            <a:ext cx="4138233" cy="338554"/>
          </a:xfrm>
          <a:prstGeom prst="rect">
            <a:avLst/>
          </a:prstGeom>
          <a:noFill/>
        </p:spPr>
        <p:txBody>
          <a:bodyPr wrap="square" rtlCol="0">
            <a:spAutoFit/>
          </a:bodyPr>
          <a:lstStyle/>
          <a:p>
            <a:r>
              <a:rPr lang="en-US" sz="1600" dirty="0">
                <a:latin typeface="Arial Black" panose="020B0A04020102020204" pitchFamily="34" charset="0"/>
              </a:rPr>
              <a:t>Array Slicing</a:t>
            </a:r>
            <a:endParaRPr lang="en-PK" sz="1400" dirty="0">
              <a:latin typeface="Arial Black" panose="020B0A04020102020204" pitchFamily="34" charset="0"/>
            </a:endParaRPr>
          </a:p>
        </p:txBody>
      </p:sp>
      <p:sp>
        <p:nvSpPr>
          <p:cNvPr id="54" name="TextBox 53">
            <a:extLst>
              <a:ext uri="{FF2B5EF4-FFF2-40B4-BE49-F238E27FC236}">
                <a16:creationId xmlns:a16="http://schemas.microsoft.com/office/drawing/2014/main" xmlns="" id="{DC2C3036-0464-4AB4-A0AE-ACD1EF4EFD44}"/>
              </a:ext>
            </a:extLst>
          </p:cNvPr>
          <p:cNvSpPr txBox="1"/>
          <p:nvPr/>
        </p:nvSpPr>
        <p:spPr>
          <a:xfrm>
            <a:off x="882627" y="3481885"/>
            <a:ext cx="4734428" cy="2308324"/>
          </a:xfrm>
          <a:prstGeom prst="rect">
            <a:avLst/>
          </a:prstGeom>
          <a:noFill/>
        </p:spPr>
        <p:txBody>
          <a:bodyPr wrap="square" rtlCol="0">
            <a:spAutoFit/>
          </a:bodyPr>
          <a:lstStyle/>
          <a:p>
            <a:r>
              <a:rPr lang="en-US" b="1" dirty="0"/>
              <a:t>CODE:</a:t>
            </a:r>
          </a:p>
          <a:p>
            <a:r>
              <a:rPr lang="en-US" dirty="0"/>
              <a:t>print("NumPy Array Slicing:")</a:t>
            </a:r>
          </a:p>
          <a:p>
            <a:r>
              <a:rPr lang="en-US" dirty="0"/>
              <a:t>print("Sliced array from index 1 to 3:", </a:t>
            </a:r>
            <a:r>
              <a:rPr lang="en-US" dirty="0" err="1"/>
              <a:t>one_dim_array</a:t>
            </a:r>
            <a:r>
              <a:rPr lang="en-US" dirty="0"/>
              <a:t>[1:4])</a:t>
            </a:r>
          </a:p>
          <a:p>
            <a:r>
              <a:rPr lang="en-US" dirty="0"/>
              <a:t>print("Sliced array from index 0 to 1 in 2D array:")</a:t>
            </a:r>
          </a:p>
          <a:p>
            <a:r>
              <a:rPr lang="en-US" dirty="0"/>
              <a:t>print(</a:t>
            </a:r>
            <a:r>
              <a:rPr lang="en-US" dirty="0" err="1"/>
              <a:t>two_dim_array</a:t>
            </a:r>
            <a:r>
              <a:rPr lang="en-US" dirty="0"/>
              <a:t>[:, 0:2])</a:t>
            </a:r>
          </a:p>
          <a:p>
            <a:r>
              <a:rPr lang="en-US" dirty="0"/>
              <a:t>print()</a:t>
            </a:r>
            <a:endParaRPr lang="en-PK" dirty="0"/>
          </a:p>
        </p:txBody>
      </p:sp>
      <p:sp>
        <p:nvSpPr>
          <p:cNvPr id="30" name="TextBox 29">
            <a:extLst>
              <a:ext uri="{FF2B5EF4-FFF2-40B4-BE49-F238E27FC236}">
                <a16:creationId xmlns:a16="http://schemas.microsoft.com/office/drawing/2014/main" xmlns="" id="{46FFAABA-E7DC-4D43-B54C-139D11A4B397}"/>
              </a:ext>
            </a:extLst>
          </p:cNvPr>
          <p:cNvSpPr txBox="1"/>
          <p:nvPr/>
        </p:nvSpPr>
        <p:spPr>
          <a:xfrm>
            <a:off x="882627" y="2692071"/>
            <a:ext cx="4169948" cy="584775"/>
          </a:xfrm>
          <a:prstGeom prst="rect">
            <a:avLst/>
          </a:prstGeom>
          <a:noFill/>
        </p:spPr>
        <p:txBody>
          <a:bodyPr wrap="square" rtlCol="0">
            <a:spAutoFit/>
          </a:bodyPr>
          <a:lstStyle/>
          <a:p>
            <a:r>
              <a:rPr lang="en-US" sz="1600" dirty="0"/>
              <a:t>Selecting a subset of elements from an array.</a:t>
            </a:r>
          </a:p>
          <a:p>
            <a:r>
              <a:rPr lang="en-US" sz="1600" b="1" dirty="0"/>
              <a:t>Syntax: </a:t>
            </a:r>
            <a:r>
              <a:rPr lang="en-US" sz="1600" dirty="0"/>
              <a:t>array[</a:t>
            </a:r>
            <a:r>
              <a:rPr lang="en-US" sz="1600" dirty="0" err="1"/>
              <a:t>start:stop:step</a:t>
            </a:r>
            <a:r>
              <a:rPr lang="en-US" sz="1600" dirty="0"/>
              <a:t>].</a:t>
            </a:r>
            <a:endParaRPr lang="en-PK" sz="1400" dirty="0"/>
          </a:p>
        </p:txBody>
      </p:sp>
      <p:sp>
        <p:nvSpPr>
          <p:cNvPr id="31" name="TextBox 30">
            <a:extLst>
              <a:ext uri="{FF2B5EF4-FFF2-40B4-BE49-F238E27FC236}">
                <a16:creationId xmlns:a16="http://schemas.microsoft.com/office/drawing/2014/main" xmlns="" id="{6B7E4BF6-596B-4C2B-8902-8D458FB8CE41}"/>
              </a:ext>
            </a:extLst>
          </p:cNvPr>
          <p:cNvSpPr txBox="1"/>
          <p:nvPr/>
        </p:nvSpPr>
        <p:spPr>
          <a:xfrm>
            <a:off x="6039636" y="2685403"/>
            <a:ext cx="7846085" cy="338554"/>
          </a:xfrm>
          <a:prstGeom prst="rect">
            <a:avLst/>
          </a:prstGeom>
          <a:noFill/>
        </p:spPr>
        <p:txBody>
          <a:bodyPr wrap="square" rtlCol="0">
            <a:spAutoFit/>
          </a:bodyPr>
          <a:lstStyle/>
          <a:p>
            <a:r>
              <a:rPr lang="en-US" sz="1600" dirty="0"/>
              <a:t>Use negative indices to slice from the end.</a:t>
            </a:r>
            <a:endParaRPr lang="en-PK" sz="1400" dirty="0"/>
          </a:p>
        </p:txBody>
      </p:sp>
      <p:sp>
        <p:nvSpPr>
          <p:cNvPr id="35" name="TextBox 34">
            <a:extLst>
              <a:ext uri="{FF2B5EF4-FFF2-40B4-BE49-F238E27FC236}">
                <a16:creationId xmlns:a16="http://schemas.microsoft.com/office/drawing/2014/main" xmlns="" id="{4FF7986D-8426-4012-83DE-3EF550F3D37A}"/>
              </a:ext>
            </a:extLst>
          </p:cNvPr>
          <p:cNvSpPr txBox="1"/>
          <p:nvPr/>
        </p:nvSpPr>
        <p:spPr>
          <a:xfrm>
            <a:off x="23604652" y="982889"/>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indexing in NumPy…</a:t>
            </a:r>
            <a:endParaRPr lang="en-PK" sz="3600" dirty="0">
              <a:solidFill>
                <a:srgbClr val="53B586"/>
              </a:solidFill>
              <a:latin typeface="Arial Black" panose="020B0A04020102020204" pitchFamily="34" charset="0"/>
            </a:endParaRPr>
          </a:p>
        </p:txBody>
      </p:sp>
      <p:sp>
        <p:nvSpPr>
          <p:cNvPr id="36" name="TextBox 35">
            <a:extLst>
              <a:ext uri="{FF2B5EF4-FFF2-40B4-BE49-F238E27FC236}">
                <a16:creationId xmlns:a16="http://schemas.microsoft.com/office/drawing/2014/main" xmlns="" id="{7FED0271-932B-4573-BFC6-C5F9925FFEBD}"/>
              </a:ext>
            </a:extLst>
          </p:cNvPr>
          <p:cNvSpPr txBox="1"/>
          <p:nvPr/>
        </p:nvSpPr>
        <p:spPr>
          <a:xfrm>
            <a:off x="18831714" y="2373668"/>
            <a:ext cx="4247863" cy="338554"/>
          </a:xfrm>
          <a:prstGeom prst="rect">
            <a:avLst/>
          </a:prstGeom>
          <a:noFill/>
        </p:spPr>
        <p:txBody>
          <a:bodyPr wrap="square" rtlCol="0">
            <a:spAutoFit/>
          </a:bodyPr>
          <a:lstStyle/>
          <a:p>
            <a:r>
              <a:rPr lang="en-US" sz="1600" dirty="0">
                <a:latin typeface="Arial Black" panose="020B0A04020102020204" pitchFamily="34" charset="0"/>
              </a:rPr>
              <a:t>Accessing Elements from 3D Array</a:t>
            </a:r>
            <a:endParaRPr lang="en-PK" sz="1400" dirty="0">
              <a:latin typeface="Arial Black" panose="020B0A04020102020204" pitchFamily="34" charset="0"/>
            </a:endParaRPr>
          </a:p>
        </p:txBody>
      </p:sp>
      <p:sp>
        <p:nvSpPr>
          <p:cNvPr id="37" name="TextBox 36">
            <a:extLst>
              <a:ext uri="{FF2B5EF4-FFF2-40B4-BE49-F238E27FC236}">
                <a16:creationId xmlns:a16="http://schemas.microsoft.com/office/drawing/2014/main" xmlns="" id="{168A1B4F-AE41-4141-A9B8-9EA3857A1AB4}"/>
              </a:ext>
            </a:extLst>
          </p:cNvPr>
          <p:cNvSpPr txBox="1"/>
          <p:nvPr/>
        </p:nvSpPr>
        <p:spPr>
          <a:xfrm>
            <a:off x="13789838" y="3397222"/>
            <a:ext cx="4169948" cy="2862322"/>
          </a:xfrm>
          <a:prstGeom prst="rect">
            <a:avLst/>
          </a:prstGeom>
          <a:noFill/>
        </p:spPr>
        <p:txBody>
          <a:bodyPr wrap="square" rtlCol="0">
            <a:spAutoFit/>
          </a:bodyPr>
          <a:lstStyle/>
          <a:p>
            <a:r>
              <a:rPr lang="en-US" dirty="0"/>
              <a:t>#</a:t>
            </a:r>
            <a:r>
              <a:rPr lang="en-US" dirty="0">
                <a:latin typeface="Arial Black" panose="020B0A04020102020204" pitchFamily="34" charset="0"/>
              </a:rPr>
              <a:t> </a:t>
            </a:r>
            <a:r>
              <a:rPr lang="en-US" dirty="0"/>
              <a:t>Provide indices for each dimension, like array[dim1_index, dim2_index, dim3_index]. </a:t>
            </a:r>
          </a:p>
          <a:p>
            <a:endParaRPr lang="en-US" dirty="0"/>
          </a:p>
          <a:p>
            <a:r>
              <a:rPr lang="en-US" dirty="0"/>
              <a:t>print("Accessing elements from 3D array:")</a:t>
            </a:r>
          </a:p>
          <a:p>
            <a:r>
              <a:rPr lang="en-US" dirty="0"/>
              <a:t>print("Element at [0,0,0]:", </a:t>
            </a:r>
            <a:r>
              <a:rPr lang="en-US" dirty="0" err="1"/>
              <a:t>three_dim_array</a:t>
            </a:r>
            <a:r>
              <a:rPr lang="en-US" dirty="0"/>
              <a:t>[0, 0, 0])</a:t>
            </a:r>
          </a:p>
          <a:p>
            <a:r>
              <a:rPr lang="en-US" dirty="0"/>
              <a:t>print("Element at [1,1,1]:", </a:t>
            </a:r>
            <a:r>
              <a:rPr lang="en-US" dirty="0" err="1"/>
              <a:t>three_dim_array</a:t>
            </a:r>
            <a:r>
              <a:rPr lang="en-US" dirty="0"/>
              <a:t>[1, 1, 1])</a:t>
            </a:r>
          </a:p>
          <a:p>
            <a:r>
              <a:rPr lang="en-US" dirty="0"/>
              <a:t>print()</a:t>
            </a:r>
            <a:endParaRPr lang="en-PK" dirty="0"/>
          </a:p>
        </p:txBody>
      </p:sp>
      <p:sp>
        <p:nvSpPr>
          <p:cNvPr id="38" name="TextBox 37">
            <a:extLst>
              <a:ext uri="{FF2B5EF4-FFF2-40B4-BE49-F238E27FC236}">
                <a16:creationId xmlns:a16="http://schemas.microsoft.com/office/drawing/2014/main" xmlns="" id="{DF37F4FE-F91F-4897-B73A-2F647FDB38D9}"/>
              </a:ext>
            </a:extLst>
          </p:cNvPr>
          <p:cNvSpPr txBox="1"/>
          <p:nvPr/>
        </p:nvSpPr>
        <p:spPr>
          <a:xfrm>
            <a:off x="23788224" y="2373668"/>
            <a:ext cx="4138233" cy="338554"/>
          </a:xfrm>
          <a:prstGeom prst="rect">
            <a:avLst/>
          </a:prstGeom>
          <a:noFill/>
        </p:spPr>
        <p:txBody>
          <a:bodyPr wrap="square" rtlCol="0">
            <a:spAutoFit/>
          </a:bodyPr>
          <a:lstStyle/>
          <a:p>
            <a:r>
              <a:rPr lang="en-US" sz="1600" dirty="0">
                <a:latin typeface="Arial Black" panose="020B0A04020102020204" pitchFamily="34" charset="0"/>
              </a:rPr>
              <a:t>Negative Indexing</a:t>
            </a:r>
            <a:endParaRPr lang="en-PK" sz="1400" dirty="0">
              <a:latin typeface="Arial Black" panose="020B0A04020102020204" pitchFamily="34" charset="0"/>
            </a:endParaRPr>
          </a:p>
        </p:txBody>
      </p:sp>
      <p:sp>
        <p:nvSpPr>
          <p:cNvPr id="40" name="TextBox 39">
            <a:extLst>
              <a:ext uri="{FF2B5EF4-FFF2-40B4-BE49-F238E27FC236}">
                <a16:creationId xmlns:a16="http://schemas.microsoft.com/office/drawing/2014/main" xmlns="" id="{CC6AF608-9C19-4073-934B-85B8DC0A27AC}"/>
              </a:ext>
            </a:extLst>
          </p:cNvPr>
          <p:cNvSpPr txBox="1"/>
          <p:nvPr/>
        </p:nvSpPr>
        <p:spPr>
          <a:xfrm>
            <a:off x="18739426" y="3333396"/>
            <a:ext cx="4499267" cy="1200329"/>
          </a:xfrm>
          <a:prstGeom prst="rect">
            <a:avLst/>
          </a:prstGeom>
          <a:noFill/>
        </p:spPr>
        <p:txBody>
          <a:bodyPr wrap="square" rtlCol="0">
            <a:spAutoFit/>
          </a:bodyPr>
          <a:lstStyle/>
          <a:p>
            <a:r>
              <a:rPr lang="en-US" dirty="0"/>
              <a:t>Allows accessing elements from the end of the array using negative indices, where -1 represents the last element, -2 the second last, and so on.</a:t>
            </a:r>
            <a:endParaRPr lang="en-PK" dirty="0"/>
          </a:p>
        </p:txBody>
      </p:sp>
      <p:sp>
        <p:nvSpPr>
          <p:cNvPr id="41" name="TextBox 40">
            <a:extLst>
              <a:ext uri="{FF2B5EF4-FFF2-40B4-BE49-F238E27FC236}">
                <a16:creationId xmlns:a16="http://schemas.microsoft.com/office/drawing/2014/main" xmlns="" id="{03F47599-F632-4489-A238-24C8E6A34804}"/>
              </a:ext>
            </a:extLst>
          </p:cNvPr>
          <p:cNvSpPr txBox="1"/>
          <p:nvPr/>
        </p:nvSpPr>
        <p:spPr>
          <a:xfrm>
            <a:off x="18604084" y="4683007"/>
            <a:ext cx="4734428" cy="2308324"/>
          </a:xfrm>
          <a:prstGeom prst="rect">
            <a:avLst/>
          </a:prstGeom>
          <a:noFill/>
        </p:spPr>
        <p:txBody>
          <a:bodyPr wrap="square" rtlCol="0">
            <a:spAutoFit/>
          </a:bodyPr>
          <a:lstStyle/>
          <a:p>
            <a:r>
              <a:rPr lang="en-US" dirty="0"/>
              <a:t>print("Negative Indexing:")</a:t>
            </a:r>
          </a:p>
          <a:p>
            <a:r>
              <a:rPr lang="en-US" dirty="0"/>
              <a:t>print("Last element of 1D array:", </a:t>
            </a:r>
            <a:r>
              <a:rPr lang="en-US" dirty="0" err="1"/>
              <a:t>one_dim_array</a:t>
            </a:r>
            <a:r>
              <a:rPr lang="en-US" dirty="0"/>
              <a:t>[-1])</a:t>
            </a:r>
          </a:p>
          <a:p>
            <a:r>
              <a:rPr lang="en-US" dirty="0"/>
              <a:t>print("Last element of 2D array:", </a:t>
            </a:r>
            <a:r>
              <a:rPr lang="en-US" dirty="0" err="1"/>
              <a:t>two_dim_array</a:t>
            </a:r>
            <a:r>
              <a:rPr lang="en-US" dirty="0"/>
              <a:t>[-1, -1])</a:t>
            </a:r>
          </a:p>
          <a:p>
            <a:r>
              <a:rPr lang="en-US" dirty="0"/>
              <a:t>print("Last element of 3D array:", </a:t>
            </a:r>
            <a:r>
              <a:rPr lang="en-US" dirty="0" err="1"/>
              <a:t>three_dim_array</a:t>
            </a:r>
            <a:r>
              <a:rPr lang="en-US" dirty="0"/>
              <a:t>[-1, -1, -1])</a:t>
            </a:r>
          </a:p>
          <a:p>
            <a:r>
              <a:rPr lang="en-US" dirty="0"/>
              <a:t>print()</a:t>
            </a:r>
            <a:endParaRPr lang="en-PK" dirty="0"/>
          </a:p>
        </p:txBody>
      </p:sp>
      <p:sp>
        <p:nvSpPr>
          <p:cNvPr id="45" name="TextBox 44">
            <a:extLst>
              <a:ext uri="{FF2B5EF4-FFF2-40B4-BE49-F238E27FC236}">
                <a16:creationId xmlns:a16="http://schemas.microsoft.com/office/drawing/2014/main" xmlns="" id="{DFDE8604-268F-4D55-ADE7-B631BB4199AF}"/>
              </a:ext>
            </a:extLst>
          </p:cNvPr>
          <p:cNvSpPr txBox="1"/>
          <p:nvPr/>
        </p:nvSpPr>
        <p:spPr>
          <a:xfrm>
            <a:off x="-4101561" y="2304461"/>
            <a:ext cx="4247863" cy="338554"/>
          </a:xfrm>
          <a:prstGeom prst="rect">
            <a:avLst/>
          </a:prstGeom>
          <a:noFill/>
        </p:spPr>
        <p:txBody>
          <a:bodyPr wrap="square" rtlCol="0">
            <a:spAutoFit/>
          </a:bodyPr>
          <a:lstStyle/>
          <a:p>
            <a:r>
              <a:rPr lang="en-US" sz="1600" dirty="0">
                <a:latin typeface="Arial Black" panose="020B0A04020102020204" pitchFamily="34" charset="0"/>
              </a:rPr>
              <a:t>Slicing 2-D Arrays</a:t>
            </a:r>
            <a:endParaRPr lang="en-PK" sz="1400" dirty="0">
              <a:latin typeface="Arial Black" panose="020B0A04020102020204" pitchFamily="34" charset="0"/>
            </a:endParaRPr>
          </a:p>
        </p:txBody>
      </p:sp>
      <p:sp>
        <p:nvSpPr>
          <p:cNvPr id="46" name="TextBox 45">
            <a:extLst>
              <a:ext uri="{FF2B5EF4-FFF2-40B4-BE49-F238E27FC236}">
                <a16:creationId xmlns:a16="http://schemas.microsoft.com/office/drawing/2014/main" xmlns="" id="{81903F08-AF5D-4B05-8DC3-728BAFC034B9}"/>
              </a:ext>
            </a:extLst>
          </p:cNvPr>
          <p:cNvSpPr txBox="1"/>
          <p:nvPr/>
        </p:nvSpPr>
        <p:spPr>
          <a:xfrm>
            <a:off x="-13806730" y="4273768"/>
            <a:ext cx="4169948" cy="1200329"/>
          </a:xfrm>
          <a:prstGeom prst="rect">
            <a:avLst/>
          </a:prstGeom>
          <a:noFill/>
        </p:spPr>
        <p:txBody>
          <a:bodyPr wrap="square" rtlCol="0">
            <a:spAutoFit/>
          </a:bodyPr>
          <a:lstStyle/>
          <a:p>
            <a:r>
              <a:rPr lang="en-US" b="1" dirty="0"/>
              <a:t>CODE:</a:t>
            </a:r>
          </a:p>
          <a:p>
            <a:r>
              <a:rPr lang="en-US" dirty="0"/>
              <a:t>print("Slicing 2-D Arrays:")</a:t>
            </a:r>
          </a:p>
          <a:p>
            <a:r>
              <a:rPr lang="en-US" dirty="0"/>
              <a:t>print("First row of 2D array:", </a:t>
            </a:r>
            <a:r>
              <a:rPr lang="en-US" dirty="0" err="1"/>
              <a:t>two_dim_array</a:t>
            </a:r>
            <a:r>
              <a:rPr lang="en-US" dirty="0"/>
              <a:t>[0, :])</a:t>
            </a:r>
          </a:p>
        </p:txBody>
      </p:sp>
      <p:sp>
        <p:nvSpPr>
          <p:cNvPr id="47" name="TextBox 46">
            <a:extLst>
              <a:ext uri="{FF2B5EF4-FFF2-40B4-BE49-F238E27FC236}">
                <a16:creationId xmlns:a16="http://schemas.microsoft.com/office/drawing/2014/main" xmlns="" id="{EAEFAA3C-CC58-4477-8A44-00AF6C9F963B}"/>
              </a:ext>
            </a:extLst>
          </p:cNvPr>
          <p:cNvSpPr txBox="1"/>
          <p:nvPr/>
        </p:nvSpPr>
        <p:spPr>
          <a:xfrm>
            <a:off x="-9258570" y="2232760"/>
            <a:ext cx="4138233" cy="338554"/>
          </a:xfrm>
          <a:prstGeom prst="rect">
            <a:avLst/>
          </a:prstGeom>
          <a:noFill/>
        </p:spPr>
        <p:txBody>
          <a:bodyPr wrap="square" rtlCol="0">
            <a:spAutoFit/>
          </a:bodyPr>
          <a:lstStyle/>
          <a:p>
            <a:r>
              <a:rPr lang="en-US" sz="1600" dirty="0">
                <a:latin typeface="Arial Black" panose="020B0A04020102020204" pitchFamily="34" charset="0"/>
              </a:rPr>
              <a:t>Step Value</a:t>
            </a:r>
            <a:endParaRPr lang="en-PK" sz="1400" dirty="0">
              <a:latin typeface="Arial Black" panose="020B0A04020102020204" pitchFamily="34" charset="0"/>
            </a:endParaRPr>
          </a:p>
        </p:txBody>
      </p:sp>
      <p:sp>
        <p:nvSpPr>
          <p:cNvPr id="48" name="TextBox 47">
            <a:extLst>
              <a:ext uri="{FF2B5EF4-FFF2-40B4-BE49-F238E27FC236}">
                <a16:creationId xmlns:a16="http://schemas.microsoft.com/office/drawing/2014/main" xmlns="" id="{1C569CB9-E34B-48E3-AD3A-EDBE894E1C2F}"/>
              </a:ext>
            </a:extLst>
          </p:cNvPr>
          <p:cNvSpPr txBox="1"/>
          <p:nvPr/>
        </p:nvSpPr>
        <p:spPr>
          <a:xfrm>
            <a:off x="-18963739" y="4031103"/>
            <a:ext cx="4734428" cy="2031325"/>
          </a:xfrm>
          <a:prstGeom prst="rect">
            <a:avLst/>
          </a:prstGeom>
          <a:noFill/>
        </p:spPr>
        <p:txBody>
          <a:bodyPr wrap="square" rtlCol="0">
            <a:spAutoFit/>
          </a:bodyPr>
          <a:lstStyle/>
          <a:p>
            <a:r>
              <a:rPr lang="en-US" b="1" dirty="0"/>
              <a:t>CODE:</a:t>
            </a:r>
          </a:p>
          <a:p>
            <a:r>
              <a:rPr lang="en-US" dirty="0"/>
              <a:t>print("Step value slicing:")</a:t>
            </a:r>
          </a:p>
          <a:p>
            <a:r>
              <a:rPr lang="en-US" dirty="0"/>
              <a:t>print("Every second element from 1D array:", </a:t>
            </a:r>
            <a:r>
              <a:rPr lang="en-US" dirty="0" err="1"/>
              <a:t>one_dim_array</a:t>
            </a:r>
            <a:r>
              <a:rPr lang="en-US" dirty="0"/>
              <a:t>[::2])</a:t>
            </a:r>
          </a:p>
          <a:p>
            <a:r>
              <a:rPr lang="en-US" dirty="0"/>
              <a:t>print("Every second row from 2D array:")</a:t>
            </a:r>
          </a:p>
          <a:p>
            <a:r>
              <a:rPr lang="en-US" dirty="0"/>
              <a:t>print(</a:t>
            </a:r>
            <a:r>
              <a:rPr lang="en-US" dirty="0" err="1"/>
              <a:t>two_dim_array</a:t>
            </a:r>
            <a:r>
              <a:rPr lang="en-US" dirty="0"/>
              <a:t>[::2, :])</a:t>
            </a:r>
          </a:p>
          <a:p>
            <a:r>
              <a:rPr lang="en-US" dirty="0"/>
              <a:t>print()</a:t>
            </a:r>
            <a:endParaRPr lang="en-PK" dirty="0"/>
          </a:p>
        </p:txBody>
      </p:sp>
      <p:sp>
        <p:nvSpPr>
          <p:cNvPr id="49" name="TextBox 48">
            <a:extLst>
              <a:ext uri="{FF2B5EF4-FFF2-40B4-BE49-F238E27FC236}">
                <a16:creationId xmlns:a16="http://schemas.microsoft.com/office/drawing/2014/main" xmlns="" id="{707B9F00-529C-45B6-8C92-3EFBC4C1A510}"/>
              </a:ext>
            </a:extLst>
          </p:cNvPr>
          <p:cNvSpPr txBox="1"/>
          <p:nvPr/>
        </p:nvSpPr>
        <p:spPr>
          <a:xfrm>
            <a:off x="-17310306" y="3011920"/>
            <a:ext cx="4169948" cy="584775"/>
          </a:xfrm>
          <a:prstGeom prst="rect">
            <a:avLst/>
          </a:prstGeom>
          <a:noFill/>
        </p:spPr>
        <p:txBody>
          <a:bodyPr wrap="square" rtlCol="0">
            <a:spAutoFit/>
          </a:bodyPr>
          <a:lstStyle/>
          <a:p>
            <a:r>
              <a:rPr lang="en-US" sz="1600" dirty="0"/>
              <a:t>Specifies the step of the slicing, like every 2nd or 3rd element.</a:t>
            </a:r>
            <a:endParaRPr lang="en-PK" sz="1400" dirty="0"/>
          </a:p>
        </p:txBody>
      </p:sp>
      <p:sp>
        <p:nvSpPr>
          <p:cNvPr id="50" name="TextBox 49">
            <a:extLst>
              <a:ext uri="{FF2B5EF4-FFF2-40B4-BE49-F238E27FC236}">
                <a16:creationId xmlns:a16="http://schemas.microsoft.com/office/drawing/2014/main" xmlns="" id="{0AA233A6-F8A7-437E-AE40-DAE7B8F5A65C}"/>
              </a:ext>
            </a:extLst>
          </p:cNvPr>
          <p:cNvSpPr txBox="1"/>
          <p:nvPr/>
        </p:nvSpPr>
        <p:spPr>
          <a:xfrm>
            <a:off x="-12153297" y="3081453"/>
            <a:ext cx="4831563" cy="584775"/>
          </a:xfrm>
          <a:prstGeom prst="rect">
            <a:avLst/>
          </a:prstGeom>
          <a:noFill/>
        </p:spPr>
        <p:txBody>
          <a:bodyPr wrap="square" rtlCol="0">
            <a:spAutoFit/>
          </a:bodyPr>
          <a:lstStyle/>
          <a:p>
            <a:r>
              <a:rPr lang="en-US" sz="1600" dirty="0"/>
              <a:t>Slice rows and columns separately, like array[</a:t>
            </a:r>
            <a:r>
              <a:rPr lang="en-US" sz="1600" dirty="0" err="1"/>
              <a:t>start_row:stop_row</a:t>
            </a:r>
            <a:r>
              <a:rPr lang="en-US" sz="1600" dirty="0"/>
              <a:t>, </a:t>
            </a:r>
            <a:r>
              <a:rPr lang="en-US" sz="1600" dirty="0" err="1"/>
              <a:t>start_column:stop_column</a:t>
            </a:r>
            <a:r>
              <a:rPr lang="en-US" sz="1600" dirty="0"/>
              <a:t>].</a:t>
            </a:r>
            <a:endParaRPr lang="en-PK" sz="1400" dirty="0"/>
          </a:p>
        </p:txBody>
      </p:sp>
    </p:spTree>
    <p:extLst>
      <p:ext uri="{BB962C8B-B14F-4D97-AF65-F5344CB8AC3E}">
        <p14:creationId xmlns:p14="http://schemas.microsoft.com/office/powerpoint/2010/main" val="2382731419"/>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628279" y="251802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345905" y="-1479889"/>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610042" y="181850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405514" y="-36146"/>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578724" y="1430118"/>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9502118" y="6098286"/>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863828" y="5384118"/>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Slicing in NumPy</a:t>
            </a:r>
            <a:endParaRPr lang="en-PK" sz="3600" dirty="0">
              <a:solidFill>
                <a:srgbClr val="53B586"/>
              </a:solidFill>
              <a:latin typeface="Arial Black" panose="020B0A04020102020204" pitchFamily="34" charset="0"/>
            </a:endParaRPr>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6039636" y="2249273"/>
            <a:ext cx="4247863" cy="338554"/>
          </a:xfrm>
          <a:prstGeom prst="rect">
            <a:avLst/>
          </a:prstGeom>
          <a:noFill/>
        </p:spPr>
        <p:txBody>
          <a:bodyPr wrap="square" rtlCol="0">
            <a:spAutoFit/>
          </a:bodyPr>
          <a:lstStyle/>
          <a:p>
            <a:r>
              <a:rPr lang="en-US" sz="1600" dirty="0">
                <a:latin typeface="Arial Black" panose="020B0A04020102020204" pitchFamily="34" charset="0"/>
              </a:rPr>
              <a:t>Slicing 2-D Arrays</a:t>
            </a:r>
            <a:endParaRPr lang="en-PK" sz="14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856261" y="63297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TextBox 33">
            <a:extLst>
              <a:ext uri="{FF2B5EF4-FFF2-40B4-BE49-F238E27FC236}">
                <a16:creationId xmlns:a16="http://schemas.microsoft.com/office/drawing/2014/main" xmlns="" id="{B6485765-D03E-43BC-837C-17D9F7E3DA72}"/>
              </a:ext>
            </a:extLst>
          </p:cNvPr>
          <p:cNvSpPr txBox="1"/>
          <p:nvPr/>
        </p:nvSpPr>
        <p:spPr>
          <a:xfrm>
            <a:off x="6039636" y="3724550"/>
            <a:ext cx="4169948" cy="1200329"/>
          </a:xfrm>
          <a:prstGeom prst="rect">
            <a:avLst/>
          </a:prstGeom>
          <a:noFill/>
        </p:spPr>
        <p:txBody>
          <a:bodyPr wrap="square" rtlCol="0">
            <a:spAutoFit/>
          </a:bodyPr>
          <a:lstStyle/>
          <a:p>
            <a:r>
              <a:rPr lang="en-US" b="1" dirty="0"/>
              <a:t>CODE:</a:t>
            </a:r>
          </a:p>
          <a:p>
            <a:r>
              <a:rPr lang="en-US" dirty="0"/>
              <a:t>print("Slicing 2-D Arrays:")</a:t>
            </a:r>
          </a:p>
          <a:p>
            <a:r>
              <a:rPr lang="en-US" dirty="0"/>
              <a:t>print("First row of 2D array:", </a:t>
            </a:r>
            <a:r>
              <a:rPr lang="en-US" dirty="0" err="1"/>
              <a:t>two_dim_array</a:t>
            </a:r>
            <a:r>
              <a:rPr lang="en-US" dirty="0"/>
              <a:t>[0, :])</a:t>
            </a:r>
          </a:p>
        </p:txBody>
      </p:sp>
      <p:sp>
        <p:nvSpPr>
          <p:cNvPr id="53" name="TextBox 52">
            <a:extLst>
              <a:ext uri="{FF2B5EF4-FFF2-40B4-BE49-F238E27FC236}">
                <a16:creationId xmlns:a16="http://schemas.microsoft.com/office/drawing/2014/main" xmlns="" id="{9D1A3F5C-DDAF-4E90-B38C-C0BFA4E11C5E}"/>
              </a:ext>
            </a:extLst>
          </p:cNvPr>
          <p:cNvSpPr txBox="1"/>
          <p:nvPr/>
        </p:nvSpPr>
        <p:spPr>
          <a:xfrm>
            <a:off x="882627" y="2177572"/>
            <a:ext cx="4138233" cy="338554"/>
          </a:xfrm>
          <a:prstGeom prst="rect">
            <a:avLst/>
          </a:prstGeom>
          <a:noFill/>
        </p:spPr>
        <p:txBody>
          <a:bodyPr wrap="square" rtlCol="0">
            <a:spAutoFit/>
          </a:bodyPr>
          <a:lstStyle/>
          <a:p>
            <a:r>
              <a:rPr lang="en-US" sz="1600" dirty="0">
                <a:latin typeface="Arial Black" panose="020B0A04020102020204" pitchFamily="34" charset="0"/>
              </a:rPr>
              <a:t>Step Value</a:t>
            </a:r>
            <a:endParaRPr lang="en-PK" sz="1400" dirty="0">
              <a:latin typeface="Arial Black" panose="020B0A04020102020204" pitchFamily="34" charset="0"/>
            </a:endParaRPr>
          </a:p>
        </p:txBody>
      </p:sp>
      <p:sp>
        <p:nvSpPr>
          <p:cNvPr id="54" name="TextBox 53">
            <a:extLst>
              <a:ext uri="{FF2B5EF4-FFF2-40B4-BE49-F238E27FC236}">
                <a16:creationId xmlns:a16="http://schemas.microsoft.com/office/drawing/2014/main" xmlns="" id="{DC2C3036-0464-4AB4-A0AE-ACD1EF4EFD44}"/>
              </a:ext>
            </a:extLst>
          </p:cNvPr>
          <p:cNvSpPr txBox="1"/>
          <p:nvPr/>
        </p:nvSpPr>
        <p:spPr>
          <a:xfrm>
            <a:off x="882627" y="3481885"/>
            <a:ext cx="4734428" cy="2031325"/>
          </a:xfrm>
          <a:prstGeom prst="rect">
            <a:avLst/>
          </a:prstGeom>
          <a:noFill/>
        </p:spPr>
        <p:txBody>
          <a:bodyPr wrap="square" rtlCol="0">
            <a:spAutoFit/>
          </a:bodyPr>
          <a:lstStyle/>
          <a:p>
            <a:r>
              <a:rPr lang="en-US" b="1" dirty="0"/>
              <a:t>CODE:</a:t>
            </a:r>
          </a:p>
          <a:p>
            <a:r>
              <a:rPr lang="en-US" dirty="0"/>
              <a:t>print("Step value slicing:")</a:t>
            </a:r>
          </a:p>
          <a:p>
            <a:r>
              <a:rPr lang="en-US" dirty="0"/>
              <a:t>print("Every second element from 1D array:", </a:t>
            </a:r>
            <a:r>
              <a:rPr lang="en-US" dirty="0" err="1"/>
              <a:t>one_dim_array</a:t>
            </a:r>
            <a:r>
              <a:rPr lang="en-US" dirty="0"/>
              <a:t>[::2])</a:t>
            </a:r>
          </a:p>
          <a:p>
            <a:r>
              <a:rPr lang="en-US" dirty="0"/>
              <a:t>print("Every second row from 2D array:")</a:t>
            </a:r>
          </a:p>
          <a:p>
            <a:r>
              <a:rPr lang="en-US" dirty="0"/>
              <a:t>print(</a:t>
            </a:r>
            <a:r>
              <a:rPr lang="en-US" dirty="0" err="1"/>
              <a:t>two_dim_array</a:t>
            </a:r>
            <a:r>
              <a:rPr lang="en-US" dirty="0"/>
              <a:t>[::2, :])</a:t>
            </a:r>
          </a:p>
          <a:p>
            <a:r>
              <a:rPr lang="en-US" dirty="0"/>
              <a:t>print()</a:t>
            </a:r>
            <a:endParaRPr lang="en-PK" dirty="0"/>
          </a:p>
        </p:txBody>
      </p:sp>
      <p:sp>
        <p:nvSpPr>
          <p:cNvPr id="30" name="TextBox 29">
            <a:extLst>
              <a:ext uri="{FF2B5EF4-FFF2-40B4-BE49-F238E27FC236}">
                <a16:creationId xmlns:a16="http://schemas.microsoft.com/office/drawing/2014/main" xmlns="" id="{46FFAABA-E7DC-4D43-B54C-139D11A4B397}"/>
              </a:ext>
            </a:extLst>
          </p:cNvPr>
          <p:cNvSpPr txBox="1"/>
          <p:nvPr/>
        </p:nvSpPr>
        <p:spPr>
          <a:xfrm>
            <a:off x="882627" y="2692071"/>
            <a:ext cx="4169948" cy="584775"/>
          </a:xfrm>
          <a:prstGeom prst="rect">
            <a:avLst/>
          </a:prstGeom>
          <a:noFill/>
        </p:spPr>
        <p:txBody>
          <a:bodyPr wrap="square" rtlCol="0">
            <a:spAutoFit/>
          </a:bodyPr>
          <a:lstStyle/>
          <a:p>
            <a:r>
              <a:rPr lang="en-US" sz="1600" dirty="0"/>
              <a:t>Specifies the step of the slicing, like every 2nd or 3rd element.</a:t>
            </a:r>
            <a:endParaRPr lang="en-PK" sz="1400" dirty="0"/>
          </a:p>
        </p:txBody>
      </p:sp>
      <p:sp>
        <p:nvSpPr>
          <p:cNvPr id="31" name="TextBox 30">
            <a:extLst>
              <a:ext uri="{FF2B5EF4-FFF2-40B4-BE49-F238E27FC236}">
                <a16:creationId xmlns:a16="http://schemas.microsoft.com/office/drawing/2014/main" xmlns="" id="{6B7E4BF6-596B-4C2B-8902-8D458FB8CE41}"/>
              </a:ext>
            </a:extLst>
          </p:cNvPr>
          <p:cNvSpPr txBox="1"/>
          <p:nvPr/>
        </p:nvSpPr>
        <p:spPr>
          <a:xfrm>
            <a:off x="6039636" y="2761604"/>
            <a:ext cx="4831563" cy="584775"/>
          </a:xfrm>
          <a:prstGeom prst="rect">
            <a:avLst/>
          </a:prstGeom>
          <a:noFill/>
        </p:spPr>
        <p:txBody>
          <a:bodyPr wrap="square" rtlCol="0">
            <a:spAutoFit/>
          </a:bodyPr>
          <a:lstStyle/>
          <a:p>
            <a:r>
              <a:rPr lang="en-US" sz="1600" dirty="0"/>
              <a:t>Slice rows and columns separately, like array[</a:t>
            </a:r>
            <a:r>
              <a:rPr lang="en-US" sz="1600" dirty="0" err="1"/>
              <a:t>start_row:stop_row</a:t>
            </a:r>
            <a:r>
              <a:rPr lang="en-US" sz="1600" dirty="0"/>
              <a:t>, </a:t>
            </a:r>
            <a:r>
              <a:rPr lang="en-US" sz="1600" dirty="0" err="1"/>
              <a:t>start_column:stop_column</a:t>
            </a:r>
            <a:r>
              <a:rPr lang="en-US" sz="1600" dirty="0"/>
              <a:t>].</a:t>
            </a:r>
            <a:endParaRPr lang="en-PK" sz="1400" dirty="0"/>
          </a:p>
        </p:txBody>
      </p:sp>
      <p:sp>
        <p:nvSpPr>
          <p:cNvPr id="33" name="TextBox 32">
            <a:extLst>
              <a:ext uri="{FF2B5EF4-FFF2-40B4-BE49-F238E27FC236}">
                <a16:creationId xmlns:a16="http://schemas.microsoft.com/office/drawing/2014/main" xmlns="" id="{1B8C0279-908C-4F91-980C-6949B52D84F4}"/>
              </a:ext>
            </a:extLst>
          </p:cNvPr>
          <p:cNvSpPr txBox="1"/>
          <p:nvPr/>
        </p:nvSpPr>
        <p:spPr>
          <a:xfrm>
            <a:off x="26068219" y="1653910"/>
            <a:ext cx="4247863" cy="338554"/>
          </a:xfrm>
          <a:prstGeom prst="rect">
            <a:avLst/>
          </a:prstGeom>
          <a:noFill/>
        </p:spPr>
        <p:txBody>
          <a:bodyPr wrap="square" rtlCol="0">
            <a:spAutoFit/>
          </a:bodyPr>
          <a:lstStyle/>
          <a:p>
            <a:r>
              <a:rPr lang="en-US" sz="1600" dirty="0">
                <a:latin typeface="Arial Black" panose="020B0A04020102020204" pitchFamily="34" charset="0"/>
              </a:rPr>
              <a:t>Negative Slicing</a:t>
            </a:r>
            <a:endParaRPr lang="en-PK" sz="1400" dirty="0">
              <a:latin typeface="Arial Black" panose="020B0A04020102020204" pitchFamily="34" charset="0"/>
            </a:endParaRPr>
          </a:p>
        </p:txBody>
      </p:sp>
      <p:sp>
        <p:nvSpPr>
          <p:cNvPr id="35" name="TextBox 34">
            <a:extLst>
              <a:ext uri="{FF2B5EF4-FFF2-40B4-BE49-F238E27FC236}">
                <a16:creationId xmlns:a16="http://schemas.microsoft.com/office/drawing/2014/main" xmlns="" id="{FCB9C73F-0CB5-4BD3-A262-0C9639EF9DDA}"/>
              </a:ext>
            </a:extLst>
          </p:cNvPr>
          <p:cNvSpPr txBox="1"/>
          <p:nvPr/>
        </p:nvSpPr>
        <p:spPr>
          <a:xfrm>
            <a:off x="17559931" y="3337867"/>
            <a:ext cx="4169948" cy="2031325"/>
          </a:xfrm>
          <a:prstGeom prst="rect">
            <a:avLst/>
          </a:prstGeom>
          <a:noFill/>
        </p:spPr>
        <p:txBody>
          <a:bodyPr wrap="square" rtlCol="0">
            <a:spAutoFit/>
          </a:bodyPr>
          <a:lstStyle/>
          <a:p>
            <a:r>
              <a:rPr lang="en-US" b="1" dirty="0"/>
              <a:t>CODE:</a:t>
            </a:r>
          </a:p>
          <a:p>
            <a:r>
              <a:rPr lang="en-US" dirty="0"/>
              <a:t>print("Negative Slicing:")</a:t>
            </a:r>
          </a:p>
          <a:p>
            <a:r>
              <a:rPr lang="en-US" dirty="0"/>
              <a:t>print("Last 3 elements:", </a:t>
            </a:r>
            <a:r>
              <a:rPr lang="en-US" dirty="0" err="1"/>
              <a:t>one_dim_array</a:t>
            </a:r>
            <a:r>
              <a:rPr lang="en-US" dirty="0"/>
              <a:t>[-3:])</a:t>
            </a:r>
          </a:p>
          <a:p>
            <a:r>
              <a:rPr lang="en-US" dirty="0"/>
              <a:t>print("Last row in 2D array:")</a:t>
            </a:r>
          </a:p>
          <a:p>
            <a:r>
              <a:rPr lang="en-US" dirty="0"/>
              <a:t>print(</a:t>
            </a:r>
            <a:r>
              <a:rPr lang="en-US" dirty="0" err="1"/>
              <a:t>two_dim_array</a:t>
            </a:r>
            <a:r>
              <a:rPr lang="en-US" dirty="0"/>
              <a:t>[-1, :])</a:t>
            </a:r>
          </a:p>
          <a:p>
            <a:r>
              <a:rPr lang="en-US" dirty="0"/>
              <a:t>print()</a:t>
            </a:r>
          </a:p>
        </p:txBody>
      </p:sp>
      <p:sp>
        <p:nvSpPr>
          <p:cNvPr id="36" name="TextBox 35">
            <a:extLst>
              <a:ext uri="{FF2B5EF4-FFF2-40B4-BE49-F238E27FC236}">
                <a16:creationId xmlns:a16="http://schemas.microsoft.com/office/drawing/2014/main" xmlns="" id="{5A7C665C-2538-4A61-BC9D-C9FB8C7ABE45}"/>
              </a:ext>
            </a:extLst>
          </p:cNvPr>
          <p:cNvSpPr txBox="1"/>
          <p:nvPr/>
        </p:nvSpPr>
        <p:spPr>
          <a:xfrm>
            <a:off x="20911210" y="1658409"/>
            <a:ext cx="4138233" cy="338554"/>
          </a:xfrm>
          <a:prstGeom prst="rect">
            <a:avLst/>
          </a:prstGeom>
          <a:noFill/>
        </p:spPr>
        <p:txBody>
          <a:bodyPr wrap="square" rtlCol="0">
            <a:spAutoFit/>
          </a:bodyPr>
          <a:lstStyle/>
          <a:p>
            <a:r>
              <a:rPr lang="en-US" sz="1600" dirty="0">
                <a:latin typeface="Arial Black" panose="020B0A04020102020204" pitchFamily="34" charset="0"/>
              </a:rPr>
              <a:t>Array Slicing</a:t>
            </a:r>
            <a:endParaRPr lang="en-PK" sz="1400" dirty="0">
              <a:latin typeface="Arial Black" panose="020B0A04020102020204" pitchFamily="34" charset="0"/>
            </a:endParaRPr>
          </a:p>
        </p:txBody>
      </p:sp>
      <p:sp>
        <p:nvSpPr>
          <p:cNvPr id="37" name="TextBox 36">
            <a:extLst>
              <a:ext uri="{FF2B5EF4-FFF2-40B4-BE49-F238E27FC236}">
                <a16:creationId xmlns:a16="http://schemas.microsoft.com/office/drawing/2014/main" xmlns="" id="{01915A65-EE05-4A88-8F79-95A77E869C3A}"/>
              </a:ext>
            </a:extLst>
          </p:cNvPr>
          <p:cNvSpPr txBox="1"/>
          <p:nvPr/>
        </p:nvSpPr>
        <p:spPr>
          <a:xfrm>
            <a:off x="12346558" y="3575136"/>
            <a:ext cx="4734428" cy="2308324"/>
          </a:xfrm>
          <a:prstGeom prst="rect">
            <a:avLst/>
          </a:prstGeom>
          <a:noFill/>
        </p:spPr>
        <p:txBody>
          <a:bodyPr wrap="square" rtlCol="0">
            <a:spAutoFit/>
          </a:bodyPr>
          <a:lstStyle/>
          <a:p>
            <a:r>
              <a:rPr lang="en-US" b="1" dirty="0"/>
              <a:t>CODE:</a:t>
            </a:r>
          </a:p>
          <a:p>
            <a:r>
              <a:rPr lang="en-US" dirty="0"/>
              <a:t>print("NumPy Array Slicing:")</a:t>
            </a:r>
          </a:p>
          <a:p>
            <a:r>
              <a:rPr lang="en-US" dirty="0"/>
              <a:t>print("Sliced array from index 1 to 3:", </a:t>
            </a:r>
            <a:r>
              <a:rPr lang="en-US" dirty="0" err="1"/>
              <a:t>one_dim_array</a:t>
            </a:r>
            <a:r>
              <a:rPr lang="en-US" dirty="0"/>
              <a:t>[1:4])</a:t>
            </a:r>
          </a:p>
          <a:p>
            <a:r>
              <a:rPr lang="en-US" dirty="0"/>
              <a:t>print("Sliced array from index 0 to 1 in 2D array:")</a:t>
            </a:r>
          </a:p>
          <a:p>
            <a:r>
              <a:rPr lang="en-US" dirty="0"/>
              <a:t>print(</a:t>
            </a:r>
            <a:r>
              <a:rPr lang="en-US" dirty="0" err="1"/>
              <a:t>two_dim_array</a:t>
            </a:r>
            <a:r>
              <a:rPr lang="en-US" dirty="0"/>
              <a:t>[:, 0:2])</a:t>
            </a:r>
          </a:p>
          <a:p>
            <a:r>
              <a:rPr lang="en-US" dirty="0"/>
              <a:t>print()</a:t>
            </a:r>
            <a:endParaRPr lang="en-PK" dirty="0"/>
          </a:p>
        </p:txBody>
      </p:sp>
      <p:sp>
        <p:nvSpPr>
          <p:cNvPr id="38" name="TextBox 37">
            <a:extLst>
              <a:ext uri="{FF2B5EF4-FFF2-40B4-BE49-F238E27FC236}">
                <a16:creationId xmlns:a16="http://schemas.microsoft.com/office/drawing/2014/main" xmlns="" id="{441ABB66-02B7-424F-B50B-E7E6A52C8018}"/>
              </a:ext>
            </a:extLst>
          </p:cNvPr>
          <p:cNvSpPr txBox="1"/>
          <p:nvPr/>
        </p:nvSpPr>
        <p:spPr>
          <a:xfrm>
            <a:off x="14472480" y="2393567"/>
            <a:ext cx="4169948" cy="584775"/>
          </a:xfrm>
          <a:prstGeom prst="rect">
            <a:avLst/>
          </a:prstGeom>
          <a:noFill/>
        </p:spPr>
        <p:txBody>
          <a:bodyPr wrap="square" rtlCol="0">
            <a:spAutoFit/>
          </a:bodyPr>
          <a:lstStyle/>
          <a:p>
            <a:r>
              <a:rPr lang="en-US" sz="1600" dirty="0"/>
              <a:t>Selecting a subset of elements from an array.</a:t>
            </a:r>
          </a:p>
          <a:p>
            <a:r>
              <a:rPr lang="en-US" sz="1600" b="1" dirty="0"/>
              <a:t>Syntax: </a:t>
            </a:r>
            <a:r>
              <a:rPr lang="en-US" sz="1600" dirty="0"/>
              <a:t>array[</a:t>
            </a:r>
            <a:r>
              <a:rPr lang="en-US" sz="1600" dirty="0" err="1"/>
              <a:t>start:stop:step</a:t>
            </a:r>
            <a:r>
              <a:rPr lang="en-US" sz="1600" dirty="0"/>
              <a:t>].</a:t>
            </a:r>
            <a:endParaRPr lang="en-PK" sz="1400" dirty="0"/>
          </a:p>
        </p:txBody>
      </p:sp>
      <p:sp>
        <p:nvSpPr>
          <p:cNvPr id="39" name="TextBox 38">
            <a:extLst>
              <a:ext uri="{FF2B5EF4-FFF2-40B4-BE49-F238E27FC236}">
                <a16:creationId xmlns:a16="http://schemas.microsoft.com/office/drawing/2014/main" xmlns="" id="{67C4D834-819E-4B90-A402-5D52E5F0401D}"/>
              </a:ext>
            </a:extLst>
          </p:cNvPr>
          <p:cNvSpPr txBox="1"/>
          <p:nvPr/>
        </p:nvSpPr>
        <p:spPr>
          <a:xfrm>
            <a:off x="19629489" y="2386899"/>
            <a:ext cx="7846085" cy="338554"/>
          </a:xfrm>
          <a:prstGeom prst="rect">
            <a:avLst/>
          </a:prstGeom>
          <a:noFill/>
        </p:spPr>
        <p:txBody>
          <a:bodyPr wrap="square" rtlCol="0">
            <a:spAutoFit/>
          </a:bodyPr>
          <a:lstStyle/>
          <a:p>
            <a:r>
              <a:rPr lang="en-US" sz="1600" dirty="0"/>
              <a:t>Use negative indices to slice from the end.</a:t>
            </a:r>
            <a:endParaRPr lang="en-PK" sz="1400" dirty="0"/>
          </a:p>
        </p:txBody>
      </p:sp>
      <p:sp>
        <p:nvSpPr>
          <p:cNvPr id="40" name="TextBox 39">
            <a:extLst>
              <a:ext uri="{FF2B5EF4-FFF2-40B4-BE49-F238E27FC236}">
                <a16:creationId xmlns:a16="http://schemas.microsoft.com/office/drawing/2014/main" xmlns="" id="{E1529097-B597-4676-8C3F-A26DA3FFFC93}"/>
              </a:ext>
            </a:extLst>
          </p:cNvPr>
          <p:cNvSpPr txBox="1"/>
          <p:nvPr/>
        </p:nvSpPr>
        <p:spPr>
          <a:xfrm>
            <a:off x="-1554250" y="1663949"/>
            <a:ext cx="4873754" cy="400110"/>
          </a:xfrm>
          <a:prstGeom prst="rect">
            <a:avLst/>
          </a:prstGeom>
          <a:noFill/>
        </p:spPr>
        <p:txBody>
          <a:bodyPr wrap="square" rtlCol="0">
            <a:spAutoFit/>
          </a:bodyPr>
          <a:lstStyle/>
          <a:p>
            <a:r>
              <a:rPr lang="en-US" sz="2000" dirty="0">
                <a:latin typeface="Arial Black" panose="020B0A04020102020204" pitchFamily="34" charset="0"/>
              </a:rPr>
              <a:t>NUMPY</a:t>
            </a:r>
            <a:endParaRPr lang="en-PK" sz="2400" dirty="0">
              <a:latin typeface="Arial Black" panose="020B0A04020102020204" pitchFamily="34" charset="0"/>
            </a:endParaRPr>
          </a:p>
        </p:txBody>
      </p:sp>
      <p:sp>
        <p:nvSpPr>
          <p:cNvPr id="41" name="TextBox 40">
            <a:extLst>
              <a:ext uri="{FF2B5EF4-FFF2-40B4-BE49-F238E27FC236}">
                <a16:creationId xmlns:a16="http://schemas.microsoft.com/office/drawing/2014/main" xmlns="" id="{A045EC2B-6ACC-4BD0-9A3F-8F88134488DB}"/>
              </a:ext>
            </a:extLst>
          </p:cNvPr>
          <p:cNvSpPr txBox="1"/>
          <p:nvPr/>
        </p:nvSpPr>
        <p:spPr>
          <a:xfrm>
            <a:off x="-9088421" y="2082035"/>
            <a:ext cx="769377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a:t>
            </a:r>
            <a:r>
              <a:rPr lang="en-US" sz="3600" dirty="0" err="1">
                <a:solidFill>
                  <a:srgbClr val="53B586"/>
                </a:solidFill>
                <a:latin typeface="Arial Black" panose="020B0A04020102020204" pitchFamily="34" charset="0"/>
              </a:rPr>
              <a:t>behaviour</a:t>
            </a:r>
            <a:r>
              <a:rPr lang="en-US" sz="3600" dirty="0">
                <a:solidFill>
                  <a:srgbClr val="53B586"/>
                </a:solidFill>
                <a:latin typeface="Arial Black" panose="020B0A04020102020204" pitchFamily="34" charset="0"/>
              </a:rPr>
              <a:t> &amp; Data types </a:t>
            </a:r>
            <a:endParaRPr lang="en-PK" sz="3600" dirty="0">
              <a:solidFill>
                <a:srgbClr val="53B586"/>
              </a:solidFill>
              <a:latin typeface="Arial Black" panose="020B0A04020102020204" pitchFamily="34" charset="0"/>
            </a:endParaRPr>
          </a:p>
        </p:txBody>
      </p:sp>
      <p:sp>
        <p:nvSpPr>
          <p:cNvPr id="44" name="TextBox 43">
            <a:extLst>
              <a:ext uri="{FF2B5EF4-FFF2-40B4-BE49-F238E27FC236}">
                <a16:creationId xmlns:a16="http://schemas.microsoft.com/office/drawing/2014/main" xmlns="" id="{32941A8A-16C1-4933-9EB4-D62A151BFD69}"/>
              </a:ext>
            </a:extLst>
          </p:cNvPr>
          <p:cNvSpPr txBox="1"/>
          <p:nvPr/>
        </p:nvSpPr>
        <p:spPr>
          <a:xfrm>
            <a:off x="-10276621" y="2772978"/>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45" name="TextBox 44">
            <a:extLst>
              <a:ext uri="{FF2B5EF4-FFF2-40B4-BE49-F238E27FC236}">
                <a16:creationId xmlns:a16="http://schemas.microsoft.com/office/drawing/2014/main" xmlns="" id="{E2F48935-EFC3-41AD-BD9A-8A1D5397D0CE}"/>
              </a:ext>
            </a:extLst>
          </p:cNvPr>
          <p:cNvSpPr txBox="1"/>
          <p:nvPr/>
        </p:nvSpPr>
        <p:spPr>
          <a:xfrm>
            <a:off x="-11672819" y="3259723"/>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Tahir </a:t>
            </a:r>
            <a:r>
              <a:rPr lang="en-US" sz="1600" dirty="0">
                <a:latin typeface="Arial Black" panose="020B0A04020102020204" pitchFamily="34" charset="0"/>
              </a:rPr>
              <a:t>CH</a:t>
            </a:r>
          </a:p>
        </p:txBody>
      </p:sp>
      <p:sp>
        <p:nvSpPr>
          <p:cNvPr id="46" name="TextBox 45">
            <a:extLst>
              <a:ext uri="{FF2B5EF4-FFF2-40B4-BE49-F238E27FC236}">
                <a16:creationId xmlns:a16="http://schemas.microsoft.com/office/drawing/2014/main" xmlns="" id="{5E5F14CF-FB3F-4A28-96AA-CB5AA4DFD310}"/>
              </a:ext>
            </a:extLst>
          </p:cNvPr>
          <p:cNvSpPr txBox="1"/>
          <p:nvPr/>
        </p:nvSpPr>
        <p:spPr>
          <a:xfrm>
            <a:off x="-18865819" y="3863049"/>
            <a:ext cx="7107510" cy="923330"/>
          </a:xfrm>
          <a:prstGeom prst="rect">
            <a:avLst/>
          </a:prstGeom>
          <a:noFill/>
        </p:spPr>
        <p:txBody>
          <a:bodyPr wrap="square" rtlCol="0">
            <a:spAutoFit/>
          </a:bodyPr>
          <a:lstStyle/>
          <a:p>
            <a:pPr algn="ctr"/>
            <a:r>
              <a:rPr lang="en-US" dirty="0"/>
              <a:t>NumPy arrays exhibit homogeneous data types and support vectorized operations, enhancing computational efficiency and facilitating consistent data manipulation.</a:t>
            </a:r>
            <a:endParaRPr lang="en-PK" dirty="0"/>
          </a:p>
        </p:txBody>
      </p:sp>
    </p:spTree>
    <p:extLst>
      <p:ext uri="{BB962C8B-B14F-4D97-AF65-F5344CB8AC3E}">
        <p14:creationId xmlns:p14="http://schemas.microsoft.com/office/powerpoint/2010/main" val="13140855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xmlns="" id="{FAFE7CEE-6B87-4138-839F-6E02D993E566}"/>
              </a:ext>
            </a:extLst>
          </p:cNvPr>
          <p:cNvSpPr/>
          <p:nvPr/>
        </p:nvSpPr>
        <p:spPr>
          <a:xfrm rot="14686104">
            <a:off x="1058975" y="7292989"/>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94" name="Freeform: Shape 93">
            <a:extLst>
              <a:ext uri="{FF2B5EF4-FFF2-40B4-BE49-F238E27FC236}">
                <a16:creationId xmlns:a16="http://schemas.microsoft.com/office/drawing/2014/main" xmlns="" id="{FA4C759F-1569-4120-8636-2FB04957B384}"/>
              </a:ext>
            </a:extLst>
          </p:cNvPr>
          <p:cNvSpPr/>
          <p:nvPr/>
        </p:nvSpPr>
        <p:spPr>
          <a:xfrm rot="4628461">
            <a:off x="6196123" y="11992486"/>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2" name="Freeform: Shape 61">
            <a:extLst>
              <a:ext uri="{FF2B5EF4-FFF2-40B4-BE49-F238E27FC236}">
                <a16:creationId xmlns:a16="http://schemas.microsoft.com/office/drawing/2014/main" xmlns="" id="{9D5FDA49-E8F0-4D93-BF42-CE2171FEEA4D}"/>
              </a:ext>
            </a:extLst>
          </p:cNvPr>
          <p:cNvSpPr/>
          <p:nvPr/>
        </p:nvSpPr>
        <p:spPr>
          <a:xfrm rot="16200000">
            <a:off x="8815772" y="14093354"/>
            <a:ext cx="2728328" cy="2203148"/>
          </a:xfrm>
          <a:custGeom>
            <a:avLst/>
            <a:gdLst>
              <a:gd name="connsiteX0" fmla="*/ 2728328 w 2728328"/>
              <a:gd name="connsiteY0" fmla="*/ 1113443 h 2226883"/>
              <a:gd name="connsiteX1" fmla="*/ 1364164 w 2728328"/>
              <a:gd name="connsiteY1" fmla="*/ 2226883 h 2226883"/>
              <a:gd name="connsiteX2" fmla="*/ 0 w 2728328"/>
              <a:gd name="connsiteY2" fmla="*/ 2226883 h 2226883"/>
              <a:gd name="connsiteX3" fmla="*/ 0 w 2728328"/>
              <a:gd name="connsiteY3" fmla="*/ 0 h 2226883"/>
              <a:gd name="connsiteX4" fmla="*/ 1364164 w 2728328"/>
              <a:gd name="connsiteY4" fmla="*/ 0 h 2226883"/>
              <a:gd name="connsiteX5" fmla="*/ 1418396 w 2728328"/>
              <a:gd name="connsiteY5" fmla="*/ 2236 h 2226883"/>
              <a:gd name="connsiteX6" fmla="*/ 1418396 w 2728328"/>
              <a:gd name="connsiteY6" fmla="*/ 714162 h 2226883"/>
              <a:gd name="connsiteX7" fmla="*/ 1785595 w 2728328"/>
              <a:gd name="connsiteY7" fmla="*/ 1081361 h 2226883"/>
              <a:gd name="connsiteX8" fmla="*/ 2726343 w 2728328"/>
              <a:gd name="connsiteY8" fmla="*/ 1081361 h 222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8328" h="2226883">
                <a:moveTo>
                  <a:pt x="2728328" y="1113443"/>
                </a:moveTo>
                <a:cubicBezTo>
                  <a:pt x="2728328" y="1728379"/>
                  <a:pt x="2117571" y="2226883"/>
                  <a:pt x="1364164" y="2226883"/>
                </a:cubicBezTo>
                <a:lnTo>
                  <a:pt x="0" y="2226883"/>
                </a:lnTo>
                <a:lnTo>
                  <a:pt x="0" y="0"/>
                </a:lnTo>
                <a:lnTo>
                  <a:pt x="1364164" y="0"/>
                </a:lnTo>
                <a:lnTo>
                  <a:pt x="1418396" y="2236"/>
                </a:lnTo>
                <a:lnTo>
                  <a:pt x="1418396" y="714162"/>
                </a:lnTo>
                <a:cubicBezTo>
                  <a:pt x="1418396" y="916960"/>
                  <a:pt x="1582797" y="1081361"/>
                  <a:pt x="1785595" y="1081361"/>
                </a:cubicBezTo>
                <a:lnTo>
                  <a:pt x="2726343" y="1081361"/>
                </a:ln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608786" y="541999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2250118" y="20156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2032556" y="147450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1764926" y="4980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1973806" y="374687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390500" y="33048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262671" y="372653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126606" y="-1514105"/>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8976388" y="260662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841218" y="434575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24962" y="374550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9510527" y="4523138"/>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736682" y="4997973"/>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87388" y="6544140"/>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50" name="Oval 49">
            <a:extLst>
              <a:ext uri="{FF2B5EF4-FFF2-40B4-BE49-F238E27FC236}">
                <a16:creationId xmlns:a16="http://schemas.microsoft.com/office/drawing/2014/main" xmlns="" id="{14F1FD48-E53F-4BB3-AC98-CD47EFAFCD3D}"/>
              </a:ext>
            </a:extLst>
          </p:cNvPr>
          <p:cNvSpPr/>
          <p:nvPr/>
        </p:nvSpPr>
        <p:spPr>
          <a:xfrm>
            <a:off x="-1852049" y="7726626"/>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5" name="Freeform: Shape 64">
            <a:extLst>
              <a:ext uri="{FF2B5EF4-FFF2-40B4-BE49-F238E27FC236}">
                <a16:creationId xmlns:a16="http://schemas.microsoft.com/office/drawing/2014/main" xmlns="" id="{15D9BDF5-9516-4154-BE24-CC574EB78152}"/>
              </a:ext>
            </a:extLst>
          </p:cNvPr>
          <p:cNvSpPr/>
          <p:nvPr/>
        </p:nvSpPr>
        <p:spPr>
          <a:xfrm>
            <a:off x="9622190" y="11892156"/>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9" name="Oval 68">
            <a:extLst>
              <a:ext uri="{FF2B5EF4-FFF2-40B4-BE49-F238E27FC236}">
                <a16:creationId xmlns:a16="http://schemas.microsoft.com/office/drawing/2014/main" xmlns="" id="{3C9FE2D3-F599-4987-A38C-DA9907065343}"/>
              </a:ext>
            </a:extLst>
          </p:cNvPr>
          <p:cNvSpPr/>
          <p:nvPr/>
        </p:nvSpPr>
        <p:spPr>
          <a:xfrm>
            <a:off x="2884237" y="10826088"/>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0" name="Oval 69">
            <a:extLst>
              <a:ext uri="{FF2B5EF4-FFF2-40B4-BE49-F238E27FC236}">
                <a16:creationId xmlns:a16="http://schemas.microsoft.com/office/drawing/2014/main" xmlns="" id="{F97EE997-8964-4DA9-883E-E1548ACBA014}"/>
              </a:ext>
            </a:extLst>
          </p:cNvPr>
          <p:cNvSpPr/>
          <p:nvPr/>
        </p:nvSpPr>
        <p:spPr>
          <a:xfrm>
            <a:off x="-2579953" y="-3504419"/>
            <a:ext cx="2080945"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grpSp>
        <p:nvGrpSpPr>
          <p:cNvPr id="76" name="Group 75">
            <a:extLst>
              <a:ext uri="{FF2B5EF4-FFF2-40B4-BE49-F238E27FC236}">
                <a16:creationId xmlns:a16="http://schemas.microsoft.com/office/drawing/2014/main" xmlns="" id="{A2F01E37-E5D2-41AB-887E-3775EFF3014B}"/>
              </a:ext>
            </a:extLst>
          </p:cNvPr>
          <p:cNvGrpSpPr/>
          <p:nvPr/>
        </p:nvGrpSpPr>
        <p:grpSpPr>
          <a:xfrm>
            <a:off x="1449164" y="7451734"/>
            <a:ext cx="2203148" cy="2949912"/>
            <a:chOff x="984714" y="2688474"/>
            <a:chExt cx="2203148" cy="2949912"/>
          </a:xfrm>
        </p:grpSpPr>
        <p:sp>
          <p:nvSpPr>
            <p:cNvPr id="77" name="Freeform: Shape 76">
              <a:extLst>
                <a:ext uri="{FF2B5EF4-FFF2-40B4-BE49-F238E27FC236}">
                  <a16:creationId xmlns:a16="http://schemas.microsoft.com/office/drawing/2014/main" xmlns="" id="{4040BBC1-023F-4720-BB7C-5F8FF6ED3F7A}"/>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78" name="Rectangle: Rounded Corners 77">
              <a:extLst>
                <a:ext uri="{FF2B5EF4-FFF2-40B4-BE49-F238E27FC236}">
                  <a16:creationId xmlns:a16="http://schemas.microsoft.com/office/drawing/2014/main" xmlns="" id="{B80117C1-3995-4E22-861F-990FE6C427A6}"/>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grpSp>
        <p:nvGrpSpPr>
          <p:cNvPr id="79" name="Group 78">
            <a:extLst>
              <a:ext uri="{FF2B5EF4-FFF2-40B4-BE49-F238E27FC236}">
                <a16:creationId xmlns:a16="http://schemas.microsoft.com/office/drawing/2014/main" xmlns="" id="{3C106DCE-1559-419F-B424-BCE3D1C17C24}"/>
              </a:ext>
            </a:extLst>
          </p:cNvPr>
          <p:cNvGrpSpPr/>
          <p:nvPr/>
        </p:nvGrpSpPr>
        <p:grpSpPr>
          <a:xfrm>
            <a:off x="4376647" y="9595693"/>
            <a:ext cx="2203148" cy="2949912"/>
            <a:chOff x="984714" y="2688474"/>
            <a:chExt cx="2203148" cy="2949912"/>
          </a:xfrm>
        </p:grpSpPr>
        <p:sp>
          <p:nvSpPr>
            <p:cNvPr id="80" name="Freeform: Shape 79">
              <a:extLst>
                <a:ext uri="{FF2B5EF4-FFF2-40B4-BE49-F238E27FC236}">
                  <a16:creationId xmlns:a16="http://schemas.microsoft.com/office/drawing/2014/main" xmlns="" id="{6605EDF1-5170-4056-8B45-878DBD4CDA11}"/>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81" name="Rectangle: Rounded Corners 80">
              <a:extLst>
                <a:ext uri="{FF2B5EF4-FFF2-40B4-BE49-F238E27FC236}">
                  <a16:creationId xmlns:a16="http://schemas.microsoft.com/office/drawing/2014/main" xmlns="" id="{3D994657-46F9-4734-9D69-B318EEE73614}"/>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6" name="TextBox 85">
            <a:extLst>
              <a:ext uri="{FF2B5EF4-FFF2-40B4-BE49-F238E27FC236}">
                <a16:creationId xmlns:a16="http://schemas.microsoft.com/office/drawing/2014/main" xmlns="" id="{A0B2AAAE-EB84-45A6-93B2-40ADF8EC56EB}"/>
              </a:ext>
            </a:extLst>
          </p:cNvPr>
          <p:cNvSpPr txBox="1"/>
          <p:nvPr/>
        </p:nvSpPr>
        <p:spPr>
          <a:xfrm>
            <a:off x="2306342" y="7609890"/>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87" name="TextBox 86">
            <a:extLst>
              <a:ext uri="{FF2B5EF4-FFF2-40B4-BE49-F238E27FC236}">
                <a16:creationId xmlns:a16="http://schemas.microsoft.com/office/drawing/2014/main" xmlns="" id="{44B0A290-0221-4C85-B573-064D0506380D}"/>
              </a:ext>
            </a:extLst>
          </p:cNvPr>
          <p:cNvSpPr txBox="1"/>
          <p:nvPr/>
        </p:nvSpPr>
        <p:spPr>
          <a:xfrm>
            <a:off x="5233825" y="9738476"/>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AE35845D-A441-4770-8A2B-D36BE81CCFFC}"/>
              </a:ext>
            </a:extLst>
          </p:cNvPr>
          <p:cNvSpPr txBox="1"/>
          <p:nvPr/>
        </p:nvSpPr>
        <p:spPr>
          <a:xfrm>
            <a:off x="1541660" y="8299124"/>
            <a:ext cx="2193639" cy="369332"/>
          </a:xfrm>
          <a:prstGeom prst="rect">
            <a:avLst/>
          </a:prstGeom>
          <a:noFill/>
        </p:spPr>
        <p:txBody>
          <a:bodyPr wrap="square" rtlCol="0">
            <a:spAutoFit/>
          </a:bodyPr>
          <a:lstStyle/>
          <a:p>
            <a:r>
              <a:rPr lang="en-US" b="1" dirty="0" err="1">
                <a:latin typeface="Franklin Gothic Book" panose="020B0503020102020204" pitchFamily="34" charset="0"/>
              </a:rPr>
              <a:t>Numpy.array_split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1" name="TextBox 90">
            <a:extLst>
              <a:ext uri="{FF2B5EF4-FFF2-40B4-BE49-F238E27FC236}">
                <a16:creationId xmlns:a16="http://schemas.microsoft.com/office/drawing/2014/main" xmlns="" id="{F9673B13-9341-4976-B0B7-ED48C34AA60A}"/>
              </a:ext>
            </a:extLst>
          </p:cNvPr>
          <p:cNvSpPr txBox="1"/>
          <p:nvPr/>
        </p:nvSpPr>
        <p:spPr>
          <a:xfrm>
            <a:off x="4720810" y="10417154"/>
            <a:ext cx="1965121" cy="369332"/>
          </a:xfrm>
          <a:prstGeom prst="rect">
            <a:avLst/>
          </a:prstGeom>
          <a:noFill/>
        </p:spPr>
        <p:txBody>
          <a:bodyPr wrap="square" rtlCol="0">
            <a:spAutoFit/>
          </a:bodyPr>
          <a:lstStyle/>
          <a:p>
            <a:r>
              <a:rPr lang="en-US" b="1" dirty="0" err="1">
                <a:latin typeface="Franklin Gothic Book" panose="020B0503020102020204" pitchFamily="34" charset="0"/>
              </a:rPr>
              <a:t>Numpy.vsplit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3" name="TextBox 92">
            <a:extLst>
              <a:ext uri="{FF2B5EF4-FFF2-40B4-BE49-F238E27FC236}">
                <a16:creationId xmlns:a16="http://schemas.microsoft.com/office/drawing/2014/main" xmlns="" id="{B497523C-8E77-4161-B44F-53FA43A554CD}"/>
              </a:ext>
            </a:extLst>
          </p:cNvPr>
          <p:cNvSpPr txBox="1"/>
          <p:nvPr/>
        </p:nvSpPr>
        <p:spPr>
          <a:xfrm>
            <a:off x="1541660" y="8660456"/>
            <a:ext cx="1981299" cy="1754326"/>
          </a:xfrm>
          <a:prstGeom prst="rect">
            <a:avLst/>
          </a:prstGeom>
          <a:noFill/>
        </p:spPr>
        <p:txBody>
          <a:bodyPr wrap="square" rtlCol="0">
            <a:spAutoFit/>
          </a:bodyPr>
          <a:lstStyle/>
          <a:p>
            <a:pPr algn="ctr"/>
            <a:r>
              <a:rPr lang="en-US" dirty="0"/>
              <a:t>Divides an array into multiple sub-arrays along a specified axis, accommodating uneven divisions.</a:t>
            </a:r>
            <a:endParaRPr lang="en-PK" sz="1600" dirty="0"/>
          </a:p>
        </p:txBody>
      </p:sp>
      <p:sp>
        <p:nvSpPr>
          <p:cNvPr id="98" name="TextBox 97">
            <a:extLst>
              <a:ext uri="{FF2B5EF4-FFF2-40B4-BE49-F238E27FC236}">
                <a16:creationId xmlns:a16="http://schemas.microsoft.com/office/drawing/2014/main" xmlns="" id="{451F01F8-B7D0-419F-800A-3A2FB98BE7F5}"/>
              </a:ext>
            </a:extLst>
          </p:cNvPr>
          <p:cNvSpPr txBox="1"/>
          <p:nvPr/>
        </p:nvSpPr>
        <p:spPr>
          <a:xfrm>
            <a:off x="4427425" y="10945750"/>
            <a:ext cx="2166650" cy="1200329"/>
          </a:xfrm>
          <a:prstGeom prst="rect">
            <a:avLst/>
          </a:prstGeom>
          <a:noFill/>
        </p:spPr>
        <p:txBody>
          <a:bodyPr wrap="square" rtlCol="0">
            <a:spAutoFit/>
          </a:bodyPr>
          <a:lstStyle/>
          <a:p>
            <a:pPr algn="ctr"/>
            <a:r>
              <a:rPr lang="en-US" dirty="0"/>
              <a:t>Splits an array vertically along its rows into multiple sub-arrays.</a:t>
            </a:r>
            <a:endParaRPr lang="en-PK" sz="1600" dirty="0"/>
          </a:p>
        </p:txBody>
      </p:sp>
      <p:grpSp>
        <p:nvGrpSpPr>
          <p:cNvPr id="109" name="Group 108">
            <a:extLst>
              <a:ext uri="{FF2B5EF4-FFF2-40B4-BE49-F238E27FC236}">
                <a16:creationId xmlns:a16="http://schemas.microsoft.com/office/drawing/2014/main" xmlns="" id="{B91E3053-76A8-4FDF-8804-AB4D1DC15A2B}"/>
              </a:ext>
            </a:extLst>
          </p:cNvPr>
          <p:cNvGrpSpPr/>
          <p:nvPr/>
        </p:nvGrpSpPr>
        <p:grpSpPr>
          <a:xfrm>
            <a:off x="7884152" y="12202767"/>
            <a:ext cx="2203148" cy="2949912"/>
            <a:chOff x="984714" y="2688474"/>
            <a:chExt cx="2203148" cy="2949912"/>
          </a:xfrm>
        </p:grpSpPr>
        <p:sp>
          <p:nvSpPr>
            <p:cNvPr id="110"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11"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12" name="TextBox 111">
            <a:extLst>
              <a:ext uri="{FF2B5EF4-FFF2-40B4-BE49-F238E27FC236}">
                <a16:creationId xmlns:a16="http://schemas.microsoft.com/office/drawing/2014/main" xmlns="" id="{7D92F2FC-4E55-4CEC-A690-AAC5EE400EB0}"/>
              </a:ext>
            </a:extLst>
          </p:cNvPr>
          <p:cNvSpPr txBox="1"/>
          <p:nvPr/>
        </p:nvSpPr>
        <p:spPr>
          <a:xfrm>
            <a:off x="8745442" y="12345550"/>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113" name="TextBox 112">
            <a:extLst>
              <a:ext uri="{FF2B5EF4-FFF2-40B4-BE49-F238E27FC236}">
                <a16:creationId xmlns:a16="http://schemas.microsoft.com/office/drawing/2014/main" xmlns="" id="{DA6A84D8-FF27-4457-ACDD-1D81AA4BD698}"/>
              </a:ext>
            </a:extLst>
          </p:cNvPr>
          <p:cNvSpPr txBox="1"/>
          <p:nvPr/>
        </p:nvSpPr>
        <p:spPr>
          <a:xfrm>
            <a:off x="8224264" y="13051074"/>
            <a:ext cx="1749341" cy="369332"/>
          </a:xfrm>
          <a:prstGeom prst="rect">
            <a:avLst/>
          </a:prstGeom>
          <a:noFill/>
        </p:spPr>
        <p:txBody>
          <a:bodyPr wrap="square" rtlCol="0">
            <a:spAutoFit/>
          </a:bodyPr>
          <a:lstStyle/>
          <a:p>
            <a:r>
              <a:rPr lang="en-US" b="1" dirty="0" err="1">
                <a:latin typeface="Franklin Gothic Book" panose="020B0503020102020204" pitchFamily="34" charset="0"/>
              </a:rPr>
              <a:t>Numpy.hsplit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14" name="TextBox 113">
            <a:extLst>
              <a:ext uri="{FF2B5EF4-FFF2-40B4-BE49-F238E27FC236}">
                <a16:creationId xmlns:a16="http://schemas.microsoft.com/office/drawing/2014/main" xmlns="" id="{5C5933F5-BE5B-49A3-A90A-7CC6DEC4F80B}"/>
              </a:ext>
            </a:extLst>
          </p:cNvPr>
          <p:cNvSpPr txBox="1"/>
          <p:nvPr/>
        </p:nvSpPr>
        <p:spPr>
          <a:xfrm>
            <a:off x="7907861" y="13577335"/>
            <a:ext cx="2251053" cy="1200329"/>
          </a:xfrm>
          <a:prstGeom prst="rect">
            <a:avLst/>
          </a:prstGeom>
          <a:noFill/>
        </p:spPr>
        <p:txBody>
          <a:bodyPr wrap="square" rtlCol="0">
            <a:spAutoFit/>
          </a:bodyPr>
          <a:lstStyle/>
          <a:p>
            <a:pPr algn="ctr"/>
            <a:r>
              <a:rPr lang="en-US" dirty="0"/>
              <a:t>Splits an array horizontally along its columns, creating sub-arrays.</a:t>
            </a:r>
            <a:endParaRPr lang="en-PK" sz="1600" dirty="0"/>
          </a:p>
        </p:txBody>
      </p:sp>
      <p:sp>
        <p:nvSpPr>
          <p:cNvPr id="64" name="Oval 63">
            <a:extLst>
              <a:ext uri="{FF2B5EF4-FFF2-40B4-BE49-F238E27FC236}">
                <a16:creationId xmlns:a16="http://schemas.microsoft.com/office/drawing/2014/main" xmlns="" id="{D345C398-8FAC-4061-A2B3-1FA5137B6E8F}"/>
              </a:ext>
            </a:extLst>
          </p:cNvPr>
          <p:cNvSpPr/>
          <p:nvPr/>
        </p:nvSpPr>
        <p:spPr>
          <a:xfrm>
            <a:off x="7484983" y="-1944079"/>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2" name="Oval 71">
            <a:extLst>
              <a:ext uri="{FF2B5EF4-FFF2-40B4-BE49-F238E27FC236}">
                <a16:creationId xmlns:a16="http://schemas.microsoft.com/office/drawing/2014/main" xmlns="" id="{36267CCB-96B9-4FA7-BB42-E80B8C636134}"/>
              </a:ext>
            </a:extLst>
          </p:cNvPr>
          <p:cNvSpPr/>
          <p:nvPr/>
        </p:nvSpPr>
        <p:spPr>
          <a:xfrm>
            <a:off x="13847434" y="329553"/>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5" name="Oval 74">
            <a:extLst>
              <a:ext uri="{FF2B5EF4-FFF2-40B4-BE49-F238E27FC236}">
                <a16:creationId xmlns:a16="http://schemas.microsoft.com/office/drawing/2014/main" xmlns="" id="{F743D84D-E21A-47B9-A232-4EFB8F55A44C}"/>
              </a:ext>
            </a:extLst>
          </p:cNvPr>
          <p:cNvSpPr/>
          <p:nvPr/>
        </p:nvSpPr>
        <p:spPr>
          <a:xfrm>
            <a:off x="-2913996" y="-642754"/>
            <a:ext cx="1640399"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20" name="TextBox 119">
            <a:extLst>
              <a:ext uri="{FF2B5EF4-FFF2-40B4-BE49-F238E27FC236}">
                <a16:creationId xmlns:a16="http://schemas.microsoft.com/office/drawing/2014/main" xmlns="" id="{CC3F0033-F1D2-449A-B99A-10BA0B379E8A}"/>
              </a:ext>
            </a:extLst>
          </p:cNvPr>
          <p:cNvSpPr txBox="1"/>
          <p:nvPr/>
        </p:nvSpPr>
        <p:spPr>
          <a:xfrm>
            <a:off x="2459803" y="1937395"/>
            <a:ext cx="4873754" cy="400110"/>
          </a:xfrm>
          <a:prstGeom prst="rect">
            <a:avLst/>
          </a:prstGeom>
          <a:noFill/>
        </p:spPr>
        <p:txBody>
          <a:bodyPr wrap="square" rtlCol="0">
            <a:spAutoFit/>
          </a:bodyPr>
          <a:lstStyle/>
          <a:p>
            <a:r>
              <a:rPr lang="en-US" sz="2000" dirty="0">
                <a:latin typeface="Arial Black" panose="020B0A04020102020204" pitchFamily="34" charset="0"/>
              </a:rPr>
              <a:t>NUMPY</a:t>
            </a:r>
            <a:endParaRPr lang="en-PK" sz="2400" dirty="0">
              <a:latin typeface="Arial Black" panose="020B0A04020102020204" pitchFamily="34" charset="0"/>
            </a:endParaRPr>
          </a:p>
        </p:txBody>
      </p:sp>
      <p:sp>
        <p:nvSpPr>
          <p:cNvPr id="121" name="TextBox 120">
            <a:extLst>
              <a:ext uri="{FF2B5EF4-FFF2-40B4-BE49-F238E27FC236}">
                <a16:creationId xmlns:a16="http://schemas.microsoft.com/office/drawing/2014/main" xmlns="" id="{AB9896FD-4AA4-4B62-B8A4-AD03E845EAEB}"/>
              </a:ext>
            </a:extLst>
          </p:cNvPr>
          <p:cNvSpPr txBox="1"/>
          <p:nvPr/>
        </p:nvSpPr>
        <p:spPr>
          <a:xfrm>
            <a:off x="2441859" y="2176274"/>
            <a:ext cx="769377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a:t>
            </a:r>
            <a:r>
              <a:rPr lang="en-US" sz="3600" dirty="0" err="1">
                <a:solidFill>
                  <a:srgbClr val="53B586"/>
                </a:solidFill>
                <a:latin typeface="Arial Black" panose="020B0A04020102020204" pitchFamily="34" charset="0"/>
              </a:rPr>
              <a:t>behaviour</a:t>
            </a:r>
            <a:r>
              <a:rPr lang="en-US" sz="3600" dirty="0">
                <a:solidFill>
                  <a:srgbClr val="53B586"/>
                </a:solidFill>
                <a:latin typeface="Arial Black" panose="020B0A04020102020204" pitchFamily="34" charset="0"/>
              </a:rPr>
              <a:t> &amp; Data types </a:t>
            </a:r>
            <a:endParaRPr lang="en-PK" sz="3600" dirty="0">
              <a:solidFill>
                <a:srgbClr val="53B586"/>
              </a:solidFill>
              <a:latin typeface="Arial Black" panose="020B0A04020102020204" pitchFamily="34" charset="0"/>
            </a:endParaRPr>
          </a:p>
        </p:txBody>
      </p:sp>
      <p:sp>
        <p:nvSpPr>
          <p:cNvPr id="122" name="TextBox 121">
            <a:extLst>
              <a:ext uri="{FF2B5EF4-FFF2-40B4-BE49-F238E27FC236}">
                <a16:creationId xmlns:a16="http://schemas.microsoft.com/office/drawing/2014/main" xmlns="" id="{5A42B326-A759-4844-99A8-78DD8FF6DE1F}"/>
              </a:ext>
            </a:extLst>
          </p:cNvPr>
          <p:cNvSpPr txBox="1"/>
          <p:nvPr/>
        </p:nvSpPr>
        <p:spPr>
          <a:xfrm>
            <a:off x="7023119" y="2777222"/>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135" name="TextBox 134">
            <a:extLst>
              <a:ext uri="{FF2B5EF4-FFF2-40B4-BE49-F238E27FC236}">
                <a16:creationId xmlns:a16="http://schemas.microsoft.com/office/drawing/2014/main" xmlns="" id="{CA9BD43E-77C0-4E75-BE42-D4536E1068F4}"/>
              </a:ext>
            </a:extLst>
          </p:cNvPr>
          <p:cNvSpPr txBox="1"/>
          <p:nvPr/>
        </p:nvSpPr>
        <p:spPr>
          <a:xfrm>
            <a:off x="7914434" y="3054221"/>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Tahir </a:t>
            </a:r>
            <a:r>
              <a:rPr lang="en-US" sz="1600" dirty="0">
                <a:latin typeface="Arial Black" panose="020B0A04020102020204" pitchFamily="34" charset="0"/>
              </a:rPr>
              <a:t>CH</a:t>
            </a:r>
          </a:p>
        </p:txBody>
      </p:sp>
      <p:sp>
        <p:nvSpPr>
          <p:cNvPr id="7" name="TextBox 6">
            <a:extLst>
              <a:ext uri="{FF2B5EF4-FFF2-40B4-BE49-F238E27FC236}">
                <a16:creationId xmlns:a16="http://schemas.microsoft.com/office/drawing/2014/main" xmlns="" id="{01D7D273-13DF-4B4E-B959-18EF3A4555E0}"/>
              </a:ext>
            </a:extLst>
          </p:cNvPr>
          <p:cNvSpPr txBox="1"/>
          <p:nvPr/>
        </p:nvSpPr>
        <p:spPr>
          <a:xfrm>
            <a:off x="2540079" y="4022963"/>
            <a:ext cx="7107510" cy="923330"/>
          </a:xfrm>
          <a:prstGeom prst="rect">
            <a:avLst/>
          </a:prstGeom>
          <a:noFill/>
        </p:spPr>
        <p:txBody>
          <a:bodyPr wrap="square" rtlCol="0">
            <a:spAutoFit/>
          </a:bodyPr>
          <a:lstStyle/>
          <a:p>
            <a:pPr algn="ctr"/>
            <a:r>
              <a:rPr lang="en-US" dirty="0"/>
              <a:t>NumPy arrays exhibit homogeneous data types and support vectorized operations, enhancing computational efficiency and facilitating consistent data manipulation.</a:t>
            </a:r>
            <a:endParaRPr lang="en-PK" dirty="0"/>
          </a:p>
        </p:txBody>
      </p:sp>
      <p:sp>
        <p:nvSpPr>
          <p:cNvPr id="61" name="TextBox 60">
            <a:extLst>
              <a:ext uri="{FF2B5EF4-FFF2-40B4-BE49-F238E27FC236}">
                <a16:creationId xmlns:a16="http://schemas.microsoft.com/office/drawing/2014/main" xmlns="" id="{0AD4F0A7-35EC-48B9-9DD7-E863FD738A1F}"/>
              </a:ext>
            </a:extLst>
          </p:cNvPr>
          <p:cNvSpPr txBox="1"/>
          <p:nvPr/>
        </p:nvSpPr>
        <p:spPr>
          <a:xfrm>
            <a:off x="25465767" y="1053966"/>
            <a:ext cx="6876918"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Array Slicing in NumPy</a:t>
            </a:r>
            <a:endParaRPr lang="en-PK" sz="3600" dirty="0">
              <a:solidFill>
                <a:srgbClr val="53B586"/>
              </a:solidFill>
              <a:latin typeface="Arial Black" panose="020B0A04020102020204" pitchFamily="34" charset="0"/>
            </a:endParaRPr>
          </a:p>
        </p:txBody>
      </p:sp>
      <p:sp>
        <p:nvSpPr>
          <p:cNvPr id="63" name="TextBox 62">
            <a:extLst>
              <a:ext uri="{FF2B5EF4-FFF2-40B4-BE49-F238E27FC236}">
                <a16:creationId xmlns:a16="http://schemas.microsoft.com/office/drawing/2014/main" xmlns="" id="{C6695E93-FAED-4AF3-84C5-674E26ACDEA5}"/>
              </a:ext>
            </a:extLst>
          </p:cNvPr>
          <p:cNvSpPr txBox="1"/>
          <p:nvPr/>
        </p:nvSpPr>
        <p:spPr>
          <a:xfrm>
            <a:off x="26794028" y="2340421"/>
            <a:ext cx="4247863" cy="338554"/>
          </a:xfrm>
          <a:prstGeom prst="rect">
            <a:avLst/>
          </a:prstGeom>
          <a:noFill/>
        </p:spPr>
        <p:txBody>
          <a:bodyPr wrap="square" rtlCol="0">
            <a:spAutoFit/>
          </a:bodyPr>
          <a:lstStyle/>
          <a:p>
            <a:r>
              <a:rPr lang="en-US" sz="1600" dirty="0">
                <a:latin typeface="Arial Black" panose="020B0A04020102020204" pitchFamily="34" charset="0"/>
              </a:rPr>
              <a:t>Slicing 2-D Arrays</a:t>
            </a:r>
            <a:endParaRPr lang="en-PK" sz="1400" dirty="0">
              <a:latin typeface="Arial Black" panose="020B0A04020102020204" pitchFamily="34" charset="0"/>
            </a:endParaRPr>
          </a:p>
        </p:txBody>
      </p:sp>
      <p:sp>
        <p:nvSpPr>
          <p:cNvPr id="66" name="TextBox 65">
            <a:extLst>
              <a:ext uri="{FF2B5EF4-FFF2-40B4-BE49-F238E27FC236}">
                <a16:creationId xmlns:a16="http://schemas.microsoft.com/office/drawing/2014/main" xmlns="" id="{46E0124E-F562-4C9D-8DCC-F2FE9EA15170}"/>
              </a:ext>
            </a:extLst>
          </p:cNvPr>
          <p:cNvSpPr txBox="1"/>
          <p:nvPr/>
        </p:nvSpPr>
        <p:spPr>
          <a:xfrm>
            <a:off x="20055747" y="3871206"/>
            <a:ext cx="4169948" cy="1200329"/>
          </a:xfrm>
          <a:prstGeom prst="rect">
            <a:avLst/>
          </a:prstGeom>
          <a:noFill/>
        </p:spPr>
        <p:txBody>
          <a:bodyPr wrap="square" rtlCol="0">
            <a:spAutoFit/>
          </a:bodyPr>
          <a:lstStyle/>
          <a:p>
            <a:r>
              <a:rPr lang="en-US" b="1" dirty="0"/>
              <a:t>CODE:</a:t>
            </a:r>
          </a:p>
          <a:p>
            <a:r>
              <a:rPr lang="en-US" dirty="0"/>
              <a:t>print("Slicing 2-D Arrays:")</a:t>
            </a:r>
          </a:p>
          <a:p>
            <a:r>
              <a:rPr lang="en-US" dirty="0"/>
              <a:t>print("First row of 2D array:", </a:t>
            </a:r>
            <a:r>
              <a:rPr lang="en-US" dirty="0" err="1"/>
              <a:t>two_dim_array</a:t>
            </a:r>
            <a:r>
              <a:rPr lang="en-US" dirty="0"/>
              <a:t>[0, :])</a:t>
            </a:r>
          </a:p>
        </p:txBody>
      </p:sp>
      <p:sp>
        <p:nvSpPr>
          <p:cNvPr id="67" name="TextBox 66">
            <a:extLst>
              <a:ext uri="{FF2B5EF4-FFF2-40B4-BE49-F238E27FC236}">
                <a16:creationId xmlns:a16="http://schemas.microsoft.com/office/drawing/2014/main" xmlns="" id="{16E39708-D91C-4D9D-80B8-E01EF936DC93}"/>
              </a:ext>
            </a:extLst>
          </p:cNvPr>
          <p:cNvSpPr txBox="1"/>
          <p:nvPr/>
        </p:nvSpPr>
        <p:spPr>
          <a:xfrm>
            <a:off x="21637019" y="2268720"/>
            <a:ext cx="4138233" cy="338554"/>
          </a:xfrm>
          <a:prstGeom prst="rect">
            <a:avLst/>
          </a:prstGeom>
          <a:noFill/>
        </p:spPr>
        <p:txBody>
          <a:bodyPr wrap="square" rtlCol="0">
            <a:spAutoFit/>
          </a:bodyPr>
          <a:lstStyle/>
          <a:p>
            <a:r>
              <a:rPr lang="en-US" sz="1600" dirty="0">
                <a:latin typeface="Arial Black" panose="020B0A04020102020204" pitchFamily="34" charset="0"/>
              </a:rPr>
              <a:t>Step Value</a:t>
            </a:r>
            <a:endParaRPr lang="en-PK" sz="1400" dirty="0">
              <a:latin typeface="Arial Black" panose="020B0A04020102020204" pitchFamily="34" charset="0"/>
            </a:endParaRPr>
          </a:p>
        </p:txBody>
      </p:sp>
      <p:sp>
        <p:nvSpPr>
          <p:cNvPr id="68" name="TextBox 67">
            <a:extLst>
              <a:ext uri="{FF2B5EF4-FFF2-40B4-BE49-F238E27FC236}">
                <a16:creationId xmlns:a16="http://schemas.microsoft.com/office/drawing/2014/main" xmlns="" id="{C17410BD-CDED-4040-A059-CE3AD70EC0A4}"/>
              </a:ext>
            </a:extLst>
          </p:cNvPr>
          <p:cNvSpPr txBox="1"/>
          <p:nvPr/>
        </p:nvSpPr>
        <p:spPr>
          <a:xfrm>
            <a:off x="14898738" y="3628541"/>
            <a:ext cx="4734428" cy="2031325"/>
          </a:xfrm>
          <a:prstGeom prst="rect">
            <a:avLst/>
          </a:prstGeom>
          <a:noFill/>
        </p:spPr>
        <p:txBody>
          <a:bodyPr wrap="square" rtlCol="0">
            <a:spAutoFit/>
          </a:bodyPr>
          <a:lstStyle/>
          <a:p>
            <a:r>
              <a:rPr lang="en-US" b="1" dirty="0"/>
              <a:t>CODE:</a:t>
            </a:r>
          </a:p>
          <a:p>
            <a:r>
              <a:rPr lang="en-US" dirty="0"/>
              <a:t>print("Step value slicing:")</a:t>
            </a:r>
          </a:p>
          <a:p>
            <a:r>
              <a:rPr lang="en-US" dirty="0"/>
              <a:t>print("Every second element from 1D array:", </a:t>
            </a:r>
            <a:r>
              <a:rPr lang="en-US" dirty="0" err="1"/>
              <a:t>one_dim_array</a:t>
            </a:r>
            <a:r>
              <a:rPr lang="en-US" dirty="0"/>
              <a:t>[::2])</a:t>
            </a:r>
          </a:p>
          <a:p>
            <a:r>
              <a:rPr lang="en-US" dirty="0"/>
              <a:t>print("Every second row from 2D array:")</a:t>
            </a:r>
          </a:p>
          <a:p>
            <a:r>
              <a:rPr lang="en-US" dirty="0"/>
              <a:t>print(</a:t>
            </a:r>
            <a:r>
              <a:rPr lang="en-US" dirty="0" err="1"/>
              <a:t>two_dim_array</a:t>
            </a:r>
            <a:r>
              <a:rPr lang="en-US" dirty="0"/>
              <a:t>[::2, :])</a:t>
            </a:r>
          </a:p>
          <a:p>
            <a:r>
              <a:rPr lang="en-US" dirty="0"/>
              <a:t>print()</a:t>
            </a:r>
            <a:endParaRPr lang="en-PK" dirty="0"/>
          </a:p>
        </p:txBody>
      </p:sp>
      <p:sp>
        <p:nvSpPr>
          <p:cNvPr id="73" name="TextBox 72">
            <a:extLst>
              <a:ext uri="{FF2B5EF4-FFF2-40B4-BE49-F238E27FC236}">
                <a16:creationId xmlns:a16="http://schemas.microsoft.com/office/drawing/2014/main" xmlns="" id="{FC17F80D-CEB9-453A-B9B2-3BECC0E5A1B1}"/>
              </a:ext>
            </a:extLst>
          </p:cNvPr>
          <p:cNvSpPr txBox="1"/>
          <p:nvPr/>
        </p:nvSpPr>
        <p:spPr>
          <a:xfrm>
            <a:off x="18273459" y="2733854"/>
            <a:ext cx="4169948" cy="584775"/>
          </a:xfrm>
          <a:prstGeom prst="rect">
            <a:avLst/>
          </a:prstGeom>
          <a:noFill/>
        </p:spPr>
        <p:txBody>
          <a:bodyPr wrap="square" rtlCol="0">
            <a:spAutoFit/>
          </a:bodyPr>
          <a:lstStyle/>
          <a:p>
            <a:r>
              <a:rPr lang="en-US" sz="1600" dirty="0"/>
              <a:t>Specifies the step of the slicing, like every 2nd or 3rd element.</a:t>
            </a:r>
            <a:endParaRPr lang="en-PK" sz="1400" dirty="0"/>
          </a:p>
        </p:txBody>
      </p:sp>
      <p:sp>
        <p:nvSpPr>
          <p:cNvPr id="74" name="TextBox 73">
            <a:extLst>
              <a:ext uri="{FF2B5EF4-FFF2-40B4-BE49-F238E27FC236}">
                <a16:creationId xmlns:a16="http://schemas.microsoft.com/office/drawing/2014/main" xmlns="" id="{893F1F2E-FE54-4EA2-A3C0-5754F917857A}"/>
              </a:ext>
            </a:extLst>
          </p:cNvPr>
          <p:cNvSpPr txBox="1"/>
          <p:nvPr/>
        </p:nvSpPr>
        <p:spPr>
          <a:xfrm>
            <a:off x="23430468" y="2803387"/>
            <a:ext cx="4831563" cy="584775"/>
          </a:xfrm>
          <a:prstGeom prst="rect">
            <a:avLst/>
          </a:prstGeom>
          <a:noFill/>
        </p:spPr>
        <p:txBody>
          <a:bodyPr wrap="square" rtlCol="0">
            <a:spAutoFit/>
          </a:bodyPr>
          <a:lstStyle/>
          <a:p>
            <a:r>
              <a:rPr lang="en-US" sz="1600" dirty="0"/>
              <a:t>Slice rows and columns separately, like array[</a:t>
            </a:r>
            <a:r>
              <a:rPr lang="en-US" sz="1600" dirty="0" err="1"/>
              <a:t>start_row:stop_row</a:t>
            </a:r>
            <a:r>
              <a:rPr lang="en-US" sz="1600" dirty="0"/>
              <a:t>, </a:t>
            </a:r>
            <a:r>
              <a:rPr lang="en-US" sz="1600" dirty="0" err="1"/>
              <a:t>start_column:stop_column</a:t>
            </a:r>
            <a:r>
              <a:rPr lang="en-US" sz="1600" dirty="0"/>
              <a:t>].</a:t>
            </a:r>
            <a:endParaRPr lang="en-PK" sz="1400" dirty="0"/>
          </a:p>
        </p:txBody>
      </p:sp>
    </p:spTree>
    <p:extLst>
      <p:ext uri="{BB962C8B-B14F-4D97-AF65-F5344CB8AC3E}">
        <p14:creationId xmlns:p14="http://schemas.microsoft.com/office/powerpoint/2010/main" val="4095645222"/>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D3E5-C7A3-47DF-A374-46BF83A69904}"/>
              </a:ext>
            </a:extLst>
          </p:cNvPr>
          <p:cNvSpPr>
            <a:spLocks noGrp="1"/>
          </p:cNvSpPr>
          <p:nvPr>
            <p:ph type="ctrTitle"/>
          </p:nvPr>
        </p:nvSpPr>
        <p:spPr>
          <a:xfrm>
            <a:off x="1876424" y="966159"/>
            <a:ext cx="8791575" cy="1052422"/>
          </a:xfrm>
        </p:spPr>
        <p:txBody>
          <a:bodyPr>
            <a:normAutofit/>
          </a:bodyPr>
          <a:lstStyle/>
          <a:p>
            <a:pPr algn="ctr"/>
            <a:r>
              <a:rPr lang="en-US" sz="5400" dirty="0">
                <a:solidFill>
                  <a:schemeClr val="bg1"/>
                </a:solidFill>
                <a:latin typeface="Rockwell" panose="02060603020205020403" pitchFamily="18" charset="0"/>
              </a:rPr>
              <a:t>DATA Types in  n</a:t>
            </a:r>
            <a:r>
              <a:rPr lang="en-US" sz="3600" dirty="0">
                <a:solidFill>
                  <a:schemeClr val="bg1"/>
                </a:solidFill>
                <a:latin typeface="Rockwell" panose="02060603020205020403" pitchFamily="18" charset="0"/>
              </a:rPr>
              <a:t>UM</a:t>
            </a:r>
            <a:r>
              <a:rPr lang="en-US" sz="5400" dirty="0">
                <a:solidFill>
                  <a:schemeClr val="bg1"/>
                </a:solidFill>
                <a:latin typeface="Rockwell" panose="02060603020205020403" pitchFamily="18" charset="0"/>
              </a:rPr>
              <a:t>py</a:t>
            </a:r>
          </a:p>
        </p:txBody>
      </p:sp>
      <p:sp>
        <p:nvSpPr>
          <p:cNvPr id="3" name="Subtitle 2">
            <a:extLst>
              <a:ext uri="{FF2B5EF4-FFF2-40B4-BE49-F238E27FC236}">
                <a16:creationId xmlns:a16="http://schemas.microsoft.com/office/drawing/2014/main" xmlns="" id="{2E78725B-6E40-4D82-B375-7831D81C29EE}"/>
              </a:ext>
            </a:extLst>
          </p:cNvPr>
          <p:cNvSpPr>
            <a:spLocks noGrp="1"/>
          </p:cNvSpPr>
          <p:nvPr>
            <p:ph type="subTitle" idx="1"/>
          </p:nvPr>
        </p:nvSpPr>
        <p:spPr>
          <a:xfrm>
            <a:off x="1876424" y="2467155"/>
            <a:ext cx="8791575" cy="3450566"/>
          </a:xfrm>
        </p:spPr>
        <p:txBody>
          <a:bodyPr>
            <a:normAutofit fontScale="40000" lnSpcReduction="20000"/>
          </a:bodyPr>
          <a:lstStyle/>
          <a:p>
            <a:r>
              <a:rPr lang="en-US" sz="12800" b="1" dirty="0">
                <a:solidFill>
                  <a:schemeClr val="bg1"/>
                </a:solidFill>
                <a:latin typeface="Arial Narrow" panose="020B0606020202030204" pitchFamily="34" charset="0"/>
              </a:rPr>
              <a:t>bool                              </a:t>
            </a:r>
            <a:r>
              <a:rPr lang="en-US" sz="12800" b="1" dirty="0" err="1" smtClean="0">
                <a:solidFill>
                  <a:schemeClr val="bg1"/>
                </a:solidFill>
                <a:latin typeface="Arial Narrow" panose="020B0606020202030204" pitchFamily="34" charset="0"/>
              </a:rPr>
              <a:t>int</a:t>
            </a:r>
            <a:endParaRPr lang="en-US" sz="12800" b="1" dirty="0" smtClean="0">
              <a:solidFill>
                <a:schemeClr val="bg1"/>
              </a:solidFill>
              <a:latin typeface="Arial Narrow" panose="020B0606020202030204" pitchFamily="34" charset="0"/>
            </a:endParaRPr>
          </a:p>
          <a:p>
            <a:r>
              <a:rPr lang="en-US" sz="12800" b="1" dirty="0" smtClean="0">
                <a:solidFill>
                  <a:schemeClr val="bg1"/>
                </a:solidFill>
                <a:latin typeface="Arial Narrow" panose="020B0606020202030204" pitchFamily="34" charset="0"/>
              </a:rPr>
              <a:t>   </a:t>
            </a:r>
            <a:r>
              <a:rPr lang="en-US" sz="12800" b="1" dirty="0" err="1" smtClean="0">
                <a:solidFill>
                  <a:schemeClr val="bg1"/>
                </a:solidFill>
                <a:latin typeface="Arial Narrow" panose="020B0606020202030204" pitchFamily="34" charset="0"/>
              </a:rPr>
              <a:t>Uint</a:t>
            </a:r>
            <a:r>
              <a:rPr lang="en-US" sz="12800" b="1" dirty="0" smtClean="0">
                <a:solidFill>
                  <a:schemeClr val="bg1"/>
                </a:solidFill>
                <a:latin typeface="Arial Narrow" panose="020B0606020202030204" pitchFamily="34" charset="0"/>
              </a:rPr>
              <a:t>                               float</a:t>
            </a:r>
          </a:p>
          <a:p>
            <a:r>
              <a:rPr lang="en-US" sz="12800" b="1" dirty="0" smtClean="0">
                <a:solidFill>
                  <a:schemeClr val="bg1"/>
                </a:solidFill>
                <a:latin typeface="Arial Narrow" panose="020B0606020202030204" pitchFamily="34" charset="0"/>
              </a:rPr>
              <a:t>String                              Complex</a:t>
            </a:r>
            <a:endParaRPr lang="en-US" sz="12800" b="1" dirty="0">
              <a:solidFill>
                <a:schemeClr val="bg1"/>
              </a:solidFill>
              <a:latin typeface="Arial Narrow" panose="020B0606020202030204" pitchFamily="34" charset="0"/>
            </a:endParaRPr>
          </a:p>
          <a:p>
            <a:r>
              <a:rPr lang="en-US" sz="12800" b="1" dirty="0" err="1">
                <a:solidFill>
                  <a:schemeClr val="bg1"/>
                </a:solidFill>
                <a:latin typeface="Arial Narrow" panose="020B0606020202030204" pitchFamily="34" charset="0"/>
              </a:rPr>
              <a:t>unicode</a:t>
            </a:r>
            <a:r>
              <a:rPr lang="en-US" sz="12800" b="1" dirty="0">
                <a:solidFill>
                  <a:schemeClr val="bg1"/>
                </a:solidFill>
                <a:latin typeface="Arial Narrow" panose="020B0606020202030204" pitchFamily="34" charset="0"/>
              </a:rPr>
              <a:t>                        </a:t>
            </a:r>
            <a:r>
              <a:rPr lang="en-US" sz="12800" b="1" dirty="0" smtClean="0">
                <a:solidFill>
                  <a:schemeClr val="bg1"/>
                </a:solidFill>
                <a:latin typeface="Arial Narrow" panose="020B0606020202030204" pitchFamily="34" charset="0"/>
              </a:rPr>
              <a:t>Datetime64</a:t>
            </a:r>
            <a:endParaRPr lang="en-US" sz="12800" b="1" dirty="0">
              <a:solidFill>
                <a:schemeClr val="bg1"/>
              </a:solidFill>
              <a:latin typeface="Arial Narrow" panose="020B0606020202030204" pitchFamily="34" charset="0"/>
            </a:endParaRPr>
          </a:p>
          <a:p>
            <a:endParaRPr lang="en-US" sz="12800" b="1" dirty="0">
              <a:latin typeface="Arial Narrow" panose="020B060602020203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Isosceles Triangle 4">
            <a:extLst>
              <a:ext uri="{FF2B5EF4-FFF2-40B4-BE49-F238E27FC236}">
                <a16:creationId xmlns:a16="http://schemas.microsoft.com/office/drawing/2014/main" xmlns="" id="{45171ABB-BC92-4CC6-895D-04EAB127D6C5}"/>
              </a:ext>
            </a:extLst>
          </p:cNvPr>
          <p:cNvSpPr/>
          <p:nvPr/>
        </p:nvSpPr>
        <p:spPr>
          <a:xfrm rot="5400000">
            <a:off x="-4116111" y="6149286"/>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Isosceles Triangle 5">
            <a:extLst>
              <a:ext uri="{FF2B5EF4-FFF2-40B4-BE49-F238E27FC236}">
                <a16:creationId xmlns:a16="http://schemas.microsoft.com/office/drawing/2014/main" xmlns="" id="{1E1D39EC-FEC9-4A62-9B8B-62AC13DFB418}"/>
              </a:ext>
            </a:extLst>
          </p:cNvPr>
          <p:cNvSpPr/>
          <p:nvPr/>
        </p:nvSpPr>
        <p:spPr>
          <a:xfrm rot="5400000">
            <a:off x="-5230881" y="22483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7" name="Isosceles Triangle 6">
            <a:extLst>
              <a:ext uri="{FF2B5EF4-FFF2-40B4-BE49-F238E27FC236}">
                <a16:creationId xmlns:a16="http://schemas.microsoft.com/office/drawing/2014/main" xmlns="" id="{B2D2370C-E22F-4E0B-865C-750943686820}"/>
              </a:ext>
            </a:extLst>
          </p:cNvPr>
          <p:cNvSpPr/>
          <p:nvPr/>
        </p:nvSpPr>
        <p:spPr>
          <a:xfrm rot="5400000">
            <a:off x="-5013319" y="149777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Isosceles Triangle 7">
            <a:extLst>
              <a:ext uri="{FF2B5EF4-FFF2-40B4-BE49-F238E27FC236}">
                <a16:creationId xmlns:a16="http://schemas.microsoft.com/office/drawing/2014/main" xmlns="" id="{7B1A517E-1DFA-44E5-A93F-207BE73EF846}"/>
              </a:ext>
            </a:extLst>
          </p:cNvPr>
          <p:cNvSpPr/>
          <p:nvPr/>
        </p:nvSpPr>
        <p:spPr>
          <a:xfrm rot="5400000">
            <a:off x="-4745689" y="7307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9" name="Isosceles Triangle 8">
            <a:extLst>
              <a:ext uri="{FF2B5EF4-FFF2-40B4-BE49-F238E27FC236}">
                <a16:creationId xmlns:a16="http://schemas.microsoft.com/office/drawing/2014/main" xmlns="" id="{2A53F910-6322-4F49-91E3-9DB2AF6E84BA}"/>
              </a:ext>
            </a:extLst>
          </p:cNvPr>
          <p:cNvSpPr/>
          <p:nvPr/>
        </p:nvSpPr>
        <p:spPr>
          <a:xfrm rot="5400000">
            <a:off x="-4954569" y="377014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Isosceles Triangle 9">
            <a:extLst>
              <a:ext uri="{FF2B5EF4-FFF2-40B4-BE49-F238E27FC236}">
                <a16:creationId xmlns:a16="http://schemas.microsoft.com/office/drawing/2014/main" xmlns="" id="{D3C50923-CC72-4D96-8878-AF11177700EC}"/>
              </a:ext>
            </a:extLst>
          </p:cNvPr>
          <p:cNvSpPr/>
          <p:nvPr/>
        </p:nvSpPr>
        <p:spPr>
          <a:xfrm rot="16200000">
            <a:off x="-2590263" y="332810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1" name="Isosceles Triangle 10">
            <a:extLst>
              <a:ext uri="{FF2B5EF4-FFF2-40B4-BE49-F238E27FC236}">
                <a16:creationId xmlns:a16="http://schemas.microsoft.com/office/drawing/2014/main" xmlns="" id="{B4CE63EB-9B85-4BFE-95DE-CF43E4D29250}"/>
              </a:ext>
            </a:extLst>
          </p:cNvPr>
          <p:cNvSpPr/>
          <p:nvPr/>
        </p:nvSpPr>
        <p:spPr>
          <a:xfrm rot="16200000">
            <a:off x="11526866" y="3459050"/>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2" name="Isosceles Triangle 11">
            <a:extLst>
              <a:ext uri="{FF2B5EF4-FFF2-40B4-BE49-F238E27FC236}">
                <a16:creationId xmlns:a16="http://schemas.microsoft.com/office/drawing/2014/main" xmlns="" id="{6E186214-2DD5-4CA4-813C-280808F19B00}"/>
              </a:ext>
            </a:extLst>
          </p:cNvPr>
          <p:cNvSpPr/>
          <p:nvPr/>
        </p:nvSpPr>
        <p:spPr>
          <a:xfrm rot="16200000">
            <a:off x="11771115" y="2355558"/>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3" name="Isosceles Triangle 12">
            <a:extLst>
              <a:ext uri="{FF2B5EF4-FFF2-40B4-BE49-F238E27FC236}">
                <a16:creationId xmlns:a16="http://schemas.microsoft.com/office/drawing/2014/main" xmlns="" id="{A42126FF-489A-4C81-83B2-B39C4595FEAC}"/>
              </a:ext>
            </a:extLst>
          </p:cNvPr>
          <p:cNvSpPr/>
          <p:nvPr/>
        </p:nvSpPr>
        <p:spPr>
          <a:xfrm rot="5400000">
            <a:off x="-2702170" y="443614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Isosceles Triangle 13">
            <a:extLst>
              <a:ext uri="{FF2B5EF4-FFF2-40B4-BE49-F238E27FC236}">
                <a16:creationId xmlns:a16="http://schemas.microsoft.com/office/drawing/2014/main" xmlns="" id="{F8FB38DB-A610-4754-A738-D3605780D934}"/>
              </a:ext>
            </a:extLst>
          </p:cNvPr>
          <p:cNvSpPr/>
          <p:nvPr/>
        </p:nvSpPr>
        <p:spPr>
          <a:xfrm rot="16200000">
            <a:off x="-2455801" y="376877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Isosceles Triangle 14">
            <a:extLst>
              <a:ext uri="{FF2B5EF4-FFF2-40B4-BE49-F238E27FC236}">
                <a16:creationId xmlns:a16="http://schemas.microsoft.com/office/drawing/2014/main" xmlns="" id="{E0440821-15FB-4F02-909C-AAA840C863E6}"/>
              </a:ext>
            </a:extLst>
          </p:cNvPr>
          <p:cNvSpPr/>
          <p:nvPr/>
        </p:nvSpPr>
        <p:spPr>
          <a:xfrm rot="5400000">
            <a:off x="12305254" y="4272067"/>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B2EAC594-0E5A-4036-A58F-D370D9D3D533}"/>
              </a:ext>
            </a:extLst>
          </p:cNvPr>
          <p:cNvSpPr/>
          <p:nvPr/>
        </p:nvSpPr>
        <p:spPr>
          <a:xfrm rot="5400000">
            <a:off x="12531409" y="4746902"/>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28E9FE72-AAAE-4C2F-B4B0-70460059784D}"/>
              </a:ext>
            </a:extLst>
          </p:cNvPr>
          <p:cNvSpPr/>
          <p:nvPr/>
        </p:nvSpPr>
        <p:spPr>
          <a:xfrm rot="16200000">
            <a:off x="11539172" y="4969295"/>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Oval 17">
            <a:extLst>
              <a:ext uri="{FF2B5EF4-FFF2-40B4-BE49-F238E27FC236}">
                <a16:creationId xmlns:a16="http://schemas.microsoft.com/office/drawing/2014/main" xmlns="" id="{D0E4BEA4-8BC4-4FD6-B7D4-51F5B409BEBB}"/>
              </a:ext>
            </a:extLst>
          </p:cNvPr>
          <p:cNvSpPr/>
          <p:nvPr/>
        </p:nvSpPr>
        <p:spPr>
          <a:xfrm>
            <a:off x="-1852049" y="7726626"/>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TextBox 20">
            <a:extLst>
              <a:ext uri="{FF2B5EF4-FFF2-40B4-BE49-F238E27FC236}">
                <a16:creationId xmlns:a16="http://schemas.microsoft.com/office/drawing/2014/main" xmlns="" id="{1EA798E8-C538-43BA-82A9-D8F4C99545BD}"/>
              </a:ext>
            </a:extLst>
          </p:cNvPr>
          <p:cNvSpPr txBox="1"/>
          <p:nvPr/>
        </p:nvSpPr>
        <p:spPr>
          <a:xfrm>
            <a:off x="-6654427" y="2085785"/>
            <a:ext cx="4873754" cy="400110"/>
          </a:xfrm>
          <a:prstGeom prst="rect">
            <a:avLst/>
          </a:prstGeom>
          <a:noFill/>
        </p:spPr>
        <p:txBody>
          <a:bodyPr wrap="square" rtlCol="0">
            <a:spAutoFit/>
          </a:bodyPr>
          <a:lstStyle/>
          <a:p>
            <a:r>
              <a:rPr lang="en-US" sz="2000" dirty="0">
                <a:latin typeface="Arial Black" panose="020B0A04020102020204" pitchFamily="34" charset="0"/>
              </a:rPr>
              <a:t>NUMPY</a:t>
            </a:r>
            <a:endParaRPr lang="en-PK" sz="2400" dirty="0">
              <a:latin typeface="Arial Black" panose="020B0A04020102020204" pitchFamily="34" charset="0"/>
            </a:endParaRPr>
          </a:p>
        </p:txBody>
      </p:sp>
      <p:sp>
        <p:nvSpPr>
          <p:cNvPr id="22" name="TextBox 21">
            <a:extLst>
              <a:ext uri="{FF2B5EF4-FFF2-40B4-BE49-F238E27FC236}">
                <a16:creationId xmlns:a16="http://schemas.microsoft.com/office/drawing/2014/main" xmlns="" id="{2B247F55-2DAE-45A7-8AB4-5BD4D39141ED}"/>
              </a:ext>
            </a:extLst>
          </p:cNvPr>
          <p:cNvSpPr txBox="1"/>
          <p:nvPr/>
        </p:nvSpPr>
        <p:spPr>
          <a:xfrm>
            <a:off x="-6672371" y="2324664"/>
            <a:ext cx="6654980" cy="646331"/>
          </a:xfrm>
          <a:prstGeom prst="rect">
            <a:avLst/>
          </a:prstGeom>
          <a:noFill/>
        </p:spPr>
        <p:txBody>
          <a:bodyPr wrap="square" rtlCol="0">
            <a:spAutoFit/>
          </a:bodyPr>
          <a:lstStyle/>
          <a:p>
            <a:r>
              <a:rPr lang="en-US" sz="3600" dirty="0" err="1">
                <a:solidFill>
                  <a:srgbClr val="53B586">
                    <a:alpha val="0"/>
                  </a:srgbClr>
                </a:solidFill>
                <a:latin typeface="Arial Black" panose="020B0A04020102020204" pitchFamily="34" charset="0"/>
              </a:rPr>
              <a:t>Behaviour</a:t>
            </a:r>
            <a:r>
              <a:rPr lang="en-US" sz="3600" dirty="0">
                <a:solidFill>
                  <a:srgbClr val="53B586">
                    <a:alpha val="0"/>
                  </a:srgbClr>
                </a:solidFill>
                <a:latin typeface="Arial Black" panose="020B0A04020102020204" pitchFamily="34" charset="0"/>
              </a:rPr>
              <a:t> &amp; Data types </a:t>
            </a:r>
            <a:endParaRPr lang="en-PK" sz="3600" dirty="0">
              <a:solidFill>
                <a:srgbClr val="53B586">
                  <a:alpha val="0"/>
                </a:srgbClr>
              </a:solidFill>
              <a:latin typeface="Arial Black" panose="020B0A04020102020204" pitchFamily="34" charset="0"/>
            </a:endParaRPr>
          </a:p>
        </p:txBody>
      </p:sp>
      <p:sp>
        <p:nvSpPr>
          <p:cNvPr id="23" name="TextBox 22">
            <a:extLst>
              <a:ext uri="{FF2B5EF4-FFF2-40B4-BE49-F238E27FC236}">
                <a16:creationId xmlns:a16="http://schemas.microsoft.com/office/drawing/2014/main" xmlns="" id="{5A910698-4F88-4991-9FBA-7D429B077444}"/>
              </a:ext>
            </a:extLst>
          </p:cNvPr>
          <p:cNvSpPr txBox="1"/>
          <p:nvPr/>
        </p:nvSpPr>
        <p:spPr>
          <a:xfrm>
            <a:off x="-2773317" y="2781807"/>
            <a:ext cx="1895109" cy="338554"/>
          </a:xfrm>
          <a:prstGeom prst="rect">
            <a:avLst/>
          </a:prstGeom>
          <a:noFill/>
        </p:spPr>
        <p:txBody>
          <a:bodyPr wrap="square" rtlCol="0">
            <a:spAutoFit/>
          </a:bodyPr>
          <a:lstStyle/>
          <a:p>
            <a:r>
              <a:rPr lang="en-US" sz="1600" i="1" dirty="0">
                <a:solidFill>
                  <a:schemeClr val="tx1">
                    <a:alpha val="0"/>
                  </a:schemeClr>
                </a:solidFill>
                <a:latin typeface="Arial Black" panose="020B0A04020102020204" pitchFamily="34" charset="0"/>
              </a:rPr>
              <a:t>Presenter</a:t>
            </a:r>
          </a:p>
        </p:txBody>
      </p:sp>
      <p:sp>
        <p:nvSpPr>
          <p:cNvPr id="24" name="TextBox 23">
            <a:extLst>
              <a:ext uri="{FF2B5EF4-FFF2-40B4-BE49-F238E27FC236}">
                <a16:creationId xmlns:a16="http://schemas.microsoft.com/office/drawing/2014/main" xmlns="" id="{23E6F818-0AE1-4421-93AF-94F8C2022F82}"/>
              </a:ext>
            </a:extLst>
          </p:cNvPr>
          <p:cNvSpPr txBox="1"/>
          <p:nvPr/>
        </p:nvSpPr>
        <p:spPr>
          <a:xfrm>
            <a:off x="-1882002" y="3058806"/>
            <a:ext cx="1895109" cy="338554"/>
          </a:xfrm>
          <a:prstGeom prst="rect">
            <a:avLst/>
          </a:prstGeom>
          <a:noFill/>
        </p:spPr>
        <p:txBody>
          <a:bodyPr wrap="square" rtlCol="0">
            <a:spAutoFit/>
          </a:bodyPr>
          <a:lstStyle/>
          <a:p>
            <a:r>
              <a:rPr lang="en-US" sz="1600" dirty="0">
                <a:solidFill>
                  <a:srgbClr val="53B586">
                    <a:alpha val="0"/>
                  </a:srgbClr>
                </a:solidFill>
                <a:latin typeface="Arial Black" panose="020B0A04020102020204" pitchFamily="34" charset="0"/>
              </a:rPr>
              <a:t>Junaid </a:t>
            </a:r>
            <a:r>
              <a:rPr lang="en-US" sz="1600" dirty="0">
                <a:solidFill>
                  <a:schemeClr val="tx1">
                    <a:alpha val="0"/>
                  </a:schemeClr>
                </a:solidFill>
                <a:latin typeface="Arial Black" panose="020B0A04020102020204" pitchFamily="34" charset="0"/>
              </a:rPr>
              <a:t>Asif</a:t>
            </a:r>
          </a:p>
        </p:txBody>
      </p:sp>
      <p:sp>
        <p:nvSpPr>
          <p:cNvPr id="25" name="Rectangle 24">
            <a:extLst>
              <a:ext uri="{FF2B5EF4-FFF2-40B4-BE49-F238E27FC236}">
                <a16:creationId xmlns:a16="http://schemas.microsoft.com/office/drawing/2014/main" xmlns="" id="{00E51C30-84E4-4FF0-90C5-65A68A3EF390}"/>
              </a:ext>
            </a:extLst>
          </p:cNvPr>
          <p:cNvSpPr/>
          <p:nvPr/>
        </p:nvSpPr>
        <p:spPr>
          <a:xfrm rot="3882128">
            <a:off x="13543012" y="6211595"/>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27592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B879FF24-AA6C-4F6F-A4D6-78302715393B}"/>
              </a:ext>
            </a:extLst>
          </p:cNvPr>
          <p:cNvSpPr/>
          <p:nvPr/>
        </p:nvSpPr>
        <p:spPr>
          <a:xfrm>
            <a:off x="7888692" y="1"/>
            <a:ext cx="5841823" cy="6858000"/>
          </a:xfrm>
          <a:custGeom>
            <a:avLst/>
            <a:gdLst>
              <a:gd name="connsiteX0" fmla="*/ 522025 w 5841823"/>
              <a:gd name="connsiteY0" fmla="*/ 0 h 6858000"/>
              <a:gd name="connsiteX1" fmla="*/ 5319798 w 5841823"/>
              <a:gd name="connsiteY1" fmla="*/ 0 h 6858000"/>
              <a:gd name="connsiteX2" fmla="*/ 5841823 w 5841823"/>
              <a:gd name="connsiteY2" fmla="*/ 522025 h 6858000"/>
              <a:gd name="connsiteX3" fmla="*/ 5841823 w 5841823"/>
              <a:gd name="connsiteY3" fmla="*/ 6335975 h 6858000"/>
              <a:gd name="connsiteX4" fmla="*/ 5319798 w 5841823"/>
              <a:gd name="connsiteY4" fmla="*/ 6858000 h 6858000"/>
              <a:gd name="connsiteX5" fmla="*/ 522025 w 5841823"/>
              <a:gd name="connsiteY5" fmla="*/ 6858000 h 6858000"/>
              <a:gd name="connsiteX6" fmla="*/ 0 w 5841823"/>
              <a:gd name="connsiteY6" fmla="*/ 6335975 h 6858000"/>
              <a:gd name="connsiteX7" fmla="*/ 0 w 5841823"/>
              <a:gd name="connsiteY7" fmla="*/ 5867723 h 6858000"/>
              <a:gd name="connsiteX8" fmla="*/ 111492 w 5841823"/>
              <a:gd name="connsiteY8" fmla="*/ 5906788 h 6858000"/>
              <a:gd name="connsiteX9" fmla="*/ 917386 w 5841823"/>
              <a:gd name="connsiteY9" fmla="*/ 6023428 h 6858000"/>
              <a:gd name="connsiteX10" fmla="*/ 3627465 w 5841823"/>
              <a:gd name="connsiteY10" fmla="*/ 3428999 h 6858000"/>
              <a:gd name="connsiteX11" fmla="*/ 917386 w 5841823"/>
              <a:gd name="connsiteY11" fmla="*/ 834570 h 6858000"/>
              <a:gd name="connsiteX12" fmla="*/ 111492 w 5841823"/>
              <a:gd name="connsiteY12" fmla="*/ 951211 h 6858000"/>
              <a:gd name="connsiteX13" fmla="*/ 0 w 5841823"/>
              <a:gd name="connsiteY13" fmla="*/ 990276 h 6858000"/>
              <a:gd name="connsiteX14" fmla="*/ 0 w 5841823"/>
              <a:gd name="connsiteY14" fmla="*/ 522025 h 6858000"/>
              <a:gd name="connsiteX15" fmla="*/ 522025 w 5841823"/>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1823" h="6858000">
                <a:moveTo>
                  <a:pt x="522025" y="0"/>
                </a:moveTo>
                <a:lnTo>
                  <a:pt x="5319798" y="0"/>
                </a:lnTo>
                <a:cubicBezTo>
                  <a:pt x="5608104" y="0"/>
                  <a:pt x="5841823" y="233719"/>
                  <a:pt x="5841823" y="522025"/>
                </a:cubicBezTo>
                <a:lnTo>
                  <a:pt x="5841823" y="6335975"/>
                </a:lnTo>
                <a:cubicBezTo>
                  <a:pt x="5841823" y="6624281"/>
                  <a:pt x="5608104" y="6858000"/>
                  <a:pt x="5319798" y="6858000"/>
                </a:cubicBezTo>
                <a:lnTo>
                  <a:pt x="522025" y="6858000"/>
                </a:lnTo>
                <a:cubicBezTo>
                  <a:pt x="233719" y="6858000"/>
                  <a:pt x="0" y="6624281"/>
                  <a:pt x="0" y="6335975"/>
                </a:cubicBezTo>
                <a:lnTo>
                  <a:pt x="0" y="5867723"/>
                </a:lnTo>
                <a:lnTo>
                  <a:pt x="111492" y="5906788"/>
                </a:lnTo>
                <a:cubicBezTo>
                  <a:pt x="366074" y="5982592"/>
                  <a:pt x="636748" y="6023428"/>
                  <a:pt x="917386" y="6023428"/>
                </a:cubicBezTo>
                <a:cubicBezTo>
                  <a:pt x="2414121" y="6023428"/>
                  <a:pt x="3627465" y="4861863"/>
                  <a:pt x="3627465" y="3428999"/>
                </a:cubicBezTo>
                <a:cubicBezTo>
                  <a:pt x="3627465" y="1996135"/>
                  <a:pt x="2414121" y="834570"/>
                  <a:pt x="917386" y="834570"/>
                </a:cubicBezTo>
                <a:cubicBezTo>
                  <a:pt x="636748" y="834570"/>
                  <a:pt x="366074" y="875406"/>
                  <a:pt x="111492" y="951211"/>
                </a:cubicBezTo>
                <a:lnTo>
                  <a:pt x="0" y="990276"/>
                </a:lnTo>
                <a:lnTo>
                  <a:pt x="0" y="522025"/>
                </a:lnTo>
                <a:cubicBezTo>
                  <a:pt x="0" y="233719"/>
                  <a:pt x="233719" y="0"/>
                  <a:pt x="522025" y="0"/>
                </a:cubicBezTo>
                <a:close/>
              </a:path>
            </a:pathLst>
          </a:custGeom>
          <a:solidFill>
            <a:srgbClr val="53B586"/>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8">
            <a:extLst>
              <a:ext uri="{FF2B5EF4-FFF2-40B4-BE49-F238E27FC236}">
                <a16:creationId xmlns:a16="http://schemas.microsoft.com/office/drawing/2014/main" xmlns="" id="{D5A84083-5C5D-43B5-A541-F7AB973D240C}"/>
              </a:ext>
            </a:extLst>
          </p:cNvPr>
          <p:cNvPicPr>
            <a:picLocks noChangeAspect="1"/>
          </p:cNvPicPr>
          <p:nvPr/>
        </p:nvPicPr>
        <p:blipFill rotWithShape="1">
          <a:blip r:embed="rId2">
            <a:extLst>
              <a:ext uri="{28A0092B-C50C-407E-A947-70E740481C1C}">
                <a14:useLocalDpi xmlns:a14="http://schemas.microsoft.com/office/drawing/2010/main" val="0"/>
              </a:ext>
            </a:extLst>
          </a:blip>
          <a:srcRect r="46537"/>
          <a:stretch/>
        </p:blipFill>
        <p:spPr>
          <a:xfrm>
            <a:off x="6270171" y="1001487"/>
            <a:ext cx="5080000" cy="4891314"/>
          </a:xfrm>
          <a:prstGeom prst="ellipse">
            <a:avLst/>
          </a:prstGeom>
        </p:spPr>
      </p:pic>
      <p:sp>
        <p:nvSpPr>
          <p:cNvPr id="10" name="TextBox 9">
            <a:extLst>
              <a:ext uri="{FF2B5EF4-FFF2-40B4-BE49-F238E27FC236}">
                <a16:creationId xmlns:a16="http://schemas.microsoft.com/office/drawing/2014/main" xmlns="" id="{3678DBE8-F6E8-4DD9-8371-E451B9A1740A}"/>
              </a:ext>
            </a:extLst>
          </p:cNvPr>
          <p:cNvSpPr txBox="1"/>
          <p:nvPr/>
        </p:nvSpPr>
        <p:spPr>
          <a:xfrm>
            <a:off x="656861" y="1585755"/>
            <a:ext cx="3686628"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11" name="TextBox 10">
            <a:extLst>
              <a:ext uri="{FF2B5EF4-FFF2-40B4-BE49-F238E27FC236}">
                <a16:creationId xmlns:a16="http://schemas.microsoft.com/office/drawing/2014/main" xmlns="" id="{5251F32A-7E48-4EFC-9BB7-C3517A2A5E2E}"/>
              </a:ext>
            </a:extLst>
          </p:cNvPr>
          <p:cNvSpPr txBox="1"/>
          <p:nvPr/>
        </p:nvSpPr>
        <p:spPr>
          <a:xfrm>
            <a:off x="656861" y="1785810"/>
            <a:ext cx="4281714" cy="1200329"/>
          </a:xfrm>
          <a:prstGeom prst="rect">
            <a:avLst/>
          </a:prstGeom>
          <a:noFill/>
        </p:spPr>
        <p:txBody>
          <a:bodyPr wrap="square" rtlCol="0">
            <a:spAutoFit/>
          </a:bodyPr>
          <a:lstStyle/>
          <a:p>
            <a:r>
              <a:rPr lang="en-US" sz="7200" dirty="0">
                <a:solidFill>
                  <a:srgbClr val="53B586"/>
                </a:solidFill>
                <a:latin typeface="Arial Black" panose="020B0A04020102020204" pitchFamily="34" charset="0"/>
              </a:rPr>
              <a:t>NUMPY</a:t>
            </a:r>
            <a:endParaRPr lang="en-PK" sz="2000" dirty="0">
              <a:solidFill>
                <a:srgbClr val="53B586"/>
              </a:solidFill>
              <a:latin typeface="Arial Black" panose="020B0A04020102020204" pitchFamily="34" charset="0"/>
            </a:endParaRPr>
          </a:p>
        </p:txBody>
      </p:sp>
      <p:sp>
        <p:nvSpPr>
          <p:cNvPr id="12" name="TextBox 11">
            <a:extLst>
              <a:ext uri="{FF2B5EF4-FFF2-40B4-BE49-F238E27FC236}">
                <a16:creationId xmlns:a16="http://schemas.microsoft.com/office/drawing/2014/main" xmlns="" id="{F423E03D-FD99-458C-B528-5BF930B55FAC}"/>
              </a:ext>
            </a:extLst>
          </p:cNvPr>
          <p:cNvSpPr txBox="1"/>
          <p:nvPr/>
        </p:nvSpPr>
        <p:spPr>
          <a:xfrm>
            <a:off x="656861" y="3155782"/>
            <a:ext cx="5246915" cy="1477328"/>
          </a:xfrm>
          <a:prstGeom prst="rect">
            <a:avLst/>
          </a:prstGeom>
          <a:noFill/>
        </p:spPr>
        <p:txBody>
          <a:bodyPr wrap="square" rtlCol="0">
            <a:spAutoFit/>
          </a:bodyPr>
          <a:lstStyle/>
          <a:p>
            <a:pPr algn="just"/>
            <a:r>
              <a:rPr lang="en-US" dirty="0"/>
              <a:t>NumPy, a cornerstone of Python's scientific ecosystem, facilitates efficient manipulation of arrays and matrices for diverse computational tasks, including numerical computing, data analysis, and machine learning.</a:t>
            </a:r>
            <a:endParaRPr lang="en-PK" dirty="0"/>
          </a:p>
        </p:txBody>
      </p:sp>
      <p:sp>
        <p:nvSpPr>
          <p:cNvPr id="8" name="Isosceles Triangle 7">
            <a:extLst>
              <a:ext uri="{FF2B5EF4-FFF2-40B4-BE49-F238E27FC236}">
                <a16:creationId xmlns:a16="http://schemas.microsoft.com/office/drawing/2014/main" xmlns="" id="{47F7C303-3EE6-4743-9F97-6934AE89EF7F}"/>
              </a:ext>
            </a:extLst>
          </p:cNvPr>
          <p:cNvSpPr/>
          <p:nvPr/>
        </p:nvSpPr>
        <p:spPr>
          <a:xfrm rot="5400000">
            <a:off x="-3170395" y="567798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8D5CBE74-7401-4343-8C23-6EAA3492264B}"/>
              </a:ext>
            </a:extLst>
          </p:cNvPr>
          <p:cNvSpPr/>
          <p:nvPr/>
        </p:nvSpPr>
        <p:spPr>
          <a:xfrm rot="5400000">
            <a:off x="-4192388" y="17717"/>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4" name="Isosceles Triangle 13">
            <a:extLst>
              <a:ext uri="{FF2B5EF4-FFF2-40B4-BE49-F238E27FC236}">
                <a16:creationId xmlns:a16="http://schemas.microsoft.com/office/drawing/2014/main" xmlns="" id="{3AF4E87B-6FE3-4677-86E6-16D3DAF3B076}"/>
              </a:ext>
            </a:extLst>
          </p:cNvPr>
          <p:cNvSpPr/>
          <p:nvPr/>
        </p:nvSpPr>
        <p:spPr>
          <a:xfrm rot="5400000">
            <a:off x="-5496812" y="1795101"/>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5" name="Isosceles Triangle 14">
            <a:extLst>
              <a:ext uri="{FF2B5EF4-FFF2-40B4-BE49-F238E27FC236}">
                <a16:creationId xmlns:a16="http://schemas.microsoft.com/office/drawing/2014/main" xmlns="" id="{E66A0872-C70F-4AA9-B409-32459CABB765}"/>
              </a:ext>
            </a:extLst>
          </p:cNvPr>
          <p:cNvSpPr/>
          <p:nvPr/>
        </p:nvSpPr>
        <p:spPr>
          <a:xfrm rot="5400000">
            <a:off x="-5285678" y="-132947"/>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6" name="Isosceles Triangle 15">
            <a:extLst>
              <a:ext uri="{FF2B5EF4-FFF2-40B4-BE49-F238E27FC236}">
                <a16:creationId xmlns:a16="http://schemas.microsoft.com/office/drawing/2014/main" xmlns="" id="{A961FBEA-E025-4902-959C-07E27A0BD04E}"/>
              </a:ext>
            </a:extLst>
          </p:cNvPr>
          <p:cNvSpPr/>
          <p:nvPr/>
        </p:nvSpPr>
        <p:spPr>
          <a:xfrm rot="16200000">
            <a:off x="-2182931" y="309193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B2927D7D-4C49-4EC9-8E34-D4CEA25146AF}"/>
              </a:ext>
            </a:extLst>
          </p:cNvPr>
          <p:cNvSpPr/>
          <p:nvPr/>
        </p:nvSpPr>
        <p:spPr>
          <a:xfrm rot="16200000">
            <a:off x="11838388" y="3138280"/>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Isosceles Triangle 17">
            <a:extLst>
              <a:ext uri="{FF2B5EF4-FFF2-40B4-BE49-F238E27FC236}">
                <a16:creationId xmlns:a16="http://schemas.microsoft.com/office/drawing/2014/main" xmlns="" id="{C4C2FB00-2315-4B5D-8C3E-01D100BEFB0C}"/>
              </a:ext>
            </a:extLst>
          </p:cNvPr>
          <p:cNvSpPr/>
          <p:nvPr/>
        </p:nvSpPr>
        <p:spPr>
          <a:xfrm rot="16200000">
            <a:off x="12010110" y="-1239966"/>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Isosceles Triangle 18">
            <a:extLst>
              <a:ext uri="{FF2B5EF4-FFF2-40B4-BE49-F238E27FC236}">
                <a16:creationId xmlns:a16="http://schemas.microsoft.com/office/drawing/2014/main" xmlns="" id="{FCD87910-AC69-458B-8418-26E7F1BF6A9C}"/>
              </a:ext>
            </a:extLst>
          </p:cNvPr>
          <p:cNvSpPr/>
          <p:nvPr/>
        </p:nvSpPr>
        <p:spPr>
          <a:xfrm rot="16200000">
            <a:off x="11332117" y="221142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0" name="Isosceles Triangle 19">
            <a:extLst>
              <a:ext uri="{FF2B5EF4-FFF2-40B4-BE49-F238E27FC236}">
                <a16:creationId xmlns:a16="http://schemas.microsoft.com/office/drawing/2014/main" xmlns="" id="{66C675F8-6ACE-48EC-AA81-C7D4FAFE50C3}"/>
              </a:ext>
            </a:extLst>
          </p:cNvPr>
          <p:cNvSpPr/>
          <p:nvPr/>
        </p:nvSpPr>
        <p:spPr>
          <a:xfrm rot="5400000">
            <a:off x="-3851049" y="3890679"/>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Isosceles Triangle 20">
            <a:extLst>
              <a:ext uri="{FF2B5EF4-FFF2-40B4-BE49-F238E27FC236}">
                <a16:creationId xmlns:a16="http://schemas.microsoft.com/office/drawing/2014/main" xmlns="" id="{78621224-164F-4138-A9DB-0FA6449AD1CA}"/>
              </a:ext>
            </a:extLst>
          </p:cNvPr>
          <p:cNvSpPr/>
          <p:nvPr/>
        </p:nvSpPr>
        <p:spPr>
          <a:xfrm rot="16200000">
            <a:off x="-2515880" y="2869951"/>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Isosceles Triangle 21">
            <a:extLst>
              <a:ext uri="{FF2B5EF4-FFF2-40B4-BE49-F238E27FC236}">
                <a16:creationId xmlns:a16="http://schemas.microsoft.com/office/drawing/2014/main" xmlns="" id="{FE96B1B1-F515-4684-B5DA-8E42ED6E0BCD}"/>
              </a:ext>
            </a:extLst>
          </p:cNvPr>
          <p:cNvSpPr/>
          <p:nvPr/>
        </p:nvSpPr>
        <p:spPr>
          <a:xfrm rot="5400000">
            <a:off x="13278080" y="442841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Isosceles Triangle 22">
            <a:extLst>
              <a:ext uri="{FF2B5EF4-FFF2-40B4-BE49-F238E27FC236}">
                <a16:creationId xmlns:a16="http://schemas.microsoft.com/office/drawing/2014/main" xmlns="" id="{5904917F-EBD1-4460-BBC8-7982624C6E71}"/>
              </a:ext>
            </a:extLst>
          </p:cNvPr>
          <p:cNvSpPr/>
          <p:nvPr/>
        </p:nvSpPr>
        <p:spPr>
          <a:xfrm rot="5400000">
            <a:off x="13695307" y="467484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Rectangle 23">
            <a:extLst>
              <a:ext uri="{FF2B5EF4-FFF2-40B4-BE49-F238E27FC236}">
                <a16:creationId xmlns:a16="http://schemas.microsoft.com/office/drawing/2014/main" xmlns="" id="{4DFCD787-14F8-406E-AC58-C4FDD74BEC2F}"/>
              </a:ext>
            </a:extLst>
          </p:cNvPr>
          <p:cNvSpPr/>
          <p:nvPr/>
        </p:nvSpPr>
        <p:spPr>
          <a:xfrm rot="3439712">
            <a:off x="12967038" y="6376626"/>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654EA128-B580-43A8-9CF0-7BE6BB6A774F}"/>
              </a:ext>
            </a:extLst>
          </p:cNvPr>
          <p:cNvSpPr/>
          <p:nvPr/>
        </p:nvSpPr>
        <p:spPr>
          <a:xfrm rot="16200000">
            <a:off x="12736468" y="4743090"/>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8" name="TextBox 27">
            <a:extLst>
              <a:ext uri="{FF2B5EF4-FFF2-40B4-BE49-F238E27FC236}">
                <a16:creationId xmlns:a16="http://schemas.microsoft.com/office/drawing/2014/main" xmlns="" id="{899E548C-2D3F-4A93-B236-34D36D388754}"/>
              </a:ext>
            </a:extLst>
          </p:cNvPr>
          <p:cNvSpPr txBox="1"/>
          <p:nvPr/>
        </p:nvSpPr>
        <p:spPr>
          <a:xfrm>
            <a:off x="-4984115" y="2746702"/>
            <a:ext cx="1895109" cy="338554"/>
          </a:xfrm>
          <a:prstGeom prst="rect">
            <a:avLst/>
          </a:prstGeom>
          <a:noFill/>
        </p:spPr>
        <p:txBody>
          <a:bodyPr wrap="square" rtlCol="0">
            <a:spAutoFit/>
          </a:bodyPr>
          <a:lstStyle/>
          <a:p>
            <a:r>
              <a:rPr lang="en-US" sz="1600" i="1" dirty="0">
                <a:solidFill>
                  <a:schemeClr val="tx1">
                    <a:alpha val="0"/>
                  </a:schemeClr>
                </a:solidFill>
                <a:latin typeface="Arial Black" panose="020B0A04020102020204" pitchFamily="34" charset="0"/>
              </a:rPr>
              <a:t>Presenter</a:t>
            </a:r>
          </a:p>
        </p:txBody>
      </p:sp>
      <p:sp>
        <p:nvSpPr>
          <p:cNvPr id="29" name="TextBox 28">
            <a:extLst>
              <a:ext uri="{FF2B5EF4-FFF2-40B4-BE49-F238E27FC236}">
                <a16:creationId xmlns:a16="http://schemas.microsoft.com/office/drawing/2014/main" xmlns="" id="{7FA0875F-D983-4C32-B35F-EA595747A43A}"/>
              </a:ext>
            </a:extLst>
          </p:cNvPr>
          <p:cNvSpPr txBox="1"/>
          <p:nvPr/>
        </p:nvSpPr>
        <p:spPr>
          <a:xfrm>
            <a:off x="-4276238" y="3032911"/>
            <a:ext cx="1895109" cy="338554"/>
          </a:xfrm>
          <a:prstGeom prst="rect">
            <a:avLst/>
          </a:prstGeom>
          <a:noFill/>
        </p:spPr>
        <p:txBody>
          <a:bodyPr wrap="square" rtlCol="0">
            <a:spAutoFit/>
          </a:bodyPr>
          <a:lstStyle/>
          <a:p>
            <a:r>
              <a:rPr lang="en-US" sz="1600" dirty="0">
                <a:solidFill>
                  <a:srgbClr val="53B586">
                    <a:alpha val="0"/>
                  </a:srgbClr>
                </a:solidFill>
                <a:latin typeface="Arial Black" panose="020B0A04020102020204" pitchFamily="34" charset="0"/>
              </a:rPr>
              <a:t>Junaid </a:t>
            </a:r>
            <a:r>
              <a:rPr lang="en-US" sz="1600" dirty="0">
                <a:solidFill>
                  <a:schemeClr val="tx1">
                    <a:alpha val="0"/>
                  </a:schemeClr>
                </a:solidFill>
                <a:latin typeface="Arial Black" panose="020B0A04020102020204" pitchFamily="34" charset="0"/>
              </a:rPr>
              <a:t>Asif</a:t>
            </a:r>
          </a:p>
        </p:txBody>
      </p:sp>
      <p:sp>
        <p:nvSpPr>
          <p:cNvPr id="31" name="TextBox 30">
            <a:extLst>
              <a:ext uri="{FF2B5EF4-FFF2-40B4-BE49-F238E27FC236}">
                <a16:creationId xmlns:a16="http://schemas.microsoft.com/office/drawing/2014/main" xmlns="" id="{52BB3FA0-3F95-41E7-8023-3DC179E31B58}"/>
              </a:ext>
            </a:extLst>
          </p:cNvPr>
          <p:cNvSpPr txBox="1"/>
          <p:nvPr/>
        </p:nvSpPr>
        <p:spPr>
          <a:xfrm>
            <a:off x="-2063717" y="1691675"/>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32" name="TextBox 31">
            <a:extLst>
              <a:ext uri="{FF2B5EF4-FFF2-40B4-BE49-F238E27FC236}">
                <a16:creationId xmlns:a16="http://schemas.microsoft.com/office/drawing/2014/main" xmlns="" id="{A799EAAE-0AA2-4393-8FF5-4809EFA5FD24}"/>
              </a:ext>
            </a:extLst>
          </p:cNvPr>
          <p:cNvSpPr txBox="1"/>
          <p:nvPr/>
        </p:nvSpPr>
        <p:spPr>
          <a:xfrm>
            <a:off x="-7274437" y="2196224"/>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Introduction to NumPy</a:t>
            </a:r>
            <a:endParaRPr lang="en-PK" sz="3600" dirty="0">
              <a:solidFill>
                <a:srgbClr val="53B586"/>
              </a:solidFill>
              <a:latin typeface="Arial Black" panose="020B0A04020102020204" pitchFamily="34" charset="0"/>
            </a:endParaRPr>
          </a:p>
        </p:txBody>
      </p:sp>
      <p:sp>
        <p:nvSpPr>
          <p:cNvPr id="33" name="TextBox 32">
            <a:extLst>
              <a:ext uri="{FF2B5EF4-FFF2-40B4-BE49-F238E27FC236}">
                <a16:creationId xmlns:a16="http://schemas.microsoft.com/office/drawing/2014/main" xmlns="" id="{7CCC5440-68A5-4F46-A9A6-3801C030B92F}"/>
              </a:ext>
            </a:extLst>
          </p:cNvPr>
          <p:cNvSpPr txBox="1"/>
          <p:nvPr/>
        </p:nvSpPr>
        <p:spPr>
          <a:xfrm>
            <a:off x="-8606232" y="2853761"/>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34" name="TextBox 33">
            <a:extLst>
              <a:ext uri="{FF2B5EF4-FFF2-40B4-BE49-F238E27FC236}">
                <a16:creationId xmlns:a16="http://schemas.microsoft.com/office/drawing/2014/main" xmlns="" id="{57F7BEE0-A6ED-42B5-BD24-3D53B28BAD78}"/>
              </a:ext>
            </a:extLst>
          </p:cNvPr>
          <p:cNvSpPr txBox="1"/>
          <p:nvPr/>
        </p:nvSpPr>
        <p:spPr>
          <a:xfrm>
            <a:off x="-9943270" y="3228939"/>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Adeel </a:t>
            </a:r>
            <a:r>
              <a:rPr lang="en-US" sz="1600" dirty="0">
                <a:latin typeface="Arial Black" panose="020B0A04020102020204" pitchFamily="34" charset="0"/>
              </a:rPr>
              <a:t>Naeem</a:t>
            </a:r>
          </a:p>
        </p:txBody>
      </p:sp>
      <p:sp>
        <p:nvSpPr>
          <p:cNvPr id="35" name="TextBox 34">
            <a:extLst>
              <a:ext uri="{FF2B5EF4-FFF2-40B4-BE49-F238E27FC236}">
                <a16:creationId xmlns:a16="http://schemas.microsoft.com/office/drawing/2014/main" xmlns="" id="{35777561-6B16-49D5-AC8A-1791C41B4C08}"/>
              </a:ext>
            </a:extLst>
          </p:cNvPr>
          <p:cNvSpPr txBox="1"/>
          <p:nvPr/>
        </p:nvSpPr>
        <p:spPr>
          <a:xfrm>
            <a:off x="-16232120" y="3829873"/>
            <a:ext cx="6850973" cy="1200329"/>
          </a:xfrm>
          <a:prstGeom prst="rect">
            <a:avLst/>
          </a:prstGeom>
          <a:noFill/>
        </p:spPr>
        <p:txBody>
          <a:bodyPr wrap="square" rtlCol="0">
            <a:spAutoFit/>
          </a:bodyPr>
          <a:lstStyle/>
          <a:p>
            <a:pPr algn="ctr"/>
            <a:r>
              <a:rPr lang="en-US" dirty="0"/>
              <a:t>NumPy, a foundational Python library for numerical computing, empowers users with high-performance multidimensional array objects and a rich set of functions for array manipulation, mathematical operations, and data analysis.</a:t>
            </a:r>
            <a:endParaRPr lang="en-PK" dirty="0"/>
          </a:p>
        </p:txBody>
      </p:sp>
    </p:spTree>
    <p:extLst>
      <p:ext uri="{BB962C8B-B14F-4D97-AF65-F5344CB8AC3E}">
        <p14:creationId xmlns:p14="http://schemas.microsoft.com/office/powerpoint/2010/main" val="87717407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41413" y="362310"/>
            <a:ext cx="9905998" cy="1639019"/>
          </a:xfrm>
        </p:spPr>
        <p:txBody>
          <a:bodyPr>
            <a:normAutofit/>
          </a:bodyPr>
          <a:lstStyle/>
          <a:p>
            <a:r>
              <a:rPr lang="en-US" sz="4400" dirty="0">
                <a:solidFill>
                  <a:schemeClr val="bg1"/>
                </a:solidFill>
              </a:rPr>
              <a:t>Checking the </a:t>
            </a:r>
            <a:r>
              <a:rPr lang="en-US" sz="4400" b="1" dirty="0">
                <a:solidFill>
                  <a:schemeClr val="bg1"/>
                </a:solidFill>
              </a:rPr>
              <a:t>Data Type </a:t>
            </a:r>
            <a:r>
              <a:rPr lang="en-US" sz="4400" dirty="0">
                <a:solidFill>
                  <a:schemeClr val="bg1"/>
                </a:solidFill>
              </a:rPr>
              <a:t>of NumPy</a:t>
            </a:r>
            <a:endParaRPr lang="en-US" sz="4400" dirty="0">
              <a:solidFill>
                <a:schemeClr val="bg1"/>
              </a:solidFill>
              <a:latin typeface="Rockwell" panose="02060603020205020403" pitchFamily="18" charset="0"/>
            </a:endParaRPr>
          </a:p>
        </p:txBody>
      </p:sp>
      <p:sp>
        <p:nvSpPr>
          <p:cNvPr id="4" name="Content Placeholder 3"/>
          <p:cNvSpPr>
            <a:spLocks noGrp="1"/>
          </p:cNvSpPr>
          <p:nvPr>
            <p:ph idx="1"/>
          </p:nvPr>
        </p:nvSpPr>
        <p:spPr>
          <a:xfrm>
            <a:off x="1141412" y="1690778"/>
            <a:ext cx="9905999" cy="4658264"/>
          </a:xfrm>
        </p:spPr>
        <p:txBody>
          <a:bodyPr>
            <a:normAutofit/>
          </a:bodyPr>
          <a:lstStyle/>
          <a:p>
            <a:r>
              <a:rPr lang="en-US" sz="2800" dirty="0">
                <a:solidFill>
                  <a:schemeClr val="bg1"/>
                </a:solidFill>
              </a:rPr>
              <a:t>You can check a NumPy array's data type using the </a:t>
            </a:r>
            <a:r>
              <a:rPr lang="en-US" sz="3200" b="1" dirty="0">
                <a:solidFill>
                  <a:schemeClr val="bg1"/>
                </a:solidFill>
              </a:rPr>
              <a:t>`.dtype` </a:t>
            </a:r>
            <a:r>
              <a:rPr lang="en-US" sz="2800" dirty="0">
                <a:solidFill>
                  <a:schemeClr val="bg1"/>
                </a:solidFill>
              </a:rPr>
              <a:t>attribute.  For example:</a:t>
            </a:r>
          </a:p>
          <a:p>
            <a:endParaRPr lang="en-US" sz="2800" dirty="0"/>
          </a:p>
        </p:txBody>
      </p:sp>
      <p:sp>
        <p:nvSpPr>
          <p:cNvPr id="5" name="Rectangle 4"/>
          <p:cNvSpPr/>
          <p:nvPr/>
        </p:nvSpPr>
        <p:spPr>
          <a:xfrm>
            <a:off x="2579073" y="2846718"/>
            <a:ext cx="5814203" cy="3209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9073" y="2846718"/>
            <a:ext cx="6616685" cy="3640346"/>
          </a:xfrm>
          <a:prstGeom prst="rect">
            <a:avLst/>
          </a:prstGeom>
        </p:spPr>
      </p:pic>
    </p:spTree>
    <p:extLst>
      <p:ext uri="{BB962C8B-B14F-4D97-AF65-F5344CB8AC3E}">
        <p14:creationId xmlns:p14="http://schemas.microsoft.com/office/powerpoint/2010/main" val="201719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41413" y="621102"/>
            <a:ext cx="9905998" cy="1639019"/>
          </a:xfrm>
        </p:spPr>
        <p:txBody>
          <a:bodyPr>
            <a:normAutofit/>
          </a:bodyPr>
          <a:lstStyle/>
          <a:p>
            <a:r>
              <a:rPr lang="en-US" sz="4400" dirty="0">
                <a:solidFill>
                  <a:schemeClr val="bg1"/>
                </a:solidFill>
              </a:rPr>
              <a:t>Get the</a:t>
            </a:r>
            <a:r>
              <a:rPr lang="en-US" sz="4400" b="1" dirty="0">
                <a:solidFill>
                  <a:schemeClr val="bg1"/>
                </a:solidFill>
              </a:rPr>
              <a:t> Shape </a:t>
            </a:r>
            <a:r>
              <a:rPr lang="en-US" sz="4400" dirty="0">
                <a:solidFill>
                  <a:schemeClr val="bg1"/>
                </a:solidFill>
              </a:rPr>
              <a:t>of an Array.</a:t>
            </a:r>
            <a:br>
              <a:rPr lang="en-US" sz="4400" dirty="0">
                <a:solidFill>
                  <a:schemeClr val="bg1"/>
                </a:solidFill>
              </a:rPr>
            </a:br>
            <a:endParaRPr lang="en-US" sz="4400" dirty="0">
              <a:solidFill>
                <a:schemeClr val="bg1"/>
              </a:solidFill>
              <a:latin typeface="Rockwell" panose="02060603020205020403" pitchFamily="18" charset="0"/>
            </a:endParaRPr>
          </a:p>
        </p:txBody>
      </p:sp>
      <p:sp>
        <p:nvSpPr>
          <p:cNvPr id="11" name="Content Placeholder 10"/>
          <p:cNvSpPr>
            <a:spLocks noGrp="1"/>
          </p:cNvSpPr>
          <p:nvPr>
            <p:ph idx="1"/>
          </p:nvPr>
        </p:nvSpPr>
        <p:spPr>
          <a:xfrm>
            <a:off x="1141412" y="1673525"/>
            <a:ext cx="9905999" cy="4117676"/>
          </a:xfrm>
        </p:spPr>
        <p:txBody>
          <a:bodyPr/>
          <a:lstStyle/>
          <a:p>
            <a:r>
              <a:rPr lang="en-US" dirty="0">
                <a:solidFill>
                  <a:schemeClr val="bg1"/>
                </a:solidFill>
              </a:rPr>
              <a:t>To get the shape of a NumPy array, you can use the .shape attribute. </a:t>
            </a:r>
          </a:p>
          <a:p>
            <a:pPr marL="0" indent="0">
              <a:buNone/>
            </a:pPr>
            <a:r>
              <a:rPr lang="en-US" dirty="0">
                <a:solidFill>
                  <a:schemeClr val="bg1"/>
                </a:solidFill>
              </a:rPr>
              <a:t>   For Example.</a:t>
            </a:r>
          </a:p>
          <a:p>
            <a:pPr marL="0" indent="0">
              <a:buNone/>
            </a:pP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735" y="3312544"/>
            <a:ext cx="6711351" cy="3398808"/>
          </a:xfrm>
          <a:prstGeom prst="rect">
            <a:avLst/>
          </a:prstGeom>
        </p:spPr>
      </p:pic>
    </p:spTree>
    <p:extLst>
      <p:ext uri="{BB962C8B-B14F-4D97-AF65-F5344CB8AC3E}">
        <p14:creationId xmlns:p14="http://schemas.microsoft.com/office/powerpoint/2010/main" val="137011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p:txBody>
          <a:bodyPr>
            <a:normAutofit/>
          </a:bodyPr>
          <a:lstStyle/>
          <a:p>
            <a:r>
              <a:rPr lang="en-US" sz="4400" dirty="0" err="1">
                <a:solidFill>
                  <a:schemeClr val="bg1"/>
                </a:solidFill>
                <a:latin typeface="Rockwell" panose="02060603020205020403" pitchFamily="18" charset="0"/>
              </a:rPr>
              <a:t>ArrAy</a:t>
            </a:r>
            <a:r>
              <a:rPr lang="en-US" sz="4400" dirty="0">
                <a:solidFill>
                  <a:schemeClr val="bg1"/>
                </a:solidFill>
                <a:latin typeface="Rockwell" panose="02060603020205020403" pitchFamily="18" charset="0"/>
              </a:rPr>
              <a:t> in </a:t>
            </a:r>
            <a:r>
              <a:rPr lang="en-US" sz="4400" b="1" dirty="0">
                <a:solidFill>
                  <a:schemeClr val="bg1"/>
                </a:solidFill>
                <a:latin typeface="Rockwell" panose="02060603020205020403" pitchFamily="18" charset="0"/>
              </a:rPr>
              <a:t>N</a:t>
            </a:r>
            <a:r>
              <a:rPr lang="en-US" sz="2800" b="1" dirty="0">
                <a:solidFill>
                  <a:schemeClr val="bg1"/>
                </a:solidFill>
                <a:latin typeface="Rockwell" panose="02060603020205020403" pitchFamily="18" charset="0"/>
              </a:rPr>
              <a:t>um</a:t>
            </a:r>
            <a:r>
              <a:rPr lang="en-US" sz="4400" b="1" dirty="0">
                <a:solidFill>
                  <a:schemeClr val="bg1"/>
                </a:solidFill>
                <a:latin typeface="Rockwell" panose="02060603020205020403" pitchFamily="18" charset="0"/>
              </a:rPr>
              <a:t>p</a:t>
            </a:r>
            <a:r>
              <a:rPr lang="en-US" sz="3200" b="1" dirty="0">
                <a:solidFill>
                  <a:schemeClr val="bg1"/>
                </a:solidFill>
                <a:latin typeface="Rockwell" panose="02060603020205020403" pitchFamily="18" charset="0"/>
              </a:rPr>
              <a:t>y</a:t>
            </a:r>
            <a:endParaRPr lang="en-US" sz="4400" b="1" dirty="0">
              <a:solidFill>
                <a:schemeClr val="bg1"/>
              </a:solidFill>
              <a:latin typeface="Rockwell" panose="02060603020205020403" pitchFamily="18" charset="0"/>
            </a:endParaRPr>
          </a:p>
        </p:txBody>
      </p:sp>
      <p:sp>
        <p:nvSpPr>
          <p:cNvPr id="3" name="Content Placeholder 2">
            <a:extLst>
              <a:ext uri="{FF2B5EF4-FFF2-40B4-BE49-F238E27FC236}">
                <a16:creationId xmlns:a16="http://schemas.microsoft.com/office/drawing/2014/main" xmlns="" id="{143F5361-68C0-4BF5-80C8-F1E7BF92B2DB}"/>
              </a:ext>
            </a:extLst>
          </p:cNvPr>
          <p:cNvSpPr>
            <a:spLocks noGrp="1"/>
          </p:cNvSpPr>
          <p:nvPr>
            <p:ph sz="half" idx="1"/>
          </p:nvPr>
        </p:nvSpPr>
        <p:spPr>
          <a:xfrm>
            <a:off x="1141410" y="2249486"/>
            <a:ext cx="10140483" cy="3541714"/>
          </a:xfrm>
        </p:spPr>
        <p:txBody>
          <a:bodyPr>
            <a:normAutofit/>
          </a:bodyPr>
          <a:lstStyle/>
          <a:p>
            <a:pPr marL="457200" lvl="1" indent="0">
              <a:buNone/>
            </a:pPr>
            <a:r>
              <a:rPr lang="en-US" sz="2800" b="1" dirty="0">
                <a:solidFill>
                  <a:schemeClr val="bg1"/>
                </a:solidFill>
              </a:rPr>
              <a:t>• copy() </a:t>
            </a:r>
          </a:p>
          <a:p>
            <a:pPr marL="457200" lvl="1" indent="0">
              <a:buNone/>
            </a:pPr>
            <a:r>
              <a:rPr lang="en-US" sz="2400" dirty="0">
                <a:solidFill>
                  <a:schemeClr val="bg1"/>
                </a:solidFill>
              </a:rPr>
              <a:t>Creates a deep copy of the array. Changes made to the original array do not affect the copied array, and vice versa.</a:t>
            </a:r>
          </a:p>
          <a:p>
            <a:pPr marL="457200" lvl="1" indent="0">
              <a:buNone/>
            </a:pPr>
            <a:r>
              <a:rPr lang="en-US" sz="3200" b="1" dirty="0">
                <a:solidFill>
                  <a:schemeClr val="bg1"/>
                </a:solidFill>
              </a:rPr>
              <a:t>• view() </a:t>
            </a:r>
          </a:p>
          <a:p>
            <a:pPr marL="457200" lvl="1" indent="0">
              <a:buNone/>
            </a:pPr>
            <a:r>
              <a:rPr lang="en-US" sz="2400" dirty="0">
                <a:solidFill>
                  <a:schemeClr val="bg1"/>
                </a:solidFill>
              </a:rPr>
              <a:t>Creates a shallow copy or view of the array, sharing the same data buffer with the original. Modifications affect both arrays, but changes to shape only affect the view, not the original.</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39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25871" y="469070"/>
            <a:ext cx="9905998" cy="1478570"/>
          </a:xfrm>
        </p:spPr>
        <p:txBody>
          <a:bodyPr>
            <a:normAutofit/>
          </a:bodyPr>
          <a:lstStyle/>
          <a:p>
            <a:r>
              <a:rPr lang="en-US" sz="4400" dirty="0">
                <a:solidFill>
                  <a:schemeClr val="bg1"/>
                </a:solidFill>
                <a:latin typeface="Rockwell" panose="02060603020205020403" pitchFamily="18" charset="0"/>
              </a:rPr>
              <a:t>Reshaping array in n</a:t>
            </a:r>
            <a:r>
              <a:rPr lang="en-US" sz="2800" dirty="0">
                <a:solidFill>
                  <a:schemeClr val="bg1"/>
                </a:solidFill>
                <a:latin typeface="Rockwell" panose="02060603020205020403" pitchFamily="18" charset="0"/>
              </a:rPr>
              <a:t>um</a:t>
            </a:r>
            <a:r>
              <a:rPr lang="en-US" sz="4400" dirty="0">
                <a:solidFill>
                  <a:schemeClr val="bg1"/>
                </a:solidFill>
                <a:latin typeface="Rockwell" panose="02060603020205020403" pitchFamily="18" charset="0"/>
              </a:rPr>
              <a:t>p</a:t>
            </a:r>
            <a:r>
              <a:rPr lang="en-US" sz="3200" dirty="0">
                <a:solidFill>
                  <a:schemeClr val="bg1"/>
                </a:solidFill>
                <a:latin typeface="Rockwell" panose="02060603020205020403" pitchFamily="18" charset="0"/>
              </a:rPr>
              <a:t>y</a:t>
            </a:r>
            <a:endParaRPr lang="en-US" sz="4400" dirty="0">
              <a:solidFill>
                <a:schemeClr val="bg1"/>
              </a:solidFill>
              <a:latin typeface="Rockwell" panose="02060603020205020403" pitchFamily="18" charset="0"/>
            </a:endParaRPr>
          </a:p>
        </p:txBody>
      </p:sp>
      <p:sp>
        <p:nvSpPr>
          <p:cNvPr id="5" name="Rectangle 2"/>
          <p:cNvSpPr>
            <a:spLocks noChangeArrowheads="1"/>
          </p:cNvSpPr>
          <p:nvPr/>
        </p:nvSpPr>
        <p:spPr bwMode="auto">
          <a:xfrm>
            <a:off x="662232" y="1793325"/>
            <a:ext cx="10161431" cy="409342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Söhne"/>
              </a:rPr>
              <a:t>1-D to 2-D:</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bg1"/>
                </a:solidFill>
                <a:effectLst/>
                <a:latin typeface="Söhne"/>
              </a:rPr>
              <a:t> Use </a:t>
            </a:r>
            <a:r>
              <a:rPr kumimoji="0" lang="en-US" altLang="en-US" sz="2400" b="1" i="0" u="none" strike="noStrike" cap="none" normalizeH="0" baseline="0" dirty="0">
                <a:ln>
                  <a:noFill/>
                </a:ln>
                <a:solidFill>
                  <a:schemeClr val="bg1"/>
                </a:solidFill>
                <a:effectLst/>
                <a:latin typeface="Söhne Mono"/>
              </a:rPr>
              <a:t>reshape()</a:t>
            </a:r>
            <a:r>
              <a:rPr kumimoji="0" lang="en-US" altLang="en-US" sz="2400" b="0" i="0" u="none" strike="noStrike" cap="none" normalizeH="0" baseline="0" dirty="0">
                <a:ln>
                  <a:noFill/>
                </a:ln>
                <a:solidFill>
                  <a:schemeClr val="bg1"/>
                </a:solidFill>
                <a:effectLst/>
                <a:latin typeface="Söhne"/>
              </a:rPr>
              <a:t> to convert a 1-dimensional array to a 2-dimensional array.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bg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Söhne"/>
              </a:rPr>
              <a:t>1-D to 3-D:</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bg1"/>
                </a:solidFill>
                <a:effectLst/>
                <a:latin typeface="Söhne"/>
              </a:rPr>
              <a:t>Similarly, you can reshape a 1-dimensional array into a 3-dimensional array.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Söhne"/>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Söhne"/>
              </a:rPr>
              <a:t>Reshape into any Shape?</a:t>
            </a:r>
            <a:r>
              <a:rPr kumimoji="0" lang="en-US" altLang="en-US" sz="2800" b="0" i="0" u="none" strike="noStrike" cap="none" normalizeH="0" baseline="0" dirty="0">
                <a:ln>
                  <a:noFill/>
                </a:ln>
                <a:solidFill>
                  <a:schemeClr val="bg1"/>
                </a:solidFill>
                <a:effectLst/>
                <a:latin typeface="Söhne"/>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bg1"/>
                </a:solidFill>
                <a:effectLst/>
                <a:latin typeface="Söhne"/>
              </a:rPr>
              <a:t>Yes, you can reshape a NumPy</a:t>
            </a:r>
            <a:r>
              <a:rPr kumimoji="0" lang="en-US" altLang="en-US" sz="2400" b="0" i="0" u="none" strike="noStrike" cap="none" normalizeH="0" dirty="0">
                <a:ln>
                  <a:noFill/>
                </a:ln>
                <a:solidFill>
                  <a:schemeClr val="bg1"/>
                </a:solidFill>
                <a:effectLst/>
                <a:latin typeface="Söhne"/>
              </a:rPr>
              <a:t> array into any shape as long as the total number of elements remains the same.</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015833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25871" y="713769"/>
            <a:ext cx="9905998" cy="1478570"/>
          </a:xfrm>
        </p:spPr>
        <p:txBody>
          <a:bodyPr>
            <a:normAutofit/>
          </a:bodyPr>
          <a:lstStyle/>
          <a:p>
            <a:r>
              <a:rPr lang="en-US" sz="4400" b="1" dirty="0">
                <a:solidFill>
                  <a:schemeClr val="bg1"/>
                </a:solidFill>
              </a:rPr>
              <a:t>N</a:t>
            </a:r>
            <a:r>
              <a:rPr lang="en-US" sz="2800" b="1" dirty="0">
                <a:solidFill>
                  <a:schemeClr val="bg1"/>
                </a:solidFill>
              </a:rPr>
              <a:t>um</a:t>
            </a:r>
            <a:r>
              <a:rPr lang="en-US" sz="4400" b="1" dirty="0">
                <a:solidFill>
                  <a:schemeClr val="bg1"/>
                </a:solidFill>
              </a:rPr>
              <a:t>P</a:t>
            </a:r>
            <a:r>
              <a:rPr lang="en-US" sz="2800" b="1" dirty="0">
                <a:solidFill>
                  <a:schemeClr val="bg1"/>
                </a:solidFill>
              </a:rPr>
              <a:t>y</a:t>
            </a:r>
            <a:r>
              <a:rPr lang="en-US" sz="4400" b="1" dirty="0">
                <a:solidFill>
                  <a:schemeClr val="bg1"/>
                </a:solidFill>
              </a:rPr>
              <a:t> </a:t>
            </a:r>
            <a:r>
              <a:rPr lang="en-US" sz="4400" dirty="0">
                <a:solidFill>
                  <a:schemeClr val="bg1"/>
                </a:solidFill>
              </a:rPr>
              <a:t>Array Iterating </a:t>
            </a:r>
            <a:endParaRPr lang="en-US" sz="4400" dirty="0">
              <a:solidFill>
                <a:schemeClr val="bg1"/>
              </a:solidFill>
              <a:latin typeface="Rockwell" panose="02060603020205020403" pitchFamily="18" charset="0"/>
            </a:endParaRPr>
          </a:p>
        </p:txBody>
      </p:sp>
      <p:sp>
        <p:nvSpPr>
          <p:cNvPr id="5" name="Rectangle 2"/>
          <p:cNvSpPr>
            <a:spLocks noChangeArrowheads="1"/>
          </p:cNvSpPr>
          <p:nvPr/>
        </p:nvSpPr>
        <p:spPr bwMode="auto">
          <a:xfrm>
            <a:off x="662232" y="2378101"/>
            <a:ext cx="10161431" cy="292387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lvl="0" algn="just" defTabSz="914400" eaLnBrk="0" fontAlgn="base" hangingPunct="0">
              <a:spcBef>
                <a:spcPct val="0"/>
              </a:spcBef>
              <a:spcAft>
                <a:spcPct val="0"/>
              </a:spcAft>
              <a:buFontTx/>
              <a:buChar char="•"/>
            </a:pPr>
            <a:r>
              <a:rPr lang="en-US" sz="2800" b="1" dirty="0">
                <a:solidFill>
                  <a:schemeClr val="bg1"/>
                </a:solidFill>
              </a:rPr>
              <a:t>Using for loop (1D, 2D, 3D):</a:t>
            </a:r>
          </a:p>
          <a:p>
            <a:pPr lvl="0" algn="just" defTabSz="914400" eaLnBrk="0" fontAlgn="base" hangingPunct="0">
              <a:spcBef>
                <a:spcPct val="0"/>
              </a:spcBef>
              <a:spcAft>
                <a:spcPct val="0"/>
              </a:spcAft>
            </a:pPr>
            <a:r>
              <a:rPr lang="en-US" sz="2400" dirty="0">
                <a:solidFill>
                  <a:schemeClr val="bg1"/>
                </a:solidFill>
              </a:rPr>
              <a:t>You can iterate through elements of 1D, 2D, or 3D arrays using nested for loops.</a:t>
            </a:r>
            <a:endParaRPr kumimoji="0" lang="en-US" altLang="en-US" sz="2400" b="0" i="0" u="none" strike="noStrike" cap="none" normalizeH="0" baseline="0" dirty="0">
              <a:ln>
                <a:noFill/>
              </a:ln>
              <a:solidFill>
                <a:schemeClr val="bg1"/>
              </a:solidFill>
              <a:effectLst/>
              <a:latin typeface="Söhne"/>
            </a:endParaRPr>
          </a:p>
          <a:p>
            <a:pPr lvl="0" algn="just" defTabSz="914400" eaLnBrk="0" fontAlgn="base" hangingPunct="0">
              <a:spcBef>
                <a:spcPct val="0"/>
              </a:spcBef>
              <a:spcAft>
                <a:spcPct val="0"/>
              </a:spcAft>
              <a:buFontTx/>
              <a:buChar char="•"/>
            </a:pPr>
            <a:endParaRPr lang="en-US" sz="2800" b="1" dirty="0">
              <a:solidFill>
                <a:schemeClr val="bg1"/>
              </a:solidFill>
            </a:endParaRPr>
          </a:p>
          <a:p>
            <a:pPr lvl="0" algn="just" defTabSz="914400" eaLnBrk="0" fontAlgn="base" hangingPunct="0">
              <a:spcBef>
                <a:spcPct val="0"/>
              </a:spcBef>
              <a:spcAft>
                <a:spcPct val="0"/>
              </a:spcAft>
              <a:buFontTx/>
              <a:buChar char="•"/>
            </a:pPr>
            <a:r>
              <a:rPr lang="en-US" sz="2800" b="1" dirty="0">
                <a:solidFill>
                  <a:schemeClr val="bg1"/>
                </a:solidFill>
              </a:rPr>
              <a:t>Using nditer(): </a:t>
            </a:r>
          </a:p>
          <a:p>
            <a:pPr lvl="0" algn="just" defTabSz="914400" eaLnBrk="0" fontAlgn="base" hangingPunct="0">
              <a:spcBef>
                <a:spcPct val="0"/>
              </a:spcBef>
              <a:spcAft>
                <a:spcPct val="0"/>
              </a:spcAft>
            </a:pPr>
            <a:r>
              <a:rPr lang="en-US" sz="2400" dirty="0">
                <a:solidFill>
                  <a:schemeClr val="bg1"/>
                </a:solidFill>
              </a:rPr>
              <a:t>NumPy provides the ‘nditer()’ function,which efficiently</a:t>
            </a:r>
          </a:p>
          <a:p>
            <a:pPr lvl="0" algn="just" defTabSz="914400" eaLnBrk="0" fontAlgn="base" hangingPunct="0">
              <a:spcBef>
                <a:spcPct val="0"/>
              </a:spcBef>
              <a:spcAft>
                <a:spcPct val="0"/>
              </a:spcAft>
            </a:pPr>
            <a:r>
              <a:rPr kumimoji="0" lang="en-US" altLang="en-US" sz="2400" b="0" i="0" u="none" strike="noStrike" cap="none" normalizeH="0" baseline="0" dirty="0">
                <a:ln>
                  <a:noFill/>
                </a:ln>
                <a:solidFill>
                  <a:schemeClr val="bg1"/>
                </a:solidFill>
                <a:effectLst/>
                <a:latin typeface="Söhne"/>
              </a:rPr>
              <a:t>Iterates</a:t>
            </a:r>
            <a:r>
              <a:rPr kumimoji="0" lang="en-US" altLang="en-US" sz="2400" b="0" i="0" u="none" strike="noStrike" cap="none" normalizeH="0" dirty="0">
                <a:ln>
                  <a:noFill/>
                </a:ln>
                <a:solidFill>
                  <a:schemeClr val="bg1"/>
                </a:solidFill>
                <a:effectLst/>
                <a:latin typeface="Söhne"/>
              </a:rPr>
              <a:t> over arrays. This is especially useful for multidimensional arrays.</a:t>
            </a:r>
            <a:endParaRPr kumimoji="0" lang="en-US" altLang="en-US" sz="2400" b="0" i="0" u="none" strike="noStrike" cap="none" normalizeH="0" baseline="0" dirty="0">
              <a:ln>
                <a:noFill/>
              </a:ln>
              <a:solidFill>
                <a:schemeClr val="bg1"/>
              </a:solidFill>
              <a:effectLst/>
              <a:latin typeface="Söhne"/>
            </a:endParaRPr>
          </a:p>
        </p:txBody>
      </p:sp>
    </p:spTree>
    <p:extLst>
      <p:ext uri="{BB962C8B-B14F-4D97-AF65-F5344CB8AC3E}">
        <p14:creationId xmlns:p14="http://schemas.microsoft.com/office/powerpoint/2010/main" val="3958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xmlns="" r:id="rId3"/>
              </a:ext>
            </a:extLst>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DB6CE4-2B13-4715-B5B2-615A55922CA1}"/>
              </a:ext>
            </a:extLst>
          </p:cNvPr>
          <p:cNvSpPr>
            <a:spLocks noGrp="1"/>
          </p:cNvSpPr>
          <p:nvPr>
            <p:ph type="title"/>
          </p:nvPr>
        </p:nvSpPr>
        <p:spPr>
          <a:xfrm>
            <a:off x="1125871" y="713769"/>
            <a:ext cx="9905998" cy="1478570"/>
          </a:xfrm>
        </p:spPr>
        <p:txBody>
          <a:bodyPr>
            <a:normAutofit/>
          </a:bodyPr>
          <a:lstStyle/>
          <a:p>
            <a:r>
              <a:rPr lang="en-US" sz="4400" dirty="0">
                <a:solidFill>
                  <a:schemeClr val="bg1"/>
                </a:solidFill>
              </a:rPr>
              <a:t>Using ndenumerate()</a:t>
            </a:r>
            <a:r>
              <a:rPr lang="en-US" sz="4400" dirty="0"/>
              <a:t/>
            </a:r>
            <a:br>
              <a:rPr lang="en-US" sz="4400" dirty="0"/>
            </a:br>
            <a:endParaRPr lang="en-US" sz="4400" dirty="0">
              <a:solidFill>
                <a:schemeClr val="bg1">
                  <a:lumMod val="95000"/>
                  <a:lumOff val="5000"/>
                </a:schemeClr>
              </a:solidFill>
              <a:latin typeface="Rockwell" panose="02060603020205020403" pitchFamily="18" charset="0"/>
            </a:endParaRPr>
          </a:p>
        </p:txBody>
      </p:sp>
      <p:sp>
        <p:nvSpPr>
          <p:cNvPr id="5" name="Rectangle 2"/>
          <p:cNvSpPr>
            <a:spLocks noChangeArrowheads="1"/>
          </p:cNvSpPr>
          <p:nvPr/>
        </p:nvSpPr>
        <p:spPr bwMode="auto">
          <a:xfrm>
            <a:off x="662232" y="2008770"/>
            <a:ext cx="10161431" cy="36625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lvl="0" algn="just" defTabSz="914400" eaLnBrk="0" fontAlgn="base" hangingPunct="0">
              <a:spcBef>
                <a:spcPct val="0"/>
              </a:spcBef>
              <a:spcAft>
                <a:spcPct val="0"/>
              </a:spcAft>
              <a:buFontTx/>
              <a:buChar char="•"/>
            </a:pPr>
            <a:r>
              <a:rPr lang="en-US" altLang="en-US" sz="2800" b="1" dirty="0">
                <a:solidFill>
                  <a:schemeClr val="bg1"/>
                </a:solidFill>
              </a:rPr>
              <a:t>NumPy provides ‘ndenumerate()’ to iterate over elements of an array along with their indices.</a:t>
            </a:r>
          </a:p>
          <a:p>
            <a:pPr lvl="0" algn="just" defTabSz="914400" eaLnBrk="0" fontAlgn="base" hangingPunct="0">
              <a:spcBef>
                <a:spcPct val="0"/>
              </a:spcBef>
              <a:spcAft>
                <a:spcPct val="0"/>
              </a:spcAft>
              <a:buFontTx/>
              <a:buChar char="•"/>
            </a:pPr>
            <a:endParaRPr lang="en-US" altLang="en-US" sz="2800" b="1" dirty="0">
              <a:solidFill>
                <a:schemeClr val="bg1"/>
              </a:solidFill>
            </a:endParaRPr>
          </a:p>
          <a:p>
            <a:pPr lvl="0" algn="just" defTabSz="914400" eaLnBrk="0" fontAlgn="base" hangingPunct="0">
              <a:spcBef>
                <a:spcPct val="0"/>
              </a:spcBef>
              <a:spcAft>
                <a:spcPct val="0"/>
              </a:spcAft>
              <a:buFontTx/>
              <a:buChar char="•"/>
            </a:pPr>
            <a:r>
              <a:rPr kumimoji="0" lang="en-US" altLang="en-US" sz="2400" b="0" i="0" u="none" strike="noStrike" cap="none" normalizeH="0" baseline="0" dirty="0">
                <a:ln>
                  <a:noFill/>
                </a:ln>
                <a:solidFill>
                  <a:schemeClr val="bg1"/>
                </a:solidFill>
                <a:effectLst/>
                <a:latin typeface="Söhne"/>
              </a:rPr>
              <a:t>It returns an iterator</a:t>
            </a:r>
            <a:r>
              <a:rPr kumimoji="0" lang="en-US" altLang="en-US" sz="2400" b="0" i="0" u="none" strike="noStrike" cap="none" normalizeH="0" dirty="0">
                <a:ln>
                  <a:noFill/>
                </a:ln>
                <a:solidFill>
                  <a:schemeClr val="bg1"/>
                </a:solidFill>
                <a:effectLst/>
                <a:latin typeface="Söhne"/>
              </a:rPr>
              <a:t> yielding index tuples </a:t>
            </a:r>
            <a:r>
              <a:rPr kumimoji="0" lang="en-US" altLang="en-US" sz="2400" b="0" i="0" u="none" strike="noStrike" cap="none" normalizeH="0" dirty="0" err="1">
                <a:ln>
                  <a:noFill/>
                </a:ln>
                <a:solidFill>
                  <a:schemeClr val="bg1"/>
                </a:solidFill>
                <a:effectLst/>
                <a:latin typeface="Söhne"/>
              </a:rPr>
              <a:t>alog</a:t>
            </a:r>
            <a:r>
              <a:rPr kumimoji="0" lang="en-US" altLang="en-US" sz="2400" b="0" i="0" u="none" strike="noStrike" cap="none" normalizeH="0" dirty="0">
                <a:ln>
                  <a:noFill/>
                </a:ln>
                <a:solidFill>
                  <a:schemeClr val="bg1"/>
                </a:solidFill>
                <a:effectLst/>
                <a:latin typeface="Söhne"/>
              </a:rPr>
              <a:t> with the corresponding elements.</a:t>
            </a:r>
          </a:p>
          <a:p>
            <a:pPr lvl="0" algn="just" defTabSz="914400" eaLnBrk="0" fontAlgn="base" hangingPunct="0">
              <a:spcBef>
                <a:spcPct val="0"/>
              </a:spcBef>
              <a:spcAft>
                <a:spcPct val="0"/>
              </a:spcAft>
              <a:buFontTx/>
              <a:buChar char="•"/>
            </a:pPr>
            <a:endParaRPr kumimoji="0" lang="en-US" altLang="en-US" sz="2400" b="0" i="0" u="none" strike="noStrike" cap="none" normalizeH="0" dirty="0">
              <a:ln>
                <a:noFill/>
              </a:ln>
              <a:solidFill>
                <a:schemeClr val="bg1"/>
              </a:solidFill>
              <a:effectLst/>
              <a:latin typeface="Söhne"/>
            </a:endParaRPr>
          </a:p>
          <a:p>
            <a:pPr lvl="0" algn="just" defTabSz="914400" eaLnBrk="0" fontAlgn="base" hangingPunct="0">
              <a:spcBef>
                <a:spcPct val="0"/>
              </a:spcBef>
              <a:spcAft>
                <a:spcPct val="0"/>
              </a:spcAft>
              <a:buFontTx/>
              <a:buChar char="•"/>
            </a:pPr>
            <a:r>
              <a:rPr lang="en-US" altLang="en-US" sz="2400" baseline="0" dirty="0">
                <a:solidFill>
                  <a:schemeClr val="bg1"/>
                </a:solidFill>
                <a:latin typeface="Söhne"/>
              </a:rPr>
              <a:t>This is particularly useful when you need both the value and its index during iteration.</a:t>
            </a:r>
            <a:endParaRPr kumimoji="0" lang="en-US" altLang="en-US" sz="2400" b="0" i="0" u="none" strike="noStrike" cap="none" normalizeH="0" baseline="0" dirty="0">
              <a:ln>
                <a:noFill/>
              </a:ln>
              <a:solidFill>
                <a:schemeClr val="bg1"/>
              </a:solidFill>
              <a:effectLst/>
              <a:latin typeface="Söhne"/>
            </a:endParaRPr>
          </a:p>
        </p:txBody>
      </p:sp>
    </p:spTree>
    <p:extLst>
      <p:ext uri="{BB962C8B-B14F-4D97-AF65-F5344CB8AC3E}">
        <p14:creationId xmlns:p14="http://schemas.microsoft.com/office/powerpoint/2010/main" val="132139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46463" y="5982176"/>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Freeform: Shape 6">
            <a:extLst>
              <a:ext uri="{FF2B5EF4-FFF2-40B4-BE49-F238E27FC236}">
                <a16:creationId xmlns:a16="http://schemas.microsoft.com/office/drawing/2014/main" xmlns="" id="{B879FF24-AA6C-4F6F-A4D6-78302715393B}"/>
              </a:ext>
            </a:extLst>
          </p:cNvPr>
          <p:cNvSpPr/>
          <p:nvPr/>
        </p:nvSpPr>
        <p:spPr>
          <a:xfrm>
            <a:off x="14466473" y="0"/>
            <a:ext cx="5841823" cy="6858000"/>
          </a:xfrm>
          <a:custGeom>
            <a:avLst/>
            <a:gdLst>
              <a:gd name="connsiteX0" fmla="*/ 522025 w 5841823"/>
              <a:gd name="connsiteY0" fmla="*/ 0 h 6858000"/>
              <a:gd name="connsiteX1" fmla="*/ 5319798 w 5841823"/>
              <a:gd name="connsiteY1" fmla="*/ 0 h 6858000"/>
              <a:gd name="connsiteX2" fmla="*/ 5841823 w 5841823"/>
              <a:gd name="connsiteY2" fmla="*/ 522025 h 6858000"/>
              <a:gd name="connsiteX3" fmla="*/ 5841823 w 5841823"/>
              <a:gd name="connsiteY3" fmla="*/ 6335975 h 6858000"/>
              <a:gd name="connsiteX4" fmla="*/ 5319798 w 5841823"/>
              <a:gd name="connsiteY4" fmla="*/ 6858000 h 6858000"/>
              <a:gd name="connsiteX5" fmla="*/ 522025 w 5841823"/>
              <a:gd name="connsiteY5" fmla="*/ 6858000 h 6858000"/>
              <a:gd name="connsiteX6" fmla="*/ 0 w 5841823"/>
              <a:gd name="connsiteY6" fmla="*/ 6335975 h 6858000"/>
              <a:gd name="connsiteX7" fmla="*/ 0 w 5841823"/>
              <a:gd name="connsiteY7" fmla="*/ 5867723 h 6858000"/>
              <a:gd name="connsiteX8" fmla="*/ 111492 w 5841823"/>
              <a:gd name="connsiteY8" fmla="*/ 5906788 h 6858000"/>
              <a:gd name="connsiteX9" fmla="*/ 917386 w 5841823"/>
              <a:gd name="connsiteY9" fmla="*/ 6023428 h 6858000"/>
              <a:gd name="connsiteX10" fmla="*/ 3627465 w 5841823"/>
              <a:gd name="connsiteY10" fmla="*/ 3428999 h 6858000"/>
              <a:gd name="connsiteX11" fmla="*/ 917386 w 5841823"/>
              <a:gd name="connsiteY11" fmla="*/ 834570 h 6858000"/>
              <a:gd name="connsiteX12" fmla="*/ 111492 w 5841823"/>
              <a:gd name="connsiteY12" fmla="*/ 951211 h 6858000"/>
              <a:gd name="connsiteX13" fmla="*/ 0 w 5841823"/>
              <a:gd name="connsiteY13" fmla="*/ 990276 h 6858000"/>
              <a:gd name="connsiteX14" fmla="*/ 0 w 5841823"/>
              <a:gd name="connsiteY14" fmla="*/ 522025 h 6858000"/>
              <a:gd name="connsiteX15" fmla="*/ 522025 w 5841823"/>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1823" h="6858000">
                <a:moveTo>
                  <a:pt x="522025" y="0"/>
                </a:moveTo>
                <a:lnTo>
                  <a:pt x="5319798" y="0"/>
                </a:lnTo>
                <a:cubicBezTo>
                  <a:pt x="5608104" y="0"/>
                  <a:pt x="5841823" y="233719"/>
                  <a:pt x="5841823" y="522025"/>
                </a:cubicBezTo>
                <a:lnTo>
                  <a:pt x="5841823" y="6335975"/>
                </a:lnTo>
                <a:cubicBezTo>
                  <a:pt x="5841823" y="6624281"/>
                  <a:pt x="5608104" y="6858000"/>
                  <a:pt x="5319798" y="6858000"/>
                </a:cubicBezTo>
                <a:lnTo>
                  <a:pt x="522025" y="6858000"/>
                </a:lnTo>
                <a:cubicBezTo>
                  <a:pt x="233719" y="6858000"/>
                  <a:pt x="0" y="6624281"/>
                  <a:pt x="0" y="6335975"/>
                </a:cubicBezTo>
                <a:lnTo>
                  <a:pt x="0" y="5867723"/>
                </a:lnTo>
                <a:lnTo>
                  <a:pt x="111492" y="5906788"/>
                </a:lnTo>
                <a:cubicBezTo>
                  <a:pt x="366074" y="5982592"/>
                  <a:pt x="636748" y="6023428"/>
                  <a:pt x="917386" y="6023428"/>
                </a:cubicBezTo>
                <a:cubicBezTo>
                  <a:pt x="2414121" y="6023428"/>
                  <a:pt x="3627465" y="4861863"/>
                  <a:pt x="3627465" y="3428999"/>
                </a:cubicBezTo>
                <a:cubicBezTo>
                  <a:pt x="3627465" y="1996135"/>
                  <a:pt x="2414121" y="834570"/>
                  <a:pt x="917386" y="834570"/>
                </a:cubicBezTo>
                <a:cubicBezTo>
                  <a:pt x="636748" y="834570"/>
                  <a:pt x="366074" y="875406"/>
                  <a:pt x="111492" y="951211"/>
                </a:cubicBezTo>
                <a:lnTo>
                  <a:pt x="0" y="990276"/>
                </a:lnTo>
                <a:lnTo>
                  <a:pt x="0" y="522025"/>
                </a:lnTo>
                <a:cubicBezTo>
                  <a:pt x="0" y="233719"/>
                  <a:pt x="233719" y="0"/>
                  <a:pt x="522025" y="0"/>
                </a:cubicBezTo>
                <a:close/>
              </a:path>
            </a:pathLst>
          </a:custGeom>
          <a:solidFill>
            <a:srgbClr val="53B586"/>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9" name="Picture 8">
            <a:extLst>
              <a:ext uri="{FF2B5EF4-FFF2-40B4-BE49-F238E27FC236}">
                <a16:creationId xmlns:a16="http://schemas.microsoft.com/office/drawing/2014/main" xmlns="" id="{D5A84083-5C5D-43B5-A541-F7AB973D240C}"/>
              </a:ext>
            </a:extLst>
          </p:cNvPr>
          <p:cNvPicPr>
            <a:picLocks noChangeAspect="1"/>
          </p:cNvPicPr>
          <p:nvPr/>
        </p:nvPicPr>
        <p:blipFill rotWithShape="1">
          <a:blip r:embed="rId2">
            <a:extLst>
              <a:ext uri="{28A0092B-C50C-407E-A947-70E740481C1C}">
                <a14:useLocalDpi xmlns:a14="http://schemas.microsoft.com/office/drawing/2010/main" val="0"/>
              </a:ext>
            </a:extLst>
          </a:blip>
          <a:srcRect r="46537"/>
          <a:stretch/>
        </p:blipFill>
        <p:spPr>
          <a:xfrm>
            <a:off x="12847952" y="1001486"/>
            <a:ext cx="5080000" cy="4891314"/>
          </a:xfrm>
          <a:prstGeom prst="ellipse">
            <a:avLst/>
          </a:prstGeom>
        </p:spPr>
      </p:pic>
      <p:sp>
        <p:nvSpPr>
          <p:cNvPr id="10" name="TextBox 9">
            <a:extLst>
              <a:ext uri="{FF2B5EF4-FFF2-40B4-BE49-F238E27FC236}">
                <a16:creationId xmlns:a16="http://schemas.microsoft.com/office/drawing/2014/main" xmlns="" id="{3678DBE8-F6E8-4DD9-8371-E451B9A1740A}"/>
              </a:ext>
            </a:extLst>
          </p:cNvPr>
          <p:cNvSpPr txBox="1"/>
          <p:nvPr/>
        </p:nvSpPr>
        <p:spPr>
          <a:xfrm>
            <a:off x="-1843314" y="1601759"/>
            <a:ext cx="3686628" cy="400110"/>
          </a:xfrm>
          <a:prstGeom prst="rect">
            <a:avLst/>
          </a:prstGeom>
          <a:noFill/>
        </p:spPr>
        <p:txBody>
          <a:bodyPr wrap="square" rtlCol="0">
            <a:spAutoFit/>
          </a:bodyPr>
          <a:lstStyle/>
          <a:p>
            <a:r>
              <a:rPr lang="en-US" sz="2000" dirty="0">
                <a:solidFill>
                  <a:schemeClr val="tx1">
                    <a:alpha val="0"/>
                  </a:schemeClr>
                </a:solidFill>
                <a:latin typeface="Arial Black" panose="020B0A04020102020204" pitchFamily="34" charset="0"/>
              </a:rPr>
              <a:t>PYTHON</a:t>
            </a:r>
            <a:endParaRPr lang="en-PK" sz="2400" dirty="0">
              <a:solidFill>
                <a:schemeClr val="tx1">
                  <a:alpha val="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xmlns="" id="{5251F32A-7E48-4EFC-9BB7-C3517A2A5E2E}"/>
              </a:ext>
            </a:extLst>
          </p:cNvPr>
          <p:cNvSpPr txBox="1"/>
          <p:nvPr/>
        </p:nvSpPr>
        <p:spPr>
          <a:xfrm>
            <a:off x="-4938630" y="1801814"/>
            <a:ext cx="4281714" cy="1200329"/>
          </a:xfrm>
          <a:prstGeom prst="rect">
            <a:avLst/>
          </a:prstGeom>
          <a:noFill/>
        </p:spPr>
        <p:txBody>
          <a:bodyPr wrap="square" rtlCol="0">
            <a:spAutoFit/>
          </a:bodyPr>
          <a:lstStyle/>
          <a:p>
            <a:r>
              <a:rPr lang="en-US" sz="7200" dirty="0">
                <a:solidFill>
                  <a:srgbClr val="53B586">
                    <a:alpha val="0"/>
                  </a:srgbClr>
                </a:solidFill>
                <a:latin typeface="Arial Black" panose="020B0A04020102020204" pitchFamily="34" charset="0"/>
              </a:rPr>
              <a:t>NUMPY</a:t>
            </a:r>
            <a:endParaRPr lang="en-PK" sz="2000" dirty="0">
              <a:solidFill>
                <a:srgbClr val="53B586">
                  <a:alpha val="0"/>
                </a:srgbClr>
              </a:solidFill>
              <a:latin typeface="Arial Black" panose="020B0A04020102020204" pitchFamily="34" charset="0"/>
            </a:endParaRPr>
          </a:p>
        </p:txBody>
      </p:sp>
      <p:sp>
        <p:nvSpPr>
          <p:cNvPr id="12" name="TextBox 11">
            <a:extLst>
              <a:ext uri="{FF2B5EF4-FFF2-40B4-BE49-F238E27FC236}">
                <a16:creationId xmlns:a16="http://schemas.microsoft.com/office/drawing/2014/main" xmlns="" id="{F423E03D-FD99-458C-B528-5BF930B55FAC}"/>
              </a:ext>
            </a:extLst>
          </p:cNvPr>
          <p:cNvSpPr txBox="1"/>
          <p:nvPr/>
        </p:nvSpPr>
        <p:spPr>
          <a:xfrm>
            <a:off x="-8044688" y="3447143"/>
            <a:ext cx="5246915" cy="1477328"/>
          </a:xfrm>
          <a:prstGeom prst="rect">
            <a:avLst/>
          </a:prstGeom>
          <a:noFill/>
        </p:spPr>
        <p:txBody>
          <a:bodyPr wrap="square" rtlCol="0">
            <a:spAutoFit/>
          </a:bodyPr>
          <a:lstStyle/>
          <a:p>
            <a:pPr algn="just"/>
            <a:r>
              <a:rPr lang="en-US" dirty="0">
                <a:solidFill>
                  <a:schemeClr val="tx1">
                    <a:alpha val="0"/>
                  </a:schemeClr>
                </a:solidFill>
              </a:rPr>
              <a:t>NumPy, a cornerstone of Python's scientific ecosystem, facilitates efficient manipulation of arrays and matrices for diverse computational tasks, including numerical computing, data analysis, and machine learning.</a:t>
            </a:r>
            <a:endParaRPr lang="en-PK" dirty="0">
              <a:solidFill>
                <a:schemeClr val="tx1">
                  <a:alpha val="0"/>
                </a:schemeClr>
              </a:solidFill>
            </a:endParaRPr>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1182067" y="-29333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1499114" y="130323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865020" y="-293333"/>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1499114" y="303660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1166486" y="2868077"/>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025422" y="2901539"/>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564596" y="-1581833"/>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026552" y="203148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766752" y="3564555"/>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1291128" y="2559146"/>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9440390" y="3710998"/>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565031" y="4075120"/>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005282" y="6311184"/>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507690" y="4919384"/>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xmlns="" id="{6CCDE3BC-E74C-4553-9F42-496DE4144823}"/>
              </a:ext>
            </a:extLst>
          </p:cNvPr>
          <p:cNvSpPr txBox="1"/>
          <p:nvPr/>
        </p:nvSpPr>
        <p:spPr>
          <a:xfrm>
            <a:off x="2974324" y="1936562"/>
            <a:ext cx="4873754" cy="400110"/>
          </a:xfrm>
          <a:prstGeom prst="rect">
            <a:avLst/>
          </a:prstGeom>
          <a:noFill/>
        </p:spPr>
        <p:txBody>
          <a:bodyPr wrap="square" rtlCol="0">
            <a:spAutoFit/>
          </a:bodyPr>
          <a:lstStyle/>
          <a:p>
            <a:r>
              <a:rPr lang="en-US" sz="2000" dirty="0">
                <a:latin typeface="Arial Black" panose="020B0A04020102020204" pitchFamily="34" charset="0"/>
              </a:rPr>
              <a:t>NUMPY</a:t>
            </a:r>
            <a:endParaRPr lang="en-PK" sz="2400" dirty="0">
              <a:latin typeface="Arial Black" panose="020B0A04020102020204" pitchFamily="34" charset="0"/>
            </a:endParaRPr>
          </a:p>
        </p:txBody>
      </p:sp>
      <p:sp>
        <p:nvSpPr>
          <p:cNvPr id="5" name="TextBox 4">
            <a:extLst>
              <a:ext uri="{FF2B5EF4-FFF2-40B4-BE49-F238E27FC236}">
                <a16:creationId xmlns:a16="http://schemas.microsoft.com/office/drawing/2014/main" xmlns="" id="{2025294C-407E-4BD7-9BEA-F8DBA2388973}"/>
              </a:ext>
            </a:extLst>
          </p:cNvPr>
          <p:cNvSpPr txBox="1"/>
          <p:nvPr/>
        </p:nvSpPr>
        <p:spPr>
          <a:xfrm>
            <a:off x="2956380" y="2175441"/>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Joining &amp; Splitting Array</a:t>
            </a:r>
            <a:endParaRPr lang="en-PK" sz="3600" dirty="0">
              <a:solidFill>
                <a:srgbClr val="53B586"/>
              </a:solidFill>
              <a:latin typeface="Arial Black" panose="020B0A04020102020204" pitchFamily="34" charset="0"/>
            </a:endParaRPr>
          </a:p>
        </p:txBody>
      </p:sp>
      <p:sp>
        <p:nvSpPr>
          <p:cNvPr id="6" name="TextBox 5">
            <a:extLst>
              <a:ext uri="{FF2B5EF4-FFF2-40B4-BE49-F238E27FC236}">
                <a16:creationId xmlns:a16="http://schemas.microsoft.com/office/drawing/2014/main" xmlns="" id="{3242134D-D4BA-4118-8A34-8C0624A60850}"/>
              </a:ext>
            </a:extLst>
          </p:cNvPr>
          <p:cNvSpPr txBox="1"/>
          <p:nvPr/>
        </p:nvSpPr>
        <p:spPr>
          <a:xfrm>
            <a:off x="7023119" y="2777222"/>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28" name="TextBox 27">
            <a:extLst>
              <a:ext uri="{FF2B5EF4-FFF2-40B4-BE49-F238E27FC236}">
                <a16:creationId xmlns:a16="http://schemas.microsoft.com/office/drawing/2014/main" xmlns="" id="{C67E6B72-2347-41C0-94EE-CB5302E6FA57}"/>
              </a:ext>
            </a:extLst>
          </p:cNvPr>
          <p:cNvSpPr txBox="1"/>
          <p:nvPr/>
        </p:nvSpPr>
        <p:spPr>
          <a:xfrm>
            <a:off x="7914434" y="3054221"/>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Junaid </a:t>
            </a:r>
            <a:r>
              <a:rPr lang="en-US" sz="1600" dirty="0">
                <a:latin typeface="Arial Black" panose="020B0A04020102020204" pitchFamily="34" charset="0"/>
              </a:rPr>
              <a:t>Asif</a:t>
            </a:r>
          </a:p>
        </p:txBody>
      </p:sp>
      <p:sp>
        <p:nvSpPr>
          <p:cNvPr id="29" name="TextBox 28">
            <a:extLst>
              <a:ext uri="{FF2B5EF4-FFF2-40B4-BE49-F238E27FC236}">
                <a16:creationId xmlns:a16="http://schemas.microsoft.com/office/drawing/2014/main" xmlns="" id="{75CE507D-B7C1-4C24-B871-191B0008352B}"/>
              </a:ext>
            </a:extLst>
          </p:cNvPr>
          <p:cNvSpPr txBox="1"/>
          <p:nvPr/>
        </p:nvSpPr>
        <p:spPr>
          <a:xfrm>
            <a:off x="2970891" y="4091858"/>
            <a:ext cx="6151239" cy="923330"/>
          </a:xfrm>
          <a:prstGeom prst="rect">
            <a:avLst/>
          </a:prstGeom>
          <a:noFill/>
        </p:spPr>
        <p:txBody>
          <a:bodyPr wrap="square" rtlCol="0">
            <a:spAutoFit/>
          </a:bodyPr>
          <a:lstStyle/>
          <a:p>
            <a:pPr algn="ctr"/>
            <a:r>
              <a:rPr lang="en-US" dirty="0"/>
              <a:t>NumPy simplifies array manipulation with streamlined functions for joining and splitting arrays, enhancing efficiency in data handling and analysis workflows.</a:t>
            </a:r>
            <a:endParaRPr lang="en-PK" dirty="0"/>
          </a:p>
        </p:txBody>
      </p:sp>
      <p:sp>
        <p:nvSpPr>
          <p:cNvPr id="48" name="Oval 47">
            <a:extLst>
              <a:ext uri="{FF2B5EF4-FFF2-40B4-BE49-F238E27FC236}">
                <a16:creationId xmlns:a16="http://schemas.microsoft.com/office/drawing/2014/main" xmlns="" id="{08E24EFB-8518-450E-B30F-27904C37E6B2}"/>
              </a:ext>
            </a:extLst>
          </p:cNvPr>
          <p:cNvSpPr/>
          <p:nvPr/>
        </p:nvSpPr>
        <p:spPr>
          <a:xfrm>
            <a:off x="12696956" y="3168990"/>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9" name="Oval 48">
            <a:extLst>
              <a:ext uri="{FF2B5EF4-FFF2-40B4-BE49-F238E27FC236}">
                <a16:creationId xmlns:a16="http://schemas.microsoft.com/office/drawing/2014/main" xmlns="" id="{18875557-C40E-49D2-B083-F6D7B22E245D}"/>
              </a:ext>
            </a:extLst>
          </p:cNvPr>
          <p:cNvSpPr/>
          <p:nvPr/>
        </p:nvSpPr>
        <p:spPr>
          <a:xfrm>
            <a:off x="1074807" y="-2237467"/>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0" name="Oval 49">
            <a:extLst>
              <a:ext uri="{FF2B5EF4-FFF2-40B4-BE49-F238E27FC236}">
                <a16:creationId xmlns:a16="http://schemas.microsoft.com/office/drawing/2014/main" xmlns="" id="{FDC4AAB9-6C53-42D1-B7E2-53BEC44D966D}"/>
              </a:ext>
            </a:extLst>
          </p:cNvPr>
          <p:cNvSpPr/>
          <p:nvPr/>
        </p:nvSpPr>
        <p:spPr>
          <a:xfrm>
            <a:off x="-3185576" y="-1065196"/>
            <a:ext cx="1640399"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8" name="TextBox 57">
            <a:extLst>
              <a:ext uri="{FF2B5EF4-FFF2-40B4-BE49-F238E27FC236}">
                <a16:creationId xmlns:a16="http://schemas.microsoft.com/office/drawing/2014/main" xmlns="" id="{D97762DC-F5C4-4E23-877C-C4316C0A74BE}"/>
              </a:ext>
            </a:extLst>
          </p:cNvPr>
          <p:cNvSpPr txBox="1"/>
          <p:nvPr/>
        </p:nvSpPr>
        <p:spPr>
          <a:xfrm>
            <a:off x="-1454902" y="634621"/>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59" name="TextBox 58">
            <a:extLst>
              <a:ext uri="{FF2B5EF4-FFF2-40B4-BE49-F238E27FC236}">
                <a16:creationId xmlns:a16="http://schemas.microsoft.com/office/drawing/2014/main" xmlns="" id="{BCC91CB9-90F2-40C3-A9FE-0038940F4234}"/>
              </a:ext>
            </a:extLst>
          </p:cNvPr>
          <p:cNvSpPr txBox="1"/>
          <p:nvPr/>
        </p:nvSpPr>
        <p:spPr>
          <a:xfrm>
            <a:off x="-4430704" y="904237"/>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Joining</a:t>
            </a:r>
            <a:endParaRPr lang="en-PK" sz="3200" dirty="0">
              <a:solidFill>
                <a:srgbClr val="53B586">
                  <a:alpha val="0"/>
                </a:srgbClr>
              </a:solidFill>
              <a:latin typeface="Arial Black" panose="020B0A04020102020204" pitchFamily="34" charset="0"/>
            </a:endParaRPr>
          </a:p>
        </p:txBody>
      </p:sp>
      <p:sp>
        <p:nvSpPr>
          <p:cNvPr id="60" name="TextBox 59">
            <a:extLst>
              <a:ext uri="{FF2B5EF4-FFF2-40B4-BE49-F238E27FC236}">
                <a16:creationId xmlns:a16="http://schemas.microsoft.com/office/drawing/2014/main" xmlns="" id="{49E9B73E-C688-470A-85CF-51C43EC501D6}"/>
              </a:ext>
            </a:extLst>
          </p:cNvPr>
          <p:cNvSpPr txBox="1"/>
          <p:nvPr/>
        </p:nvSpPr>
        <p:spPr>
          <a:xfrm>
            <a:off x="-13281982" y="1678703"/>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concatenation functions seamlessly merge arrays along specified axes, facilitating efficient data aggregation and manipulation in Python.</a:t>
            </a:r>
            <a:endParaRPr lang="en-PK" dirty="0">
              <a:solidFill>
                <a:schemeClr val="tx1">
                  <a:alpha val="0"/>
                </a:schemeClr>
              </a:solidFill>
            </a:endParaRPr>
          </a:p>
        </p:txBody>
      </p:sp>
      <p:grpSp>
        <p:nvGrpSpPr>
          <p:cNvPr id="112" name="Group 111">
            <a:extLst>
              <a:ext uri="{FF2B5EF4-FFF2-40B4-BE49-F238E27FC236}">
                <a16:creationId xmlns:a16="http://schemas.microsoft.com/office/drawing/2014/main" xmlns="" id="{350DE649-AEDF-4CC3-95AF-F9107DE9867D}"/>
              </a:ext>
            </a:extLst>
          </p:cNvPr>
          <p:cNvGrpSpPr/>
          <p:nvPr/>
        </p:nvGrpSpPr>
        <p:grpSpPr>
          <a:xfrm>
            <a:off x="1086670" y="7316989"/>
            <a:ext cx="2471232" cy="2949912"/>
            <a:chOff x="917087" y="2778741"/>
            <a:chExt cx="2471232" cy="2949912"/>
          </a:xfrm>
        </p:grpSpPr>
        <p:sp>
          <p:nvSpPr>
            <p:cNvPr id="113" name="TextBox 112">
              <a:extLst>
                <a:ext uri="{FF2B5EF4-FFF2-40B4-BE49-F238E27FC236}">
                  <a16:creationId xmlns:a16="http://schemas.microsoft.com/office/drawing/2014/main" xmlns="" id="{4406E5B7-4DBE-4AF0-8D33-D6D814D07808}"/>
                </a:ext>
              </a:extLst>
            </p:cNvPr>
            <p:cNvSpPr txBox="1"/>
            <p:nvPr/>
          </p:nvSpPr>
          <p:spPr>
            <a:xfrm>
              <a:off x="1194680" y="3647715"/>
              <a:ext cx="2193639" cy="369332"/>
            </a:xfrm>
            <a:prstGeom prst="rect">
              <a:avLst/>
            </a:prstGeom>
            <a:noFill/>
          </p:spPr>
          <p:txBody>
            <a:bodyPr wrap="square" rtlCol="0">
              <a:spAutoFit/>
            </a:bodyPr>
            <a:lstStyle/>
            <a:p>
              <a:r>
                <a:rPr lang="en-US" b="1" dirty="0">
                  <a:latin typeface="Franklin Gothic Book" panose="020B0503020102020204" pitchFamily="34" charset="0"/>
                </a:rPr>
                <a:t>Concatenate()</a:t>
              </a:r>
              <a:endParaRPr lang="en-PK" b="1" dirty="0">
                <a:latin typeface="Franklin Gothic Book" panose="020B0503020102020204" pitchFamily="34" charset="0"/>
              </a:endParaRPr>
            </a:p>
          </p:txBody>
        </p:sp>
        <p:grpSp>
          <p:nvGrpSpPr>
            <p:cNvPr id="114" name="Group 113">
              <a:extLst>
                <a:ext uri="{FF2B5EF4-FFF2-40B4-BE49-F238E27FC236}">
                  <a16:creationId xmlns:a16="http://schemas.microsoft.com/office/drawing/2014/main" xmlns="" id="{C1669F08-3767-4234-8007-6129B3E65D42}"/>
                </a:ext>
              </a:extLst>
            </p:cNvPr>
            <p:cNvGrpSpPr/>
            <p:nvPr/>
          </p:nvGrpSpPr>
          <p:grpSpPr>
            <a:xfrm>
              <a:off x="917087" y="2778741"/>
              <a:ext cx="2203148" cy="2949912"/>
              <a:chOff x="917087" y="2778741"/>
              <a:chExt cx="2203148" cy="2949912"/>
            </a:xfrm>
          </p:grpSpPr>
          <p:grpSp>
            <p:nvGrpSpPr>
              <p:cNvPr id="115" name="Group 114">
                <a:extLst>
                  <a:ext uri="{FF2B5EF4-FFF2-40B4-BE49-F238E27FC236}">
                    <a16:creationId xmlns:a16="http://schemas.microsoft.com/office/drawing/2014/main" xmlns="" id="{277928D0-2AC2-4F48-B354-670C306780B7}"/>
                  </a:ext>
                </a:extLst>
              </p:cNvPr>
              <p:cNvGrpSpPr/>
              <p:nvPr/>
            </p:nvGrpSpPr>
            <p:grpSpPr>
              <a:xfrm>
                <a:off x="917087" y="2778741"/>
                <a:ext cx="2203148" cy="2949912"/>
                <a:chOff x="984714" y="2688474"/>
                <a:chExt cx="2203148" cy="2949912"/>
              </a:xfrm>
            </p:grpSpPr>
            <p:sp>
              <p:nvSpPr>
                <p:cNvPr id="118" name="Freeform: Shape 117">
                  <a:extLst>
                    <a:ext uri="{FF2B5EF4-FFF2-40B4-BE49-F238E27FC236}">
                      <a16:creationId xmlns:a16="http://schemas.microsoft.com/office/drawing/2014/main" xmlns="" id="{BD5C11F0-1DE6-4650-8315-346E2316C745}"/>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19" name="Rectangle: Rounded Corners 118">
                  <a:extLst>
                    <a:ext uri="{FF2B5EF4-FFF2-40B4-BE49-F238E27FC236}">
                      <a16:creationId xmlns:a16="http://schemas.microsoft.com/office/drawing/2014/main" xmlns="" id="{42980215-109C-49DD-924D-B29FFDEA7816}"/>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16" name="TextBox 115">
                <a:extLst>
                  <a:ext uri="{FF2B5EF4-FFF2-40B4-BE49-F238E27FC236}">
                    <a16:creationId xmlns:a16="http://schemas.microsoft.com/office/drawing/2014/main" xmlns="" id="{044FBA1D-CBFE-4403-8203-42D5983B771F}"/>
                  </a:ext>
                </a:extLst>
              </p:cNvPr>
              <p:cNvSpPr txBox="1"/>
              <p:nvPr/>
            </p:nvSpPr>
            <p:spPr>
              <a:xfrm>
                <a:off x="1774265" y="2936897"/>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117" name="TextBox 116">
                <a:extLst>
                  <a:ext uri="{FF2B5EF4-FFF2-40B4-BE49-F238E27FC236}">
                    <a16:creationId xmlns:a16="http://schemas.microsoft.com/office/drawing/2014/main" xmlns="" id="{055894D6-03E9-4600-8DF3-85F8519F7F20}"/>
                  </a:ext>
                </a:extLst>
              </p:cNvPr>
              <p:cNvSpPr txBox="1"/>
              <p:nvPr/>
            </p:nvSpPr>
            <p:spPr>
              <a:xfrm>
                <a:off x="1009583" y="3987463"/>
                <a:ext cx="1981299" cy="1569660"/>
              </a:xfrm>
              <a:prstGeom prst="rect">
                <a:avLst/>
              </a:prstGeom>
              <a:noFill/>
            </p:spPr>
            <p:txBody>
              <a:bodyPr wrap="square" rtlCol="0">
                <a:spAutoFit/>
              </a:bodyPr>
              <a:lstStyle/>
              <a:p>
                <a:pPr algn="ctr"/>
                <a:r>
                  <a:rPr lang="en-US" sz="1600" dirty="0"/>
                  <a:t>Merges arrays along specified axes, facilitating the combination of multiple arrays into a single array.</a:t>
                </a:r>
                <a:endParaRPr lang="en-PK" sz="1600" dirty="0"/>
              </a:p>
            </p:txBody>
          </p:sp>
        </p:grpSp>
      </p:grpSp>
      <p:grpSp>
        <p:nvGrpSpPr>
          <p:cNvPr id="120" name="Group 119">
            <a:extLst>
              <a:ext uri="{FF2B5EF4-FFF2-40B4-BE49-F238E27FC236}">
                <a16:creationId xmlns:a16="http://schemas.microsoft.com/office/drawing/2014/main" xmlns="" id="{E76DEFDF-D22C-4CEF-BE68-48A6DA594C4E}"/>
              </a:ext>
            </a:extLst>
          </p:cNvPr>
          <p:cNvGrpSpPr/>
          <p:nvPr/>
        </p:nvGrpSpPr>
        <p:grpSpPr>
          <a:xfrm>
            <a:off x="3835465" y="10283393"/>
            <a:ext cx="2203148" cy="2949912"/>
            <a:chOff x="3516667" y="2806051"/>
            <a:chExt cx="2203148" cy="2949912"/>
          </a:xfrm>
        </p:grpSpPr>
        <p:grpSp>
          <p:nvGrpSpPr>
            <p:cNvPr id="121" name="Group 120">
              <a:extLst>
                <a:ext uri="{FF2B5EF4-FFF2-40B4-BE49-F238E27FC236}">
                  <a16:creationId xmlns:a16="http://schemas.microsoft.com/office/drawing/2014/main" xmlns="" id="{7953F279-8683-48F0-9E5F-0818C51EBA1A}"/>
                </a:ext>
              </a:extLst>
            </p:cNvPr>
            <p:cNvGrpSpPr/>
            <p:nvPr/>
          </p:nvGrpSpPr>
          <p:grpSpPr>
            <a:xfrm>
              <a:off x="3516667" y="2806051"/>
              <a:ext cx="2203148" cy="2949912"/>
              <a:chOff x="984714" y="2688474"/>
              <a:chExt cx="2203148" cy="2949912"/>
            </a:xfrm>
          </p:grpSpPr>
          <p:sp>
            <p:nvSpPr>
              <p:cNvPr id="125" name="Freeform: Shape 124">
                <a:extLst>
                  <a:ext uri="{FF2B5EF4-FFF2-40B4-BE49-F238E27FC236}">
                    <a16:creationId xmlns:a16="http://schemas.microsoft.com/office/drawing/2014/main" xmlns="" id="{5CE82391-C1D4-4EB7-8221-7AFFEAE33327}"/>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26" name="Rectangle: Rounded Corners 125">
                <a:extLst>
                  <a:ext uri="{FF2B5EF4-FFF2-40B4-BE49-F238E27FC236}">
                    <a16:creationId xmlns:a16="http://schemas.microsoft.com/office/drawing/2014/main" xmlns="" id="{688879D8-C3C6-45AA-92CF-CF8A89DEA0B0}"/>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22" name="TextBox 121">
              <a:extLst>
                <a:ext uri="{FF2B5EF4-FFF2-40B4-BE49-F238E27FC236}">
                  <a16:creationId xmlns:a16="http://schemas.microsoft.com/office/drawing/2014/main" xmlns="" id="{5EB88F59-DFEC-49A5-9C6C-6248CDA23209}"/>
                </a:ext>
              </a:extLst>
            </p:cNvPr>
            <p:cNvSpPr txBox="1"/>
            <p:nvPr/>
          </p:nvSpPr>
          <p:spPr>
            <a:xfrm>
              <a:off x="4373845" y="294883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123" name="TextBox 122">
              <a:extLst>
                <a:ext uri="{FF2B5EF4-FFF2-40B4-BE49-F238E27FC236}">
                  <a16:creationId xmlns:a16="http://schemas.microsoft.com/office/drawing/2014/main" xmlns="" id="{7B54765E-023C-44D6-9D47-B88E7D715BFB}"/>
                </a:ext>
              </a:extLst>
            </p:cNvPr>
            <p:cNvSpPr txBox="1"/>
            <p:nvPr/>
          </p:nvSpPr>
          <p:spPr>
            <a:xfrm>
              <a:off x="3651395" y="3647715"/>
              <a:ext cx="1965121" cy="369332"/>
            </a:xfrm>
            <a:prstGeom prst="rect">
              <a:avLst/>
            </a:prstGeom>
            <a:noFill/>
          </p:spPr>
          <p:txBody>
            <a:bodyPr wrap="square" rtlCol="0">
              <a:spAutoFit/>
            </a:bodyPr>
            <a:lstStyle/>
            <a:p>
              <a:r>
                <a:rPr lang="en-US" b="1" dirty="0">
                  <a:latin typeface="Franklin Gothic Book" panose="020B0503020102020204" pitchFamily="34" charset="0"/>
                </a:rPr>
                <a:t>Stack() &amp; </a:t>
              </a:r>
              <a:r>
                <a:rPr lang="en-US" b="1" dirty="0" err="1">
                  <a:latin typeface="Franklin Gothic Book" panose="020B0503020102020204" pitchFamily="34" charset="0"/>
                </a:rPr>
                <a:t>hstack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24" name="TextBox 123">
              <a:extLst>
                <a:ext uri="{FF2B5EF4-FFF2-40B4-BE49-F238E27FC236}">
                  <a16:creationId xmlns:a16="http://schemas.microsoft.com/office/drawing/2014/main" xmlns="" id="{A81F6252-595F-4999-9BD1-1B87DC91DF4F}"/>
                </a:ext>
              </a:extLst>
            </p:cNvPr>
            <p:cNvSpPr txBox="1"/>
            <p:nvPr/>
          </p:nvSpPr>
          <p:spPr>
            <a:xfrm>
              <a:off x="3528114" y="4042710"/>
              <a:ext cx="2166650" cy="1569660"/>
            </a:xfrm>
            <a:prstGeom prst="rect">
              <a:avLst/>
            </a:prstGeom>
            <a:noFill/>
          </p:spPr>
          <p:txBody>
            <a:bodyPr wrap="square" rtlCol="0">
              <a:spAutoFit/>
            </a:bodyPr>
            <a:lstStyle/>
            <a:p>
              <a:pPr algn="ctr"/>
              <a:r>
                <a:rPr lang="en-US" sz="1600" dirty="0"/>
                <a:t>Combines arrays along a new axis, while </a:t>
              </a:r>
              <a:r>
                <a:rPr lang="en-US" sz="1600" b="1" dirty="0" err="1"/>
                <a:t>numpy.hstack</a:t>
              </a:r>
              <a:r>
                <a:rPr lang="en-US" sz="1600" b="1" dirty="0"/>
                <a:t>() </a:t>
              </a:r>
              <a:r>
                <a:rPr lang="en-US" sz="1600" dirty="0"/>
                <a:t>horizontally stacks arrays, extending along the second dimension.</a:t>
              </a:r>
              <a:endParaRPr lang="en-PK" sz="1600" dirty="0"/>
            </a:p>
          </p:txBody>
        </p:sp>
      </p:grpSp>
      <p:grpSp>
        <p:nvGrpSpPr>
          <p:cNvPr id="127" name="Group 126">
            <a:extLst>
              <a:ext uri="{FF2B5EF4-FFF2-40B4-BE49-F238E27FC236}">
                <a16:creationId xmlns:a16="http://schemas.microsoft.com/office/drawing/2014/main" xmlns="" id="{CF312B8D-7D60-4517-AC4F-3399EE3A247A}"/>
              </a:ext>
            </a:extLst>
          </p:cNvPr>
          <p:cNvGrpSpPr/>
          <p:nvPr/>
        </p:nvGrpSpPr>
        <p:grpSpPr>
          <a:xfrm>
            <a:off x="6618225" y="11713209"/>
            <a:ext cx="2398398" cy="2949912"/>
            <a:chOff x="6257047" y="2795233"/>
            <a:chExt cx="2398398" cy="2949912"/>
          </a:xfrm>
        </p:grpSpPr>
        <p:grpSp>
          <p:nvGrpSpPr>
            <p:cNvPr id="128" name="Group 127">
              <a:extLst>
                <a:ext uri="{FF2B5EF4-FFF2-40B4-BE49-F238E27FC236}">
                  <a16:creationId xmlns:a16="http://schemas.microsoft.com/office/drawing/2014/main" xmlns="" id="{9C02DEEC-EED7-4413-97E2-174B32B84534}"/>
                </a:ext>
              </a:extLst>
            </p:cNvPr>
            <p:cNvGrpSpPr/>
            <p:nvPr/>
          </p:nvGrpSpPr>
          <p:grpSpPr>
            <a:xfrm>
              <a:off x="6257047" y="2795233"/>
              <a:ext cx="2203148" cy="2949912"/>
              <a:chOff x="984714" y="2688474"/>
              <a:chExt cx="2203148" cy="2949912"/>
            </a:xfrm>
          </p:grpSpPr>
          <p:sp>
            <p:nvSpPr>
              <p:cNvPr id="132" name="Freeform: Shape 131">
                <a:extLst>
                  <a:ext uri="{FF2B5EF4-FFF2-40B4-BE49-F238E27FC236}">
                    <a16:creationId xmlns:a16="http://schemas.microsoft.com/office/drawing/2014/main" xmlns="" id="{30DD561C-5065-44FC-9BB4-1BD2933B1FE9}"/>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33" name="Rectangle: Rounded Corners 132">
                <a:extLst>
                  <a:ext uri="{FF2B5EF4-FFF2-40B4-BE49-F238E27FC236}">
                    <a16:creationId xmlns:a16="http://schemas.microsoft.com/office/drawing/2014/main" xmlns="" id="{EFC30500-7207-4E45-AEBE-664D835535FE}"/>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29" name="TextBox 128">
              <a:extLst>
                <a:ext uri="{FF2B5EF4-FFF2-40B4-BE49-F238E27FC236}">
                  <a16:creationId xmlns:a16="http://schemas.microsoft.com/office/drawing/2014/main" xmlns="" id="{36C03597-4143-43FF-A886-6B9C54CBCF29}"/>
                </a:ext>
              </a:extLst>
            </p:cNvPr>
            <p:cNvSpPr txBox="1"/>
            <p:nvPr/>
          </p:nvSpPr>
          <p:spPr>
            <a:xfrm>
              <a:off x="7118337" y="2938016"/>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130" name="TextBox 129">
              <a:extLst>
                <a:ext uri="{FF2B5EF4-FFF2-40B4-BE49-F238E27FC236}">
                  <a16:creationId xmlns:a16="http://schemas.microsoft.com/office/drawing/2014/main" xmlns="" id="{AB9AA790-ABCC-4DF4-BD0C-3B9A9F88FB12}"/>
                </a:ext>
              </a:extLst>
            </p:cNvPr>
            <p:cNvSpPr txBox="1"/>
            <p:nvPr/>
          </p:nvSpPr>
          <p:spPr>
            <a:xfrm>
              <a:off x="6906104"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dstack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31" name="TextBox 130">
              <a:extLst>
                <a:ext uri="{FF2B5EF4-FFF2-40B4-BE49-F238E27FC236}">
                  <a16:creationId xmlns:a16="http://schemas.microsoft.com/office/drawing/2014/main" xmlns="" id="{9C9B8ED0-882B-42EC-B19E-C1D29BC431C3}"/>
                </a:ext>
              </a:extLst>
            </p:cNvPr>
            <p:cNvSpPr txBox="1"/>
            <p:nvPr/>
          </p:nvSpPr>
          <p:spPr>
            <a:xfrm>
              <a:off x="6277524" y="4037379"/>
              <a:ext cx="2251053" cy="1323439"/>
            </a:xfrm>
            <a:prstGeom prst="rect">
              <a:avLst/>
            </a:prstGeom>
            <a:noFill/>
          </p:spPr>
          <p:txBody>
            <a:bodyPr wrap="square" rtlCol="0">
              <a:spAutoFit/>
            </a:bodyPr>
            <a:lstStyle/>
            <a:p>
              <a:pPr algn="ctr"/>
              <a:r>
                <a:rPr lang="en-US" sz="1600" dirty="0"/>
                <a:t>Stacks arrays along the third axis, essentially combining them depth-wise, useful for creating 3D arrays.</a:t>
              </a:r>
              <a:endParaRPr lang="en-PK" sz="1600" dirty="0"/>
            </a:p>
          </p:txBody>
        </p:sp>
      </p:grpSp>
      <p:grpSp>
        <p:nvGrpSpPr>
          <p:cNvPr id="134" name="Group 133">
            <a:extLst>
              <a:ext uri="{FF2B5EF4-FFF2-40B4-BE49-F238E27FC236}">
                <a16:creationId xmlns:a16="http://schemas.microsoft.com/office/drawing/2014/main" xmlns="" id="{C7ADB717-1EEB-4EF3-A9EE-47A7F5F85F64}"/>
              </a:ext>
            </a:extLst>
          </p:cNvPr>
          <p:cNvGrpSpPr/>
          <p:nvPr/>
        </p:nvGrpSpPr>
        <p:grpSpPr>
          <a:xfrm>
            <a:off x="9188372" y="13617074"/>
            <a:ext cx="2436569" cy="2949912"/>
            <a:chOff x="8848212" y="2756186"/>
            <a:chExt cx="2436569" cy="2949912"/>
          </a:xfrm>
        </p:grpSpPr>
        <p:grpSp>
          <p:nvGrpSpPr>
            <p:cNvPr id="135" name="Group 134">
              <a:extLst>
                <a:ext uri="{FF2B5EF4-FFF2-40B4-BE49-F238E27FC236}">
                  <a16:creationId xmlns:a16="http://schemas.microsoft.com/office/drawing/2014/main" xmlns="" id="{B9B5325C-A02A-4C1E-B5A9-EDCB992A7C60}"/>
                </a:ext>
              </a:extLst>
            </p:cNvPr>
            <p:cNvGrpSpPr/>
            <p:nvPr/>
          </p:nvGrpSpPr>
          <p:grpSpPr>
            <a:xfrm>
              <a:off x="8848212" y="2756186"/>
              <a:ext cx="2203148" cy="2949912"/>
              <a:chOff x="984714" y="2688474"/>
              <a:chExt cx="2203148" cy="2949912"/>
            </a:xfrm>
          </p:grpSpPr>
          <p:sp>
            <p:nvSpPr>
              <p:cNvPr id="139" name="Freeform: Shape 138">
                <a:extLst>
                  <a:ext uri="{FF2B5EF4-FFF2-40B4-BE49-F238E27FC236}">
                    <a16:creationId xmlns:a16="http://schemas.microsoft.com/office/drawing/2014/main" xmlns="" id="{DD46A731-D5C3-4F0D-89D6-D3A3BD2EC5BE}"/>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40" name="Rectangle: Rounded Corners 139">
                <a:extLst>
                  <a:ext uri="{FF2B5EF4-FFF2-40B4-BE49-F238E27FC236}">
                    <a16:creationId xmlns:a16="http://schemas.microsoft.com/office/drawing/2014/main" xmlns="" id="{8CFEEE6C-8C7C-4DCA-A3F3-E661371E8570}"/>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36" name="TextBox 135">
              <a:extLst>
                <a:ext uri="{FF2B5EF4-FFF2-40B4-BE49-F238E27FC236}">
                  <a16:creationId xmlns:a16="http://schemas.microsoft.com/office/drawing/2014/main" xmlns="" id="{CE505BF4-B8CA-438D-B38B-2DE5795FB3CD}"/>
                </a:ext>
              </a:extLst>
            </p:cNvPr>
            <p:cNvSpPr txBox="1"/>
            <p:nvPr/>
          </p:nvSpPr>
          <p:spPr>
            <a:xfrm>
              <a:off x="9709502" y="2898969"/>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04</a:t>
              </a:r>
              <a:endParaRPr lang="en-PK" dirty="0">
                <a:solidFill>
                  <a:schemeClr val="bg1"/>
                </a:solidFill>
                <a:latin typeface="Arial Black" panose="020B0A04020102020204" pitchFamily="34" charset="0"/>
              </a:endParaRPr>
            </a:p>
          </p:txBody>
        </p:sp>
        <p:sp>
          <p:nvSpPr>
            <p:cNvPr id="137" name="TextBox 136">
              <a:extLst>
                <a:ext uri="{FF2B5EF4-FFF2-40B4-BE49-F238E27FC236}">
                  <a16:creationId xmlns:a16="http://schemas.microsoft.com/office/drawing/2014/main" xmlns="" id="{B35CBA16-2CA1-49C2-AE95-B8E7C9FABA9C}"/>
                </a:ext>
              </a:extLst>
            </p:cNvPr>
            <p:cNvSpPr txBox="1"/>
            <p:nvPr/>
          </p:nvSpPr>
          <p:spPr>
            <a:xfrm>
              <a:off x="9535440"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vstack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38" name="TextBox 137">
              <a:extLst>
                <a:ext uri="{FF2B5EF4-FFF2-40B4-BE49-F238E27FC236}">
                  <a16:creationId xmlns:a16="http://schemas.microsoft.com/office/drawing/2014/main" xmlns="" id="{2A53BD10-7377-498D-99CD-DFC2FC67CFD8}"/>
                </a:ext>
              </a:extLst>
            </p:cNvPr>
            <p:cNvSpPr txBox="1"/>
            <p:nvPr/>
          </p:nvSpPr>
          <p:spPr>
            <a:xfrm>
              <a:off x="8871642" y="4052117"/>
              <a:ext cx="2251053" cy="1077218"/>
            </a:xfrm>
            <a:prstGeom prst="rect">
              <a:avLst/>
            </a:prstGeom>
            <a:noFill/>
          </p:spPr>
          <p:txBody>
            <a:bodyPr wrap="square" rtlCol="0">
              <a:spAutoFit/>
            </a:bodyPr>
            <a:lstStyle/>
            <a:p>
              <a:pPr algn="ctr"/>
              <a:r>
                <a:rPr lang="en-US" sz="1600" dirty="0"/>
                <a:t>Vertically stacks arrays, joining them along their vertical axis to create a new array.</a:t>
              </a:r>
              <a:endParaRPr lang="en-PK" sz="1600" dirty="0"/>
            </a:p>
          </p:txBody>
        </p:sp>
      </p:grpSp>
    </p:spTree>
    <p:extLst>
      <p:ext uri="{BB962C8B-B14F-4D97-AF65-F5344CB8AC3E}">
        <p14:creationId xmlns:p14="http://schemas.microsoft.com/office/powerpoint/2010/main" val="2348065510"/>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xmlns="" id="{FAFE7CEE-6B87-4138-839F-6E02D993E566}"/>
              </a:ext>
            </a:extLst>
          </p:cNvPr>
          <p:cNvSpPr/>
          <p:nvPr/>
        </p:nvSpPr>
        <p:spPr>
          <a:xfrm rot="14686104">
            <a:off x="526898" y="2619996"/>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94" name="Freeform: Shape 93">
            <a:extLst>
              <a:ext uri="{FF2B5EF4-FFF2-40B4-BE49-F238E27FC236}">
                <a16:creationId xmlns:a16="http://schemas.microsoft.com/office/drawing/2014/main" xmlns="" id="{FA4C759F-1569-4120-8636-2FB04957B384}"/>
              </a:ext>
            </a:extLst>
          </p:cNvPr>
          <p:cNvSpPr/>
          <p:nvPr/>
        </p:nvSpPr>
        <p:spPr>
          <a:xfrm rot="4628461">
            <a:off x="5336143" y="5202844"/>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2" name="Freeform: Shape 61">
            <a:extLst>
              <a:ext uri="{FF2B5EF4-FFF2-40B4-BE49-F238E27FC236}">
                <a16:creationId xmlns:a16="http://schemas.microsoft.com/office/drawing/2014/main" xmlns="" id="{9D5FDA49-E8F0-4D93-BF42-CE2171FEEA4D}"/>
              </a:ext>
            </a:extLst>
          </p:cNvPr>
          <p:cNvSpPr/>
          <p:nvPr/>
        </p:nvSpPr>
        <p:spPr>
          <a:xfrm rot="16200000">
            <a:off x="9779832" y="4646773"/>
            <a:ext cx="2728328" cy="2203148"/>
          </a:xfrm>
          <a:custGeom>
            <a:avLst/>
            <a:gdLst>
              <a:gd name="connsiteX0" fmla="*/ 2728328 w 2728328"/>
              <a:gd name="connsiteY0" fmla="*/ 1113443 h 2226883"/>
              <a:gd name="connsiteX1" fmla="*/ 1364164 w 2728328"/>
              <a:gd name="connsiteY1" fmla="*/ 2226883 h 2226883"/>
              <a:gd name="connsiteX2" fmla="*/ 0 w 2728328"/>
              <a:gd name="connsiteY2" fmla="*/ 2226883 h 2226883"/>
              <a:gd name="connsiteX3" fmla="*/ 0 w 2728328"/>
              <a:gd name="connsiteY3" fmla="*/ 0 h 2226883"/>
              <a:gd name="connsiteX4" fmla="*/ 1364164 w 2728328"/>
              <a:gd name="connsiteY4" fmla="*/ 0 h 2226883"/>
              <a:gd name="connsiteX5" fmla="*/ 1418396 w 2728328"/>
              <a:gd name="connsiteY5" fmla="*/ 2236 h 2226883"/>
              <a:gd name="connsiteX6" fmla="*/ 1418396 w 2728328"/>
              <a:gd name="connsiteY6" fmla="*/ 714162 h 2226883"/>
              <a:gd name="connsiteX7" fmla="*/ 1785595 w 2728328"/>
              <a:gd name="connsiteY7" fmla="*/ 1081361 h 2226883"/>
              <a:gd name="connsiteX8" fmla="*/ 2726343 w 2728328"/>
              <a:gd name="connsiteY8" fmla="*/ 1081361 h 222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8328" h="2226883">
                <a:moveTo>
                  <a:pt x="2728328" y="1113443"/>
                </a:moveTo>
                <a:cubicBezTo>
                  <a:pt x="2728328" y="1728379"/>
                  <a:pt x="2117571" y="2226883"/>
                  <a:pt x="1364164" y="2226883"/>
                </a:cubicBezTo>
                <a:lnTo>
                  <a:pt x="0" y="2226883"/>
                </a:lnTo>
                <a:lnTo>
                  <a:pt x="0" y="0"/>
                </a:lnTo>
                <a:lnTo>
                  <a:pt x="1364164" y="0"/>
                </a:lnTo>
                <a:lnTo>
                  <a:pt x="1418396" y="2236"/>
                </a:lnTo>
                <a:lnTo>
                  <a:pt x="1418396" y="714162"/>
                </a:lnTo>
                <a:cubicBezTo>
                  <a:pt x="1418396" y="916960"/>
                  <a:pt x="1582797" y="1081361"/>
                  <a:pt x="1785595" y="1081361"/>
                </a:cubicBezTo>
                <a:lnTo>
                  <a:pt x="2726343" y="1081361"/>
                </a:ln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4393011" y="5743098"/>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TextBox 9">
            <a:extLst>
              <a:ext uri="{FF2B5EF4-FFF2-40B4-BE49-F238E27FC236}">
                <a16:creationId xmlns:a16="http://schemas.microsoft.com/office/drawing/2014/main" xmlns="" id="{3678DBE8-F6E8-4DD9-8371-E451B9A1740A}"/>
              </a:ext>
            </a:extLst>
          </p:cNvPr>
          <p:cNvSpPr txBox="1"/>
          <p:nvPr/>
        </p:nvSpPr>
        <p:spPr>
          <a:xfrm>
            <a:off x="-1843314" y="1601759"/>
            <a:ext cx="3686628" cy="400110"/>
          </a:xfrm>
          <a:prstGeom prst="rect">
            <a:avLst/>
          </a:prstGeom>
          <a:noFill/>
        </p:spPr>
        <p:txBody>
          <a:bodyPr wrap="square" rtlCol="0">
            <a:spAutoFit/>
          </a:bodyPr>
          <a:lstStyle/>
          <a:p>
            <a:r>
              <a:rPr lang="en-US" sz="2000" dirty="0">
                <a:solidFill>
                  <a:schemeClr val="tx1">
                    <a:alpha val="0"/>
                  </a:schemeClr>
                </a:solidFill>
                <a:latin typeface="Arial Black" panose="020B0A04020102020204" pitchFamily="34" charset="0"/>
              </a:rPr>
              <a:t>PYTHON</a:t>
            </a:r>
            <a:endParaRPr lang="en-PK" sz="2400" dirty="0">
              <a:solidFill>
                <a:schemeClr val="tx1">
                  <a:alpha val="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xmlns="" id="{5251F32A-7E48-4EFC-9BB7-C3517A2A5E2E}"/>
              </a:ext>
            </a:extLst>
          </p:cNvPr>
          <p:cNvSpPr txBox="1"/>
          <p:nvPr/>
        </p:nvSpPr>
        <p:spPr>
          <a:xfrm>
            <a:off x="-4938630" y="1801814"/>
            <a:ext cx="4281714" cy="1200329"/>
          </a:xfrm>
          <a:prstGeom prst="rect">
            <a:avLst/>
          </a:prstGeom>
          <a:noFill/>
        </p:spPr>
        <p:txBody>
          <a:bodyPr wrap="square" rtlCol="0">
            <a:spAutoFit/>
          </a:bodyPr>
          <a:lstStyle/>
          <a:p>
            <a:r>
              <a:rPr lang="en-US" sz="7200" dirty="0">
                <a:solidFill>
                  <a:srgbClr val="53B586">
                    <a:alpha val="0"/>
                  </a:srgbClr>
                </a:solidFill>
                <a:latin typeface="Arial Black" panose="020B0A04020102020204" pitchFamily="34" charset="0"/>
              </a:rPr>
              <a:t>NUMPY</a:t>
            </a:r>
            <a:endParaRPr lang="en-PK" sz="2000" dirty="0">
              <a:solidFill>
                <a:srgbClr val="53B586">
                  <a:alpha val="0"/>
                </a:srgbClr>
              </a:solidFill>
              <a:latin typeface="Arial Black" panose="020B0A04020102020204" pitchFamily="34" charset="0"/>
            </a:endParaRPr>
          </a:p>
        </p:txBody>
      </p:sp>
      <p:sp>
        <p:nvSpPr>
          <p:cNvPr id="12" name="TextBox 11">
            <a:extLst>
              <a:ext uri="{FF2B5EF4-FFF2-40B4-BE49-F238E27FC236}">
                <a16:creationId xmlns:a16="http://schemas.microsoft.com/office/drawing/2014/main" xmlns="" id="{F423E03D-FD99-458C-B528-5BF930B55FAC}"/>
              </a:ext>
            </a:extLst>
          </p:cNvPr>
          <p:cNvSpPr txBox="1"/>
          <p:nvPr/>
        </p:nvSpPr>
        <p:spPr>
          <a:xfrm>
            <a:off x="-8044688" y="3447143"/>
            <a:ext cx="5246915" cy="1477328"/>
          </a:xfrm>
          <a:prstGeom prst="rect">
            <a:avLst/>
          </a:prstGeom>
          <a:noFill/>
        </p:spPr>
        <p:txBody>
          <a:bodyPr wrap="square" rtlCol="0">
            <a:spAutoFit/>
          </a:bodyPr>
          <a:lstStyle/>
          <a:p>
            <a:pPr algn="just"/>
            <a:r>
              <a:rPr lang="en-US" dirty="0">
                <a:solidFill>
                  <a:schemeClr val="tx1">
                    <a:alpha val="0"/>
                  </a:schemeClr>
                </a:solidFill>
              </a:rPr>
              <a:t>NumPy, a cornerstone of Python's scientific ecosystem, facilitates efficient manipulation of arrays and matrices for diverse computational tasks, including numerical computing, data analysis, and machine learning.</a:t>
            </a:r>
            <a:endParaRPr lang="en-PK" dirty="0">
              <a:solidFill>
                <a:schemeClr val="tx1">
                  <a:alpha val="0"/>
                </a:schemeClr>
              </a:solidFill>
            </a:endParaRPr>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4994758" y="231426"/>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4777196" y="1504371"/>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4330909" y="-65605"/>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4620972" y="374809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4776041" y="334291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2269817" y="303209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14083987" y="-1605633"/>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12829263" y="192038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5565225" y="434721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795227" y="3638180"/>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12729120" y="375345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2955275" y="4228287"/>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3702107" y="6368771"/>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11252348" y="5288732"/>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xmlns="" id="{6CCDE3BC-E74C-4553-9F42-496DE4144823}"/>
              </a:ext>
            </a:extLst>
          </p:cNvPr>
          <p:cNvSpPr txBox="1"/>
          <p:nvPr/>
        </p:nvSpPr>
        <p:spPr>
          <a:xfrm>
            <a:off x="-3902005" y="2013280"/>
            <a:ext cx="4873754" cy="400110"/>
          </a:xfrm>
          <a:prstGeom prst="rect">
            <a:avLst/>
          </a:prstGeom>
          <a:noFill/>
        </p:spPr>
        <p:txBody>
          <a:bodyPr wrap="square" rtlCol="0">
            <a:spAutoFit/>
          </a:bodyPr>
          <a:lstStyle/>
          <a:p>
            <a:r>
              <a:rPr lang="en-US" sz="2000" dirty="0">
                <a:solidFill>
                  <a:schemeClr val="tx1">
                    <a:alpha val="0"/>
                  </a:schemeClr>
                </a:solidFill>
                <a:latin typeface="Arial Black" panose="020B0A04020102020204" pitchFamily="34" charset="0"/>
              </a:rPr>
              <a:t>NUMPY</a:t>
            </a:r>
            <a:endParaRPr lang="en-PK" sz="2400" dirty="0">
              <a:solidFill>
                <a:schemeClr val="tx1">
                  <a:alpha val="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xmlns="" id="{2025294C-407E-4BD7-9BEA-F8DBA2388973}"/>
              </a:ext>
            </a:extLst>
          </p:cNvPr>
          <p:cNvSpPr txBox="1"/>
          <p:nvPr/>
        </p:nvSpPr>
        <p:spPr>
          <a:xfrm>
            <a:off x="-8590657" y="2521885"/>
            <a:ext cx="6654980" cy="646331"/>
          </a:xfrm>
          <a:prstGeom prst="rect">
            <a:avLst/>
          </a:prstGeom>
          <a:noFill/>
        </p:spPr>
        <p:txBody>
          <a:bodyPr wrap="square" rtlCol="0">
            <a:spAutoFit/>
          </a:bodyPr>
          <a:lstStyle/>
          <a:p>
            <a:r>
              <a:rPr lang="en-US" sz="3600" dirty="0">
                <a:solidFill>
                  <a:srgbClr val="53B586">
                    <a:alpha val="0"/>
                  </a:srgbClr>
                </a:solidFill>
                <a:latin typeface="Arial Black" panose="020B0A04020102020204" pitchFamily="34" charset="0"/>
              </a:rPr>
              <a:t>Joining &amp; Splitting Array</a:t>
            </a:r>
            <a:endParaRPr lang="en-PK" sz="3600" dirty="0">
              <a:solidFill>
                <a:srgbClr val="53B586">
                  <a:alpha val="0"/>
                </a:srgbClr>
              </a:solidFill>
              <a:latin typeface="Arial Black" panose="020B0A04020102020204" pitchFamily="34" charset="0"/>
            </a:endParaRPr>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28" name="TextBox 27">
            <a:extLst>
              <a:ext uri="{FF2B5EF4-FFF2-40B4-BE49-F238E27FC236}">
                <a16:creationId xmlns:a16="http://schemas.microsoft.com/office/drawing/2014/main" xmlns="" id="{C67E6B72-2347-41C0-94EE-CB5302E6FA57}"/>
              </a:ext>
            </a:extLst>
          </p:cNvPr>
          <p:cNvSpPr txBox="1"/>
          <p:nvPr/>
        </p:nvSpPr>
        <p:spPr>
          <a:xfrm>
            <a:off x="-2524146" y="3358452"/>
            <a:ext cx="1895109" cy="369332"/>
          </a:xfrm>
          <a:prstGeom prst="rect">
            <a:avLst/>
          </a:prstGeom>
          <a:noFill/>
        </p:spPr>
        <p:txBody>
          <a:bodyPr wrap="square" rtlCol="0">
            <a:spAutoFit/>
          </a:bodyPr>
          <a:lstStyle/>
          <a:p>
            <a:r>
              <a:rPr lang="en-US" dirty="0">
                <a:solidFill>
                  <a:srgbClr val="53B586">
                    <a:alpha val="0"/>
                  </a:srgbClr>
                </a:solidFill>
                <a:latin typeface="Arial Black" panose="020B0A04020102020204" pitchFamily="34" charset="0"/>
              </a:rPr>
              <a:t>Junaid </a:t>
            </a:r>
            <a:r>
              <a:rPr lang="en-US" dirty="0">
                <a:solidFill>
                  <a:schemeClr val="tx1">
                    <a:alpha val="0"/>
                  </a:schemeClr>
                </a:solidFill>
                <a:latin typeface="Arial Black" panose="020B0A04020102020204" pitchFamily="34" charset="0"/>
              </a:rPr>
              <a:t>Asif</a:t>
            </a:r>
          </a:p>
        </p:txBody>
      </p:sp>
      <p:sp>
        <p:nvSpPr>
          <p:cNvPr id="29" name="TextBox 28">
            <a:extLst>
              <a:ext uri="{FF2B5EF4-FFF2-40B4-BE49-F238E27FC236}">
                <a16:creationId xmlns:a16="http://schemas.microsoft.com/office/drawing/2014/main" xmlns="" id="{75CE507D-B7C1-4C24-B871-191B0008352B}"/>
              </a:ext>
            </a:extLst>
          </p:cNvPr>
          <p:cNvSpPr txBox="1"/>
          <p:nvPr/>
        </p:nvSpPr>
        <p:spPr>
          <a:xfrm>
            <a:off x="-7360658" y="4472316"/>
            <a:ext cx="6151239" cy="923330"/>
          </a:xfrm>
          <a:prstGeom prst="rect">
            <a:avLst/>
          </a:prstGeom>
          <a:noFill/>
        </p:spPr>
        <p:txBody>
          <a:bodyPr wrap="square" rtlCol="0">
            <a:spAutoFit/>
          </a:bodyPr>
          <a:lstStyle/>
          <a:p>
            <a:pPr algn="just"/>
            <a:r>
              <a:rPr lang="en-US" dirty="0">
                <a:solidFill>
                  <a:schemeClr val="tx1">
                    <a:alpha val="0"/>
                  </a:schemeClr>
                </a:solidFill>
              </a:rPr>
              <a:t>NumPy simplifies array manipulation with streamlined functions for joining and splitting arrays, enhancing efficiency in data handling and analysis workflows.</a:t>
            </a:r>
            <a:endParaRPr lang="en-PK" dirty="0">
              <a:solidFill>
                <a:schemeClr val="tx1">
                  <a:alpha val="0"/>
                </a:schemeClr>
              </a:solidFill>
            </a:endParaRPr>
          </a:p>
        </p:txBody>
      </p:sp>
      <p:sp>
        <p:nvSpPr>
          <p:cNvPr id="50" name="Oval 49">
            <a:extLst>
              <a:ext uri="{FF2B5EF4-FFF2-40B4-BE49-F238E27FC236}">
                <a16:creationId xmlns:a16="http://schemas.microsoft.com/office/drawing/2014/main" xmlns="" id="{14F1FD48-E53F-4BB3-AC98-CD47EFAFCD3D}"/>
              </a:ext>
            </a:extLst>
          </p:cNvPr>
          <p:cNvSpPr/>
          <p:nvPr/>
        </p:nvSpPr>
        <p:spPr>
          <a:xfrm>
            <a:off x="11400685" y="3050208"/>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5" name="Freeform: Shape 64">
            <a:extLst>
              <a:ext uri="{FF2B5EF4-FFF2-40B4-BE49-F238E27FC236}">
                <a16:creationId xmlns:a16="http://schemas.microsoft.com/office/drawing/2014/main" xmlns="" id="{15D9BDF5-9516-4154-BE24-CC574EB78152}"/>
              </a:ext>
            </a:extLst>
          </p:cNvPr>
          <p:cNvSpPr/>
          <p:nvPr/>
        </p:nvSpPr>
        <p:spPr>
          <a:xfrm>
            <a:off x="10586250" y="2445575"/>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9" name="Oval 68">
            <a:extLst>
              <a:ext uri="{FF2B5EF4-FFF2-40B4-BE49-F238E27FC236}">
                <a16:creationId xmlns:a16="http://schemas.microsoft.com/office/drawing/2014/main" xmlns="" id="{3C9FE2D3-F599-4987-A38C-DA9907065343}"/>
              </a:ext>
            </a:extLst>
          </p:cNvPr>
          <p:cNvSpPr/>
          <p:nvPr/>
        </p:nvSpPr>
        <p:spPr>
          <a:xfrm>
            <a:off x="2011517" y="123879"/>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0" name="Oval 69">
            <a:extLst>
              <a:ext uri="{FF2B5EF4-FFF2-40B4-BE49-F238E27FC236}">
                <a16:creationId xmlns:a16="http://schemas.microsoft.com/office/drawing/2014/main" xmlns="" id="{F97EE997-8964-4DA9-883E-E1548ACBA014}"/>
              </a:ext>
            </a:extLst>
          </p:cNvPr>
          <p:cNvSpPr/>
          <p:nvPr/>
        </p:nvSpPr>
        <p:spPr>
          <a:xfrm>
            <a:off x="-1055182" y="-379591"/>
            <a:ext cx="1640399"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987351" y="786972"/>
            <a:ext cx="1155847" cy="369332"/>
          </a:xfrm>
          <a:prstGeom prst="rect">
            <a:avLst/>
          </a:prstGeom>
          <a:noFill/>
        </p:spPr>
        <p:txBody>
          <a:bodyPr wrap="square" rtlCol="0">
            <a:spAutoFit/>
          </a:bodyPr>
          <a:lstStyle/>
          <a:p>
            <a:r>
              <a:rPr lang="en-US" dirty="0">
                <a:latin typeface="Arial Black" panose="020B0A04020102020204" pitchFamily="34" charset="0"/>
              </a:rPr>
              <a:t>NUMPY</a:t>
            </a:r>
            <a:endParaRPr lang="en-PK" dirty="0">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986473" y="993184"/>
            <a:ext cx="4253254" cy="584775"/>
          </a:xfrm>
          <a:prstGeom prst="rect">
            <a:avLst/>
          </a:prstGeom>
          <a:noFill/>
        </p:spPr>
        <p:txBody>
          <a:bodyPr wrap="square" rtlCol="0">
            <a:spAutoFit/>
          </a:bodyPr>
          <a:lstStyle/>
          <a:p>
            <a:r>
              <a:rPr lang="en-US" sz="3200" dirty="0">
                <a:solidFill>
                  <a:srgbClr val="53B586"/>
                </a:solidFill>
                <a:latin typeface="Arial Black" panose="020B0A04020102020204" pitchFamily="34" charset="0"/>
              </a:rPr>
              <a:t>Array Joining</a:t>
            </a:r>
            <a:endParaRPr lang="en-PK" sz="3200" dirty="0">
              <a:solidFill>
                <a:srgbClr val="53B586"/>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986473" y="1657173"/>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NumPy's array concatenation functions seamlessly merge arrays along specified axes, facilitating efficient data aggregation and manipulation in Python.</a:t>
            </a:r>
            <a:endParaRPr lang="en-PK" dirty="0"/>
          </a:p>
        </p:txBody>
      </p:sp>
      <p:grpSp>
        <p:nvGrpSpPr>
          <p:cNvPr id="20" name="Group 19">
            <a:extLst>
              <a:ext uri="{FF2B5EF4-FFF2-40B4-BE49-F238E27FC236}">
                <a16:creationId xmlns:a16="http://schemas.microsoft.com/office/drawing/2014/main" xmlns="" id="{2856987D-DF41-48E4-AEE7-07821411C0DB}"/>
              </a:ext>
            </a:extLst>
          </p:cNvPr>
          <p:cNvGrpSpPr/>
          <p:nvPr/>
        </p:nvGrpSpPr>
        <p:grpSpPr>
          <a:xfrm>
            <a:off x="917087" y="2778741"/>
            <a:ext cx="2471232" cy="2949912"/>
            <a:chOff x="917087" y="2778741"/>
            <a:chExt cx="2471232" cy="2949912"/>
          </a:xfrm>
        </p:grpSpPr>
        <p:sp>
          <p:nvSpPr>
            <p:cNvPr id="90" name="TextBox 89">
              <a:extLst>
                <a:ext uri="{FF2B5EF4-FFF2-40B4-BE49-F238E27FC236}">
                  <a16:creationId xmlns:a16="http://schemas.microsoft.com/office/drawing/2014/main" xmlns="" id="{AE35845D-A441-4770-8A2B-D36BE81CCFFC}"/>
                </a:ext>
              </a:extLst>
            </p:cNvPr>
            <p:cNvSpPr txBox="1"/>
            <p:nvPr/>
          </p:nvSpPr>
          <p:spPr>
            <a:xfrm>
              <a:off x="1194680" y="3647715"/>
              <a:ext cx="2193639" cy="369332"/>
            </a:xfrm>
            <a:prstGeom prst="rect">
              <a:avLst/>
            </a:prstGeom>
            <a:noFill/>
          </p:spPr>
          <p:txBody>
            <a:bodyPr wrap="square" rtlCol="0">
              <a:spAutoFit/>
            </a:bodyPr>
            <a:lstStyle/>
            <a:p>
              <a:r>
                <a:rPr lang="en-US" b="1" dirty="0">
                  <a:latin typeface="Franklin Gothic Book" panose="020B0503020102020204" pitchFamily="34" charset="0"/>
                </a:rPr>
                <a:t>Concatenate()</a:t>
              </a:r>
              <a:endParaRPr lang="en-PK" b="1" dirty="0">
                <a:latin typeface="Franklin Gothic Book" panose="020B0503020102020204" pitchFamily="34" charset="0"/>
              </a:endParaRPr>
            </a:p>
          </p:txBody>
        </p:sp>
        <p:grpSp>
          <p:nvGrpSpPr>
            <p:cNvPr id="7" name="Group 6">
              <a:extLst>
                <a:ext uri="{FF2B5EF4-FFF2-40B4-BE49-F238E27FC236}">
                  <a16:creationId xmlns:a16="http://schemas.microsoft.com/office/drawing/2014/main" xmlns="" id="{0980156C-4ABF-4B33-BD55-F3A7B95C3ADE}"/>
                </a:ext>
              </a:extLst>
            </p:cNvPr>
            <p:cNvGrpSpPr/>
            <p:nvPr/>
          </p:nvGrpSpPr>
          <p:grpSpPr>
            <a:xfrm>
              <a:off x="917087" y="2778741"/>
              <a:ext cx="2203148" cy="2949912"/>
              <a:chOff x="917087" y="2778741"/>
              <a:chExt cx="2203148" cy="2949912"/>
            </a:xfrm>
          </p:grpSpPr>
          <p:grpSp>
            <p:nvGrpSpPr>
              <p:cNvPr id="76" name="Group 75">
                <a:extLst>
                  <a:ext uri="{FF2B5EF4-FFF2-40B4-BE49-F238E27FC236}">
                    <a16:creationId xmlns:a16="http://schemas.microsoft.com/office/drawing/2014/main" xmlns="" id="{A2F01E37-E5D2-41AB-887E-3775EFF3014B}"/>
                  </a:ext>
                </a:extLst>
              </p:cNvPr>
              <p:cNvGrpSpPr/>
              <p:nvPr/>
            </p:nvGrpSpPr>
            <p:grpSpPr>
              <a:xfrm>
                <a:off x="917087" y="2778741"/>
                <a:ext cx="2203148" cy="2949912"/>
                <a:chOff x="984714" y="2688474"/>
                <a:chExt cx="2203148" cy="2949912"/>
              </a:xfrm>
            </p:grpSpPr>
            <p:sp>
              <p:nvSpPr>
                <p:cNvPr id="77" name="Freeform: Shape 76">
                  <a:extLst>
                    <a:ext uri="{FF2B5EF4-FFF2-40B4-BE49-F238E27FC236}">
                      <a16:creationId xmlns:a16="http://schemas.microsoft.com/office/drawing/2014/main" xmlns="" id="{4040BBC1-023F-4720-BB7C-5F8FF6ED3F7A}"/>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78" name="Rectangle: Rounded Corners 77">
                  <a:extLst>
                    <a:ext uri="{FF2B5EF4-FFF2-40B4-BE49-F238E27FC236}">
                      <a16:creationId xmlns:a16="http://schemas.microsoft.com/office/drawing/2014/main" xmlns="" id="{B80117C1-3995-4E22-861F-990FE6C427A6}"/>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6" name="TextBox 85">
                <a:extLst>
                  <a:ext uri="{FF2B5EF4-FFF2-40B4-BE49-F238E27FC236}">
                    <a16:creationId xmlns:a16="http://schemas.microsoft.com/office/drawing/2014/main" xmlns="" id="{A0B2AAAE-EB84-45A6-93B2-40ADF8EC56EB}"/>
                  </a:ext>
                </a:extLst>
              </p:cNvPr>
              <p:cNvSpPr txBox="1"/>
              <p:nvPr/>
            </p:nvSpPr>
            <p:spPr>
              <a:xfrm>
                <a:off x="1774265" y="2936897"/>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93" name="TextBox 92">
                <a:extLst>
                  <a:ext uri="{FF2B5EF4-FFF2-40B4-BE49-F238E27FC236}">
                    <a16:creationId xmlns:a16="http://schemas.microsoft.com/office/drawing/2014/main" xmlns="" id="{B497523C-8E77-4161-B44F-53FA43A554CD}"/>
                  </a:ext>
                </a:extLst>
              </p:cNvPr>
              <p:cNvSpPr txBox="1"/>
              <p:nvPr/>
            </p:nvSpPr>
            <p:spPr>
              <a:xfrm>
                <a:off x="1009583" y="3987463"/>
                <a:ext cx="1981299" cy="1569660"/>
              </a:xfrm>
              <a:prstGeom prst="rect">
                <a:avLst/>
              </a:prstGeom>
              <a:noFill/>
            </p:spPr>
            <p:txBody>
              <a:bodyPr wrap="square" rtlCol="0">
                <a:spAutoFit/>
              </a:bodyPr>
              <a:lstStyle/>
              <a:p>
                <a:pPr algn="ctr"/>
                <a:r>
                  <a:rPr lang="en-US" sz="1600" dirty="0"/>
                  <a:t>Merges arrays along specified axes, facilitating the combination of multiple arrays into a single array.</a:t>
                </a:r>
                <a:endParaRPr lang="en-PK" sz="1600" dirty="0"/>
              </a:p>
            </p:txBody>
          </p:sp>
        </p:grpSp>
      </p:grpSp>
      <p:grpSp>
        <p:nvGrpSpPr>
          <p:cNvPr id="9" name="Group 8">
            <a:extLst>
              <a:ext uri="{FF2B5EF4-FFF2-40B4-BE49-F238E27FC236}">
                <a16:creationId xmlns:a16="http://schemas.microsoft.com/office/drawing/2014/main" xmlns="" id="{7CD15487-AB52-4C13-AE94-E58B24BE3885}"/>
              </a:ext>
            </a:extLst>
          </p:cNvPr>
          <p:cNvGrpSpPr/>
          <p:nvPr/>
        </p:nvGrpSpPr>
        <p:grpSpPr>
          <a:xfrm>
            <a:off x="3516667" y="2806051"/>
            <a:ext cx="2203148" cy="2949912"/>
            <a:chOff x="3516667" y="2806051"/>
            <a:chExt cx="2203148" cy="2949912"/>
          </a:xfrm>
        </p:grpSpPr>
        <p:grpSp>
          <p:nvGrpSpPr>
            <p:cNvPr id="79" name="Group 78">
              <a:extLst>
                <a:ext uri="{FF2B5EF4-FFF2-40B4-BE49-F238E27FC236}">
                  <a16:creationId xmlns:a16="http://schemas.microsoft.com/office/drawing/2014/main" xmlns="" id="{3C106DCE-1559-419F-B424-BCE3D1C17C24}"/>
                </a:ext>
              </a:extLst>
            </p:cNvPr>
            <p:cNvGrpSpPr/>
            <p:nvPr/>
          </p:nvGrpSpPr>
          <p:grpSpPr>
            <a:xfrm>
              <a:off x="3516667" y="2806051"/>
              <a:ext cx="2203148" cy="2949912"/>
              <a:chOff x="984714" y="2688474"/>
              <a:chExt cx="2203148" cy="2949912"/>
            </a:xfrm>
          </p:grpSpPr>
          <p:sp>
            <p:nvSpPr>
              <p:cNvPr id="80" name="Freeform: Shape 79">
                <a:extLst>
                  <a:ext uri="{FF2B5EF4-FFF2-40B4-BE49-F238E27FC236}">
                    <a16:creationId xmlns:a16="http://schemas.microsoft.com/office/drawing/2014/main" xmlns="" id="{6605EDF1-5170-4056-8B45-878DBD4CDA11}"/>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81" name="Rectangle: Rounded Corners 80">
                <a:extLst>
                  <a:ext uri="{FF2B5EF4-FFF2-40B4-BE49-F238E27FC236}">
                    <a16:creationId xmlns:a16="http://schemas.microsoft.com/office/drawing/2014/main" xmlns="" id="{3D994657-46F9-4734-9D69-B318EEE73614}"/>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7" name="TextBox 86">
              <a:extLst>
                <a:ext uri="{FF2B5EF4-FFF2-40B4-BE49-F238E27FC236}">
                  <a16:creationId xmlns:a16="http://schemas.microsoft.com/office/drawing/2014/main" xmlns="" id="{44B0A290-0221-4C85-B573-064D0506380D}"/>
                </a:ext>
              </a:extLst>
            </p:cNvPr>
            <p:cNvSpPr txBox="1"/>
            <p:nvPr/>
          </p:nvSpPr>
          <p:spPr>
            <a:xfrm>
              <a:off x="4373845" y="294883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F9673B13-9341-4976-B0B7-ED48C34AA60A}"/>
                </a:ext>
              </a:extLst>
            </p:cNvPr>
            <p:cNvSpPr txBox="1"/>
            <p:nvPr/>
          </p:nvSpPr>
          <p:spPr>
            <a:xfrm>
              <a:off x="3651395" y="3647715"/>
              <a:ext cx="1965121" cy="369332"/>
            </a:xfrm>
            <a:prstGeom prst="rect">
              <a:avLst/>
            </a:prstGeom>
            <a:noFill/>
          </p:spPr>
          <p:txBody>
            <a:bodyPr wrap="square" rtlCol="0">
              <a:spAutoFit/>
            </a:bodyPr>
            <a:lstStyle/>
            <a:p>
              <a:r>
                <a:rPr lang="en-US" b="1" dirty="0">
                  <a:latin typeface="Franklin Gothic Book" panose="020B0503020102020204" pitchFamily="34" charset="0"/>
                </a:rPr>
                <a:t>Stack() &amp; </a:t>
              </a:r>
              <a:r>
                <a:rPr lang="en-US" b="1" dirty="0" err="1">
                  <a:latin typeface="Franklin Gothic Book" panose="020B0503020102020204" pitchFamily="34" charset="0"/>
                </a:rPr>
                <a:t>hstack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8" name="TextBox 97">
              <a:extLst>
                <a:ext uri="{FF2B5EF4-FFF2-40B4-BE49-F238E27FC236}">
                  <a16:creationId xmlns:a16="http://schemas.microsoft.com/office/drawing/2014/main" xmlns="" id="{451F01F8-B7D0-419F-800A-3A2FB98BE7F5}"/>
                </a:ext>
              </a:extLst>
            </p:cNvPr>
            <p:cNvSpPr txBox="1"/>
            <p:nvPr/>
          </p:nvSpPr>
          <p:spPr>
            <a:xfrm>
              <a:off x="3528114" y="4042710"/>
              <a:ext cx="2166650" cy="1569660"/>
            </a:xfrm>
            <a:prstGeom prst="rect">
              <a:avLst/>
            </a:prstGeom>
            <a:noFill/>
          </p:spPr>
          <p:txBody>
            <a:bodyPr wrap="square" rtlCol="0">
              <a:spAutoFit/>
            </a:bodyPr>
            <a:lstStyle/>
            <a:p>
              <a:pPr algn="ctr"/>
              <a:r>
                <a:rPr lang="en-US" sz="1600" dirty="0"/>
                <a:t>Combines arrays along a new axis, while </a:t>
              </a:r>
              <a:r>
                <a:rPr lang="en-US" sz="1600" b="1" dirty="0" err="1"/>
                <a:t>numpy.hstack</a:t>
              </a:r>
              <a:r>
                <a:rPr lang="en-US" sz="1600" b="1" dirty="0"/>
                <a:t>() </a:t>
              </a:r>
              <a:r>
                <a:rPr lang="en-US" sz="1600" dirty="0"/>
                <a:t>horizontally stacks arrays, extending along the second dimension.</a:t>
              </a:r>
              <a:endParaRPr lang="en-PK" sz="1600" dirty="0"/>
            </a:p>
          </p:txBody>
        </p:sp>
      </p:grpSp>
      <p:grpSp>
        <p:nvGrpSpPr>
          <p:cNvPr id="14" name="Group 13">
            <a:extLst>
              <a:ext uri="{FF2B5EF4-FFF2-40B4-BE49-F238E27FC236}">
                <a16:creationId xmlns:a16="http://schemas.microsoft.com/office/drawing/2014/main" xmlns="" id="{5E56DDB4-EA59-4AFB-A19D-7BF95566EB1F}"/>
              </a:ext>
            </a:extLst>
          </p:cNvPr>
          <p:cNvGrpSpPr/>
          <p:nvPr/>
        </p:nvGrpSpPr>
        <p:grpSpPr>
          <a:xfrm>
            <a:off x="6257047" y="2795233"/>
            <a:ext cx="2398398" cy="2949912"/>
            <a:chOff x="6257047" y="2795233"/>
            <a:chExt cx="2398398" cy="2949912"/>
          </a:xfrm>
        </p:grpSpPr>
        <p:grpSp>
          <p:nvGrpSpPr>
            <p:cNvPr id="82" name="Group 81">
              <a:extLst>
                <a:ext uri="{FF2B5EF4-FFF2-40B4-BE49-F238E27FC236}">
                  <a16:creationId xmlns:a16="http://schemas.microsoft.com/office/drawing/2014/main" xmlns="" id="{735EFE41-4A15-40A9-B968-15B1AC64FBD4}"/>
                </a:ext>
              </a:extLst>
            </p:cNvPr>
            <p:cNvGrpSpPr/>
            <p:nvPr/>
          </p:nvGrpSpPr>
          <p:grpSpPr>
            <a:xfrm>
              <a:off x="6257047" y="2795233"/>
              <a:ext cx="2203148" cy="2949912"/>
              <a:chOff x="984714" y="2688474"/>
              <a:chExt cx="2203148" cy="2949912"/>
            </a:xfrm>
          </p:grpSpPr>
          <p:sp>
            <p:nvSpPr>
              <p:cNvPr id="83" name="Freeform: Shape 82">
                <a:extLst>
                  <a:ext uri="{FF2B5EF4-FFF2-40B4-BE49-F238E27FC236}">
                    <a16:creationId xmlns:a16="http://schemas.microsoft.com/office/drawing/2014/main" xmlns="" id="{41E0FDF7-39AE-4E86-A450-CCD7D07B372A}"/>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84" name="Rectangle: Rounded Corners 83">
                <a:extLst>
                  <a:ext uri="{FF2B5EF4-FFF2-40B4-BE49-F238E27FC236}">
                    <a16:creationId xmlns:a16="http://schemas.microsoft.com/office/drawing/2014/main" xmlns="" id="{EB2C15D3-CA4B-400C-A136-BFB09B6EF64C}"/>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8" name="TextBox 87">
              <a:extLst>
                <a:ext uri="{FF2B5EF4-FFF2-40B4-BE49-F238E27FC236}">
                  <a16:creationId xmlns:a16="http://schemas.microsoft.com/office/drawing/2014/main" xmlns="" id="{ACE0EED7-8FAD-421D-AF00-5AC9EB554981}"/>
                </a:ext>
              </a:extLst>
            </p:cNvPr>
            <p:cNvSpPr txBox="1"/>
            <p:nvPr/>
          </p:nvSpPr>
          <p:spPr>
            <a:xfrm>
              <a:off x="7118337" y="2938016"/>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92" name="TextBox 91">
              <a:extLst>
                <a:ext uri="{FF2B5EF4-FFF2-40B4-BE49-F238E27FC236}">
                  <a16:creationId xmlns:a16="http://schemas.microsoft.com/office/drawing/2014/main" xmlns="" id="{220EF628-217B-47CE-9D2A-2D740968786A}"/>
                </a:ext>
              </a:extLst>
            </p:cNvPr>
            <p:cNvSpPr txBox="1"/>
            <p:nvPr/>
          </p:nvSpPr>
          <p:spPr>
            <a:xfrm>
              <a:off x="6906104"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dstack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9" name="TextBox 98">
              <a:extLst>
                <a:ext uri="{FF2B5EF4-FFF2-40B4-BE49-F238E27FC236}">
                  <a16:creationId xmlns:a16="http://schemas.microsoft.com/office/drawing/2014/main" xmlns="" id="{0B859CBE-7EF9-4B69-8247-844C531FE4E7}"/>
                </a:ext>
              </a:extLst>
            </p:cNvPr>
            <p:cNvSpPr txBox="1"/>
            <p:nvPr/>
          </p:nvSpPr>
          <p:spPr>
            <a:xfrm>
              <a:off x="6277524" y="4037379"/>
              <a:ext cx="2251053" cy="1323439"/>
            </a:xfrm>
            <a:prstGeom prst="rect">
              <a:avLst/>
            </a:prstGeom>
            <a:noFill/>
          </p:spPr>
          <p:txBody>
            <a:bodyPr wrap="square" rtlCol="0">
              <a:spAutoFit/>
            </a:bodyPr>
            <a:lstStyle/>
            <a:p>
              <a:pPr algn="ctr"/>
              <a:r>
                <a:rPr lang="en-US" sz="1600" dirty="0"/>
                <a:t>Stacks arrays along the third axis, essentially combining them depth-wise, useful for creating 3D arrays.</a:t>
              </a:r>
              <a:endParaRPr lang="en-PK" sz="1600" dirty="0"/>
            </a:p>
          </p:txBody>
        </p:sp>
      </p:grpSp>
      <p:grpSp>
        <p:nvGrpSpPr>
          <p:cNvPr id="15" name="Group 14">
            <a:extLst>
              <a:ext uri="{FF2B5EF4-FFF2-40B4-BE49-F238E27FC236}">
                <a16:creationId xmlns:a16="http://schemas.microsoft.com/office/drawing/2014/main" xmlns="" id="{3D946945-600D-4D17-90C2-50E20A5A0791}"/>
              </a:ext>
            </a:extLst>
          </p:cNvPr>
          <p:cNvGrpSpPr/>
          <p:nvPr/>
        </p:nvGrpSpPr>
        <p:grpSpPr>
          <a:xfrm>
            <a:off x="8848212" y="2756186"/>
            <a:ext cx="2436569" cy="2949912"/>
            <a:chOff x="8848212" y="2756186"/>
            <a:chExt cx="2436569" cy="2949912"/>
          </a:xfrm>
        </p:grpSpPr>
        <p:grpSp>
          <p:nvGrpSpPr>
            <p:cNvPr id="109" name="Group 108">
              <a:extLst>
                <a:ext uri="{FF2B5EF4-FFF2-40B4-BE49-F238E27FC236}">
                  <a16:creationId xmlns:a16="http://schemas.microsoft.com/office/drawing/2014/main" xmlns="" id="{B91E3053-76A8-4FDF-8804-AB4D1DC15A2B}"/>
                </a:ext>
              </a:extLst>
            </p:cNvPr>
            <p:cNvGrpSpPr/>
            <p:nvPr/>
          </p:nvGrpSpPr>
          <p:grpSpPr>
            <a:xfrm>
              <a:off x="8848212" y="2756186"/>
              <a:ext cx="2203148" cy="2949912"/>
              <a:chOff x="984714" y="2688474"/>
              <a:chExt cx="2203148" cy="2949912"/>
            </a:xfrm>
          </p:grpSpPr>
          <p:sp>
            <p:nvSpPr>
              <p:cNvPr id="110"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11"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12" name="TextBox 111">
              <a:extLst>
                <a:ext uri="{FF2B5EF4-FFF2-40B4-BE49-F238E27FC236}">
                  <a16:creationId xmlns:a16="http://schemas.microsoft.com/office/drawing/2014/main" xmlns="" id="{7D92F2FC-4E55-4CEC-A690-AAC5EE400EB0}"/>
                </a:ext>
              </a:extLst>
            </p:cNvPr>
            <p:cNvSpPr txBox="1"/>
            <p:nvPr/>
          </p:nvSpPr>
          <p:spPr>
            <a:xfrm>
              <a:off x="9709502" y="2898969"/>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04</a:t>
              </a:r>
              <a:endParaRPr lang="en-PK" dirty="0">
                <a:solidFill>
                  <a:schemeClr val="bg1"/>
                </a:solidFill>
                <a:latin typeface="Arial Black" panose="020B0A04020102020204" pitchFamily="34" charset="0"/>
              </a:endParaRPr>
            </a:p>
          </p:txBody>
        </p:sp>
        <p:sp>
          <p:nvSpPr>
            <p:cNvPr id="113" name="TextBox 112">
              <a:extLst>
                <a:ext uri="{FF2B5EF4-FFF2-40B4-BE49-F238E27FC236}">
                  <a16:creationId xmlns:a16="http://schemas.microsoft.com/office/drawing/2014/main" xmlns="" id="{DA6A84D8-FF27-4457-ACDD-1D81AA4BD698}"/>
                </a:ext>
              </a:extLst>
            </p:cNvPr>
            <p:cNvSpPr txBox="1"/>
            <p:nvPr/>
          </p:nvSpPr>
          <p:spPr>
            <a:xfrm>
              <a:off x="9535440"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vstack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14" name="TextBox 113">
              <a:extLst>
                <a:ext uri="{FF2B5EF4-FFF2-40B4-BE49-F238E27FC236}">
                  <a16:creationId xmlns:a16="http://schemas.microsoft.com/office/drawing/2014/main" xmlns="" id="{5C5933F5-BE5B-49A3-A90A-7CC6DEC4F80B}"/>
                </a:ext>
              </a:extLst>
            </p:cNvPr>
            <p:cNvSpPr txBox="1"/>
            <p:nvPr/>
          </p:nvSpPr>
          <p:spPr>
            <a:xfrm>
              <a:off x="8871642" y="4052117"/>
              <a:ext cx="2251053" cy="1077218"/>
            </a:xfrm>
            <a:prstGeom prst="rect">
              <a:avLst/>
            </a:prstGeom>
            <a:noFill/>
          </p:spPr>
          <p:txBody>
            <a:bodyPr wrap="square" rtlCol="0">
              <a:spAutoFit/>
            </a:bodyPr>
            <a:lstStyle/>
            <a:p>
              <a:pPr algn="ctr"/>
              <a:r>
                <a:rPr lang="en-US" sz="1600" dirty="0"/>
                <a:t>Vertically stacks arrays, joining them along their vertical axis to create a new array.</a:t>
              </a:r>
              <a:endParaRPr lang="en-PK" sz="1600" dirty="0"/>
            </a:p>
          </p:txBody>
        </p:sp>
      </p:grpSp>
      <p:sp>
        <p:nvSpPr>
          <p:cNvPr id="123" name="TextBox 122">
            <a:extLst>
              <a:ext uri="{FF2B5EF4-FFF2-40B4-BE49-F238E27FC236}">
                <a16:creationId xmlns:a16="http://schemas.microsoft.com/office/drawing/2014/main" xmlns="" id="{6B806887-6956-442E-A6CA-27E8E629E625}"/>
              </a:ext>
            </a:extLst>
          </p:cNvPr>
          <p:cNvSpPr txBox="1"/>
          <p:nvPr/>
        </p:nvSpPr>
        <p:spPr>
          <a:xfrm>
            <a:off x="-7994642" y="4206005"/>
            <a:ext cx="6151239" cy="923330"/>
          </a:xfrm>
          <a:prstGeom prst="rect">
            <a:avLst/>
          </a:prstGeom>
          <a:noFill/>
        </p:spPr>
        <p:txBody>
          <a:bodyPr wrap="square" rtlCol="0">
            <a:spAutoFit/>
          </a:bodyPr>
          <a:lstStyle/>
          <a:p>
            <a:pPr algn="just"/>
            <a:r>
              <a:rPr lang="en-US" dirty="0"/>
              <a:t>NumPy simplifies array manipulation with streamlined functions for joining and splitting arrays, enhancing efficiency in data handling and analysis workflows.</a:t>
            </a:r>
            <a:endParaRPr lang="en-PK" dirty="0"/>
          </a:p>
        </p:txBody>
      </p:sp>
      <p:sp>
        <p:nvSpPr>
          <p:cNvPr id="127" name="Oval 126">
            <a:extLst>
              <a:ext uri="{FF2B5EF4-FFF2-40B4-BE49-F238E27FC236}">
                <a16:creationId xmlns:a16="http://schemas.microsoft.com/office/drawing/2014/main" xmlns="" id="{D9C85D06-2CAF-4FD6-8634-301ECFF206E9}"/>
              </a:ext>
            </a:extLst>
          </p:cNvPr>
          <p:cNvSpPr/>
          <p:nvPr/>
        </p:nvSpPr>
        <p:spPr>
          <a:xfrm>
            <a:off x="-1576592" y="7512511"/>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30" name="Oval 129">
            <a:extLst>
              <a:ext uri="{FF2B5EF4-FFF2-40B4-BE49-F238E27FC236}">
                <a16:creationId xmlns:a16="http://schemas.microsoft.com/office/drawing/2014/main" xmlns="" id="{591F7B39-62FE-4DEA-AE1D-DDA411FD3DF1}"/>
              </a:ext>
            </a:extLst>
          </p:cNvPr>
          <p:cNvSpPr/>
          <p:nvPr/>
        </p:nvSpPr>
        <p:spPr>
          <a:xfrm>
            <a:off x="53256" y="-2638649"/>
            <a:ext cx="2080945"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1" name="TextBox 130">
            <a:extLst>
              <a:ext uri="{FF2B5EF4-FFF2-40B4-BE49-F238E27FC236}">
                <a16:creationId xmlns:a16="http://schemas.microsoft.com/office/drawing/2014/main" xmlns="" id="{12A42D5E-1E65-47FF-8A0B-A2B22FDCD340}"/>
              </a:ext>
            </a:extLst>
          </p:cNvPr>
          <p:cNvSpPr txBox="1"/>
          <p:nvPr/>
        </p:nvSpPr>
        <p:spPr>
          <a:xfrm>
            <a:off x="-1166072" y="816941"/>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132" name="TextBox 131">
            <a:extLst>
              <a:ext uri="{FF2B5EF4-FFF2-40B4-BE49-F238E27FC236}">
                <a16:creationId xmlns:a16="http://schemas.microsoft.com/office/drawing/2014/main" xmlns="" id="{A870C3E0-68C3-4492-948A-0CFF1B7F1580}"/>
              </a:ext>
            </a:extLst>
          </p:cNvPr>
          <p:cNvSpPr txBox="1"/>
          <p:nvPr/>
        </p:nvSpPr>
        <p:spPr>
          <a:xfrm>
            <a:off x="-4023313" y="1140449"/>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133" name="TextBox 132">
            <a:extLst>
              <a:ext uri="{FF2B5EF4-FFF2-40B4-BE49-F238E27FC236}">
                <a16:creationId xmlns:a16="http://schemas.microsoft.com/office/drawing/2014/main" xmlns="" id="{12D38190-8075-4A96-B263-EF5D2F1EA860}"/>
              </a:ext>
            </a:extLst>
          </p:cNvPr>
          <p:cNvSpPr txBox="1"/>
          <p:nvPr/>
        </p:nvSpPr>
        <p:spPr>
          <a:xfrm>
            <a:off x="-10919117" y="1833719"/>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152" name="Oval 151">
            <a:extLst>
              <a:ext uri="{FF2B5EF4-FFF2-40B4-BE49-F238E27FC236}">
                <a16:creationId xmlns:a16="http://schemas.microsoft.com/office/drawing/2014/main" xmlns="" id="{3C3799B7-19CB-4EDC-AD71-E06AB40FFF75}"/>
              </a:ext>
            </a:extLst>
          </p:cNvPr>
          <p:cNvSpPr/>
          <p:nvPr/>
        </p:nvSpPr>
        <p:spPr>
          <a:xfrm>
            <a:off x="7073028" y="767516"/>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5" name="Freeform: Shape 96">
            <a:extLst>
              <a:ext uri="{FF2B5EF4-FFF2-40B4-BE49-F238E27FC236}">
                <a16:creationId xmlns:a16="http://schemas.microsoft.com/office/drawing/2014/main" xmlns="" id="{FAFE7CEE-6B87-4138-839F-6E02D993E566}"/>
              </a:ext>
            </a:extLst>
          </p:cNvPr>
          <p:cNvSpPr/>
          <p:nvPr/>
        </p:nvSpPr>
        <p:spPr>
          <a:xfrm rot="14686104">
            <a:off x="380467" y="7123269"/>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06" name="Freeform: Shape 64">
            <a:extLst>
              <a:ext uri="{FF2B5EF4-FFF2-40B4-BE49-F238E27FC236}">
                <a16:creationId xmlns:a16="http://schemas.microsoft.com/office/drawing/2014/main" xmlns="" id="{15D9BDF5-9516-4154-BE24-CC574EB78152}"/>
              </a:ext>
            </a:extLst>
          </p:cNvPr>
          <p:cNvSpPr/>
          <p:nvPr/>
        </p:nvSpPr>
        <p:spPr>
          <a:xfrm>
            <a:off x="10513774" y="6910145"/>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grpSp>
        <p:nvGrpSpPr>
          <p:cNvPr id="107" name="Group 106">
            <a:extLst>
              <a:ext uri="{FF2B5EF4-FFF2-40B4-BE49-F238E27FC236}">
                <a16:creationId xmlns:a16="http://schemas.microsoft.com/office/drawing/2014/main" xmlns="" id="{A2F01E37-E5D2-41AB-887E-3775EFF3014B}"/>
              </a:ext>
            </a:extLst>
          </p:cNvPr>
          <p:cNvGrpSpPr/>
          <p:nvPr/>
        </p:nvGrpSpPr>
        <p:grpSpPr>
          <a:xfrm>
            <a:off x="769579" y="7277844"/>
            <a:ext cx="2203148" cy="2949912"/>
            <a:chOff x="984714" y="2688474"/>
            <a:chExt cx="2203148" cy="2949912"/>
          </a:xfrm>
        </p:grpSpPr>
        <p:sp>
          <p:nvSpPr>
            <p:cNvPr id="108" name="Freeform: Shape 76">
              <a:extLst>
                <a:ext uri="{FF2B5EF4-FFF2-40B4-BE49-F238E27FC236}">
                  <a16:creationId xmlns:a16="http://schemas.microsoft.com/office/drawing/2014/main" xmlns="" id="{4040BBC1-023F-4720-BB7C-5F8FF6ED3F7A}"/>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15" name="Rectangle: Rounded Corners 77">
              <a:extLst>
                <a:ext uri="{FF2B5EF4-FFF2-40B4-BE49-F238E27FC236}">
                  <a16:creationId xmlns:a16="http://schemas.microsoft.com/office/drawing/2014/main" xmlns="" id="{B80117C1-3995-4E22-861F-990FE6C427A6}"/>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16" name="TextBox 115">
            <a:extLst>
              <a:ext uri="{FF2B5EF4-FFF2-40B4-BE49-F238E27FC236}">
                <a16:creationId xmlns:a16="http://schemas.microsoft.com/office/drawing/2014/main" xmlns="" id="{A0B2AAAE-EB84-45A6-93B2-40ADF8EC56EB}"/>
              </a:ext>
            </a:extLst>
          </p:cNvPr>
          <p:cNvSpPr txBox="1"/>
          <p:nvPr/>
        </p:nvSpPr>
        <p:spPr>
          <a:xfrm>
            <a:off x="1626757" y="7436000"/>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117" name="TextBox 116">
            <a:extLst>
              <a:ext uri="{FF2B5EF4-FFF2-40B4-BE49-F238E27FC236}">
                <a16:creationId xmlns:a16="http://schemas.microsoft.com/office/drawing/2014/main" xmlns="" id="{AE35845D-A441-4770-8A2B-D36BE81CCFFC}"/>
              </a:ext>
            </a:extLst>
          </p:cNvPr>
          <p:cNvSpPr txBox="1"/>
          <p:nvPr/>
        </p:nvSpPr>
        <p:spPr>
          <a:xfrm>
            <a:off x="862075" y="8125234"/>
            <a:ext cx="2193639" cy="369332"/>
          </a:xfrm>
          <a:prstGeom prst="rect">
            <a:avLst/>
          </a:prstGeom>
          <a:noFill/>
        </p:spPr>
        <p:txBody>
          <a:bodyPr wrap="square" rtlCol="0">
            <a:spAutoFit/>
          </a:bodyPr>
          <a:lstStyle/>
          <a:p>
            <a:r>
              <a:rPr lang="en-US" b="1" dirty="0" err="1">
                <a:latin typeface="Franklin Gothic Book" panose="020B0503020102020204" pitchFamily="34" charset="0"/>
              </a:rPr>
              <a:t>Numpy.array_split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18" name="TextBox 117">
            <a:extLst>
              <a:ext uri="{FF2B5EF4-FFF2-40B4-BE49-F238E27FC236}">
                <a16:creationId xmlns:a16="http://schemas.microsoft.com/office/drawing/2014/main" xmlns="" id="{B497523C-8E77-4161-B44F-53FA43A554CD}"/>
              </a:ext>
            </a:extLst>
          </p:cNvPr>
          <p:cNvSpPr txBox="1"/>
          <p:nvPr/>
        </p:nvSpPr>
        <p:spPr>
          <a:xfrm>
            <a:off x="862075" y="8486566"/>
            <a:ext cx="1981299" cy="1754326"/>
          </a:xfrm>
          <a:prstGeom prst="rect">
            <a:avLst/>
          </a:prstGeom>
          <a:noFill/>
        </p:spPr>
        <p:txBody>
          <a:bodyPr wrap="square" rtlCol="0">
            <a:spAutoFit/>
          </a:bodyPr>
          <a:lstStyle/>
          <a:p>
            <a:pPr algn="ctr"/>
            <a:r>
              <a:rPr lang="en-US" dirty="0"/>
              <a:t>Divides an array into multiple sub-arrays along a specified axis, accommodating uneven divisions.</a:t>
            </a:r>
            <a:endParaRPr lang="en-PK" sz="1600" dirty="0"/>
          </a:p>
        </p:txBody>
      </p:sp>
      <p:sp>
        <p:nvSpPr>
          <p:cNvPr id="119" name="Freeform: Shape 93">
            <a:extLst>
              <a:ext uri="{FF2B5EF4-FFF2-40B4-BE49-F238E27FC236}">
                <a16:creationId xmlns:a16="http://schemas.microsoft.com/office/drawing/2014/main" xmlns="" id="{FA4C759F-1569-4120-8636-2FB04957B384}"/>
              </a:ext>
            </a:extLst>
          </p:cNvPr>
          <p:cNvSpPr/>
          <p:nvPr/>
        </p:nvSpPr>
        <p:spPr>
          <a:xfrm rot="4628461">
            <a:off x="5249464" y="11669228"/>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grpSp>
        <p:nvGrpSpPr>
          <p:cNvPr id="120" name="Group 119">
            <a:extLst>
              <a:ext uri="{FF2B5EF4-FFF2-40B4-BE49-F238E27FC236}">
                <a16:creationId xmlns:a16="http://schemas.microsoft.com/office/drawing/2014/main" xmlns="" id="{3C106DCE-1559-419F-B424-BCE3D1C17C24}"/>
              </a:ext>
            </a:extLst>
          </p:cNvPr>
          <p:cNvGrpSpPr/>
          <p:nvPr/>
        </p:nvGrpSpPr>
        <p:grpSpPr>
          <a:xfrm>
            <a:off x="3429988" y="9272435"/>
            <a:ext cx="2203148" cy="2949912"/>
            <a:chOff x="984714" y="2688474"/>
            <a:chExt cx="2203148" cy="2949912"/>
          </a:xfrm>
        </p:grpSpPr>
        <p:sp>
          <p:nvSpPr>
            <p:cNvPr id="121" name="Freeform: Shape 79">
              <a:extLst>
                <a:ext uri="{FF2B5EF4-FFF2-40B4-BE49-F238E27FC236}">
                  <a16:creationId xmlns:a16="http://schemas.microsoft.com/office/drawing/2014/main" xmlns="" id="{6605EDF1-5170-4056-8B45-878DBD4CDA11}"/>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22" name="Rectangle: Rounded Corners 80">
              <a:extLst>
                <a:ext uri="{FF2B5EF4-FFF2-40B4-BE49-F238E27FC236}">
                  <a16:creationId xmlns:a16="http://schemas.microsoft.com/office/drawing/2014/main" xmlns="" id="{3D994657-46F9-4734-9D69-B318EEE73614}"/>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53" name="TextBox 152">
            <a:extLst>
              <a:ext uri="{FF2B5EF4-FFF2-40B4-BE49-F238E27FC236}">
                <a16:creationId xmlns:a16="http://schemas.microsoft.com/office/drawing/2014/main" xmlns="" id="{44B0A290-0221-4C85-B573-064D0506380D}"/>
              </a:ext>
            </a:extLst>
          </p:cNvPr>
          <p:cNvSpPr txBox="1"/>
          <p:nvPr/>
        </p:nvSpPr>
        <p:spPr>
          <a:xfrm>
            <a:off x="4287166" y="9415218"/>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154" name="TextBox 153">
            <a:extLst>
              <a:ext uri="{FF2B5EF4-FFF2-40B4-BE49-F238E27FC236}">
                <a16:creationId xmlns:a16="http://schemas.microsoft.com/office/drawing/2014/main" xmlns="" id="{F9673B13-9341-4976-B0B7-ED48C34AA60A}"/>
              </a:ext>
            </a:extLst>
          </p:cNvPr>
          <p:cNvSpPr txBox="1"/>
          <p:nvPr/>
        </p:nvSpPr>
        <p:spPr>
          <a:xfrm>
            <a:off x="3774151" y="10093896"/>
            <a:ext cx="1965121" cy="369332"/>
          </a:xfrm>
          <a:prstGeom prst="rect">
            <a:avLst/>
          </a:prstGeom>
          <a:noFill/>
        </p:spPr>
        <p:txBody>
          <a:bodyPr wrap="square" rtlCol="0">
            <a:spAutoFit/>
          </a:bodyPr>
          <a:lstStyle/>
          <a:p>
            <a:r>
              <a:rPr lang="en-US" b="1" dirty="0" err="1">
                <a:latin typeface="Franklin Gothic Book" panose="020B0503020102020204" pitchFamily="34" charset="0"/>
              </a:rPr>
              <a:t>Numpy.vsplit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55" name="TextBox 154">
            <a:extLst>
              <a:ext uri="{FF2B5EF4-FFF2-40B4-BE49-F238E27FC236}">
                <a16:creationId xmlns:a16="http://schemas.microsoft.com/office/drawing/2014/main" xmlns="" id="{451F01F8-B7D0-419F-800A-3A2FB98BE7F5}"/>
              </a:ext>
            </a:extLst>
          </p:cNvPr>
          <p:cNvSpPr txBox="1"/>
          <p:nvPr/>
        </p:nvSpPr>
        <p:spPr>
          <a:xfrm>
            <a:off x="3480766" y="10622492"/>
            <a:ext cx="2166650" cy="1200329"/>
          </a:xfrm>
          <a:prstGeom prst="rect">
            <a:avLst/>
          </a:prstGeom>
          <a:noFill/>
        </p:spPr>
        <p:txBody>
          <a:bodyPr wrap="square" rtlCol="0">
            <a:spAutoFit/>
          </a:bodyPr>
          <a:lstStyle/>
          <a:p>
            <a:pPr algn="ctr"/>
            <a:r>
              <a:rPr lang="en-US" dirty="0"/>
              <a:t>Splits an array vertically along its rows into multiple sub-arrays.</a:t>
            </a:r>
            <a:endParaRPr lang="en-PK" sz="1600" dirty="0"/>
          </a:p>
        </p:txBody>
      </p:sp>
      <p:grpSp>
        <p:nvGrpSpPr>
          <p:cNvPr id="156" name="Group 155">
            <a:extLst>
              <a:ext uri="{FF2B5EF4-FFF2-40B4-BE49-F238E27FC236}">
                <a16:creationId xmlns:a16="http://schemas.microsoft.com/office/drawing/2014/main" xmlns="" id="{B91E3053-76A8-4FDF-8804-AB4D1DC15A2B}"/>
              </a:ext>
            </a:extLst>
          </p:cNvPr>
          <p:cNvGrpSpPr/>
          <p:nvPr/>
        </p:nvGrpSpPr>
        <p:grpSpPr>
          <a:xfrm>
            <a:off x="6200137" y="11822821"/>
            <a:ext cx="2203148" cy="2949912"/>
            <a:chOff x="984714" y="2688474"/>
            <a:chExt cx="2203148" cy="2949912"/>
          </a:xfrm>
        </p:grpSpPr>
        <p:sp>
          <p:nvSpPr>
            <p:cNvPr id="157"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58"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59" name="TextBox 158">
            <a:extLst>
              <a:ext uri="{FF2B5EF4-FFF2-40B4-BE49-F238E27FC236}">
                <a16:creationId xmlns:a16="http://schemas.microsoft.com/office/drawing/2014/main" xmlns="" id="{7D92F2FC-4E55-4CEC-A690-AAC5EE400EB0}"/>
              </a:ext>
            </a:extLst>
          </p:cNvPr>
          <p:cNvSpPr txBox="1"/>
          <p:nvPr/>
        </p:nvSpPr>
        <p:spPr>
          <a:xfrm>
            <a:off x="7061427" y="1196560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160" name="TextBox 159">
            <a:extLst>
              <a:ext uri="{FF2B5EF4-FFF2-40B4-BE49-F238E27FC236}">
                <a16:creationId xmlns:a16="http://schemas.microsoft.com/office/drawing/2014/main" xmlns="" id="{DA6A84D8-FF27-4457-ACDD-1D81AA4BD698}"/>
              </a:ext>
            </a:extLst>
          </p:cNvPr>
          <p:cNvSpPr txBox="1"/>
          <p:nvPr/>
        </p:nvSpPr>
        <p:spPr>
          <a:xfrm>
            <a:off x="6540249" y="12671128"/>
            <a:ext cx="1749341" cy="369332"/>
          </a:xfrm>
          <a:prstGeom prst="rect">
            <a:avLst/>
          </a:prstGeom>
          <a:noFill/>
        </p:spPr>
        <p:txBody>
          <a:bodyPr wrap="square" rtlCol="0">
            <a:spAutoFit/>
          </a:bodyPr>
          <a:lstStyle/>
          <a:p>
            <a:r>
              <a:rPr lang="en-US" b="1" dirty="0" err="1">
                <a:latin typeface="Franklin Gothic Book" panose="020B0503020102020204" pitchFamily="34" charset="0"/>
              </a:rPr>
              <a:t>Numpy.hsplit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61" name="TextBox 160">
            <a:extLst>
              <a:ext uri="{FF2B5EF4-FFF2-40B4-BE49-F238E27FC236}">
                <a16:creationId xmlns:a16="http://schemas.microsoft.com/office/drawing/2014/main" xmlns="" id="{5C5933F5-BE5B-49A3-A90A-7CC6DEC4F80B}"/>
              </a:ext>
            </a:extLst>
          </p:cNvPr>
          <p:cNvSpPr txBox="1"/>
          <p:nvPr/>
        </p:nvSpPr>
        <p:spPr>
          <a:xfrm>
            <a:off x="6223846" y="13197389"/>
            <a:ext cx="2251053" cy="1200329"/>
          </a:xfrm>
          <a:prstGeom prst="rect">
            <a:avLst/>
          </a:prstGeom>
          <a:noFill/>
        </p:spPr>
        <p:txBody>
          <a:bodyPr wrap="square" rtlCol="0">
            <a:spAutoFit/>
          </a:bodyPr>
          <a:lstStyle/>
          <a:p>
            <a:pPr algn="ctr"/>
            <a:r>
              <a:rPr lang="en-US" dirty="0"/>
              <a:t>Splits an array horizontally along its columns, creating sub-arrays.</a:t>
            </a:r>
            <a:endParaRPr lang="en-PK" sz="1600" dirty="0"/>
          </a:p>
        </p:txBody>
      </p:sp>
      <p:grpSp>
        <p:nvGrpSpPr>
          <p:cNvPr id="162" name="Group 161"/>
          <p:cNvGrpSpPr/>
          <p:nvPr/>
        </p:nvGrpSpPr>
        <p:grpSpPr>
          <a:xfrm>
            <a:off x="8754984" y="14303929"/>
            <a:ext cx="2251053" cy="2949912"/>
            <a:chOff x="7900640" y="2791877"/>
            <a:chExt cx="2251053" cy="2949912"/>
          </a:xfrm>
        </p:grpSpPr>
        <p:grpSp>
          <p:nvGrpSpPr>
            <p:cNvPr id="163" name="Group 162">
              <a:extLst>
                <a:ext uri="{FF2B5EF4-FFF2-40B4-BE49-F238E27FC236}">
                  <a16:creationId xmlns:a16="http://schemas.microsoft.com/office/drawing/2014/main" xmlns="" id="{B91E3053-76A8-4FDF-8804-AB4D1DC15A2B}"/>
                </a:ext>
              </a:extLst>
            </p:cNvPr>
            <p:cNvGrpSpPr/>
            <p:nvPr/>
          </p:nvGrpSpPr>
          <p:grpSpPr>
            <a:xfrm>
              <a:off x="7913378" y="2791877"/>
              <a:ext cx="2203148" cy="2949912"/>
              <a:chOff x="984714" y="2688474"/>
              <a:chExt cx="2203148" cy="2949912"/>
            </a:xfrm>
          </p:grpSpPr>
          <p:sp>
            <p:nvSpPr>
              <p:cNvPr id="167"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68"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64" name="TextBox 163">
              <a:extLst>
                <a:ext uri="{FF2B5EF4-FFF2-40B4-BE49-F238E27FC236}">
                  <a16:creationId xmlns:a16="http://schemas.microsoft.com/office/drawing/2014/main" xmlns="" id="{7D92F2FC-4E55-4CEC-A690-AAC5EE400EB0}"/>
                </a:ext>
              </a:extLst>
            </p:cNvPr>
            <p:cNvSpPr txBox="1"/>
            <p:nvPr/>
          </p:nvSpPr>
          <p:spPr>
            <a:xfrm>
              <a:off x="8770556" y="2932355"/>
              <a:ext cx="577895" cy="400110"/>
            </a:xfrm>
            <a:prstGeom prst="rect">
              <a:avLst/>
            </a:prstGeom>
            <a:noFill/>
          </p:spPr>
          <p:txBody>
            <a:bodyPr wrap="square" rtlCol="0">
              <a:spAutoFit/>
            </a:bodyPr>
            <a:lstStyle/>
            <a:p>
              <a:r>
                <a:rPr lang="en-US" sz="2000" dirty="0" smtClean="0">
                  <a:solidFill>
                    <a:schemeClr val="bg1"/>
                  </a:solidFill>
                  <a:latin typeface="Arial Black" panose="020B0A04020102020204" pitchFamily="34" charset="0"/>
                </a:rPr>
                <a:t>04</a:t>
              </a:r>
              <a:endParaRPr lang="en-PK" dirty="0">
                <a:solidFill>
                  <a:schemeClr val="bg1"/>
                </a:solidFill>
                <a:latin typeface="Arial Black" panose="020B0A04020102020204" pitchFamily="34" charset="0"/>
              </a:endParaRPr>
            </a:p>
          </p:txBody>
        </p:sp>
        <p:sp>
          <p:nvSpPr>
            <p:cNvPr id="165" name="TextBox 164">
              <a:extLst>
                <a:ext uri="{FF2B5EF4-FFF2-40B4-BE49-F238E27FC236}">
                  <a16:creationId xmlns:a16="http://schemas.microsoft.com/office/drawing/2014/main" xmlns="" id="{DA6A84D8-FF27-4457-ACDD-1D81AA4BD698}"/>
                </a:ext>
              </a:extLst>
            </p:cNvPr>
            <p:cNvSpPr txBox="1"/>
            <p:nvPr/>
          </p:nvSpPr>
          <p:spPr>
            <a:xfrm>
              <a:off x="8253490" y="3640184"/>
              <a:ext cx="1749341" cy="369332"/>
            </a:xfrm>
            <a:prstGeom prst="rect">
              <a:avLst/>
            </a:prstGeom>
            <a:noFill/>
          </p:spPr>
          <p:txBody>
            <a:bodyPr wrap="square" rtlCol="0">
              <a:spAutoFit/>
            </a:bodyPr>
            <a:lstStyle/>
            <a:p>
              <a:r>
                <a:rPr lang="en-US" b="1" dirty="0" err="1" smtClean="0">
                  <a:latin typeface="Franklin Gothic Book" panose="020B0503020102020204" pitchFamily="34" charset="0"/>
                </a:rPr>
                <a:t>Numpy.dsplit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66" name="TextBox 165">
              <a:extLst>
                <a:ext uri="{FF2B5EF4-FFF2-40B4-BE49-F238E27FC236}">
                  <a16:creationId xmlns:a16="http://schemas.microsoft.com/office/drawing/2014/main" xmlns="" id="{5C5933F5-BE5B-49A3-A90A-7CC6DEC4F80B}"/>
                </a:ext>
              </a:extLst>
            </p:cNvPr>
            <p:cNvSpPr txBox="1"/>
            <p:nvPr/>
          </p:nvSpPr>
          <p:spPr>
            <a:xfrm>
              <a:off x="7900640" y="4245853"/>
              <a:ext cx="2251053" cy="1200329"/>
            </a:xfrm>
            <a:prstGeom prst="rect">
              <a:avLst/>
            </a:prstGeom>
            <a:noFill/>
          </p:spPr>
          <p:txBody>
            <a:bodyPr wrap="square" rtlCol="0">
              <a:spAutoFit/>
            </a:bodyPr>
            <a:lstStyle/>
            <a:p>
              <a:pPr algn="ctr"/>
              <a:r>
                <a:rPr lang="en-GB" dirty="0"/>
                <a:t>Split a 3-D array along the third axis (depth) into multiple 2-D arrays.</a:t>
              </a:r>
              <a:endParaRPr lang="en-PK" sz="1600" dirty="0"/>
            </a:p>
          </p:txBody>
        </p:sp>
      </p:grpSp>
      <p:sp>
        <p:nvSpPr>
          <p:cNvPr id="169" name="TextBox 168">
            <a:extLst>
              <a:ext uri="{FF2B5EF4-FFF2-40B4-BE49-F238E27FC236}">
                <a16:creationId xmlns:a16="http://schemas.microsoft.com/office/drawing/2014/main" xmlns="" id="{D4CA726A-55BC-4D9C-BB17-3EBCCAB779AA}"/>
              </a:ext>
            </a:extLst>
          </p:cNvPr>
          <p:cNvSpPr txBox="1"/>
          <p:nvPr/>
        </p:nvSpPr>
        <p:spPr>
          <a:xfrm>
            <a:off x="-9924765" y="1426714"/>
            <a:ext cx="1155847" cy="369332"/>
          </a:xfrm>
          <a:prstGeom prst="rect">
            <a:avLst/>
          </a:prstGeom>
          <a:noFill/>
        </p:spPr>
        <p:txBody>
          <a:bodyPr wrap="square" rtlCol="0">
            <a:spAutoFit/>
          </a:bodyPr>
          <a:lstStyle/>
          <a:p>
            <a:r>
              <a:rPr lang="en-US" dirty="0">
                <a:latin typeface="Arial Black" panose="020B0A04020102020204" pitchFamily="34" charset="0"/>
              </a:rPr>
              <a:t>NUMPY</a:t>
            </a:r>
            <a:endParaRPr lang="en-PK" dirty="0">
              <a:latin typeface="Arial Black" panose="020B0A04020102020204" pitchFamily="34" charset="0"/>
            </a:endParaRPr>
          </a:p>
        </p:txBody>
      </p:sp>
      <p:sp>
        <p:nvSpPr>
          <p:cNvPr id="170" name="TextBox 169">
            <a:extLst>
              <a:ext uri="{FF2B5EF4-FFF2-40B4-BE49-F238E27FC236}">
                <a16:creationId xmlns:a16="http://schemas.microsoft.com/office/drawing/2014/main" xmlns="" id="{591CA05E-8858-4F44-BBF3-E3D3A926980B}"/>
              </a:ext>
            </a:extLst>
          </p:cNvPr>
          <p:cNvSpPr txBox="1"/>
          <p:nvPr/>
        </p:nvSpPr>
        <p:spPr>
          <a:xfrm>
            <a:off x="-9925643" y="1632926"/>
            <a:ext cx="4253254" cy="584775"/>
          </a:xfrm>
          <a:prstGeom prst="rect">
            <a:avLst/>
          </a:prstGeom>
          <a:noFill/>
        </p:spPr>
        <p:txBody>
          <a:bodyPr wrap="square" rtlCol="0">
            <a:spAutoFit/>
          </a:bodyPr>
          <a:lstStyle/>
          <a:p>
            <a:r>
              <a:rPr lang="en-US" sz="3200" dirty="0">
                <a:solidFill>
                  <a:srgbClr val="53B586"/>
                </a:solidFill>
                <a:latin typeface="Arial Black" panose="020B0A04020102020204" pitchFamily="34" charset="0"/>
              </a:rPr>
              <a:t>Array Splitting</a:t>
            </a:r>
            <a:endParaRPr lang="en-PK" sz="3200" dirty="0">
              <a:solidFill>
                <a:srgbClr val="53B586"/>
              </a:solidFill>
              <a:latin typeface="Arial Black" panose="020B0A04020102020204" pitchFamily="34" charset="0"/>
            </a:endParaRPr>
          </a:p>
        </p:txBody>
      </p:sp>
      <p:sp>
        <p:nvSpPr>
          <p:cNvPr id="171" name="TextBox 170">
            <a:extLst>
              <a:ext uri="{FF2B5EF4-FFF2-40B4-BE49-F238E27FC236}">
                <a16:creationId xmlns:a16="http://schemas.microsoft.com/office/drawing/2014/main" xmlns="" id="{D4A048B4-7589-4056-B40B-13F470B347E5}"/>
              </a:ext>
            </a:extLst>
          </p:cNvPr>
          <p:cNvSpPr txBox="1"/>
          <p:nvPr/>
        </p:nvSpPr>
        <p:spPr>
          <a:xfrm>
            <a:off x="-18550120" y="3088554"/>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NumPy's array splitting functionality enables effortless segmentation of arrays along specified axes, facilitating streamlined data manipulation and analysis.</a:t>
            </a:r>
            <a:endParaRPr lang="en-PK" dirty="0"/>
          </a:p>
        </p:txBody>
      </p:sp>
    </p:spTree>
    <p:extLst>
      <p:ext uri="{BB962C8B-B14F-4D97-AF65-F5344CB8AC3E}">
        <p14:creationId xmlns:p14="http://schemas.microsoft.com/office/powerpoint/2010/main" val="446264791"/>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Freeform: Shape 96">
            <a:extLst>
              <a:ext uri="{FF2B5EF4-FFF2-40B4-BE49-F238E27FC236}">
                <a16:creationId xmlns:a16="http://schemas.microsoft.com/office/drawing/2014/main" xmlns="" id="{FAFE7CEE-6B87-4138-839F-6E02D993E566}"/>
              </a:ext>
            </a:extLst>
          </p:cNvPr>
          <p:cNvSpPr/>
          <p:nvPr/>
        </p:nvSpPr>
        <p:spPr>
          <a:xfrm rot="14686104">
            <a:off x="444392" y="2731633"/>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2" name="Freeform: Shape 61">
            <a:extLst>
              <a:ext uri="{FF2B5EF4-FFF2-40B4-BE49-F238E27FC236}">
                <a16:creationId xmlns:a16="http://schemas.microsoft.com/office/drawing/2014/main" xmlns="" id="{9D5FDA49-E8F0-4D93-BF42-CE2171FEEA4D}"/>
              </a:ext>
            </a:extLst>
          </p:cNvPr>
          <p:cNvSpPr/>
          <p:nvPr/>
        </p:nvSpPr>
        <p:spPr>
          <a:xfrm rot="16200000">
            <a:off x="9609206" y="4715861"/>
            <a:ext cx="2728328" cy="2203148"/>
          </a:xfrm>
          <a:custGeom>
            <a:avLst/>
            <a:gdLst>
              <a:gd name="connsiteX0" fmla="*/ 2728328 w 2728328"/>
              <a:gd name="connsiteY0" fmla="*/ 1113443 h 2226883"/>
              <a:gd name="connsiteX1" fmla="*/ 1364164 w 2728328"/>
              <a:gd name="connsiteY1" fmla="*/ 2226883 h 2226883"/>
              <a:gd name="connsiteX2" fmla="*/ 0 w 2728328"/>
              <a:gd name="connsiteY2" fmla="*/ 2226883 h 2226883"/>
              <a:gd name="connsiteX3" fmla="*/ 0 w 2728328"/>
              <a:gd name="connsiteY3" fmla="*/ 0 h 2226883"/>
              <a:gd name="connsiteX4" fmla="*/ 1364164 w 2728328"/>
              <a:gd name="connsiteY4" fmla="*/ 0 h 2226883"/>
              <a:gd name="connsiteX5" fmla="*/ 1418396 w 2728328"/>
              <a:gd name="connsiteY5" fmla="*/ 2236 h 2226883"/>
              <a:gd name="connsiteX6" fmla="*/ 1418396 w 2728328"/>
              <a:gd name="connsiteY6" fmla="*/ 714162 h 2226883"/>
              <a:gd name="connsiteX7" fmla="*/ 1785595 w 2728328"/>
              <a:gd name="connsiteY7" fmla="*/ 1081361 h 2226883"/>
              <a:gd name="connsiteX8" fmla="*/ 2726343 w 2728328"/>
              <a:gd name="connsiteY8" fmla="*/ 1081361 h 2226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8328" h="2226883">
                <a:moveTo>
                  <a:pt x="2728328" y="1113443"/>
                </a:moveTo>
                <a:cubicBezTo>
                  <a:pt x="2728328" y="1728379"/>
                  <a:pt x="2117571" y="2226883"/>
                  <a:pt x="1364164" y="2226883"/>
                </a:cubicBezTo>
                <a:lnTo>
                  <a:pt x="0" y="2226883"/>
                </a:lnTo>
                <a:lnTo>
                  <a:pt x="0" y="0"/>
                </a:lnTo>
                <a:lnTo>
                  <a:pt x="1364164" y="0"/>
                </a:lnTo>
                <a:lnTo>
                  <a:pt x="1418396" y="2236"/>
                </a:lnTo>
                <a:lnTo>
                  <a:pt x="1418396" y="714162"/>
                </a:lnTo>
                <a:cubicBezTo>
                  <a:pt x="1418396" y="916960"/>
                  <a:pt x="1582797" y="1081361"/>
                  <a:pt x="1785595" y="1081361"/>
                </a:cubicBezTo>
                <a:lnTo>
                  <a:pt x="2726343" y="1081361"/>
                </a:ln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4393011" y="5743098"/>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0" name="TextBox 9">
            <a:extLst>
              <a:ext uri="{FF2B5EF4-FFF2-40B4-BE49-F238E27FC236}">
                <a16:creationId xmlns:a16="http://schemas.microsoft.com/office/drawing/2014/main" xmlns="" id="{3678DBE8-F6E8-4DD9-8371-E451B9A1740A}"/>
              </a:ext>
            </a:extLst>
          </p:cNvPr>
          <p:cNvSpPr txBox="1"/>
          <p:nvPr/>
        </p:nvSpPr>
        <p:spPr>
          <a:xfrm>
            <a:off x="-1843314" y="1601759"/>
            <a:ext cx="3686628" cy="400110"/>
          </a:xfrm>
          <a:prstGeom prst="rect">
            <a:avLst/>
          </a:prstGeom>
          <a:noFill/>
        </p:spPr>
        <p:txBody>
          <a:bodyPr wrap="square" rtlCol="0">
            <a:spAutoFit/>
          </a:bodyPr>
          <a:lstStyle/>
          <a:p>
            <a:r>
              <a:rPr lang="en-US" sz="2000" dirty="0">
                <a:solidFill>
                  <a:schemeClr val="tx1">
                    <a:alpha val="0"/>
                  </a:schemeClr>
                </a:solidFill>
                <a:latin typeface="Arial Black" panose="020B0A04020102020204" pitchFamily="34" charset="0"/>
              </a:rPr>
              <a:t>PYTHON</a:t>
            </a:r>
            <a:endParaRPr lang="en-PK" sz="2400" dirty="0">
              <a:solidFill>
                <a:schemeClr val="tx1">
                  <a:alpha val="0"/>
                </a:schemeClr>
              </a:solidFill>
              <a:latin typeface="Arial Black" panose="020B0A04020102020204" pitchFamily="34" charset="0"/>
            </a:endParaRPr>
          </a:p>
        </p:txBody>
      </p:sp>
      <p:sp>
        <p:nvSpPr>
          <p:cNvPr id="11" name="TextBox 10">
            <a:extLst>
              <a:ext uri="{FF2B5EF4-FFF2-40B4-BE49-F238E27FC236}">
                <a16:creationId xmlns:a16="http://schemas.microsoft.com/office/drawing/2014/main" xmlns="" id="{5251F32A-7E48-4EFC-9BB7-C3517A2A5E2E}"/>
              </a:ext>
            </a:extLst>
          </p:cNvPr>
          <p:cNvSpPr txBox="1"/>
          <p:nvPr/>
        </p:nvSpPr>
        <p:spPr>
          <a:xfrm>
            <a:off x="-4938630" y="1801814"/>
            <a:ext cx="4281714" cy="1200329"/>
          </a:xfrm>
          <a:prstGeom prst="rect">
            <a:avLst/>
          </a:prstGeom>
          <a:noFill/>
        </p:spPr>
        <p:txBody>
          <a:bodyPr wrap="square" rtlCol="0">
            <a:spAutoFit/>
          </a:bodyPr>
          <a:lstStyle/>
          <a:p>
            <a:r>
              <a:rPr lang="en-US" sz="7200" dirty="0">
                <a:solidFill>
                  <a:srgbClr val="53B586">
                    <a:alpha val="0"/>
                  </a:srgbClr>
                </a:solidFill>
                <a:latin typeface="Arial Black" panose="020B0A04020102020204" pitchFamily="34" charset="0"/>
              </a:rPr>
              <a:t>NUMPY</a:t>
            </a:r>
            <a:endParaRPr lang="en-PK" sz="2000" dirty="0">
              <a:solidFill>
                <a:srgbClr val="53B586">
                  <a:alpha val="0"/>
                </a:srgbClr>
              </a:solidFill>
              <a:latin typeface="Arial Black" panose="020B0A04020102020204" pitchFamily="34" charset="0"/>
            </a:endParaRPr>
          </a:p>
        </p:txBody>
      </p:sp>
      <p:sp>
        <p:nvSpPr>
          <p:cNvPr id="12" name="TextBox 11">
            <a:extLst>
              <a:ext uri="{FF2B5EF4-FFF2-40B4-BE49-F238E27FC236}">
                <a16:creationId xmlns:a16="http://schemas.microsoft.com/office/drawing/2014/main" xmlns="" id="{F423E03D-FD99-458C-B528-5BF930B55FAC}"/>
              </a:ext>
            </a:extLst>
          </p:cNvPr>
          <p:cNvSpPr txBox="1"/>
          <p:nvPr/>
        </p:nvSpPr>
        <p:spPr>
          <a:xfrm>
            <a:off x="-8044688" y="3447143"/>
            <a:ext cx="5246915" cy="1477328"/>
          </a:xfrm>
          <a:prstGeom prst="rect">
            <a:avLst/>
          </a:prstGeom>
          <a:noFill/>
        </p:spPr>
        <p:txBody>
          <a:bodyPr wrap="square" rtlCol="0">
            <a:spAutoFit/>
          </a:bodyPr>
          <a:lstStyle/>
          <a:p>
            <a:pPr algn="just"/>
            <a:r>
              <a:rPr lang="en-US" dirty="0">
                <a:solidFill>
                  <a:schemeClr val="tx1">
                    <a:alpha val="0"/>
                  </a:schemeClr>
                </a:solidFill>
              </a:rPr>
              <a:t>NumPy, a cornerstone of Python's scientific ecosystem, facilitates efficient manipulation of arrays and matrices for diverse computational tasks, including numerical computing, data analysis, and machine learning.</a:t>
            </a:r>
            <a:endParaRPr lang="en-PK" dirty="0">
              <a:solidFill>
                <a:schemeClr val="tx1">
                  <a:alpha val="0"/>
                </a:schemeClr>
              </a:solidFill>
            </a:endParaRPr>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4994758" y="231426"/>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4777196" y="1504371"/>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4330909" y="-65605"/>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4620972" y="374809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4776041" y="334291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2269817" y="303209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14083987" y="-1605633"/>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12829263" y="192038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5565225" y="4347218"/>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795227" y="3638180"/>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12729120" y="3753452"/>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2955275" y="4228287"/>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3702107" y="6368771"/>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11252348" y="5288732"/>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 name="TextBox 3">
            <a:extLst>
              <a:ext uri="{FF2B5EF4-FFF2-40B4-BE49-F238E27FC236}">
                <a16:creationId xmlns:a16="http://schemas.microsoft.com/office/drawing/2014/main" xmlns="" id="{6CCDE3BC-E74C-4553-9F42-496DE4144823}"/>
              </a:ext>
            </a:extLst>
          </p:cNvPr>
          <p:cNvSpPr txBox="1"/>
          <p:nvPr/>
        </p:nvSpPr>
        <p:spPr>
          <a:xfrm>
            <a:off x="-5912232" y="2012001"/>
            <a:ext cx="4873754" cy="400110"/>
          </a:xfrm>
          <a:prstGeom prst="rect">
            <a:avLst/>
          </a:prstGeom>
          <a:noFill/>
        </p:spPr>
        <p:txBody>
          <a:bodyPr wrap="square" rtlCol="0">
            <a:spAutoFit/>
          </a:bodyPr>
          <a:lstStyle/>
          <a:p>
            <a:r>
              <a:rPr lang="en-US" sz="2000" dirty="0">
                <a:solidFill>
                  <a:schemeClr val="tx1">
                    <a:alpha val="0"/>
                  </a:schemeClr>
                </a:solidFill>
                <a:latin typeface="Arial Black" panose="020B0A04020102020204" pitchFamily="34" charset="0"/>
              </a:rPr>
              <a:t>NUMPY</a:t>
            </a:r>
            <a:endParaRPr lang="en-PK" sz="2400" dirty="0">
              <a:solidFill>
                <a:schemeClr val="tx1">
                  <a:alpha val="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xmlns="" id="{2025294C-407E-4BD7-9BEA-F8DBA2388973}"/>
              </a:ext>
            </a:extLst>
          </p:cNvPr>
          <p:cNvSpPr txBox="1"/>
          <p:nvPr/>
        </p:nvSpPr>
        <p:spPr>
          <a:xfrm>
            <a:off x="-8590657" y="2521885"/>
            <a:ext cx="6654980" cy="646331"/>
          </a:xfrm>
          <a:prstGeom prst="rect">
            <a:avLst/>
          </a:prstGeom>
          <a:noFill/>
        </p:spPr>
        <p:txBody>
          <a:bodyPr wrap="square" rtlCol="0">
            <a:spAutoFit/>
          </a:bodyPr>
          <a:lstStyle/>
          <a:p>
            <a:r>
              <a:rPr lang="en-US" sz="3600" dirty="0">
                <a:solidFill>
                  <a:srgbClr val="53B586">
                    <a:alpha val="0"/>
                  </a:srgbClr>
                </a:solidFill>
                <a:latin typeface="Arial Black" panose="020B0A04020102020204" pitchFamily="34" charset="0"/>
              </a:rPr>
              <a:t>Joining &amp; Splitting Array</a:t>
            </a:r>
            <a:endParaRPr lang="en-PK" sz="3600" dirty="0">
              <a:solidFill>
                <a:srgbClr val="53B586">
                  <a:alpha val="0"/>
                </a:srgbClr>
              </a:solidFill>
              <a:latin typeface="Arial Black" panose="020B0A04020102020204" pitchFamily="34" charset="0"/>
            </a:endParaRPr>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28" name="TextBox 27">
            <a:extLst>
              <a:ext uri="{FF2B5EF4-FFF2-40B4-BE49-F238E27FC236}">
                <a16:creationId xmlns:a16="http://schemas.microsoft.com/office/drawing/2014/main" xmlns="" id="{C67E6B72-2347-41C0-94EE-CB5302E6FA57}"/>
              </a:ext>
            </a:extLst>
          </p:cNvPr>
          <p:cNvSpPr txBox="1"/>
          <p:nvPr/>
        </p:nvSpPr>
        <p:spPr>
          <a:xfrm>
            <a:off x="-2524146" y="3358452"/>
            <a:ext cx="1895109" cy="369332"/>
          </a:xfrm>
          <a:prstGeom prst="rect">
            <a:avLst/>
          </a:prstGeom>
          <a:noFill/>
        </p:spPr>
        <p:txBody>
          <a:bodyPr wrap="square" rtlCol="0">
            <a:spAutoFit/>
          </a:bodyPr>
          <a:lstStyle/>
          <a:p>
            <a:r>
              <a:rPr lang="en-US" dirty="0">
                <a:solidFill>
                  <a:srgbClr val="53B586">
                    <a:alpha val="0"/>
                  </a:srgbClr>
                </a:solidFill>
                <a:latin typeface="Arial Black" panose="020B0A04020102020204" pitchFamily="34" charset="0"/>
              </a:rPr>
              <a:t>Junaid </a:t>
            </a:r>
            <a:r>
              <a:rPr lang="en-US" dirty="0">
                <a:solidFill>
                  <a:schemeClr val="tx1">
                    <a:alpha val="0"/>
                  </a:schemeClr>
                </a:solidFill>
                <a:latin typeface="Arial Black" panose="020B0A04020102020204" pitchFamily="34" charset="0"/>
              </a:rPr>
              <a:t>Asif</a:t>
            </a:r>
          </a:p>
        </p:txBody>
      </p:sp>
      <p:sp>
        <p:nvSpPr>
          <p:cNvPr id="29" name="TextBox 28">
            <a:extLst>
              <a:ext uri="{FF2B5EF4-FFF2-40B4-BE49-F238E27FC236}">
                <a16:creationId xmlns:a16="http://schemas.microsoft.com/office/drawing/2014/main" xmlns="" id="{75CE507D-B7C1-4C24-B871-191B0008352B}"/>
              </a:ext>
            </a:extLst>
          </p:cNvPr>
          <p:cNvSpPr txBox="1"/>
          <p:nvPr/>
        </p:nvSpPr>
        <p:spPr>
          <a:xfrm>
            <a:off x="-7360658" y="4472316"/>
            <a:ext cx="6151239" cy="923330"/>
          </a:xfrm>
          <a:prstGeom prst="rect">
            <a:avLst/>
          </a:prstGeom>
          <a:noFill/>
        </p:spPr>
        <p:txBody>
          <a:bodyPr wrap="square" rtlCol="0">
            <a:spAutoFit/>
          </a:bodyPr>
          <a:lstStyle/>
          <a:p>
            <a:pPr algn="just"/>
            <a:r>
              <a:rPr lang="en-US" dirty="0">
                <a:solidFill>
                  <a:schemeClr val="tx1">
                    <a:alpha val="0"/>
                  </a:schemeClr>
                </a:solidFill>
              </a:rPr>
              <a:t>NumPy simplifies array manipulation with streamlined functions for joining and splitting arrays, enhancing efficiency in data handling and analysis workflows.</a:t>
            </a:r>
            <a:endParaRPr lang="en-PK" dirty="0">
              <a:solidFill>
                <a:schemeClr val="tx1">
                  <a:alpha val="0"/>
                </a:schemeClr>
              </a:solidFill>
            </a:endParaRPr>
          </a:p>
        </p:txBody>
      </p:sp>
      <p:sp>
        <p:nvSpPr>
          <p:cNvPr id="50" name="Oval 49">
            <a:extLst>
              <a:ext uri="{FF2B5EF4-FFF2-40B4-BE49-F238E27FC236}">
                <a16:creationId xmlns:a16="http://schemas.microsoft.com/office/drawing/2014/main" xmlns="" id="{14F1FD48-E53F-4BB3-AC98-CD47EFAFCD3D}"/>
              </a:ext>
            </a:extLst>
          </p:cNvPr>
          <p:cNvSpPr/>
          <p:nvPr/>
        </p:nvSpPr>
        <p:spPr>
          <a:xfrm>
            <a:off x="-961316" y="6014203"/>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5" name="Freeform: Shape 64">
            <a:extLst>
              <a:ext uri="{FF2B5EF4-FFF2-40B4-BE49-F238E27FC236}">
                <a16:creationId xmlns:a16="http://schemas.microsoft.com/office/drawing/2014/main" xmlns="" id="{15D9BDF5-9516-4154-BE24-CC574EB78152}"/>
              </a:ext>
            </a:extLst>
          </p:cNvPr>
          <p:cNvSpPr/>
          <p:nvPr/>
        </p:nvSpPr>
        <p:spPr>
          <a:xfrm>
            <a:off x="10577699" y="2518509"/>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9" name="Oval 68">
            <a:extLst>
              <a:ext uri="{FF2B5EF4-FFF2-40B4-BE49-F238E27FC236}">
                <a16:creationId xmlns:a16="http://schemas.microsoft.com/office/drawing/2014/main" xmlns="" id="{3C9FE2D3-F599-4987-A38C-DA9907065343}"/>
              </a:ext>
            </a:extLst>
          </p:cNvPr>
          <p:cNvSpPr/>
          <p:nvPr/>
        </p:nvSpPr>
        <p:spPr>
          <a:xfrm>
            <a:off x="3264650" y="6149739"/>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0" name="Oval 69">
            <a:extLst>
              <a:ext uri="{FF2B5EF4-FFF2-40B4-BE49-F238E27FC236}">
                <a16:creationId xmlns:a16="http://schemas.microsoft.com/office/drawing/2014/main" xmlns="" id="{F97EE997-8964-4DA9-883E-E1548ACBA014}"/>
              </a:ext>
            </a:extLst>
          </p:cNvPr>
          <p:cNvSpPr/>
          <p:nvPr/>
        </p:nvSpPr>
        <p:spPr>
          <a:xfrm>
            <a:off x="-251368" y="-1103615"/>
            <a:ext cx="2080945"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987351" y="786972"/>
            <a:ext cx="1155847" cy="369332"/>
          </a:xfrm>
          <a:prstGeom prst="rect">
            <a:avLst/>
          </a:prstGeom>
          <a:noFill/>
        </p:spPr>
        <p:txBody>
          <a:bodyPr wrap="square" rtlCol="0">
            <a:spAutoFit/>
          </a:bodyPr>
          <a:lstStyle/>
          <a:p>
            <a:r>
              <a:rPr lang="en-US" dirty="0">
                <a:latin typeface="Arial Black" panose="020B0A04020102020204" pitchFamily="34" charset="0"/>
              </a:rPr>
              <a:t>NUMPY</a:t>
            </a:r>
            <a:endParaRPr lang="en-PK" dirty="0">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986473" y="993184"/>
            <a:ext cx="4253254" cy="584775"/>
          </a:xfrm>
          <a:prstGeom prst="rect">
            <a:avLst/>
          </a:prstGeom>
          <a:noFill/>
        </p:spPr>
        <p:txBody>
          <a:bodyPr wrap="square" rtlCol="0">
            <a:spAutoFit/>
          </a:bodyPr>
          <a:lstStyle/>
          <a:p>
            <a:r>
              <a:rPr lang="en-US" sz="3200" dirty="0">
                <a:solidFill>
                  <a:srgbClr val="53B586"/>
                </a:solidFill>
                <a:latin typeface="Arial Black" panose="020B0A04020102020204" pitchFamily="34" charset="0"/>
              </a:rPr>
              <a:t>Array Splitting</a:t>
            </a:r>
            <a:endParaRPr lang="en-PK" sz="3200" dirty="0">
              <a:solidFill>
                <a:srgbClr val="53B586"/>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986473" y="1657173"/>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NumPy's array splitting functionality enables effortless segmentation of arrays along specified axes, facilitating streamlined data manipulation and analysis.</a:t>
            </a:r>
            <a:endParaRPr lang="en-PK" dirty="0"/>
          </a:p>
        </p:txBody>
      </p:sp>
      <p:grpSp>
        <p:nvGrpSpPr>
          <p:cNvPr id="76" name="Group 75">
            <a:extLst>
              <a:ext uri="{FF2B5EF4-FFF2-40B4-BE49-F238E27FC236}">
                <a16:creationId xmlns:a16="http://schemas.microsoft.com/office/drawing/2014/main" xmlns="" id="{A2F01E37-E5D2-41AB-887E-3775EFF3014B}"/>
              </a:ext>
            </a:extLst>
          </p:cNvPr>
          <p:cNvGrpSpPr/>
          <p:nvPr/>
        </p:nvGrpSpPr>
        <p:grpSpPr>
          <a:xfrm>
            <a:off x="833504" y="2886208"/>
            <a:ext cx="2203148" cy="2949912"/>
            <a:chOff x="984714" y="2688474"/>
            <a:chExt cx="2203148" cy="2949912"/>
          </a:xfrm>
        </p:grpSpPr>
        <p:sp>
          <p:nvSpPr>
            <p:cNvPr id="77" name="Freeform: Shape 76">
              <a:extLst>
                <a:ext uri="{FF2B5EF4-FFF2-40B4-BE49-F238E27FC236}">
                  <a16:creationId xmlns:a16="http://schemas.microsoft.com/office/drawing/2014/main" xmlns="" id="{4040BBC1-023F-4720-BB7C-5F8FF6ED3F7A}"/>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78" name="Rectangle: Rounded Corners 77">
              <a:extLst>
                <a:ext uri="{FF2B5EF4-FFF2-40B4-BE49-F238E27FC236}">
                  <a16:creationId xmlns:a16="http://schemas.microsoft.com/office/drawing/2014/main" xmlns="" id="{B80117C1-3995-4E22-861F-990FE6C427A6}"/>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6" name="TextBox 85">
            <a:extLst>
              <a:ext uri="{FF2B5EF4-FFF2-40B4-BE49-F238E27FC236}">
                <a16:creationId xmlns:a16="http://schemas.microsoft.com/office/drawing/2014/main" xmlns="" id="{A0B2AAAE-EB84-45A6-93B2-40ADF8EC56EB}"/>
              </a:ext>
            </a:extLst>
          </p:cNvPr>
          <p:cNvSpPr txBox="1"/>
          <p:nvPr/>
        </p:nvSpPr>
        <p:spPr>
          <a:xfrm>
            <a:off x="1690682" y="304436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90" name="TextBox 89">
            <a:extLst>
              <a:ext uri="{FF2B5EF4-FFF2-40B4-BE49-F238E27FC236}">
                <a16:creationId xmlns:a16="http://schemas.microsoft.com/office/drawing/2014/main" xmlns="" id="{AE35845D-A441-4770-8A2B-D36BE81CCFFC}"/>
              </a:ext>
            </a:extLst>
          </p:cNvPr>
          <p:cNvSpPr txBox="1"/>
          <p:nvPr/>
        </p:nvSpPr>
        <p:spPr>
          <a:xfrm>
            <a:off x="926000" y="3733598"/>
            <a:ext cx="2193639" cy="369332"/>
          </a:xfrm>
          <a:prstGeom prst="rect">
            <a:avLst/>
          </a:prstGeom>
          <a:noFill/>
        </p:spPr>
        <p:txBody>
          <a:bodyPr wrap="square" rtlCol="0">
            <a:spAutoFit/>
          </a:bodyPr>
          <a:lstStyle/>
          <a:p>
            <a:r>
              <a:rPr lang="en-US" b="1" dirty="0" err="1">
                <a:latin typeface="Franklin Gothic Book" panose="020B0503020102020204" pitchFamily="34" charset="0"/>
              </a:rPr>
              <a:t>Numpy.array_split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3" name="TextBox 92">
            <a:extLst>
              <a:ext uri="{FF2B5EF4-FFF2-40B4-BE49-F238E27FC236}">
                <a16:creationId xmlns:a16="http://schemas.microsoft.com/office/drawing/2014/main" xmlns="" id="{B497523C-8E77-4161-B44F-53FA43A554CD}"/>
              </a:ext>
            </a:extLst>
          </p:cNvPr>
          <p:cNvSpPr txBox="1"/>
          <p:nvPr/>
        </p:nvSpPr>
        <p:spPr>
          <a:xfrm>
            <a:off x="926000" y="4094930"/>
            <a:ext cx="1981299" cy="1754326"/>
          </a:xfrm>
          <a:prstGeom prst="rect">
            <a:avLst/>
          </a:prstGeom>
          <a:noFill/>
        </p:spPr>
        <p:txBody>
          <a:bodyPr wrap="square" rtlCol="0">
            <a:spAutoFit/>
          </a:bodyPr>
          <a:lstStyle/>
          <a:p>
            <a:pPr algn="ctr"/>
            <a:r>
              <a:rPr lang="en-US" dirty="0"/>
              <a:t>Divides an array into multiple sub-arrays along a specified axis, accommodating uneven divisions.</a:t>
            </a:r>
            <a:endParaRPr lang="en-PK" sz="1600" dirty="0"/>
          </a:p>
        </p:txBody>
      </p:sp>
      <p:sp>
        <p:nvSpPr>
          <p:cNvPr id="94" name="Freeform: Shape 93">
            <a:extLst>
              <a:ext uri="{FF2B5EF4-FFF2-40B4-BE49-F238E27FC236}">
                <a16:creationId xmlns:a16="http://schemas.microsoft.com/office/drawing/2014/main" xmlns="" id="{FA4C759F-1569-4120-8636-2FB04957B384}"/>
              </a:ext>
            </a:extLst>
          </p:cNvPr>
          <p:cNvSpPr/>
          <p:nvPr/>
        </p:nvSpPr>
        <p:spPr>
          <a:xfrm rot="4628461">
            <a:off x="5287304" y="5275914"/>
            <a:ext cx="780621" cy="827901"/>
          </a:xfrm>
          <a:custGeom>
            <a:avLst/>
            <a:gdLst>
              <a:gd name="connsiteX0" fmla="*/ 381988 w 780621"/>
              <a:gd name="connsiteY0" fmla="*/ 0 h 827901"/>
              <a:gd name="connsiteX1" fmla="*/ 780621 w 780621"/>
              <a:gd name="connsiteY1" fmla="*/ 417165 h 827901"/>
              <a:gd name="connsiteX2" fmla="*/ 462326 w 780621"/>
              <a:gd name="connsiteY2" fmla="*/ 825855 h 827901"/>
              <a:gd name="connsiteX3" fmla="*/ 442935 w 780621"/>
              <a:gd name="connsiteY3" fmla="*/ 827901 h 827901"/>
              <a:gd name="connsiteX4" fmla="*/ 442935 w 780621"/>
              <a:gd name="connsiteY4" fmla="*/ 671478 h 827901"/>
              <a:gd name="connsiteX5" fmla="*/ 75736 w 780621"/>
              <a:gd name="connsiteY5" fmla="*/ 304279 h 827901"/>
              <a:gd name="connsiteX6" fmla="*/ 0 w 780621"/>
              <a:gd name="connsiteY6" fmla="*/ 304279 h 827901"/>
              <a:gd name="connsiteX7" fmla="*/ 14682 w 780621"/>
              <a:gd name="connsiteY7" fmla="*/ 254786 h 827901"/>
              <a:gd name="connsiteX8" fmla="*/ 381988 w 780621"/>
              <a:gd name="connsiteY8" fmla="*/ 0 h 82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0621" h="827901">
                <a:moveTo>
                  <a:pt x="381988" y="0"/>
                </a:moveTo>
                <a:cubicBezTo>
                  <a:pt x="602147" y="0"/>
                  <a:pt x="780621" y="186771"/>
                  <a:pt x="780621" y="417165"/>
                </a:cubicBezTo>
                <a:cubicBezTo>
                  <a:pt x="780621" y="618760"/>
                  <a:pt x="643977" y="786956"/>
                  <a:pt x="462326" y="825855"/>
                </a:cubicBezTo>
                <a:lnTo>
                  <a:pt x="442935" y="827901"/>
                </a:lnTo>
                <a:lnTo>
                  <a:pt x="442935" y="671478"/>
                </a:lnTo>
                <a:cubicBezTo>
                  <a:pt x="442935" y="468680"/>
                  <a:pt x="278534" y="304279"/>
                  <a:pt x="75736" y="304279"/>
                </a:cubicBezTo>
                <a:lnTo>
                  <a:pt x="0" y="304279"/>
                </a:lnTo>
                <a:lnTo>
                  <a:pt x="14682" y="254786"/>
                </a:lnTo>
                <a:cubicBezTo>
                  <a:pt x="75197" y="105059"/>
                  <a:pt x="216869" y="0"/>
                  <a:pt x="381988" y="0"/>
                </a:cubicBezTo>
                <a:close/>
              </a:path>
            </a:pathLst>
          </a:cu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grpSp>
        <p:nvGrpSpPr>
          <p:cNvPr id="79" name="Group 78">
            <a:extLst>
              <a:ext uri="{FF2B5EF4-FFF2-40B4-BE49-F238E27FC236}">
                <a16:creationId xmlns:a16="http://schemas.microsoft.com/office/drawing/2014/main" xmlns="" id="{3C106DCE-1559-419F-B424-BCE3D1C17C24}"/>
              </a:ext>
            </a:extLst>
          </p:cNvPr>
          <p:cNvGrpSpPr/>
          <p:nvPr/>
        </p:nvGrpSpPr>
        <p:grpSpPr>
          <a:xfrm>
            <a:off x="3467828" y="2879121"/>
            <a:ext cx="2203148" cy="2949912"/>
            <a:chOff x="984714" y="2688474"/>
            <a:chExt cx="2203148" cy="2949912"/>
          </a:xfrm>
        </p:grpSpPr>
        <p:sp>
          <p:nvSpPr>
            <p:cNvPr id="80" name="Freeform: Shape 79">
              <a:extLst>
                <a:ext uri="{FF2B5EF4-FFF2-40B4-BE49-F238E27FC236}">
                  <a16:creationId xmlns:a16="http://schemas.microsoft.com/office/drawing/2014/main" xmlns="" id="{6605EDF1-5170-4056-8B45-878DBD4CDA11}"/>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81" name="Rectangle: Rounded Corners 80">
              <a:extLst>
                <a:ext uri="{FF2B5EF4-FFF2-40B4-BE49-F238E27FC236}">
                  <a16:creationId xmlns:a16="http://schemas.microsoft.com/office/drawing/2014/main" xmlns="" id="{3D994657-46F9-4734-9D69-B318EEE73614}"/>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87" name="TextBox 86">
            <a:extLst>
              <a:ext uri="{FF2B5EF4-FFF2-40B4-BE49-F238E27FC236}">
                <a16:creationId xmlns:a16="http://schemas.microsoft.com/office/drawing/2014/main" xmlns="" id="{44B0A290-0221-4C85-B573-064D0506380D}"/>
              </a:ext>
            </a:extLst>
          </p:cNvPr>
          <p:cNvSpPr txBox="1"/>
          <p:nvPr/>
        </p:nvSpPr>
        <p:spPr>
          <a:xfrm>
            <a:off x="4325006" y="302190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91" name="TextBox 90">
            <a:extLst>
              <a:ext uri="{FF2B5EF4-FFF2-40B4-BE49-F238E27FC236}">
                <a16:creationId xmlns:a16="http://schemas.microsoft.com/office/drawing/2014/main" xmlns="" id="{F9673B13-9341-4976-B0B7-ED48C34AA60A}"/>
              </a:ext>
            </a:extLst>
          </p:cNvPr>
          <p:cNvSpPr txBox="1"/>
          <p:nvPr/>
        </p:nvSpPr>
        <p:spPr>
          <a:xfrm>
            <a:off x="3811991" y="3700582"/>
            <a:ext cx="1965121" cy="369332"/>
          </a:xfrm>
          <a:prstGeom prst="rect">
            <a:avLst/>
          </a:prstGeom>
          <a:noFill/>
        </p:spPr>
        <p:txBody>
          <a:bodyPr wrap="square" rtlCol="0">
            <a:spAutoFit/>
          </a:bodyPr>
          <a:lstStyle/>
          <a:p>
            <a:r>
              <a:rPr lang="en-US" b="1" dirty="0" err="1">
                <a:latin typeface="Franklin Gothic Book" panose="020B0503020102020204" pitchFamily="34" charset="0"/>
              </a:rPr>
              <a:t>Numpy.vsplit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98" name="TextBox 97">
            <a:extLst>
              <a:ext uri="{FF2B5EF4-FFF2-40B4-BE49-F238E27FC236}">
                <a16:creationId xmlns:a16="http://schemas.microsoft.com/office/drawing/2014/main" xmlns="" id="{451F01F8-B7D0-419F-800A-3A2FB98BE7F5}"/>
              </a:ext>
            </a:extLst>
          </p:cNvPr>
          <p:cNvSpPr txBox="1"/>
          <p:nvPr/>
        </p:nvSpPr>
        <p:spPr>
          <a:xfrm>
            <a:off x="3518606" y="4229178"/>
            <a:ext cx="2166650" cy="1200329"/>
          </a:xfrm>
          <a:prstGeom prst="rect">
            <a:avLst/>
          </a:prstGeom>
          <a:noFill/>
        </p:spPr>
        <p:txBody>
          <a:bodyPr wrap="square" rtlCol="0">
            <a:spAutoFit/>
          </a:bodyPr>
          <a:lstStyle/>
          <a:p>
            <a:pPr algn="ctr"/>
            <a:r>
              <a:rPr lang="en-US" dirty="0"/>
              <a:t>Splits an array vertically along its rows into multiple sub-arrays.</a:t>
            </a:r>
            <a:endParaRPr lang="en-PK" sz="1600" dirty="0"/>
          </a:p>
        </p:txBody>
      </p:sp>
      <p:grpSp>
        <p:nvGrpSpPr>
          <p:cNvPr id="109" name="Group 108">
            <a:extLst>
              <a:ext uri="{FF2B5EF4-FFF2-40B4-BE49-F238E27FC236}">
                <a16:creationId xmlns:a16="http://schemas.microsoft.com/office/drawing/2014/main" xmlns="" id="{B91E3053-76A8-4FDF-8804-AB4D1DC15A2B}"/>
              </a:ext>
            </a:extLst>
          </p:cNvPr>
          <p:cNvGrpSpPr/>
          <p:nvPr/>
        </p:nvGrpSpPr>
        <p:grpSpPr>
          <a:xfrm>
            <a:off x="6188152" y="2845050"/>
            <a:ext cx="2203148" cy="2949912"/>
            <a:chOff x="984714" y="2688474"/>
            <a:chExt cx="2203148" cy="2949912"/>
          </a:xfrm>
        </p:grpSpPr>
        <p:sp>
          <p:nvSpPr>
            <p:cNvPr id="110"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11"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12" name="TextBox 111">
            <a:extLst>
              <a:ext uri="{FF2B5EF4-FFF2-40B4-BE49-F238E27FC236}">
                <a16:creationId xmlns:a16="http://schemas.microsoft.com/office/drawing/2014/main" xmlns="" id="{7D92F2FC-4E55-4CEC-A690-AAC5EE400EB0}"/>
              </a:ext>
            </a:extLst>
          </p:cNvPr>
          <p:cNvSpPr txBox="1"/>
          <p:nvPr/>
        </p:nvSpPr>
        <p:spPr>
          <a:xfrm>
            <a:off x="7049442" y="2987833"/>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113" name="TextBox 112">
            <a:extLst>
              <a:ext uri="{FF2B5EF4-FFF2-40B4-BE49-F238E27FC236}">
                <a16:creationId xmlns:a16="http://schemas.microsoft.com/office/drawing/2014/main" xmlns="" id="{DA6A84D8-FF27-4457-ACDD-1D81AA4BD698}"/>
              </a:ext>
            </a:extLst>
          </p:cNvPr>
          <p:cNvSpPr txBox="1"/>
          <p:nvPr/>
        </p:nvSpPr>
        <p:spPr>
          <a:xfrm>
            <a:off x="6528264" y="3693357"/>
            <a:ext cx="1749341" cy="369332"/>
          </a:xfrm>
          <a:prstGeom prst="rect">
            <a:avLst/>
          </a:prstGeom>
          <a:noFill/>
        </p:spPr>
        <p:txBody>
          <a:bodyPr wrap="square" rtlCol="0">
            <a:spAutoFit/>
          </a:bodyPr>
          <a:lstStyle/>
          <a:p>
            <a:r>
              <a:rPr lang="en-US" b="1" dirty="0" err="1">
                <a:latin typeface="Franklin Gothic Book" panose="020B0503020102020204" pitchFamily="34" charset="0"/>
              </a:rPr>
              <a:t>Numpy.hsplit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14" name="TextBox 113">
            <a:extLst>
              <a:ext uri="{FF2B5EF4-FFF2-40B4-BE49-F238E27FC236}">
                <a16:creationId xmlns:a16="http://schemas.microsoft.com/office/drawing/2014/main" xmlns="" id="{5C5933F5-BE5B-49A3-A90A-7CC6DEC4F80B}"/>
              </a:ext>
            </a:extLst>
          </p:cNvPr>
          <p:cNvSpPr txBox="1"/>
          <p:nvPr/>
        </p:nvSpPr>
        <p:spPr>
          <a:xfrm>
            <a:off x="6211861" y="4219618"/>
            <a:ext cx="2251053" cy="1200329"/>
          </a:xfrm>
          <a:prstGeom prst="rect">
            <a:avLst/>
          </a:prstGeom>
          <a:noFill/>
        </p:spPr>
        <p:txBody>
          <a:bodyPr wrap="square" rtlCol="0">
            <a:spAutoFit/>
          </a:bodyPr>
          <a:lstStyle/>
          <a:p>
            <a:pPr algn="ctr"/>
            <a:r>
              <a:rPr lang="en-US" dirty="0"/>
              <a:t>Splits an array horizontally along its columns, creating sub-arrays.</a:t>
            </a:r>
            <a:endParaRPr lang="en-PK" sz="1600" dirty="0"/>
          </a:p>
        </p:txBody>
      </p:sp>
      <p:sp>
        <p:nvSpPr>
          <p:cNvPr id="123" name="TextBox 122">
            <a:extLst>
              <a:ext uri="{FF2B5EF4-FFF2-40B4-BE49-F238E27FC236}">
                <a16:creationId xmlns:a16="http://schemas.microsoft.com/office/drawing/2014/main" xmlns="" id="{6B806887-6956-442E-A6CA-27E8E629E625}"/>
              </a:ext>
            </a:extLst>
          </p:cNvPr>
          <p:cNvSpPr txBox="1"/>
          <p:nvPr/>
        </p:nvSpPr>
        <p:spPr>
          <a:xfrm>
            <a:off x="-7994642" y="4206005"/>
            <a:ext cx="6151239" cy="923330"/>
          </a:xfrm>
          <a:prstGeom prst="rect">
            <a:avLst/>
          </a:prstGeom>
          <a:noFill/>
        </p:spPr>
        <p:txBody>
          <a:bodyPr wrap="square" rtlCol="0">
            <a:spAutoFit/>
          </a:bodyPr>
          <a:lstStyle/>
          <a:p>
            <a:pPr algn="just"/>
            <a:r>
              <a:rPr lang="en-US" dirty="0"/>
              <a:t>NumPy simplifies array manipulation with streamlined functions for joining and splitting arrays, enhancing efficiency in data handling and analysis workflows.</a:t>
            </a:r>
            <a:endParaRPr lang="en-PK" dirty="0"/>
          </a:p>
        </p:txBody>
      </p:sp>
      <p:sp>
        <p:nvSpPr>
          <p:cNvPr id="64" name="Oval 63">
            <a:extLst>
              <a:ext uri="{FF2B5EF4-FFF2-40B4-BE49-F238E27FC236}">
                <a16:creationId xmlns:a16="http://schemas.microsoft.com/office/drawing/2014/main" xmlns="" id="{D345C398-8FAC-4061-A2B3-1FA5137B6E8F}"/>
              </a:ext>
            </a:extLst>
          </p:cNvPr>
          <p:cNvSpPr/>
          <p:nvPr/>
        </p:nvSpPr>
        <p:spPr>
          <a:xfrm>
            <a:off x="7221467" y="795628"/>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2" name="Oval 71">
            <a:extLst>
              <a:ext uri="{FF2B5EF4-FFF2-40B4-BE49-F238E27FC236}">
                <a16:creationId xmlns:a16="http://schemas.microsoft.com/office/drawing/2014/main" xmlns="" id="{36267CCB-96B9-4FA7-BB42-E80B8C636134}"/>
              </a:ext>
            </a:extLst>
          </p:cNvPr>
          <p:cNvSpPr/>
          <p:nvPr/>
        </p:nvSpPr>
        <p:spPr>
          <a:xfrm>
            <a:off x="11610648" y="625948"/>
            <a:ext cx="1447088" cy="147116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4" name="Oval 73">
            <a:extLst>
              <a:ext uri="{FF2B5EF4-FFF2-40B4-BE49-F238E27FC236}">
                <a16:creationId xmlns:a16="http://schemas.microsoft.com/office/drawing/2014/main" xmlns="" id="{9876D927-B508-4F69-A4AA-73483746807D}"/>
              </a:ext>
            </a:extLst>
          </p:cNvPr>
          <p:cNvSpPr/>
          <p:nvPr/>
        </p:nvSpPr>
        <p:spPr>
          <a:xfrm>
            <a:off x="2342854" y="-1973599"/>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5" name="Oval 74">
            <a:extLst>
              <a:ext uri="{FF2B5EF4-FFF2-40B4-BE49-F238E27FC236}">
                <a16:creationId xmlns:a16="http://schemas.microsoft.com/office/drawing/2014/main" xmlns="" id="{F743D84D-E21A-47B9-A232-4EFB8F55A44C}"/>
              </a:ext>
            </a:extLst>
          </p:cNvPr>
          <p:cNvSpPr/>
          <p:nvPr/>
        </p:nvSpPr>
        <p:spPr>
          <a:xfrm>
            <a:off x="-2913996" y="-642754"/>
            <a:ext cx="1640399" cy="1770037"/>
          </a:xfrm>
          <a:prstGeom prst="ellipse">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5" name="TextBox 84">
            <a:extLst>
              <a:ext uri="{FF2B5EF4-FFF2-40B4-BE49-F238E27FC236}">
                <a16:creationId xmlns:a16="http://schemas.microsoft.com/office/drawing/2014/main" xmlns="" id="{4DE557C8-B2FA-48B3-85A9-11440C753C0E}"/>
              </a:ext>
            </a:extLst>
          </p:cNvPr>
          <p:cNvSpPr txBox="1"/>
          <p:nvPr/>
        </p:nvSpPr>
        <p:spPr>
          <a:xfrm>
            <a:off x="-1520352" y="69888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89" name="TextBox 88">
            <a:extLst>
              <a:ext uri="{FF2B5EF4-FFF2-40B4-BE49-F238E27FC236}">
                <a16:creationId xmlns:a16="http://schemas.microsoft.com/office/drawing/2014/main" xmlns="" id="{14333C13-FA30-49BB-9797-B2A21139FFA4}"/>
              </a:ext>
            </a:extLst>
          </p:cNvPr>
          <p:cNvSpPr txBox="1"/>
          <p:nvPr/>
        </p:nvSpPr>
        <p:spPr>
          <a:xfrm>
            <a:off x="-4441858" y="1081943"/>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Joining</a:t>
            </a:r>
            <a:endParaRPr lang="en-PK" sz="3200" dirty="0">
              <a:solidFill>
                <a:srgbClr val="53B586">
                  <a:alpha val="0"/>
                </a:srgbClr>
              </a:solidFill>
              <a:latin typeface="Arial Black" panose="020B0A04020102020204" pitchFamily="34" charset="0"/>
            </a:endParaRPr>
          </a:p>
        </p:txBody>
      </p:sp>
      <p:sp>
        <p:nvSpPr>
          <p:cNvPr id="95" name="TextBox 94">
            <a:extLst>
              <a:ext uri="{FF2B5EF4-FFF2-40B4-BE49-F238E27FC236}">
                <a16:creationId xmlns:a16="http://schemas.microsoft.com/office/drawing/2014/main" xmlns="" id="{9FBF0D1E-5613-480D-96BC-DA03B78A8CF3}"/>
              </a:ext>
            </a:extLst>
          </p:cNvPr>
          <p:cNvSpPr txBox="1"/>
          <p:nvPr/>
        </p:nvSpPr>
        <p:spPr>
          <a:xfrm>
            <a:off x="-11079094" y="1716249"/>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concatenation functions seamlessly merge arrays along specified axes, facilitating efficient data aggregation and manipulation in Python.</a:t>
            </a:r>
            <a:endParaRPr lang="en-PK" dirty="0">
              <a:solidFill>
                <a:schemeClr val="tx1">
                  <a:alpha val="0"/>
                </a:schemeClr>
              </a:solidFill>
            </a:endParaRPr>
          </a:p>
        </p:txBody>
      </p:sp>
      <p:sp>
        <p:nvSpPr>
          <p:cNvPr id="134" name="Oval 133">
            <a:extLst>
              <a:ext uri="{FF2B5EF4-FFF2-40B4-BE49-F238E27FC236}">
                <a16:creationId xmlns:a16="http://schemas.microsoft.com/office/drawing/2014/main" xmlns="" id="{87D58F9E-F847-4F01-BA64-F782B7E523E9}"/>
              </a:ext>
            </a:extLst>
          </p:cNvPr>
          <p:cNvSpPr/>
          <p:nvPr/>
        </p:nvSpPr>
        <p:spPr>
          <a:xfrm>
            <a:off x="9665340" y="-2763781"/>
            <a:ext cx="768507" cy="791275"/>
          </a:xfrm>
          <a:prstGeom prst="ellipse">
            <a:avLst/>
          </a:prstGeom>
          <a:solidFill>
            <a:srgbClr val="B1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135" name="Group 134">
            <a:extLst>
              <a:ext uri="{FF2B5EF4-FFF2-40B4-BE49-F238E27FC236}">
                <a16:creationId xmlns:a16="http://schemas.microsoft.com/office/drawing/2014/main" xmlns="" id="{28D31DC6-BA6D-47BD-AC8C-9912526B2DAE}"/>
              </a:ext>
            </a:extLst>
          </p:cNvPr>
          <p:cNvGrpSpPr/>
          <p:nvPr/>
        </p:nvGrpSpPr>
        <p:grpSpPr>
          <a:xfrm>
            <a:off x="-4800124" y="3040800"/>
            <a:ext cx="2203148" cy="2949912"/>
            <a:chOff x="3516667" y="2806051"/>
            <a:chExt cx="2203148" cy="2949912"/>
          </a:xfrm>
        </p:grpSpPr>
        <p:grpSp>
          <p:nvGrpSpPr>
            <p:cNvPr id="136" name="Group 135">
              <a:extLst>
                <a:ext uri="{FF2B5EF4-FFF2-40B4-BE49-F238E27FC236}">
                  <a16:creationId xmlns:a16="http://schemas.microsoft.com/office/drawing/2014/main" xmlns="" id="{26A5FF1B-8B4C-4B02-932C-A34E41D25206}"/>
                </a:ext>
              </a:extLst>
            </p:cNvPr>
            <p:cNvGrpSpPr/>
            <p:nvPr/>
          </p:nvGrpSpPr>
          <p:grpSpPr>
            <a:xfrm>
              <a:off x="3516667" y="2806051"/>
              <a:ext cx="2203148" cy="2949912"/>
              <a:chOff x="984714" y="2688474"/>
              <a:chExt cx="2203148" cy="2949912"/>
            </a:xfrm>
          </p:grpSpPr>
          <p:sp>
            <p:nvSpPr>
              <p:cNvPr id="140" name="Freeform: Shape 139">
                <a:extLst>
                  <a:ext uri="{FF2B5EF4-FFF2-40B4-BE49-F238E27FC236}">
                    <a16:creationId xmlns:a16="http://schemas.microsoft.com/office/drawing/2014/main" xmlns="" id="{D7A19169-35D9-49F3-A9EC-0E26D57D13F6}"/>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41" name="Rectangle: Rounded Corners 140">
                <a:extLst>
                  <a:ext uri="{FF2B5EF4-FFF2-40B4-BE49-F238E27FC236}">
                    <a16:creationId xmlns:a16="http://schemas.microsoft.com/office/drawing/2014/main" xmlns="" id="{5031AE66-0008-4163-9432-3D9715632F05}"/>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37" name="TextBox 136">
              <a:extLst>
                <a:ext uri="{FF2B5EF4-FFF2-40B4-BE49-F238E27FC236}">
                  <a16:creationId xmlns:a16="http://schemas.microsoft.com/office/drawing/2014/main" xmlns="" id="{5B95332D-FC07-4111-940A-824789BD0B42}"/>
                </a:ext>
              </a:extLst>
            </p:cNvPr>
            <p:cNvSpPr txBox="1"/>
            <p:nvPr/>
          </p:nvSpPr>
          <p:spPr>
            <a:xfrm>
              <a:off x="4373845" y="2948834"/>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02</a:t>
              </a:r>
              <a:endParaRPr lang="en-PK" dirty="0">
                <a:solidFill>
                  <a:schemeClr val="bg1"/>
                </a:solidFill>
                <a:latin typeface="Arial Black" panose="020B0A04020102020204" pitchFamily="34" charset="0"/>
              </a:endParaRPr>
            </a:p>
          </p:txBody>
        </p:sp>
        <p:sp>
          <p:nvSpPr>
            <p:cNvPr id="138" name="TextBox 137">
              <a:extLst>
                <a:ext uri="{FF2B5EF4-FFF2-40B4-BE49-F238E27FC236}">
                  <a16:creationId xmlns:a16="http://schemas.microsoft.com/office/drawing/2014/main" xmlns="" id="{8F0EAD64-E2DB-4B12-804B-75B4B3AC077F}"/>
                </a:ext>
              </a:extLst>
            </p:cNvPr>
            <p:cNvSpPr txBox="1"/>
            <p:nvPr/>
          </p:nvSpPr>
          <p:spPr>
            <a:xfrm>
              <a:off x="3651395" y="3647715"/>
              <a:ext cx="1965121" cy="369332"/>
            </a:xfrm>
            <a:prstGeom prst="rect">
              <a:avLst/>
            </a:prstGeom>
            <a:noFill/>
          </p:spPr>
          <p:txBody>
            <a:bodyPr wrap="square" rtlCol="0">
              <a:spAutoFit/>
            </a:bodyPr>
            <a:lstStyle/>
            <a:p>
              <a:r>
                <a:rPr lang="en-US" b="1" dirty="0">
                  <a:latin typeface="Franklin Gothic Book" panose="020B0503020102020204" pitchFamily="34" charset="0"/>
                </a:rPr>
                <a:t>Stack() &amp; </a:t>
              </a:r>
              <a:r>
                <a:rPr lang="en-US" b="1" dirty="0" err="1">
                  <a:latin typeface="Franklin Gothic Book" panose="020B0503020102020204" pitchFamily="34" charset="0"/>
                </a:rPr>
                <a:t>hstack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39" name="TextBox 138">
              <a:extLst>
                <a:ext uri="{FF2B5EF4-FFF2-40B4-BE49-F238E27FC236}">
                  <a16:creationId xmlns:a16="http://schemas.microsoft.com/office/drawing/2014/main" xmlns="" id="{AC8C77E1-365E-4530-ACA4-C2B4AD331C79}"/>
                </a:ext>
              </a:extLst>
            </p:cNvPr>
            <p:cNvSpPr txBox="1"/>
            <p:nvPr/>
          </p:nvSpPr>
          <p:spPr>
            <a:xfrm>
              <a:off x="3528114" y="4042710"/>
              <a:ext cx="2166650" cy="1569660"/>
            </a:xfrm>
            <a:prstGeom prst="rect">
              <a:avLst/>
            </a:prstGeom>
            <a:noFill/>
          </p:spPr>
          <p:txBody>
            <a:bodyPr wrap="square" rtlCol="0">
              <a:spAutoFit/>
            </a:bodyPr>
            <a:lstStyle/>
            <a:p>
              <a:pPr algn="ctr"/>
              <a:r>
                <a:rPr lang="en-US" sz="1600" dirty="0"/>
                <a:t>Combines arrays along a new axis, while </a:t>
              </a:r>
              <a:r>
                <a:rPr lang="en-US" sz="1600" b="1" dirty="0" err="1"/>
                <a:t>numpy.hstack</a:t>
              </a:r>
              <a:r>
                <a:rPr lang="en-US" sz="1600" b="1" dirty="0"/>
                <a:t>() </a:t>
              </a:r>
              <a:r>
                <a:rPr lang="en-US" sz="1600" dirty="0"/>
                <a:t>horizontally stacks arrays, extending along the second dimension.</a:t>
              </a:r>
              <a:endParaRPr lang="en-PK" sz="1600" dirty="0"/>
            </a:p>
          </p:txBody>
        </p:sp>
      </p:grpSp>
      <p:grpSp>
        <p:nvGrpSpPr>
          <p:cNvPr id="142" name="Group 141">
            <a:extLst>
              <a:ext uri="{FF2B5EF4-FFF2-40B4-BE49-F238E27FC236}">
                <a16:creationId xmlns:a16="http://schemas.microsoft.com/office/drawing/2014/main" xmlns="" id="{FB610025-A94F-4EAB-9790-25702FB920C0}"/>
              </a:ext>
            </a:extLst>
          </p:cNvPr>
          <p:cNvGrpSpPr/>
          <p:nvPr/>
        </p:nvGrpSpPr>
        <p:grpSpPr>
          <a:xfrm>
            <a:off x="13218147" y="2775385"/>
            <a:ext cx="2398398" cy="2949912"/>
            <a:chOff x="6257047" y="2795233"/>
            <a:chExt cx="2398398" cy="2949912"/>
          </a:xfrm>
        </p:grpSpPr>
        <p:grpSp>
          <p:nvGrpSpPr>
            <p:cNvPr id="143" name="Group 142">
              <a:extLst>
                <a:ext uri="{FF2B5EF4-FFF2-40B4-BE49-F238E27FC236}">
                  <a16:creationId xmlns:a16="http://schemas.microsoft.com/office/drawing/2014/main" xmlns="" id="{107E6AE1-B240-4FD9-8DB9-0C6DF70F90FF}"/>
                </a:ext>
              </a:extLst>
            </p:cNvPr>
            <p:cNvGrpSpPr/>
            <p:nvPr/>
          </p:nvGrpSpPr>
          <p:grpSpPr>
            <a:xfrm>
              <a:off x="6257047" y="2795233"/>
              <a:ext cx="2203148" cy="2949912"/>
              <a:chOff x="984714" y="2688474"/>
              <a:chExt cx="2203148" cy="2949912"/>
            </a:xfrm>
          </p:grpSpPr>
          <p:sp>
            <p:nvSpPr>
              <p:cNvPr id="147" name="Freeform: Shape 146">
                <a:extLst>
                  <a:ext uri="{FF2B5EF4-FFF2-40B4-BE49-F238E27FC236}">
                    <a16:creationId xmlns:a16="http://schemas.microsoft.com/office/drawing/2014/main" xmlns="" id="{83F63AA4-AA23-4D53-8544-B1675A958018}"/>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48" name="Rectangle: Rounded Corners 147">
                <a:extLst>
                  <a:ext uri="{FF2B5EF4-FFF2-40B4-BE49-F238E27FC236}">
                    <a16:creationId xmlns:a16="http://schemas.microsoft.com/office/drawing/2014/main" xmlns="" id="{F25F5BA2-8094-4B06-931A-3FDC575BE675}"/>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44" name="TextBox 143">
              <a:extLst>
                <a:ext uri="{FF2B5EF4-FFF2-40B4-BE49-F238E27FC236}">
                  <a16:creationId xmlns:a16="http://schemas.microsoft.com/office/drawing/2014/main" xmlns="" id="{E3696A66-7185-456E-9435-B9AED60ACAAA}"/>
                </a:ext>
              </a:extLst>
            </p:cNvPr>
            <p:cNvSpPr txBox="1"/>
            <p:nvPr/>
          </p:nvSpPr>
          <p:spPr>
            <a:xfrm>
              <a:off x="7118337" y="2938016"/>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03</a:t>
              </a:r>
              <a:endParaRPr lang="en-PK" dirty="0">
                <a:solidFill>
                  <a:schemeClr val="bg1"/>
                </a:solidFill>
                <a:latin typeface="Arial Black" panose="020B0A04020102020204" pitchFamily="34" charset="0"/>
              </a:endParaRPr>
            </a:p>
          </p:txBody>
        </p:sp>
        <p:sp>
          <p:nvSpPr>
            <p:cNvPr id="145" name="TextBox 144">
              <a:extLst>
                <a:ext uri="{FF2B5EF4-FFF2-40B4-BE49-F238E27FC236}">
                  <a16:creationId xmlns:a16="http://schemas.microsoft.com/office/drawing/2014/main" xmlns="" id="{53704963-7AD2-4CF6-A2E0-FE742F0CE37E}"/>
                </a:ext>
              </a:extLst>
            </p:cNvPr>
            <p:cNvSpPr txBox="1"/>
            <p:nvPr/>
          </p:nvSpPr>
          <p:spPr>
            <a:xfrm>
              <a:off x="6906104"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dstack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46" name="TextBox 145">
              <a:extLst>
                <a:ext uri="{FF2B5EF4-FFF2-40B4-BE49-F238E27FC236}">
                  <a16:creationId xmlns:a16="http://schemas.microsoft.com/office/drawing/2014/main" xmlns="" id="{2D2D70BE-B8B5-476A-8D3B-4209FC46B545}"/>
                </a:ext>
              </a:extLst>
            </p:cNvPr>
            <p:cNvSpPr txBox="1"/>
            <p:nvPr/>
          </p:nvSpPr>
          <p:spPr>
            <a:xfrm>
              <a:off x="6277524" y="4037379"/>
              <a:ext cx="2251053" cy="1323439"/>
            </a:xfrm>
            <a:prstGeom prst="rect">
              <a:avLst/>
            </a:prstGeom>
            <a:noFill/>
          </p:spPr>
          <p:txBody>
            <a:bodyPr wrap="square" rtlCol="0">
              <a:spAutoFit/>
            </a:bodyPr>
            <a:lstStyle/>
            <a:p>
              <a:pPr algn="ctr"/>
              <a:r>
                <a:rPr lang="en-US" sz="1600" dirty="0"/>
                <a:t>Stacks arrays along the third axis, essentially combining them depth-wise, useful for creating 3D arrays.</a:t>
              </a:r>
              <a:endParaRPr lang="en-PK" sz="1600" dirty="0"/>
            </a:p>
          </p:txBody>
        </p:sp>
      </p:grpSp>
      <p:grpSp>
        <p:nvGrpSpPr>
          <p:cNvPr id="149" name="Group 148">
            <a:extLst>
              <a:ext uri="{FF2B5EF4-FFF2-40B4-BE49-F238E27FC236}">
                <a16:creationId xmlns:a16="http://schemas.microsoft.com/office/drawing/2014/main" xmlns="" id="{1D9C59A1-BEEA-4BEC-BE22-9DEB97F41863}"/>
              </a:ext>
            </a:extLst>
          </p:cNvPr>
          <p:cNvGrpSpPr/>
          <p:nvPr/>
        </p:nvGrpSpPr>
        <p:grpSpPr>
          <a:xfrm>
            <a:off x="15809312" y="2736338"/>
            <a:ext cx="2436569" cy="2949912"/>
            <a:chOff x="8848212" y="2756186"/>
            <a:chExt cx="2436569" cy="2949912"/>
          </a:xfrm>
        </p:grpSpPr>
        <p:grpSp>
          <p:nvGrpSpPr>
            <p:cNvPr id="150" name="Group 149">
              <a:extLst>
                <a:ext uri="{FF2B5EF4-FFF2-40B4-BE49-F238E27FC236}">
                  <a16:creationId xmlns:a16="http://schemas.microsoft.com/office/drawing/2014/main" xmlns="" id="{2342CFD6-6EB9-4F9E-B44B-5E0FA8CF0FB5}"/>
                </a:ext>
              </a:extLst>
            </p:cNvPr>
            <p:cNvGrpSpPr/>
            <p:nvPr/>
          </p:nvGrpSpPr>
          <p:grpSpPr>
            <a:xfrm>
              <a:off x="8848212" y="2756186"/>
              <a:ext cx="2203148" cy="2949912"/>
              <a:chOff x="984714" y="2688474"/>
              <a:chExt cx="2203148" cy="2949912"/>
            </a:xfrm>
          </p:grpSpPr>
          <p:sp>
            <p:nvSpPr>
              <p:cNvPr id="154" name="Freeform: Shape 153">
                <a:extLst>
                  <a:ext uri="{FF2B5EF4-FFF2-40B4-BE49-F238E27FC236}">
                    <a16:creationId xmlns:a16="http://schemas.microsoft.com/office/drawing/2014/main" xmlns="" id="{E94C4478-0FD1-4CC2-BE2C-931C47C48C4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55" name="Rectangle: Rounded Corners 154">
                <a:extLst>
                  <a:ext uri="{FF2B5EF4-FFF2-40B4-BE49-F238E27FC236}">
                    <a16:creationId xmlns:a16="http://schemas.microsoft.com/office/drawing/2014/main" xmlns="" id="{0C38871C-D895-4BEF-A778-2E3C4AA2644D}"/>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51" name="TextBox 150">
              <a:extLst>
                <a:ext uri="{FF2B5EF4-FFF2-40B4-BE49-F238E27FC236}">
                  <a16:creationId xmlns:a16="http://schemas.microsoft.com/office/drawing/2014/main" xmlns="" id="{C44FEC84-0487-41B1-9B1B-85D123307E5E}"/>
                </a:ext>
              </a:extLst>
            </p:cNvPr>
            <p:cNvSpPr txBox="1"/>
            <p:nvPr/>
          </p:nvSpPr>
          <p:spPr>
            <a:xfrm>
              <a:off x="9709502" y="2898969"/>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04</a:t>
              </a:r>
              <a:endParaRPr lang="en-PK" dirty="0">
                <a:solidFill>
                  <a:schemeClr val="bg1"/>
                </a:solidFill>
                <a:latin typeface="Arial Black" panose="020B0A04020102020204" pitchFamily="34" charset="0"/>
              </a:endParaRPr>
            </a:p>
          </p:txBody>
        </p:sp>
        <p:sp>
          <p:nvSpPr>
            <p:cNvPr id="152" name="TextBox 151">
              <a:extLst>
                <a:ext uri="{FF2B5EF4-FFF2-40B4-BE49-F238E27FC236}">
                  <a16:creationId xmlns:a16="http://schemas.microsoft.com/office/drawing/2014/main" xmlns="" id="{3B39D86E-BF32-468A-A8CE-5117F851CFEB}"/>
                </a:ext>
              </a:extLst>
            </p:cNvPr>
            <p:cNvSpPr txBox="1"/>
            <p:nvPr/>
          </p:nvSpPr>
          <p:spPr>
            <a:xfrm>
              <a:off x="9535440" y="3640737"/>
              <a:ext cx="1749341" cy="369332"/>
            </a:xfrm>
            <a:prstGeom prst="rect">
              <a:avLst/>
            </a:prstGeom>
            <a:noFill/>
          </p:spPr>
          <p:txBody>
            <a:bodyPr wrap="square" rtlCol="0">
              <a:spAutoFit/>
            </a:bodyPr>
            <a:lstStyle/>
            <a:p>
              <a:r>
                <a:rPr lang="en-US" b="1" dirty="0" err="1">
                  <a:latin typeface="Franklin Gothic Book" panose="020B0503020102020204" pitchFamily="34" charset="0"/>
                </a:rPr>
                <a:t>vstack</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53" name="TextBox 152">
              <a:extLst>
                <a:ext uri="{FF2B5EF4-FFF2-40B4-BE49-F238E27FC236}">
                  <a16:creationId xmlns:a16="http://schemas.microsoft.com/office/drawing/2014/main" xmlns="" id="{874FDB47-8303-469A-B38B-378724FCC158}"/>
                </a:ext>
              </a:extLst>
            </p:cNvPr>
            <p:cNvSpPr txBox="1"/>
            <p:nvPr/>
          </p:nvSpPr>
          <p:spPr>
            <a:xfrm>
              <a:off x="8871642" y="4052117"/>
              <a:ext cx="2251053" cy="1077218"/>
            </a:xfrm>
            <a:prstGeom prst="rect">
              <a:avLst/>
            </a:prstGeom>
            <a:noFill/>
          </p:spPr>
          <p:txBody>
            <a:bodyPr wrap="square" rtlCol="0">
              <a:spAutoFit/>
            </a:bodyPr>
            <a:lstStyle/>
            <a:p>
              <a:pPr algn="ctr"/>
              <a:r>
                <a:rPr lang="en-US" sz="1600" dirty="0"/>
                <a:t>Vertically stacks arrays, joining them along their vertical axis to create a new array.</a:t>
              </a:r>
              <a:endParaRPr lang="en-PK" sz="1600" dirty="0"/>
            </a:p>
          </p:txBody>
        </p:sp>
      </p:grpSp>
      <p:grpSp>
        <p:nvGrpSpPr>
          <p:cNvPr id="96" name="Group 95">
            <a:extLst>
              <a:ext uri="{FF2B5EF4-FFF2-40B4-BE49-F238E27FC236}">
                <a16:creationId xmlns:a16="http://schemas.microsoft.com/office/drawing/2014/main" xmlns="" id="{B85E7D6A-8C5D-4DC5-A7EB-7E2E68C10326}"/>
              </a:ext>
            </a:extLst>
          </p:cNvPr>
          <p:cNvGrpSpPr/>
          <p:nvPr/>
        </p:nvGrpSpPr>
        <p:grpSpPr>
          <a:xfrm>
            <a:off x="-8049711" y="3133596"/>
            <a:ext cx="2471232" cy="2949912"/>
            <a:chOff x="917087" y="2778741"/>
            <a:chExt cx="2471232" cy="2949912"/>
          </a:xfrm>
        </p:grpSpPr>
        <p:sp>
          <p:nvSpPr>
            <p:cNvPr id="100" name="TextBox 99">
              <a:extLst>
                <a:ext uri="{FF2B5EF4-FFF2-40B4-BE49-F238E27FC236}">
                  <a16:creationId xmlns:a16="http://schemas.microsoft.com/office/drawing/2014/main" xmlns="" id="{C72B857F-4EEB-49DC-BE21-8164AE51FC2E}"/>
                </a:ext>
              </a:extLst>
            </p:cNvPr>
            <p:cNvSpPr txBox="1"/>
            <p:nvPr/>
          </p:nvSpPr>
          <p:spPr>
            <a:xfrm>
              <a:off x="1194680" y="3647715"/>
              <a:ext cx="2193639" cy="369332"/>
            </a:xfrm>
            <a:prstGeom prst="rect">
              <a:avLst/>
            </a:prstGeom>
            <a:noFill/>
          </p:spPr>
          <p:txBody>
            <a:bodyPr wrap="square" rtlCol="0">
              <a:spAutoFit/>
            </a:bodyPr>
            <a:lstStyle/>
            <a:p>
              <a:r>
                <a:rPr lang="en-US" b="1" dirty="0">
                  <a:latin typeface="Franklin Gothic Book" panose="020B0503020102020204" pitchFamily="34" charset="0"/>
                </a:rPr>
                <a:t>Concatenate()</a:t>
              </a:r>
              <a:endParaRPr lang="en-PK" b="1" dirty="0">
                <a:latin typeface="Franklin Gothic Book" panose="020B0503020102020204" pitchFamily="34" charset="0"/>
              </a:endParaRPr>
            </a:p>
          </p:txBody>
        </p:sp>
        <p:grpSp>
          <p:nvGrpSpPr>
            <p:cNvPr id="101" name="Group 100">
              <a:extLst>
                <a:ext uri="{FF2B5EF4-FFF2-40B4-BE49-F238E27FC236}">
                  <a16:creationId xmlns:a16="http://schemas.microsoft.com/office/drawing/2014/main" xmlns="" id="{C59B73AE-014E-4858-88BF-1A5AB389ADE6}"/>
                </a:ext>
              </a:extLst>
            </p:cNvPr>
            <p:cNvGrpSpPr/>
            <p:nvPr/>
          </p:nvGrpSpPr>
          <p:grpSpPr>
            <a:xfrm>
              <a:off x="917087" y="2778741"/>
              <a:ext cx="2203148" cy="2949912"/>
              <a:chOff x="917087" y="2778741"/>
              <a:chExt cx="2203148" cy="2949912"/>
            </a:xfrm>
          </p:grpSpPr>
          <p:grpSp>
            <p:nvGrpSpPr>
              <p:cNvPr id="102" name="Group 101">
                <a:extLst>
                  <a:ext uri="{FF2B5EF4-FFF2-40B4-BE49-F238E27FC236}">
                    <a16:creationId xmlns:a16="http://schemas.microsoft.com/office/drawing/2014/main" xmlns="" id="{55B226CA-F3C4-4329-9FCD-3FF530E5416F}"/>
                  </a:ext>
                </a:extLst>
              </p:cNvPr>
              <p:cNvGrpSpPr/>
              <p:nvPr/>
            </p:nvGrpSpPr>
            <p:grpSpPr>
              <a:xfrm>
                <a:off x="917087" y="2778741"/>
                <a:ext cx="2203148" cy="2949912"/>
                <a:chOff x="984714" y="2688474"/>
                <a:chExt cx="2203148" cy="2949912"/>
              </a:xfrm>
            </p:grpSpPr>
            <p:sp>
              <p:nvSpPr>
                <p:cNvPr id="105" name="Freeform: Shape 104">
                  <a:extLst>
                    <a:ext uri="{FF2B5EF4-FFF2-40B4-BE49-F238E27FC236}">
                      <a16:creationId xmlns:a16="http://schemas.microsoft.com/office/drawing/2014/main" xmlns="" id="{87DB7511-A953-45E9-8742-EF65DD9AC8D7}"/>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06" name="Rectangle: Rounded Corners 105">
                  <a:extLst>
                    <a:ext uri="{FF2B5EF4-FFF2-40B4-BE49-F238E27FC236}">
                      <a16:creationId xmlns:a16="http://schemas.microsoft.com/office/drawing/2014/main" xmlns="" id="{0DDB064D-E5A1-4D00-AFB4-5FFF177E475B}"/>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03" name="TextBox 102">
                <a:extLst>
                  <a:ext uri="{FF2B5EF4-FFF2-40B4-BE49-F238E27FC236}">
                    <a16:creationId xmlns:a16="http://schemas.microsoft.com/office/drawing/2014/main" xmlns="" id="{88EB6D9C-E91C-4D60-A58F-53E16AC5C23D}"/>
                  </a:ext>
                </a:extLst>
              </p:cNvPr>
              <p:cNvSpPr txBox="1"/>
              <p:nvPr/>
            </p:nvSpPr>
            <p:spPr>
              <a:xfrm>
                <a:off x="1774265" y="2936897"/>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104" name="TextBox 103">
                <a:extLst>
                  <a:ext uri="{FF2B5EF4-FFF2-40B4-BE49-F238E27FC236}">
                    <a16:creationId xmlns:a16="http://schemas.microsoft.com/office/drawing/2014/main" xmlns="" id="{E59605F7-740D-4492-9FDE-39474C1BD99C}"/>
                  </a:ext>
                </a:extLst>
              </p:cNvPr>
              <p:cNvSpPr txBox="1"/>
              <p:nvPr/>
            </p:nvSpPr>
            <p:spPr>
              <a:xfrm>
                <a:off x="1009583" y="3987463"/>
                <a:ext cx="1981299" cy="1569660"/>
              </a:xfrm>
              <a:prstGeom prst="rect">
                <a:avLst/>
              </a:prstGeom>
              <a:noFill/>
            </p:spPr>
            <p:txBody>
              <a:bodyPr wrap="square" rtlCol="0">
                <a:spAutoFit/>
              </a:bodyPr>
              <a:lstStyle/>
              <a:p>
                <a:pPr algn="ctr"/>
                <a:r>
                  <a:rPr lang="en-US" sz="1600" dirty="0"/>
                  <a:t>Merges arrays along specified axes, facilitating the combination of multiple arrays into a single array.</a:t>
                </a:r>
                <a:endParaRPr lang="en-PK" sz="1600" dirty="0"/>
              </a:p>
            </p:txBody>
          </p:sp>
        </p:grpSp>
      </p:grpSp>
      <p:grpSp>
        <p:nvGrpSpPr>
          <p:cNvPr id="122" name="Group 121"/>
          <p:cNvGrpSpPr/>
          <p:nvPr/>
        </p:nvGrpSpPr>
        <p:grpSpPr>
          <a:xfrm>
            <a:off x="8755507" y="2822480"/>
            <a:ext cx="2251053" cy="2949912"/>
            <a:chOff x="7900640" y="2791877"/>
            <a:chExt cx="2251053" cy="2949912"/>
          </a:xfrm>
        </p:grpSpPr>
        <p:grpSp>
          <p:nvGrpSpPr>
            <p:cNvPr id="124" name="Group 123">
              <a:extLst>
                <a:ext uri="{FF2B5EF4-FFF2-40B4-BE49-F238E27FC236}">
                  <a16:creationId xmlns:a16="http://schemas.microsoft.com/office/drawing/2014/main" xmlns="" id="{B91E3053-76A8-4FDF-8804-AB4D1DC15A2B}"/>
                </a:ext>
              </a:extLst>
            </p:cNvPr>
            <p:cNvGrpSpPr/>
            <p:nvPr/>
          </p:nvGrpSpPr>
          <p:grpSpPr>
            <a:xfrm>
              <a:off x="7913378" y="2791877"/>
              <a:ext cx="2203148" cy="2949912"/>
              <a:chOff x="984714" y="2688474"/>
              <a:chExt cx="2203148" cy="2949912"/>
            </a:xfrm>
          </p:grpSpPr>
          <p:sp>
            <p:nvSpPr>
              <p:cNvPr id="128" name="Freeform: Shape 109">
                <a:extLst>
                  <a:ext uri="{FF2B5EF4-FFF2-40B4-BE49-F238E27FC236}">
                    <a16:creationId xmlns:a16="http://schemas.microsoft.com/office/drawing/2014/main" xmlns="" id="{A2FDBC4C-A7E7-49FB-9157-F2E99F52968C}"/>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129" name="Rectangle: Rounded Corners 110">
                <a:extLst>
                  <a:ext uri="{FF2B5EF4-FFF2-40B4-BE49-F238E27FC236}">
                    <a16:creationId xmlns:a16="http://schemas.microsoft.com/office/drawing/2014/main" xmlns="" id="{7FA00786-7343-4240-8725-AD442940A951}"/>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125" name="TextBox 124">
              <a:extLst>
                <a:ext uri="{FF2B5EF4-FFF2-40B4-BE49-F238E27FC236}">
                  <a16:creationId xmlns:a16="http://schemas.microsoft.com/office/drawing/2014/main" xmlns="" id="{7D92F2FC-4E55-4CEC-A690-AAC5EE400EB0}"/>
                </a:ext>
              </a:extLst>
            </p:cNvPr>
            <p:cNvSpPr txBox="1"/>
            <p:nvPr/>
          </p:nvSpPr>
          <p:spPr>
            <a:xfrm>
              <a:off x="8774668" y="2934660"/>
              <a:ext cx="577895" cy="400110"/>
            </a:xfrm>
            <a:prstGeom prst="rect">
              <a:avLst/>
            </a:prstGeom>
            <a:noFill/>
          </p:spPr>
          <p:txBody>
            <a:bodyPr wrap="square" rtlCol="0">
              <a:spAutoFit/>
            </a:bodyPr>
            <a:lstStyle/>
            <a:p>
              <a:r>
                <a:rPr lang="en-US" sz="2000" dirty="0" smtClean="0">
                  <a:solidFill>
                    <a:schemeClr val="bg1"/>
                  </a:solidFill>
                  <a:latin typeface="Arial Black" panose="020B0A04020102020204" pitchFamily="34" charset="0"/>
                </a:rPr>
                <a:t>04</a:t>
              </a:r>
              <a:endParaRPr lang="en-PK" dirty="0">
                <a:solidFill>
                  <a:schemeClr val="bg1"/>
                </a:solidFill>
                <a:latin typeface="Arial Black" panose="020B0A04020102020204" pitchFamily="34" charset="0"/>
              </a:endParaRPr>
            </a:p>
          </p:txBody>
        </p:sp>
        <p:sp>
          <p:nvSpPr>
            <p:cNvPr id="126" name="TextBox 125">
              <a:extLst>
                <a:ext uri="{FF2B5EF4-FFF2-40B4-BE49-F238E27FC236}">
                  <a16:creationId xmlns:a16="http://schemas.microsoft.com/office/drawing/2014/main" xmlns="" id="{DA6A84D8-FF27-4457-ACDD-1D81AA4BD698}"/>
                </a:ext>
              </a:extLst>
            </p:cNvPr>
            <p:cNvSpPr txBox="1"/>
            <p:nvPr/>
          </p:nvSpPr>
          <p:spPr>
            <a:xfrm>
              <a:off x="8253490" y="3640184"/>
              <a:ext cx="1749341" cy="369332"/>
            </a:xfrm>
            <a:prstGeom prst="rect">
              <a:avLst/>
            </a:prstGeom>
            <a:noFill/>
          </p:spPr>
          <p:txBody>
            <a:bodyPr wrap="square" rtlCol="0">
              <a:spAutoFit/>
            </a:bodyPr>
            <a:lstStyle/>
            <a:p>
              <a:r>
                <a:rPr lang="en-US" b="1" dirty="0" err="1" smtClean="0">
                  <a:latin typeface="Franklin Gothic Book" panose="020B0503020102020204" pitchFamily="34" charset="0"/>
                </a:rPr>
                <a:t>Numpy.dsplit</a:t>
              </a:r>
              <a:r>
                <a:rPr lang="en-US" b="1" dirty="0">
                  <a:latin typeface="Franklin Gothic Book" panose="020B0503020102020204" pitchFamily="34" charset="0"/>
                </a:rPr>
                <a:t>()</a:t>
              </a:r>
              <a:endParaRPr lang="en-PK" b="1" dirty="0">
                <a:latin typeface="Franklin Gothic Book" panose="020B0503020102020204" pitchFamily="34" charset="0"/>
              </a:endParaRPr>
            </a:p>
          </p:txBody>
        </p:sp>
        <p:sp>
          <p:nvSpPr>
            <p:cNvPr id="127" name="TextBox 126">
              <a:extLst>
                <a:ext uri="{FF2B5EF4-FFF2-40B4-BE49-F238E27FC236}">
                  <a16:creationId xmlns:a16="http://schemas.microsoft.com/office/drawing/2014/main" xmlns="" id="{5C5933F5-BE5B-49A3-A90A-7CC6DEC4F80B}"/>
                </a:ext>
              </a:extLst>
            </p:cNvPr>
            <p:cNvSpPr txBox="1"/>
            <p:nvPr/>
          </p:nvSpPr>
          <p:spPr>
            <a:xfrm>
              <a:off x="7900640" y="4245853"/>
              <a:ext cx="2251053" cy="1200329"/>
            </a:xfrm>
            <a:prstGeom prst="rect">
              <a:avLst/>
            </a:prstGeom>
            <a:noFill/>
          </p:spPr>
          <p:txBody>
            <a:bodyPr wrap="square" rtlCol="0">
              <a:spAutoFit/>
            </a:bodyPr>
            <a:lstStyle/>
            <a:p>
              <a:pPr algn="ctr"/>
              <a:r>
                <a:rPr lang="en-GB" dirty="0"/>
                <a:t>Split a 3-D array along the third axis (depth) into multiple 2-D arrays.</a:t>
              </a:r>
              <a:endParaRPr lang="en-PK" sz="1600" dirty="0"/>
            </a:p>
          </p:txBody>
        </p:sp>
      </p:grpSp>
      <p:sp>
        <p:nvSpPr>
          <p:cNvPr id="130" name="TextBox 129">
            <a:extLst>
              <a:ext uri="{FF2B5EF4-FFF2-40B4-BE49-F238E27FC236}">
                <a16:creationId xmlns:a16="http://schemas.microsoft.com/office/drawing/2014/main" xmlns="" id="{D4CA726A-55BC-4D9C-BB17-3EBCCAB779AA}"/>
              </a:ext>
            </a:extLst>
          </p:cNvPr>
          <p:cNvSpPr txBox="1"/>
          <p:nvPr/>
        </p:nvSpPr>
        <p:spPr>
          <a:xfrm>
            <a:off x="13418758" y="482884"/>
            <a:ext cx="1155847" cy="369332"/>
          </a:xfrm>
          <a:prstGeom prst="rect">
            <a:avLst/>
          </a:prstGeom>
          <a:noFill/>
        </p:spPr>
        <p:txBody>
          <a:bodyPr wrap="square" rtlCol="0">
            <a:spAutoFit/>
          </a:bodyPr>
          <a:lstStyle/>
          <a:p>
            <a:r>
              <a:rPr lang="en-US" dirty="0">
                <a:latin typeface="Arial Black" panose="020B0A04020102020204" pitchFamily="34" charset="0"/>
              </a:rPr>
              <a:t>NUMPY</a:t>
            </a:r>
            <a:endParaRPr lang="en-PK" dirty="0">
              <a:latin typeface="Arial Black" panose="020B0A04020102020204" pitchFamily="34" charset="0"/>
            </a:endParaRPr>
          </a:p>
        </p:txBody>
      </p:sp>
      <p:sp>
        <p:nvSpPr>
          <p:cNvPr id="131" name="TextBox 130">
            <a:extLst>
              <a:ext uri="{FF2B5EF4-FFF2-40B4-BE49-F238E27FC236}">
                <a16:creationId xmlns:a16="http://schemas.microsoft.com/office/drawing/2014/main" xmlns="" id="{591CA05E-8858-4F44-BBF3-E3D3A926980B}"/>
              </a:ext>
            </a:extLst>
          </p:cNvPr>
          <p:cNvSpPr txBox="1"/>
          <p:nvPr/>
        </p:nvSpPr>
        <p:spPr>
          <a:xfrm>
            <a:off x="13417880" y="689096"/>
            <a:ext cx="4253254" cy="584775"/>
          </a:xfrm>
          <a:prstGeom prst="rect">
            <a:avLst/>
          </a:prstGeom>
          <a:noFill/>
        </p:spPr>
        <p:txBody>
          <a:bodyPr wrap="square" rtlCol="0">
            <a:spAutoFit/>
          </a:bodyPr>
          <a:lstStyle/>
          <a:p>
            <a:r>
              <a:rPr lang="en-US" sz="3200" dirty="0">
                <a:solidFill>
                  <a:srgbClr val="53B586"/>
                </a:solidFill>
                <a:latin typeface="Arial Black" panose="020B0A04020102020204" pitchFamily="34" charset="0"/>
              </a:rPr>
              <a:t>Array Joining</a:t>
            </a:r>
            <a:endParaRPr lang="en-PK" sz="3200" dirty="0">
              <a:solidFill>
                <a:srgbClr val="53B586"/>
              </a:solidFill>
              <a:latin typeface="Arial Black" panose="020B0A04020102020204" pitchFamily="34" charset="0"/>
            </a:endParaRPr>
          </a:p>
        </p:txBody>
      </p:sp>
      <p:sp>
        <p:nvSpPr>
          <p:cNvPr id="132" name="TextBox 131">
            <a:extLst>
              <a:ext uri="{FF2B5EF4-FFF2-40B4-BE49-F238E27FC236}">
                <a16:creationId xmlns:a16="http://schemas.microsoft.com/office/drawing/2014/main" xmlns="" id="{D4A048B4-7589-4056-B40B-13F470B347E5}"/>
              </a:ext>
            </a:extLst>
          </p:cNvPr>
          <p:cNvSpPr txBox="1"/>
          <p:nvPr/>
        </p:nvSpPr>
        <p:spPr>
          <a:xfrm>
            <a:off x="13417880" y="1353085"/>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NumPy's array concatenation functions seamlessly merge arrays along specified axes, facilitating efficient data aggregation and manipulation in Python.</a:t>
            </a:r>
            <a:endParaRPr lang="en-PK" dirty="0"/>
          </a:p>
        </p:txBody>
      </p:sp>
    </p:spTree>
    <p:extLst>
      <p:ext uri="{BB962C8B-B14F-4D97-AF65-F5344CB8AC3E}">
        <p14:creationId xmlns:p14="http://schemas.microsoft.com/office/powerpoint/2010/main" val="62572088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608786" y="541999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2250118" y="20156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2032556" y="147450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1764926" y="4980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1973806" y="374687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390500" y="33048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262671" y="372653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126606" y="-1514105"/>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8976388" y="260662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841218" y="434575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24962" y="374550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9510527" y="4523138"/>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736682" y="4997973"/>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87388" y="6544140"/>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120" name="TextBox 119">
            <a:extLst>
              <a:ext uri="{FF2B5EF4-FFF2-40B4-BE49-F238E27FC236}">
                <a16:creationId xmlns:a16="http://schemas.microsoft.com/office/drawing/2014/main" xmlns="" id="{CC3F0033-F1D2-449A-B99A-10BA0B379E8A}"/>
              </a:ext>
            </a:extLst>
          </p:cNvPr>
          <p:cNvSpPr txBox="1"/>
          <p:nvPr/>
        </p:nvSpPr>
        <p:spPr>
          <a:xfrm>
            <a:off x="2974324" y="1936562"/>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121" name="TextBox 120">
            <a:extLst>
              <a:ext uri="{FF2B5EF4-FFF2-40B4-BE49-F238E27FC236}">
                <a16:creationId xmlns:a16="http://schemas.microsoft.com/office/drawing/2014/main" xmlns="" id="{AB9896FD-4AA4-4B62-B8A4-AD03E845EAEB}"/>
              </a:ext>
            </a:extLst>
          </p:cNvPr>
          <p:cNvSpPr txBox="1"/>
          <p:nvPr/>
        </p:nvSpPr>
        <p:spPr>
          <a:xfrm>
            <a:off x="2956380" y="2175441"/>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Introduction to NumPy</a:t>
            </a:r>
            <a:endParaRPr lang="en-PK" sz="3600" dirty="0">
              <a:solidFill>
                <a:srgbClr val="53B586"/>
              </a:solidFill>
              <a:latin typeface="Arial Black" panose="020B0A04020102020204" pitchFamily="34" charset="0"/>
            </a:endParaRPr>
          </a:p>
        </p:txBody>
      </p:sp>
      <p:sp>
        <p:nvSpPr>
          <p:cNvPr id="122" name="TextBox 121">
            <a:extLst>
              <a:ext uri="{FF2B5EF4-FFF2-40B4-BE49-F238E27FC236}">
                <a16:creationId xmlns:a16="http://schemas.microsoft.com/office/drawing/2014/main" xmlns="" id="{5A42B326-A759-4844-99A8-78DD8FF6DE1F}"/>
              </a:ext>
            </a:extLst>
          </p:cNvPr>
          <p:cNvSpPr txBox="1"/>
          <p:nvPr/>
        </p:nvSpPr>
        <p:spPr>
          <a:xfrm>
            <a:off x="7023119" y="2777222"/>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135" name="TextBox 134">
            <a:extLst>
              <a:ext uri="{FF2B5EF4-FFF2-40B4-BE49-F238E27FC236}">
                <a16:creationId xmlns:a16="http://schemas.microsoft.com/office/drawing/2014/main" xmlns="" id="{CA9BD43E-77C0-4E75-BE42-D4536E1068F4}"/>
              </a:ext>
            </a:extLst>
          </p:cNvPr>
          <p:cNvSpPr txBox="1"/>
          <p:nvPr/>
        </p:nvSpPr>
        <p:spPr>
          <a:xfrm>
            <a:off x="7914434" y="3054221"/>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Adeel </a:t>
            </a:r>
            <a:r>
              <a:rPr lang="en-US" sz="1600" dirty="0">
                <a:latin typeface="Arial Black" panose="020B0A04020102020204" pitchFamily="34" charset="0"/>
              </a:rPr>
              <a:t>Naeem</a:t>
            </a:r>
          </a:p>
        </p:txBody>
      </p:sp>
      <p:sp>
        <p:nvSpPr>
          <p:cNvPr id="4" name="TextBox 3">
            <a:extLst>
              <a:ext uri="{FF2B5EF4-FFF2-40B4-BE49-F238E27FC236}">
                <a16:creationId xmlns:a16="http://schemas.microsoft.com/office/drawing/2014/main" xmlns="" id="{62800BF5-13D3-44B2-B077-D944B91F0528}"/>
              </a:ext>
            </a:extLst>
          </p:cNvPr>
          <p:cNvSpPr txBox="1"/>
          <p:nvPr/>
        </p:nvSpPr>
        <p:spPr>
          <a:xfrm>
            <a:off x="2821065" y="3838213"/>
            <a:ext cx="6850973" cy="1200329"/>
          </a:xfrm>
          <a:prstGeom prst="rect">
            <a:avLst/>
          </a:prstGeom>
          <a:noFill/>
        </p:spPr>
        <p:txBody>
          <a:bodyPr wrap="square" rtlCol="0">
            <a:spAutoFit/>
          </a:bodyPr>
          <a:lstStyle/>
          <a:p>
            <a:pPr algn="ctr"/>
            <a:r>
              <a:rPr lang="en-US" dirty="0"/>
              <a:t>NumPy, a foundational Python library for numerical computing, empowers users with high-performance multidimensional array objects and a rich set of functions for array manipulation, mathematical operations, and data analysis.</a:t>
            </a:r>
            <a:endParaRPr lang="en-PK" dirty="0"/>
          </a:p>
        </p:txBody>
      </p:sp>
      <p:sp>
        <p:nvSpPr>
          <p:cNvPr id="28" name="Freeform: Shape 27">
            <a:extLst>
              <a:ext uri="{FF2B5EF4-FFF2-40B4-BE49-F238E27FC236}">
                <a16:creationId xmlns:a16="http://schemas.microsoft.com/office/drawing/2014/main" xmlns="" id="{1301C2C7-E2D9-43C9-83B2-F9180FD93C3E}"/>
              </a:ext>
            </a:extLst>
          </p:cNvPr>
          <p:cNvSpPr/>
          <p:nvPr/>
        </p:nvSpPr>
        <p:spPr>
          <a:xfrm>
            <a:off x="21836185" y="-435326"/>
            <a:ext cx="5841823" cy="6858000"/>
          </a:xfrm>
          <a:custGeom>
            <a:avLst/>
            <a:gdLst>
              <a:gd name="connsiteX0" fmla="*/ 522025 w 5841823"/>
              <a:gd name="connsiteY0" fmla="*/ 0 h 6858000"/>
              <a:gd name="connsiteX1" fmla="*/ 5319798 w 5841823"/>
              <a:gd name="connsiteY1" fmla="*/ 0 h 6858000"/>
              <a:gd name="connsiteX2" fmla="*/ 5841823 w 5841823"/>
              <a:gd name="connsiteY2" fmla="*/ 522025 h 6858000"/>
              <a:gd name="connsiteX3" fmla="*/ 5841823 w 5841823"/>
              <a:gd name="connsiteY3" fmla="*/ 6335975 h 6858000"/>
              <a:gd name="connsiteX4" fmla="*/ 5319798 w 5841823"/>
              <a:gd name="connsiteY4" fmla="*/ 6858000 h 6858000"/>
              <a:gd name="connsiteX5" fmla="*/ 522025 w 5841823"/>
              <a:gd name="connsiteY5" fmla="*/ 6858000 h 6858000"/>
              <a:gd name="connsiteX6" fmla="*/ 0 w 5841823"/>
              <a:gd name="connsiteY6" fmla="*/ 6335975 h 6858000"/>
              <a:gd name="connsiteX7" fmla="*/ 0 w 5841823"/>
              <a:gd name="connsiteY7" fmla="*/ 5867723 h 6858000"/>
              <a:gd name="connsiteX8" fmla="*/ 111492 w 5841823"/>
              <a:gd name="connsiteY8" fmla="*/ 5906788 h 6858000"/>
              <a:gd name="connsiteX9" fmla="*/ 917386 w 5841823"/>
              <a:gd name="connsiteY9" fmla="*/ 6023428 h 6858000"/>
              <a:gd name="connsiteX10" fmla="*/ 3627465 w 5841823"/>
              <a:gd name="connsiteY10" fmla="*/ 3428999 h 6858000"/>
              <a:gd name="connsiteX11" fmla="*/ 917386 w 5841823"/>
              <a:gd name="connsiteY11" fmla="*/ 834570 h 6858000"/>
              <a:gd name="connsiteX12" fmla="*/ 111492 w 5841823"/>
              <a:gd name="connsiteY12" fmla="*/ 951211 h 6858000"/>
              <a:gd name="connsiteX13" fmla="*/ 0 w 5841823"/>
              <a:gd name="connsiteY13" fmla="*/ 990276 h 6858000"/>
              <a:gd name="connsiteX14" fmla="*/ 0 w 5841823"/>
              <a:gd name="connsiteY14" fmla="*/ 522025 h 6858000"/>
              <a:gd name="connsiteX15" fmla="*/ 522025 w 5841823"/>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41823" h="6858000">
                <a:moveTo>
                  <a:pt x="522025" y="0"/>
                </a:moveTo>
                <a:lnTo>
                  <a:pt x="5319798" y="0"/>
                </a:lnTo>
                <a:cubicBezTo>
                  <a:pt x="5608104" y="0"/>
                  <a:pt x="5841823" y="233719"/>
                  <a:pt x="5841823" y="522025"/>
                </a:cubicBezTo>
                <a:lnTo>
                  <a:pt x="5841823" y="6335975"/>
                </a:lnTo>
                <a:cubicBezTo>
                  <a:pt x="5841823" y="6624281"/>
                  <a:pt x="5608104" y="6858000"/>
                  <a:pt x="5319798" y="6858000"/>
                </a:cubicBezTo>
                <a:lnTo>
                  <a:pt x="522025" y="6858000"/>
                </a:lnTo>
                <a:cubicBezTo>
                  <a:pt x="233719" y="6858000"/>
                  <a:pt x="0" y="6624281"/>
                  <a:pt x="0" y="6335975"/>
                </a:cubicBezTo>
                <a:lnTo>
                  <a:pt x="0" y="5867723"/>
                </a:lnTo>
                <a:lnTo>
                  <a:pt x="111492" y="5906788"/>
                </a:lnTo>
                <a:cubicBezTo>
                  <a:pt x="366074" y="5982592"/>
                  <a:pt x="636748" y="6023428"/>
                  <a:pt x="917386" y="6023428"/>
                </a:cubicBezTo>
                <a:cubicBezTo>
                  <a:pt x="2414121" y="6023428"/>
                  <a:pt x="3627465" y="4861863"/>
                  <a:pt x="3627465" y="3428999"/>
                </a:cubicBezTo>
                <a:cubicBezTo>
                  <a:pt x="3627465" y="1996135"/>
                  <a:pt x="2414121" y="834570"/>
                  <a:pt x="917386" y="834570"/>
                </a:cubicBezTo>
                <a:cubicBezTo>
                  <a:pt x="636748" y="834570"/>
                  <a:pt x="366074" y="875406"/>
                  <a:pt x="111492" y="951211"/>
                </a:cubicBezTo>
                <a:lnTo>
                  <a:pt x="0" y="990276"/>
                </a:lnTo>
                <a:lnTo>
                  <a:pt x="0" y="522025"/>
                </a:lnTo>
                <a:cubicBezTo>
                  <a:pt x="0" y="233719"/>
                  <a:pt x="233719" y="0"/>
                  <a:pt x="522025" y="0"/>
                </a:cubicBezTo>
                <a:close/>
              </a:path>
            </a:pathLst>
          </a:custGeom>
          <a:solidFill>
            <a:srgbClr val="53B586"/>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29" name="Picture 28">
            <a:extLst>
              <a:ext uri="{FF2B5EF4-FFF2-40B4-BE49-F238E27FC236}">
                <a16:creationId xmlns:a16="http://schemas.microsoft.com/office/drawing/2014/main" xmlns="" id="{EEC48C6F-0D6D-414C-8AC1-DA8AD578AE58}"/>
              </a:ext>
            </a:extLst>
          </p:cNvPr>
          <p:cNvPicPr>
            <a:picLocks noChangeAspect="1"/>
          </p:cNvPicPr>
          <p:nvPr/>
        </p:nvPicPr>
        <p:blipFill rotWithShape="1">
          <a:blip r:embed="rId2">
            <a:extLst>
              <a:ext uri="{28A0092B-C50C-407E-A947-70E740481C1C}">
                <a14:useLocalDpi xmlns:a14="http://schemas.microsoft.com/office/drawing/2010/main" val="0"/>
              </a:ext>
            </a:extLst>
          </a:blip>
          <a:srcRect r="46537"/>
          <a:stretch/>
        </p:blipFill>
        <p:spPr>
          <a:xfrm>
            <a:off x="20217664" y="566160"/>
            <a:ext cx="5080000" cy="4891314"/>
          </a:xfrm>
          <a:prstGeom prst="ellipse">
            <a:avLst/>
          </a:prstGeom>
        </p:spPr>
      </p:pic>
      <p:sp>
        <p:nvSpPr>
          <p:cNvPr id="30" name="TextBox 29">
            <a:extLst>
              <a:ext uri="{FF2B5EF4-FFF2-40B4-BE49-F238E27FC236}">
                <a16:creationId xmlns:a16="http://schemas.microsoft.com/office/drawing/2014/main" xmlns="" id="{CB70D5E9-15FD-412E-B39C-CF722BAC8E3D}"/>
              </a:ext>
            </a:extLst>
          </p:cNvPr>
          <p:cNvSpPr txBox="1"/>
          <p:nvPr/>
        </p:nvSpPr>
        <p:spPr>
          <a:xfrm>
            <a:off x="18279785" y="1065607"/>
            <a:ext cx="3686628"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31" name="TextBox 30">
            <a:extLst>
              <a:ext uri="{FF2B5EF4-FFF2-40B4-BE49-F238E27FC236}">
                <a16:creationId xmlns:a16="http://schemas.microsoft.com/office/drawing/2014/main" xmlns="" id="{5EB75BFF-ACB9-49EC-9F5D-74DF2A2BDA84}"/>
              </a:ext>
            </a:extLst>
          </p:cNvPr>
          <p:cNvSpPr txBox="1"/>
          <p:nvPr/>
        </p:nvSpPr>
        <p:spPr>
          <a:xfrm>
            <a:off x="14604354" y="1350483"/>
            <a:ext cx="4281714" cy="1200329"/>
          </a:xfrm>
          <a:prstGeom prst="rect">
            <a:avLst/>
          </a:prstGeom>
          <a:noFill/>
        </p:spPr>
        <p:txBody>
          <a:bodyPr wrap="square" rtlCol="0">
            <a:spAutoFit/>
          </a:bodyPr>
          <a:lstStyle/>
          <a:p>
            <a:r>
              <a:rPr lang="en-US" sz="7200" dirty="0">
                <a:solidFill>
                  <a:srgbClr val="53B586"/>
                </a:solidFill>
                <a:latin typeface="Arial Black" panose="020B0A04020102020204" pitchFamily="34" charset="0"/>
              </a:rPr>
              <a:t>NUMPY</a:t>
            </a:r>
            <a:endParaRPr lang="en-PK" sz="2000" dirty="0">
              <a:solidFill>
                <a:srgbClr val="53B586"/>
              </a:solidFill>
              <a:latin typeface="Arial Black" panose="020B0A04020102020204" pitchFamily="34" charset="0"/>
            </a:endParaRPr>
          </a:p>
        </p:txBody>
      </p:sp>
      <p:sp>
        <p:nvSpPr>
          <p:cNvPr id="32" name="TextBox 31">
            <a:extLst>
              <a:ext uri="{FF2B5EF4-FFF2-40B4-BE49-F238E27FC236}">
                <a16:creationId xmlns:a16="http://schemas.microsoft.com/office/drawing/2014/main" xmlns="" id="{22FF9E39-E1AE-4E90-850B-B3012F31B2F4}"/>
              </a:ext>
            </a:extLst>
          </p:cNvPr>
          <p:cNvSpPr txBox="1"/>
          <p:nvPr/>
        </p:nvSpPr>
        <p:spPr>
          <a:xfrm>
            <a:off x="12445074" y="2985797"/>
            <a:ext cx="5246915" cy="1477328"/>
          </a:xfrm>
          <a:prstGeom prst="rect">
            <a:avLst/>
          </a:prstGeom>
          <a:noFill/>
        </p:spPr>
        <p:txBody>
          <a:bodyPr wrap="square" rtlCol="0">
            <a:spAutoFit/>
          </a:bodyPr>
          <a:lstStyle/>
          <a:p>
            <a:pPr algn="just"/>
            <a:r>
              <a:rPr lang="en-US" dirty="0"/>
              <a:t>NumPy, a cornerstone of Python's scientific ecosystem, facilitates efficient manipulation of arrays and matrices for diverse computational tasks, including numerical computing, data analysis, and machine learning.</a:t>
            </a:r>
            <a:endParaRPr lang="en-PK" dirty="0"/>
          </a:p>
        </p:txBody>
      </p:sp>
      <p:grpSp>
        <p:nvGrpSpPr>
          <p:cNvPr id="33" name="Group 32">
            <a:extLst>
              <a:ext uri="{FF2B5EF4-FFF2-40B4-BE49-F238E27FC236}">
                <a16:creationId xmlns:a16="http://schemas.microsoft.com/office/drawing/2014/main" xmlns="" id="{25117593-EC34-4053-B997-D8807334AAC7}"/>
              </a:ext>
            </a:extLst>
          </p:cNvPr>
          <p:cNvGrpSpPr/>
          <p:nvPr/>
        </p:nvGrpSpPr>
        <p:grpSpPr>
          <a:xfrm>
            <a:off x="900495" y="7231570"/>
            <a:ext cx="3084835" cy="2980624"/>
            <a:chOff x="728384" y="3052201"/>
            <a:chExt cx="3084835" cy="2980624"/>
          </a:xfrm>
        </p:grpSpPr>
        <p:sp>
          <p:nvSpPr>
            <p:cNvPr id="34" name="Rectangle: Rounded Corners 33">
              <a:extLst>
                <a:ext uri="{FF2B5EF4-FFF2-40B4-BE49-F238E27FC236}">
                  <a16:creationId xmlns:a16="http://schemas.microsoft.com/office/drawing/2014/main" xmlns="" id="{2BF71F93-00A3-4CB0-8191-45FCD138CB4F}"/>
                </a:ext>
              </a:extLst>
            </p:cNvPr>
            <p:cNvSpPr/>
            <p:nvPr/>
          </p:nvSpPr>
          <p:spPr>
            <a:xfrm>
              <a:off x="771461" y="3052201"/>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5" name="Freeform: Shape 34">
              <a:extLst>
                <a:ext uri="{FF2B5EF4-FFF2-40B4-BE49-F238E27FC236}">
                  <a16:creationId xmlns:a16="http://schemas.microsoft.com/office/drawing/2014/main" xmlns="" id="{7BB20FB4-4D90-404D-BB66-EDEDB2683834}"/>
                </a:ext>
              </a:extLst>
            </p:cNvPr>
            <p:cNvSpPr/>
            <p:nvPr/>
          </p:nvSpPr>
          <p:spPr>
            <a:xfrm>
              <a:off x="1341736" y="3052201"/>
              <a:ext cx="1808355"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36" name="Rectangle: Rounded Corners 35">
              <a:extLst>
                <a:ext uri="{FF2B5EF4-FFF2-40B4-BE49-F238E27FC236}">
                  <a16:creationId xmlns:a16="http://schemas.microsoft.com/office/drawing/2014/main" xmlns="" id="{BA9AA908-5E6D-4AFD-B6A2-028036B64179}"/>
                </a:ext>
              </a:extLst>
            </p:cNvPr>
            <p:cNvSpPr/>
            <p:nvPr/>
          </p:nvSpPr>
          <p:spPr>
            <a:xfrm>
              <a:off x="797951" y="3079511"/>
              <a:ext cx="2783356"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7" name="TextBox 36">
              <a:extLst>
                <a:ext uri="{FF2B5EF4-FFF2-40B4-BE49-F238E27FC236}">
                  <a16:creationId xmlns:a16="http://schemas.microsoft.com/office/drawing/2014/main" xmlns="" id="{D17571AC-65C8-4293-93FA-A4BA31928253}"/>
                </a:ext>
              </a:extLst>
            </p:cNvPr>
            <p:cNvSpPr txBox="1"/>
            <p:nvPr/>
          </p:nvSpPr>
          <p:spPr>
            <a:xfrm>
              <a:off x="1978871" y="3192221"/>
              <a:ext cx="730086"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38" name="TextBox 37">
              <a:extLst>
                <a:ext uri="{FF2B5EF4-FFF2-40B4-BE49-F238E27FC236}">
                  <a16:creationId xmlns:a16="http://schemas.microsoft.com/office/drawing/2014/main" xmlns="" id="{8ACB73C9-C070-4E4D-97E0-62F4336255F2}"/>
                </a:ext>
              </a:extLst>
            </p:cNvPr>
            <p:cNvSpPr txBox="1"/>
            <p:nvPr/>
          </p:nvSpPr>
          <p:spPr>
            <a:xfrm>
              <a:off x="1041876" y="3828853"/>
              <a:ext cx="2771343" cy="369332"/>
            </a:xfrm>
            <a:prstGeom prst="rect">
              <a:avLst/>
            </a:prstGeom>
            <a:noFill/>
          </p:spPr>
          <p:txBody>
            <a:bodyPr wrap="square" rtlCol="0">
              <a:spAutoFit/>
            </a:bodyPr>
            <a:lstStyle/>
            <a:p>
              <a:r>
                <a:rPr lang="en-US" b="1" dirty="0">
                  <a:latin typeface="Franklin Gothic Book" panose="020B0503020102020204" pitchFamily="34" charset="0"/>
                </a:rPr>
                <a:t>Data Type Consistency</a:t>
              </a:r>
              <a:endParaRPr lang="en-PK" b="1" dirty="0">
                <a:latin typeface="Franklin Gothic Book" panose="020B0503020102020204" pitchFamily="34" charset="0"/>
              </a:endParaRPr>
            </a:p>
          </p:txBody>
        </p:sp>
        <p:sp>
          <p:nvSpPr>
            <p:cNvPr id="39" name="TextBox 38">
              <a:extLst>
                <a:ext uri="{FF2B5EF4-FFF2-40B4-BE49-F238E27FC236}">
                  <a16:creationId xmlns:a16="http://schemas.microsoft.com/office/drawing/2014/main" xmlns="" id="{CF6AAFFB-1E2A-4EBD-8543-70D9DC316B45}"/>
                </a:ext>
              </a:extLst>
            </p:cNvPr>
            <p:cNvSpPr txBox="1"/>
            <p:nvPr/>
          </p:nvSpPr>
          <p:spPr>
            <a:xfrm>
              <a:off x="728384" y="4211840"/>
              <a:ext cx="2923750" cy="1754326"/>
            </a:xfrm>
            <a:prstGeom prst="rect">
              <a:avLst/>
            </a:prstGeom>
            <a:noFill/>
          </p:spPr>
          <p:txBody>
            <a:bodyPr wrap="square" rtlCol="0">
              <a:spAutoFit/>
            </a:bodyPr>
            <a:lstStyle/>
            <a:p>
              <a:pPr algn="ctr"/>
              <a:r>
                <a:rPr lang="en-US" dirty="0"/>
                <a:t>Python lists allow heterogeneous data types, while NumPy arrays are homogeneous, enhancing memory efficiency and computational speed.</a:t>
              </a:r>
              <a:endParaRPr lang="en-PK" sz="1600" dirty="0"/>
            </a:p>
          </p:txBody>
        </p:sp>
      </p:grpSp>
      <p:grpSp>
        <p:nvGrpSpPr>
          <p:cNvPr id="40" name="Group 39">
            <a:extLst>
              <a:ext uri="{FF2B5EF4-FFF2-40B4-BE49-F238E27FC236}">
                <a16:creationId xmlns:a16="http://schemas.microsoft.com/office/drawing/2014/main" xmlns="" id="{160BA7AA-8959-41BE-BFE6-25E20549879D}"/>
              </a:ext>
            </a:extLst>
          </p:cNvPr>
          <p:cNvGrpSpPr/>
          <p:nvPr/>
        </p:nvGrpSpPr>
        <p:grpSpPr>
          <a:xfrm>
            <a:off x="4234693" y="10129005"/>
            <a:ext cx="2838612" cy="2980624"/>
            <a:chOff x="4053686" y="3043413"/>
            <a:chExt cx="2838612" cy="2980624"/>
          </a:xfrm>
        </p:grpSpPr>
        <p:sp>
          <p:nvSpPr>
            <p:cNvPr id="41" name="Rectangle: Rounded Corners 40">
              <a:extLst>
                <a:ext uri="{FF2B5EF4-FFF2-40B4-BE49-F238E27FC236}">
                  <a16:creationId xmlns:a16="http://schemas.microsoft.com/office/drawing/2014/main" xmlns="" id="{D850B56D-F28B-4D66-88FD-77B68E714A98}"/>
                </a:ext>
              </a:extLst>
            </p:cNvPr>
            <p:cNvSpPr/>
            <p:nvPr/>
          </p:nvSpPr>
          <p:spPr>
            <a:xfrm>
              <a:off x="4053686" y="3043413"/>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44" name="Group 43">
              <a:extLst>
                <a:ext uri="{FF2B5EF4-FFF2-40B4-BE49-F238E27FC236}">
                  <a16:creationId xmlns:a16="http://schemas.microsoft.com/office/drawing/2014/main" xmlns="" id="{E141D830-1921-40C1-A58B-C333CC2EF396}"/>
                </a:ext>
              </a:extLst>
            </p:cNvPr>
            <p:cNvGrpSpPr/>
            <p:nvPr/>
          </p:nvGrpSpPr>
          <p:grpSpPr>
            <a:xfrm>
              <a:off x="4057982" y="3052201"/>
              <a:ext cx="2783355" cy="2949912"/>
              <a:chOff x="1829577" y="2775385"/>
              <a:chExt cx="2203148" cy="2949912"/>
            </a:xfrm>
          </p:grpSpPr>
          <p:grpSp>
            <p:nvGrpSpPr>
              <p:cNvPr id="45" name="Group 44">
                <a:extLst>
                  <a:ext uri="{FF2B5EF4-FFF2-40B4-BE49-F238E27FC236}">
                    <a16:creationId xmlns:a16="http://schemas.microsoft.com/office/drawing/2014/main" xmlns="" id="{0D23D1F9-52B1-4722-B392-D235FBA10C9B}"/>
                  </a:ext>
                </a:extLst>
              </p:cNvPr>
              <p:cNvGrpSpPr/>
              <p:nvPr/>
            </p:nvGrpSpPr>
            <p:grpSpPr>
              <a:xfrm>
                <a:off x="1829577" y="2775385"/>
                <a:ext cx="2203148" cy="2949912"/>
                <a:chOff x="984714" y="2688474"/>
                <a:chExt cx="2203148" cy="2949912"/>
              </a:xfrm>
            </p:grpSpPr>
            <p:sp>
              <p:nvSpPr>
                <p:cNvPr id="49" name="Freeform: Shape 48">
                  <a:extLst>
                    <a:ext uri="{FF2B5EF4-FFF2-40B4-BE49-F238E27FC236}">
                      <a16:creationId xmlns:a16="http://schemas.microsoft.com/office/drawing/2014/main" xmlns="" id="{59BAF9E6-16C7-45B6-BA52-7E5C343CC81B}"/>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50" name="Rectangle: Rounded Corners 49">
                  <a:extLst>
                    <a:ext uri="{FF2B5EF4-FFF2-40B4-BE49-F238E27FC236}">
                      <a16:creationId xmlns:a16="http://schemas.microsoft.com/office/drawing/2014/main" xmlns="" id="{113CE76D-FB84-4982-9980-B877FA5D0312}"/>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46" name="TextBox 45">
                <a:extLst>
                  <a:ext uri="{FF2B5EF4-FFF2-40B4-BE49-F238E27FC236}">
                    <a16:creationId xmlns:a16="http://schemas.microsoft.com/office/drawing/2014/main" xmlns="" id="{7539729E-DB1C-408F-B16C-E7EF9D441F2E}"/>
                  </a:ext>
                </a:extLst>
              </p:cNvPr>
              <p:cNvSpPr txBox="1"/>
              <p:nvPr/>
            </p:nvSpPr>
            <p:spPr>
              <a:xfrm>
                <a:off x="2762344"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47" name="TextBox 46">
                <a:extLst>
                  <a:ext uri="{FF2B5EF4-FFF2-40B4-BE49-F238E27FC236}">
                    <a16:creationId xmlns:a16="http://schemas.microsoft.com/office/drawing/2014/main" xmlns="" id="{8E284FFC-C1D9-4CBA-8995-36647E669A61}"/>
                  </a:ext>
                </a:extLst>
              </p:cNvPr>
              <p:cNvSpPr txBox="1"/>
              <p:nvPr/>
            </p:nvSpPr>
            <p:spPr>
              <a:xfrm>
                <a:off x="2379663" y="3565692"/>
                <a:ext cx="1252903" cy="369332"/>
              </a:xfrm>
              <a:prstGeom prst="rect">
                <a:avLst/>
              </a:prstGeom>
              <a:noFill/>
            </p:spPr>
            <p:txBody>
              <a:bodyPr wrap="square" rtlCol="0">
                <a:spAutoFit/>
              </a:bodyPr>
              <a:lstStyle/>
              <a:p>
                <a:r>
                  <a:rPr lang="en-US" b="1" dirty="0">
                    <a:latin typeface="Franklin Gothic Book" panose="020B0503020102020204" pitchFamily="34" charset="0"/>
                  </a:rPr>
                  <a:t>Performance</a:t>
                </a:r>
                <a:endParaRPr lang="en-PK" b="1" dirty="0">
                  <a:latin typeface="Franklin Gothic Book" panose="020B0503020102020204" pitchFamily="34" charset="0"/>
                </a:endParaRPr>
              </a:p>
            </p:txBody>
          </p:sp>
          <p:sp>
            <p:nvSpPr>
              <p:cNvPr id="48" name="TextBox 47">
                <a:extLst>
                  <a:ext uri="{FF2B5EF4-FFF2-40B4-BE49-F238E27FC236}">
                    <a16:creationId xmlns:a16="http://schemas.microsoft.com/office/drawing/2014/main" xmlns="" id="{9AC93656-A48D-4AAC-A1B3-4F6C18665532}"/>
                  </a:ext>
                </a:extLst>
              </p:cNvPr>
              <p:cNvSpPr txBox="1"/>
              <p:nvPr/>
            </p:nvSpPr>
            <p:spPr>
              <a:xfrm>
                <a:off x="1848139" y="3909344"/>
                <a:ext cx="2157527" cy="1754326"/>
              </a:xfrm>
              <a:prstGeom prst="rect">
                <a:avLst/>
              </a:prstGeom>
              <a:noFill/>
            </p:spPr>
            <p:txBody>
              <a:bodyPr wrap="square" rtlCol="0">
                <a:spAutoFit/>
              </a:bodyPr>
              <a:lstStyle/>
              <a:p>
                <a:pPr algn="ctr"/>
                <a:r>
                  <a:rPr lang="en-US" dirty="0"/>
                  <a:t>NumPy operations are significantly faster than Python lists due to optimized execution in compiled C, especially for large datasets.</a:t>
                </a:r>
                <a:endParaRPr lang="en-PK" dirty="0"/>
              </a:p>
            </p:txBody>
          </p:sp>
        </p:grpSp>
      </p:grpSp>
      <p:grpSp>
        <p:nvGrpSpPr>
          <p:cNvPr id="51" name="Group 50">
            <a:extLst>
              <a:ext uri="{FF2B5EF4-FFF2-40B4-BE49-F238E27FC236}">
                <a16:creationId xmlns:a16="http://schemas.microsoft.com/office/drawing/2014/main" xmlns="" id="{0A7032FC-C296-43CC-805A-F687B31BFA33}"/>
              </a:ext>
            </a:extLst>
          </p:cNvPr>
          <p:cNvGrpSpPr/>
          <p:nvPr/>
        </p:nvGrpSpPr>
        <p:grpSpPr>
          <a:xfrm>
            <a:off x="8252732" y="12594882"/>
            <a:ext cx="2838612" cy="2980624"/>
            <a:chOff x="7316523" y="3043413"/>
            <a:chExt cx="2838612" cy="2980624"/>
          </a:xfrm>
        </p:grpSpPr>
        <p:sp>
          <p:nvSpPr>
            <p:cNvPr id="52" name="Rectangle: Rounded Corners 51">
              <a:extLst>
                <a:ext uri="{FF2B5EF4-FFF2-40B4-BE49-F238E27FC236}">
                  <a16:creationId xmlns:a16="http://schemas.microsoft.com/office/drawing/2014/main" xmlns="" id="{79E4342D-62CC-4F30-A46B-EE4BC520B17F}"/>
                </a:ext>
              </a:extLst>
            </p:cNvPr>
            <p:cNvSpPr/>
            <p:nvPr/>
          </p:nvSpPr>
          <p:spPr>
            <a:xfrm>
              <a:off x="7316523" y="3043413"/>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53" name="Group 52">
              <a:extLst>
                <a:ext uri="{FF2B5EF4-FFF2-40B4-BE49-F238E27FC236}">
                  <a16:creationId xmlns:a16="http://schemas.microsoft.com/office/drawing/2014/main" xmlns="" id="{B256BCC7-10DB-4AD4-9F19-70BB677E18D0}"/>
                </a:ext>
              </a:extLst>
            </p:cNvPr>
            <p:cNvGrpSpPr/>
            <p:nvPr/>
          </p:nvGrpSpPr>
          <p:grpSpPr>
            <a:xfrm>
              <a:off x="7351548" y="3052201"/>
              <a:ext cx="2802185" cy="2949912"/>
              <a:chOff x="1829577" y="2775385"/>
              <a:chExt cx="2218053" cy="2949912"/>
            </a:xfrm>
          </p:grpSpPr>
          <p:grpSp>
            <p:nvGrpSpPr>
              <p:cNvPr id="54" name="Group 53">
                <a:extLst>
                  <a:ext uri="{FF2B5EF4-FFF2-40B4-BE49-F238E27FC236}">
                    <a16:creationId xmlns:a16="http://schemas.microsoft.com/office/drawing/2014/main" xmlns="" id="{5EE6D2D6-5658-434E-86C5-745957B58835}"/>
                  </a:ext>
                </a:extLst>
              </p:cNvPr>
              <p:cNvGrpSpPr/>
              <p:nvPr/>
            </p:nvGrpSpPr>
            <p:grpSpPr>
              <a:xfrm>
                <a:off x="1829577" y="2775385"/>
                <a:ext cx="2203148" cy="2949912"/>
                <a:chOff x="984714" y="2688474"/>
                <a:chExt cx="2203148" cy="2949912"/>
              </a:xfrm>
            </p:grpSpPr>
            <p:sp>
              <p:nvSpPr>
                <p:cNvPr id="58" name="Freeform: Shape 57">
                  <a:extLst>
                    <a:ext uri="{FF2B5EF4-FFF2-40B4-BE49-F238E27FC236}">
                      <a16:creationId xmlns:a16="http://schemas.microsoft.com/office/drawing/2014/main" xmlns="" id="{08202B30-E10E-4EC1-AF81-4A9EDD0A6D88}"/>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59" name="Rectangle: Rounded Corners 58">
                  <a:extLst>
                    <a:ext uri="{FF2B5EF4-FFF2-40B4-BE49-F238E27FC236}">
                      <a16:creationId xmlns:a16="http://schemas.microsoft.com/office/drawing/2014/main" xmlns="" id="{06D0E7B6-91E9-47EE-9C98-DD989CDBA678}"/>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55" name="TextBox 54">
                <a:extLst>
                  <a:ext uri="{FF2B5EF4-FFF2-40B4-BE49-F238E27FC236}">
                    <a16:creationId xmlns:a16="http://schemas.microsoft.com/office/drawing/2014/main" xmlns="" id="{CB309AF0-09D1-4D9C-9268-61CD035D8190}"/>
                  </a:ext>
                </a:extLst>
              </p:cNvPr>
              <p:cNvSpPr txBox="1"/>
              <p:nvPr/>
            </p:nvSpPr>
            <p:spPr>
              <a:xfrm>
                <a:off x="2729535"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56" name="TextBox 55">
                <a:extLst>
                  <a:ext uri="{FF2B5EF4-FFF2-40B4-BE49-F238E27FC236}">
                    <a16:creationId xmlns:a16="http://schemas.microsoft.com/office/drawing/2014/main" xmlns="" id="{DBC4E294-CCD9-4327-93E9-F468B8A4DAB8}"/>
                  </a:ext>
                </a:extLst>
              </p:cNvPr>
              <p:cNvSpPr txBox="1"/>
              <p:nvPr/>
            </p:nvSpPr>
            <p:spPr>
              <a:xfrm>
                <a:off x="2415647" y="3552037"/>
                <a:ext cx="1133613" cy="369332"/>
              </a:xfrm>
              <a:prstGeom prst="rect">
                <a:avLst/>
              </a:prstGeom>
              <a:noFill/>
            </p:spPr>
            <p:txBody>
              <a:bodyPr wrap="square" rtlCol="0">
                <a:spAutoFit/>
              </a:bodyPr>
              <a:lstStyle/>
              <a:p>
                <a:r>
                  <a:rPr lang="en-US" b="1" dirty="0">
                    <a:latin typeface="Franklin Gothic Book" panose="020B0503020102020204" pitchFamily="34" charset="0"/>
                  </a:rPr>
                  <a:t>Functionality</a:t>
                </a:r>
                <a:endParaRPr lang="en-PK" b="1" dirty="0">
                  <a:latin typeface="Franklin Gothic Book" panose="020B0503020102020204" pitchFamily="34" charset="0"/>
                </a:endParaRPr>
              </a:p>
            </p:txBody>
          </p:sp>
          <p:sp>
            <p:nvSpPr>
              <p:cNvPr id="57" name="TextBox 56">
                <a:extLst>
                  <a:ext uri="{FF2B5EF4-FFF2-40B4-BE49-F238E27FC236}">
                    <a16:creationId xmlns:a16="http://schemas.microsoft.com/office/drawing/2014/main" xmlns="" id="{344251F1-E04E-49C9-A95D-1661273B059C}"/>
                  </a:ext>
                </a:extLst>
              </p:cNvPr>
              <p:cNvSpPr txBox="1"/>
              <p:nvPr/>
            </p:nvSpPr>
            <p:spPr>
              <a:xfrm>
                <a:off x="1875270" y="3918494"/>
                <a:ext cx="2172360" cy="1754326"/>
              </a:xfrm>
              <a:prstGeom prst="rect">
                <a:avLst/>
              </a:prstGeom>
              <a:noFill/>
            </p:spPr>
            <p:txBody>
              <a:bodyPr wrap="square" rtlCol="0">
                <a:spAutoFit/>
              </a:bodyPr>
              <a:lstStyle/>
              <a:p>
                <a:pPr algn="ctr"/>
                <a:r>
                  <a:rPr lang="en-US" dirty="0"/>
                  <a:t>NumPy offers an extensive suite of array-oriented mathematical functions, enhancing efficiency and usability in numerical computing tasks.</a:t>
                </a:r>
                <a:endParaRPr lang="en-PK" sz="1600" dirty="0"/>
              </a:p>
            </p:txBody>
          </p:sp>
        </p:grpSp>
      </p:grpSp>
      <p:sp>
        <p:nvSpPr>
          <p:cNvPr id="60" name="TextBox 59">
            <a:extLst>
              <a:ext uri="{FF2B5EF4-FFF2-40B4-BE49-F238E27FC236}">
                <a16:creationId xmlns:a16="http://schemas.microsoft.com/office/drawing/2014/main" xmlns="" id="{3F4950F7-52B3-4189-85D5-DD94173B3D92}"/>
              </a:ext>
            </a:extLst>
          </p:cNvPr>
          <p:cNvSpPr txBox="1"/>
          <p:nvPr/>
        </p:nvSpPr>
        <p:spPr>
          <a:xfrm>
            <a:off x="-9388370" y="137713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Python lists and NumPy Arrays</a:t>
            </a:r>
            <a:endParaRPr lang="en-PK" sz="3600" dirty="0">
              <a:solidFill>
                <a:srgbClr val="53B586"/>
              </a:solidFill>
              <a:latin typeface="Arial Black" panose="020B0A04020102020204" pitchFamily="34" charset="0"/>
            </a:endParaRPr>
          </a:p>
        </p:txBody>
      </p:sp>
    </p:spTree>
    <p:extLst>
      <p:ext uri="{BB962C8B-B14F-4D97-AF65-F5344CB8AC3E}">
        <p14:creationId xmlns:p14="http://schemas.microsoft.com/office/powerpoint/2010/main" val="80587834"/>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556042" y="385047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808936" y="-14426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030383" y="6255942"/>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120" name="TextBox 119">
            <a:extLst>
              <a:ext uri="{FF2B5EF4-FFF2-40B4-BE49-F238E27FC236}">
                <a16:creationId xmlns:a16="http://schemas.microsoft.com/office/drawing/2014/main" xmlns="" id="{CC3F0033-F1D2-449A-B99A-10BA0B379E8A}"/>
              </a:ext>
            </a:extLst>
          </p:cNvPr>
          <p:cNvSpPr txBox="1"/>
          <p:nvPr/>
        </p:nvSpPr>
        <p:spPr>
          <a:xfrm>
            <a:off x="13479909" y="1269377"/>
            <a:ext cx="4873754" cy="400110"/>
          </a:xfrm>
          <a:prstGeom prst="rect">
            <a:avLst/>
          </a:prstGeom>
          <a:noFill/>
        </p:spPr>
        <p:txBody>
          <a:bodyPr wrap="square" rtlCol="0">
            <a:spAutoFit/>
          </a:bodyPr>
          <a:lstStyle/>
          <a:p>
            <a:r>
              <a:rPr lang="en-US" sz="2000" dirty="0">
                <a:latin typeface="Arial Black" panose="020B0A04020102020204" pitchFamily="34" charset="0"/>
              </a:rPr>
              <a:t>Python</a:t>
            </a:r>
            <a:endParaRPr lang="en-PK" sz="2400" dirty="0">
              <a:latin typeface="Arial Black" panose="020B0A04020102020204" pitchFamily="34" charset="0"/>
            </a:endParaRPr>
          </a:p>
        </p:txBody>
      </p:sp>
      <p:sp>
        <p:nvSpPr>
          <p:cNvPr id="121" name="TextBox 120">
            <a:extLst>
              <a:ext uri="{FF2B5EF4-FFF2-40B4-BE49-F238E27FC236}">
                <a16:creationId xmlns:a16="http://schemas.microsoft.com/office/drawing/2014/main" xmlns="" id="{AB9896FD-4AA4-4B62-B8A4-AD03E845EAEB}"/>
              </a:ext>
            </a:extLst>
          </p:cNvPr>
          <p:cNvSpPr txBox="1"/>
          <p:nvPr/>
        </p:nvSpPr>
        <p:spPr>
          <a:xfrm>
            <a:off x="13183172" y="1877567"/>
            <a:ext cx="6654980"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Introduction to </a:t>
            </a:r>
            <a:r>
              <a:rPr lang="en-US" sz="3600" dirty="0" err="1">
                <a:solidFill>
                  <a:srgbClr val="53B586"/>
                </a:solidFill>
                <a:latin typeface="Arial Black" panose="020B0A04020102020204" pitchFamily="34" charset="0"/>
              </a:rPr>
              <a:t>Numpy</a:t>
            </a:r>
            <a:endParaRPr lang="en-PK" sz="3600" dirty="0">
              <a:solidFill>
                <a:srgbClr val="53B586"/>
              </a:solidFill>
              <a:latin typeface="Arial Black" panose="020B0A04020102020204" pitchFamily="34" charset="0"/>
            </a:endParaRPr>
          </a:p>
        </p:txBody>
      </p:sp>
      <p:sp>
        <p:nvSpPr>
          <p:cNvPr id="122" name="TextBox 121">
            <a:extLst>
              <a:ext uri="{FF2B5EF4-FFF2-40B4-BE49-F238E27FC236}">
                <a16:creationId xmlns:a16="http://schemas.microsoft.com/office/drawing/2014/main" xmlns="" id="{5A42B326-A759-4844-99A8-78DD8FF6DE1F}"/>
              </a:ext>
            </a:extLst>
          </p:cNvPr>
          <p:cNvSpPr txBox="1"/>
          <p:nvPr/>
        </p:nvSpPr>
        <p:spPr>
          <a:xfrm>
            <a:off x="16585726" y="2108371"/>
            <a:ext cx="1895109" cy="338554"/>
          </a:xfrm>
          <a:prstGeom prst="rect">
            <a:avLst/>
          </a:prstGeom>
          <a:noFill/>
        </p:spPr>
        <p:txBody>
          <a:bodyPr wrap="square" rtlCol="0">
            <a:spAutoFit/>
          </a:bodyPr>
          <a:lstStyle/>
          <a:p>
            <a:r>
              <a:rPr lang="en-US" sz="1600" i="1" dirty="0">
                <a:latin typeface="Arial Black" panose="020B0A04020102020204" pitchFamily="34" charset="0"/>
              </a:rPr>
              <a:t>Presenter</a:t>
            </a:r>
          </a:p>
        </p:txBody>
      </p:sp>
      <p:sp>
        <p:nvSpPr>
          <p:cNvPr id="135" name="TextBox 134">
            <a:extLst>
              <a:ext uri="{FF2B5EF4-FFF2-40B4-BE49-F238E27FC236}">
                <a16:creationId xmlns:a16="http://schemas.microsoft.com/office/drawing/2014/main" xmlns="" id="{CA9BD43E-77C0-4E75-BE42-D4536E1068F4}"/>
              </a:ext>
            </a:extLst>
          </p:cNvPr>
          <p:cNvSpPr txBox="1"/>
          <p:nvPr/>
        </p:nvSpPr>
        <p:spPr>
          <a:xfrm>
            <a:off x="15038323" y="2600872"/>
            <a:ext cx="1895109" cy="338554"/>
          </a:xfrm>
          <a:prstGeom prst="rect">
            <a:avLst/>
          </a:prstGeom>
          <a:noFill/>
        </p:spPr>
        <p:txBody>
          <a:bodyPr wrap="square" rtlCol="0">
            <a:spAutoFit/>
          </a:bodyPr>
          <a:lstStyle/>
          <a:p>
            <a:r>
              <a:rPr lang="en-US" sz="1600" dirty="0">
                <a:solidFill>
                  <a:srgbClr val="53B586"/>
                </a:solidFill>
                <a:latin typeface="Arial Black" panose="020B0A04020102020204" pitchFamily="34" charset="0"/>
              </a:rPr>
              <a:t>Adeel </a:t>
            </a:r>
            <a:r>
              <a:rPr lang="en-US" sz="1600" dirty="0">
                <a:latin typeface="Arial Black" panose="020B0A04020102020204" pitchFamily="34" charset="0"/>
              </a:rPr>
              <a:t>Naeem</a:t>
            </a:r>
          </a:p>
        </p:txBody>
      </p:sp>
      <p:sp>
        <p:nvSpPr>
          <p:cNvPr id="4" name="TextBox 3">
            <a:extLst>
              <a:ext uri="{FF2B5EF4-FFF2-40B4-BE49-F238E27FC236}">
                <a16:creationId xmlns:a16="http://schemas.microsoft.com/office/drawing/2014/main" xmlns="" id="{62800BF5-13D3-44B2-B077-D944B91F0528}"/>
              </a:ext>
            </a:extLst>
          </p:cNvPr>
          <p:cNvSpPr txBox="1"/>
          <p:nvPr/>
        </p:nvSpPr>
        <p:spPr>
          <a:xfrm>
            <a:off x="14317141" y="3647709"/>
            <a:ext cx="6850973" cy="1200329"/>
          </a:xfrm>
          <a:prstGeom prst="rect">
            <a:avLst/>
          </a:prstGeom>
          <a:noFill/>
        </p:spPr>
        <p:txBody>
          <a:bodyPr wrap="square" rtlCol="0">
            <a:spAutoFit/>
          </a:bodyPr>
          <a:lstStyle/>
          <a:p>
            <a:pPr algn="ctr"/>
            <a:r>
              <a:rPr lang="en-US" dirty="0"/>
              <a:t>NumPy, a foundational Python library for numerical computing, empowers users with high-performance multidimensional array objects and a rich set of functions for array manipulation, mathematical operations, and data analysis.</a:t>
            </a:r>
            <a:endParaRPr lang="en-PK" dirty="0"/>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914803" y="90257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Python lists and NumPy Arrays</a:t>
            </a:r>
            <a:endParaRPr lang="en-PK" sz="3600" dirty="0">
              <a:solidFill>
                <a:srgbClr val="53B586"/>
              </a:solidFill>
              <a:latin typeface="Arial Black" panose="020B0A04020102020204" pitchFamily="34" charset="0"/>
            </a:endParaRPr>
          </a:p>
        </p:txBody>
      </p:sp>
      <p:grpSp>
        <p:nvGrpSpPr>
          <p:cNvPr id="5" name="Group 4">
            <a:extLst>
              <a:ext uri="{FF2B5EF4-FFF2-40B4-BE49-F238E27FC236}">
                <a16:creationId xmlns:a16="http://schemas.microsoft.com/office/drawing/2014/main" xmlns="" id="{CF0449D2-23B6-4AC7-BB9B-8E52EFD639A5}"/>
              </a:ext>
            </a:extLst>
          </p:cNvPr>
          <p:cNvGrpSpPr/>
          <p:nvPr/>
        </p:nvGrpSpPr>
        <p:grpSpPr>
          <a:xfrm>
            <a:off x="728384" y="3052201"/>
            <a:ext cx="3084835" cy="2980624"/>
            <a:chOff x="728384" y="3052201"/>
            <a:chExt cx="3084835" cy="2980624"/>
          </a:xfrm>
        </p:grpSpPr>
        <p:sp>
          <p:nvSpPr>
            <p:cNvPr id="52" name="Rectangle: Rounded Corners 51">
              <a:extLst>
                <a:ext uri="{FF2B5EF4-FFF2-40B4-BE49-F238E27FC236}">
                  <a16:creationId xmlns:a16="http://schemas.microsoft.com/office/drawing/2014/main" xmlns="" id="{660DC102-9C72-4B59-8280-94A30D127D31}"/>
                </a:ext>
              </a:extLst>
            </p:cNvPr>
            <p:cNvSpPr/>
            <p:nvPr/>
          </p:nvSpPr>
          <p:spPr>
            <a:xfrm>
              <a:off x="771461" y="3052201"/>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4" name="Freeform: Shape 33">
              <a:extLst>
                <a:ext uri="{FF2B5EF4-FFF2-40B4-BE49-F238E27FC236}">
                  <a16:creationId xmlns:a16="http://schemas.microsoft.com/office/drawing/2014/main" xmlns="" id="{4B1D37AB-D306-437F-87EF-85E2479C0D3E}"/>
                </a:ext>
              </a:extLst>
            </p:cNvPr>
            <p:cNvSpPr/>
            <p:nvPr/>
          </p:nvSpPr>
          <p:spPr>
            <a:xfrm>
              <a:off x="1341736" y="3052201"/>
              <a:ext cx="1808355"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35" name="Rectangle: Rounded Corners 34">
              <a:extLst>
                <a:ext uri="{FF2B5EF4-FFF2-40B4-BE49-F238E27FC236}">
                  <a16:creationId xmlns:a16="http://schemas.microsoft.com/office/drawing/2014/main" xmlns="" id="{15998B0A-7EB5-4269-8362-A68FC0FA399D}"/>
                </a:ext>
              </a:extLst>
            </p:cNvPr>
            <p:cNvSpPr/>
            <p:nvPr/>
          </p:nvSpPr>
          <p:spPr>
            <a:xfrm>
              <a:off x="797951" y="3079511"/>
              <a:ext cx="2783356"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1" name="TextBox 30">
              <a:extLst>
                <a:ext uri="{FF2B5EF4-FFF2-40B4-BE49-F238E27FC236}">
                  <a16:creationId xmlns:a16="http://schemas.microsoft.com/office/drawing/2014/main" xmlns="" id="{B9B42ED9-800A-48C5-B33B-728F57B34328}"/>
                </a:ext>
              </a:extLst>
            </p:cNvPr>
            <p:cNvSpPr txBox="1"/>
            <p:nvPr/>
          </p:nvSpPr>
          <p:spPr>
            <a:xfrm>
              <a:off x="1978871" y="3192221"/>
              <a:ext cx="730086"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32" name="TextBox 31">
              <a:extLst>
                <a:ext uri="{FF2B5EF4-FFF2-40B4-BE49-F238E27FC236}">
                  <a16:creationId xmlns:a16="http://schemas.microsoft.com/office/drawing/2014/main" xmlns="" id="{B280838F-37E8-488F-98EC-F99DC03C6E33}"/>
                </a:ext>
              </a:extLst>
            </p:cNvPr>
            <p:cNvSpPr txBox="1"/>
            <p:nvPr/>
          </p:nvSpPr>
          <p:spPr>
            <a:xfrm>
              <a:off x="1041876" y="3828853"/>
              <a:ext cx="2771343" cy="369332"/>
            </a:xfrm>
            <a:prstGeom prst="rect">
              <a:avLst/>
            </a:prstGeom>
            <a:noFill/>
          </p:spPr>
          <p:txBody>
            <a:bodyPr wrap="square" rtlCol="0">
              <a:spAutoFit/>
            </a:bodyPr>
            <a:lstStyle/>
            <a:p>
              <a:r>
                <a:rPr lang="en-US" b="1" dirty="0">
                  <a:latin typeface="Franklin Gothic Book" panose="020B0503020102020204" pitchFamily="34" charset="0"/>
                </a:rPr>
                <a:t>Data Type Consistency</a:t>
              </a:r>
              <a:endParaRPr lang="en-PK" b="1" dirty="0">
                <a:latin typeface="Franklin Gothic Book" panose="020B0503020102020204" pitchFamily="34" charset="0"/>
              </a:endParaRPr>
            </a:p>
          </p:txBody>
        </p:sp>
        <p:sp>
          <p:nvSpPr>
            <p:cNvPr id="33" name="TextBox 32">
              <a:extLst>
                <a:ext uri="{FF2B5EF4-FFF2-40B4-BE49-F238E27FC236}">
                  <a16:creationId xmlns:a16="http://schemas.microsoft.com/office/drawing/2014/main" xmlns="" id="{9B08FB14-9430-44FE-8438-AE1CDF94235D}"/>
                </a:ext>
              </a:extLst>
            </p:cNvPr>
            <p:cNvSpPr txBox="1"/>
            <p:nvPr/>
          </p:nvSpPr>
          <p:spPr>
            <a:xfrm>
              <a:off x="728384" y="4211840"/>
              <a:ext cx="2923750" cy="1754326"/>
            </a:xfrm>
            <a:prstGeom prst="rect">
              <a:avLst/>
            </a:prstGeom>
            <a:noFill/>
          </p:spPr>
          <p:txBody>
            <a:bodyPr wrap="square" rtlCol="0">
              <a:spAutoFit/>
            </a:bodyPr>
            <a:lstStyle/>
            <a:p>
              <a:pPr algn="ctr"/>
              <a:r>
                <a:rPr lang="en-US" dirty="0"/>
                <a:t>Python lists allow heterogeneous data types, while NumPy arrays are homogeneous, enhancing memory efficiency and computational speed.</a:t>
              </a:r>
              <a:endParaRPr lang="en-PK" sz="1600" dirty="0"/>
            </a:p>
          </p:txBody>
        </p:sp>
      </p:grpSp>
      <p:grpSp>
        <p:nvGrpSpPr>
          <p:cNvPr id="7" name="Group 6">
            <a:extLst>
              <a:ext uri="{FF2B5EF4-FFF2-40B4-BE49-F238E27FC236}">
                <a16:creationId xmlns:a16="http://schemas.microsoft.com/office/drawing/2014/main" xmlns="" id="{8141EC0C-02EC-46F4-BCF2-937E9CA40C32}"/>
              </a:ext>
            </a:extLst>
          </p:cNvPr>
          <p:cNvGrpSpPr/>
          <p:nvPr/>
        </p:nvGrpSpPr>
        <p:grpSpPr>
          <a:xfrm>
            <a:off x="4053686" y="3043413"/>
            <a:ext cx="2838612" cy="2980624"/>
            <a:chOff x="4053686" y="3043413"/>
            <a:chExt cx="2838612" cy="2980624"/>
          </a:xfrm>
        </p:grpSpPr>
        <p:sp>
          <p:nvSpPr>
            <p:cNvPr id="53" name="Rectangle: Rounded Corners 52">
              <a:extLst>
                <a:ext uri="{FF2B5EF4-FFF2-40B4-BE49-F238E27FC236}">
                  <a16:creationId xmlns:a16="http://schemas.microsoft.com/office/drawing/2014/main" xmlns="" id="{6BEBD542-1F23-4A34-B3A2-472F8BCA9C32}"/>
                </a:ext>
              </a:extLst>
            </p:cNvPr>
            <p:cNvSpPr/>
            <p:nvPr/>
          </p:nvSpPr>
          <p:spPr>
            <a:xfrm>
              <a:off x="4053686" y="3043413"/>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36" name="Group 35">
              <a:extLst>
                <a:ext uri="{FF2B5EF4-FFF2-40B4-BE49-F238E27FC236}">
                  <a16:creationId xmlns:a16="http://schemas.microsoft.com/office/drawing/2014/main" xmlns="" id="{B0DD4F1C-D0C2-4FA9-8456-826C20C3E0D9}"/>
                </a:ext>
              </a:extLst>
            </p:cNvPr>
            <p:cNvGrpSpPr/>
            <p:nvPr/>
          </p:nvGrpSpPr>
          <p:grpSpPr>
            <a:xfrm>
              <a:off x="4057982" y="3052201"/>
              <a:ext cx="2783355" cy="2949912"/>
              <a:chOff x="1829577" y="2775385"/>
              <a:chExt cx="2203148" cy="2949912"/>
            </a:xfrm>
          </p:grpSpPr>
          <p:grpSp>
            <p:nvGrpSpPr>
              <p:cNvPr id="37" name="Group 36">
                <a:extLst>
                  <a:ext uri="{FF2B5EF4-FFF2-40B4-BE49-F238E27FC236}">
                    <a16:creationId xmlns:a16="http://schemas.microsoft.com/office/drawing/2014/main" xmlns="" id="{34007990-AF99-4E1A-809E-4177193C08DA}"/>
                  </a:ext>
                </a:extLst>
              </p:cNvPr>
              <p:cNvGrpSpPr/>
              <p:nvPr/>
            </p:nvGrpSpPr>
            <p:grpSpPr>
              <a:xfrm>
                <a:off x="1829577" y="2775385"/>
                <a:ext cx="2203148" cy="2949912"/>
                <a:chOff x="984714" y="2688474"/>
                <a:chExt cx="2203148" cy="2949912"/>
              </a:xfrm>
            </p:grpSpPr>
            <p:sp>
              <p:nvSpPr>
                <p:cNvPr id="41" name="Freeform: Shape 40">
                  <a:extLst>
                    <a:ext uri="{FF2B5EF4-FFF2-40B4-BE49-F238E27FC236}">
                      <a16:creationId xmlns:a16="http://schemas.microsoft.com/office/drawing/2014/main" xmlns="" id="{A8ABF2CE-0E76-4980-B3EA-789477E6DE80}"/>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44" name="Rectangle: Rounded Corners 43">
                  <a:extLst>
                    <a:ext uri="{FF2B5EF4-FFF2-40B4-BE49-F238E27FC236}">
                      <a16:creationId xmlns:a16="http://schemas.microsoft.com/office/drawing/2014/main" xmlns="" id="{F23562D9-98CF-4560-A66F-E6DB3D1A9DB0}"/>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38" name="TextBox 37">
                <a:extLst>
                  <a:ext uri="{FF2B5EF4-FFF2-40B4-BE49-F238E27FC236}">
                    <a16:creationId xmlns:a16="http://schemas.microsoft.com/office/drawing/2014/main" xmlns="" id="{9359D474-9DD6-401D-9820-41017F354FF1}"/>
                  </a:ext>
                </a:extLst>
              </p:cNvPr>
              <p:cNvSpPr txBox="1"/>
              <p:nvPr/>
            </p:nvSpPr>
            <p:spPr>
              <a:xfrm>
                <a:off x="2762344"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39" name="TextBox 38">
                <a:extLst>
                  <a:ext uri="{FF2B5EF4-FFF2-40B4-BE49-F238E27FC236}">
                    <a16:creationId xmlns:a16="http://schemas.microsoft.com/office/drawing/2014/main" xmlns="" id="{8FB92378-09B7-4D18-884F-8937CC9D64FF}"/>
                  </a:ext>
                </a:extLst>
              </p:cNvPr>
              <p:cNvSpPr txBox="1"/>
              <p:nvPr/>
            </p:nvSpPr>
            <p:spPr>
              <a:xfrm>
                <a:off x="2379663" y="3565692"/>
                <a:ext cx="1252903" cy="369332"/>
              </a:xfrm>
              <a:prstGeom prst="rect">
                <a:avLst/>
              </a:prstGeom>
              <a:noFill/>
            </p:spPr>
            <p:txBody>
              <a:bodyPr wrap="square" rtlCol="0">
                <a:spAutoFit/>
              </a:bodyPr>
              <a:lstStyle/>
              <a:p>
                <a:r>
                  <a:rPr lang="en-US" b="1" dirty="0">
                    <a:latin typeface="Franklin Gothic Book" panose="020B0503020102020204" pitchFamily="34" charset="0"/>
                  </a:rPr>
                  <a:t>Performance</a:t>
                </a:r>
                <a:endParaRPr lang="en-PK" b="1" dirty="0">
                  <a:latin typeface="Franklin Gothic Book" panose="020B0503020102020204" pitchFamily="34" charset="0"/>
                </a:endParaRPr>
              </a:p>
            </p:txBody>
          </p:sp>
          <p:sp>
            <p:nvSpPr>
              <p:cNvPr id="40" name="TextBox 39">
                <a:extLst>
                  <a:ext uri="{FF2B5EF4-FFF2-40B4-BE49-F238E27FC236}">
                    <a16:creationId xmlns:a16="http://schemas.microsoft.com/office/drawing/2014/main" xmlns="" id="{2DE9C2DF-DC23-4FA3-ACFA-F0370C4CE28C}"/>
                  </a:ext>
                </a:extLst>
              </p:cNvPr>
              <p:cNvSpPr txBox="1"/>
              <p:nvPr/>
            </p:nvSpPr>
            <p:spPr>
              <a:xfrm>
                <a:off x="1848139" y="3909344"/>
                <a:ext cx="2157527" cy="1754326"/>
              </a:xfrm>
              <a:prstGeom prst="rect">
                <a:avLst/>
              </a:prstGeom>
              <a:noFill/>
            </p:spPr>
            <p:txBody>
              <a:bodyPr wrap="square" rtlCol="0">
                <a:spAutoFit/>
              </a:bodyPr>
              <a:lstStyle/>
              <a:p>
                <a:pPr algn="ctr"/>
                <a:r>
                  <a:rPr lang="en-US" dirty="0"/>
                  <a:t>NumPy operations are significantly faster than Python lists due to optimized execution in compiled C, especially for large datasets.</a:t>
                </a:r>
                <a:endParaRPr lang="en-PK" dirty="0"/>
              </a:p>
            </p:txBody>
          </p:sp>
        </p:grpSp>
      </p:grpSp>
      <p:grpSp>
        <p:nvGrpSpPr>
          <p:cNvPr id="9" name="Group 8">
            <a:extLst>
              <a:ext uri="{FF2B5EF4-FFF2-40B4-BE49-F238E27FC236}">
                <a16:creationId xmlns:a16="http://schemas.microsoft.com/office/drawing/2014/main" xmlns="" id="{BE8163EE-F2E5-4A47-95B6-78C8F03D96E7}"/>
              </a:ext>
            </a:extLst>
          </p:cNvPr>
          <p:cNvGrpSpPr/>
          <p:nvPr/>
        </p:nvGrpSpPr>
        <p:grpSpPr>
          <a:xfrm>
            <a:off x="7316523" y="3043413"/>
            <a:ext cx="2838612" cy="2980624"/>
            <a:chOff x="7316523" y="3043413"/>
            <a:chExt cx="2838612" cy="2980624"/>
          </a:xfrm>
        </p:grpSpPr>
        <p:sp>
          <p:nvSpPr>
            <p:cNvPr id="54" name="Rectangle: Rounded Corners 53">
              <a:extLst>
                <a:ext uri="{FF2B5EF4-FFF2-40B4-BE49-F238E27FC236}">
                  <a16:creationId xmlns:a16="http://schemas.microsoft.com/office/drawing/2014/main" xmlns="" id="{1619CCA0-3C91-4566-8856-E6E5A1B9D877}"/>
                </a:ext>
              </a:extLst>
            </p:cNvPr>
            <p:cNvSpPr/>
            <p:nvPr/>
          </p:nvSpPr>
          <p:spPr>
            <a:xfrm>
              <a:off x="7316523" y="3043413"/>
              <a:ext cx="2838612"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45" name="Group 44">
              <a:extLst>
                <a:ext uri="{FF2B5EF4-FFF2-40B4-BE49-F238E27FC236}">
                  <a16:creationId xmlns:a16="http://schemas.microsoft.com/office/drawing/2014/main" xmlns="" id="{3A3FE931-7FAE-45F0-911F-174E017E9399}"/>
                </a:ext>
              </a:extLst>
            </p:cNvPr>
            <p:cNvGrpSpPr/>
            <p:nvPr/>
          </p:nvGrpSpPr>
          <p:grpSpPr>
            <a:xfrm>
              <a:off x="7351548" y="3052201"/>
              <a:ext cx="2802185" cy="2949912"/>
              <a:chOff x="1829577" y="2775385"/>
              <a:chExt cx="2218053" cy="2949912"/>
            </a:xfrm>
          </p:grpSpPr>
          <p:grpSp>
            <p:nvGrpSpPr>
              <p:cNvPr id="46" name="Group 45">
                <a:extLst>
                  <a:ext uri="{FF2B5EF4-FFF2-40B4-BE49-F238E27FC236}">
                    <a16:creationId xmlns:a16="http://schemas.microsoft.com/office/drawing/2014/main" xmlns="" id="{300BF5D8-DF20-4F58-B759-6360F680D5AC}"/>
                  </a:ext>
                </a:extLst>
              </p:cNvPr>
              <p:cNvGrpSpPr/>
              <p:nvPr/>
            </p:nvGrpSpPr>
            <p:grpSpPr>
              <a:xfrm>
                <a:off x="1829577" y="2775385"/>
                <a:ext cx="2203148" cy="2949912"/>
                <a:chOff x="984714" y="2688474"/>
                <a:chExt cx="2203148" cy="2949912"/>
              </a:xfrm>
            </p:grpSpPr>
            <p:sp>
              <p:nvSpPr>
                <p:cNvPr id="50" name="Freeform: Shape 49">
                  <a:extLst>
                    <a:ext uri="{FF2B5EF4-FFF2-40B4-BE49-F238E27FC236}">
                      <a16:creationId xmlns:a16="http://schemas.microsoft.com/office/drawing/2014/main" xmlns="" id="{DFBE96AB-D8C3-44E8-BAE2-5EDF72047AEF}"/>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51" name="Rectangle: Rounded Corners 50">
                  <a:extLst>
                    <a:ext uri="{FF2B5EF4-FFF2-40B4-BE49-F238E27FC236}">
                      <a16:creationId xmlns:a16="http://schemas.microsoft.com/office/drawing/2014/main" xmlns="" id="{D614E6C0-887D-4329-9ADA-FC7FF7678217}"/>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47" name="TextBox 46">
                <a:extLst>
                  <a:ext uri="{FF2B5EF4-FFF2-40B4-BE49-F238E27FC236}">
                    <a16:creationId xmlns:a16="http://schemas.microsoft.com/office/drawing/2014/main" xmlns="" id="{3B613971-9733-4BB3-AE00-E75E24A8C85E}"/>
                  </a:ext>
                </a:extLst>
              </p:cNvPr>
              <p:cNvSpPr txBox="1"/>
              <p:nvPr/>
            </p:nvSpPr>
            <p:spPr>
              <a:xfrm>
                <a:off x="2729535"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48" name="TextBox 47">
                <a:extLst>
                  <a:ext uri="{FF2B5EF4-FFF2-40B4-BE49-F238E27FC236}">
                    <a16:creationId xmlns:a16="http://schemas.microsoft.com/office/drawing/2014/main" xmlns="" id="{0C447396-19D4-4DDE-9A3F-1C38B9D7C74A}"/>
                  </a:ext>
                </a:extLst>
              </p:cNvPr>
              <p:cNvSpPr txBox="1"/>
              <p:nvPr/>
            </p:nvSpPr>
            <p:spPr>
              <a:xfrm>
                <a:off x="2415647" y="3552037"/>
                <a:ext cx="1133613" cy="369332"/>
              </a:xfrm>
              <a:prstGeom prst="rect">
                <a:avLst/>
              </a:prstGeom>
              <a:noFill/>
            </p:spPr>
            <p:txBody>
              <a:bodyPr wrap="square" rtlCol="0">
                <a:spAutoFit/>
              </a:bodyPr>
              <a:lstStyle/>
              <a:p>
                <a:r>
                  <a:rPr lang="en-US" b="1" dirty="0">
                    <a:latin typeface="Franklin Gothic Book" panose="020B0503020102020204" pitchFamily="34" charset="0"/>
                  </a:rPr>
                  <a:t>Functionality</a:t>
                </a:r>
                <a:endParaRPr lang="en-PK" b="1" dirty="0">
                  <a:latin typeface="Franklin Gothic Book" panose="020B0503020102020204" pitchFamily="34" charset="0"/>
                </a:endParaRPr>
              </a:p>
            </p:txBody>
          </p:sp>
          <p:sp>
            <p:nvSpPr>
              <p:cNvPr id="49" name="TextBox 48">
                <a:extLst>
                  <a:ext uri="{FF2B5EF4-FFF2-40B4-BE49-F238E27FC236}">
                    <a16:creationId xmlns:a16="http://schemas.microsoft.com/office/drawing/2014/main" xmlns="" id="{56AD3006-8C9E-49B7-A8DF-93B54F4ADCE2}"/>
                  </a:ext>
                </a:extLst>
              </p:cNvPr>
              <p:cNvSpPr txBox="1"/>
              <p:nvPr/>
            </p:nvSpPr>
            <p:spPr>
              <a:xfrm>
                <a:off x="1875270" y="3918494"/>
                <a:ext cx="2172360" cy="1754326"/>
              </a:xfrm>
              <a:prstGeom prst="rect">
                <a:avLst/>
              </a:prstGeom>
              <a:noFill/>
            </p:spPr>
            <p:txBody>
              <a:bodyPr wrap="square" rtlCol="0">
                <a:spAutoFit/>
              </a:bodyPr>
              <a:lstStyle/>
              <a:p>
                <a:pPr algn="ctr"/>
                <a:r>
                  <a:rPr lang="en-US" dirty="0"/>
                  <a:t>NumPy offers an extensive suite of array-oriented mathematical functions, enhancing efficiency and usability in numerical computing tasks.</a:t>
                </a:r>
                <a:endParaRPr lang="en-PK" sz="1600" dirty="0"/>
              </a:p>
            </p:txBody>
          </p:sp>
        </p:grpSp>
      </p:grpSp>
      <p:sp>
        <p:nvSpPr>
          <p:cNvPr id="55" name="TextBox 54">
            <a:extLst>
              <a:ext uri="{FF2B5EF4-FFF2-40B4-BE49-F238E27FC236}">
                <a16:creationId xmlns:a16="http://schemas.microsoft.com/office/drawing/2014/main" xmlns="" id="{7AC08E2B-FD54-4EBF-8303-4BB61C9900F4}"/>
              </a:ext>
            </a:extLst>
          </p:cNvPr>
          <p:cNvSpPr txBox="1"/>
          <p:nvPr/>
        </p:nvSpPr>
        <p:spPr>
          <a:xfrm>
            <a:off x="-12554846" y="946211"/>
            <a:ext cx="7321787"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a:t>
            </a:r>
            <a:r>
              <a:rPr lang="en-US" sz="3600" dirty="0" err="1">
                <a:solidFill>
                  <a:srgbClr val="53B586"/>
                </a:solidFill>
                <a:latin typeface="Arial Black" panose="020B0A04020102020204" pitchFamily="34" charset="0"/>
              </a:rPr>
              <a:t>NumPyArrays</a:t>
            </a:r>
            <a:r>
              <a:rPr lang="en-US" sz="3600" dirty="0">
                <a:solidFill>
                  <a:srgbClr val="53B586"/>
                </a:solidFill>
                <a:latin typeface="Arial Black" panose="020B0A04020102020204" pitchFamily="34" charset="0"/>
              </a:rPr>
              <a:t> Faster</a:t>
            </a:r>
            <a:endParaRPr lang="en-PK" sz="3600" dirty="0">
              <a:solidFill>
                <a:srgbClr val="53B586"/>
              </a:solidFill>
              <a:latin typeface="Arial Black" panose="020B0A04020102020204" pitchFamily="34" charset="0"/>
            </a:endParaRPr>
          </a:p>
        </p:txBody>
      </p:sp>
      <p:sp>
        <p:nvSpPr>
          <p:cNvPr id="56" name="TextBox 55">
            <a:extLst>
              <a:ext uri="{FF2B5EF4-FFF2-40B4-BE49-F238E27FC236}">
                <a16:creationId xmlns:a16="http://schemas.microsoft.com/office/drawing/2014/main" xmlns="" id="{49927919-7D04-42A3-9D4D-DFB1348276DA}"/>
              </a:ext>
            </a:extLst>
          </p:cNvPr>
          <p:cNvSpPr txBox="1"/>
          <p:nvPr/>
        </p:nvSpPr>
        <p:spPr>
          <a:xfrm>
            <a:off x="-12574025" y="2333127"/>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Tree>
    <p:extLst>
      <p:ext uri="{BB962C8B-B14F-4D97-AF65-F5344CB8AC3E}">
        <p14:creationId xmlns:p14="http://schemas.microsoft.com/office/powerpoint/2010/main" val="555839781"/>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608786" y="541999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2250118" y="20156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2032556" y="147450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1764926" y="4980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1973806" y="374687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390500" y="330483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262671" y="3726537"/>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126606" y="-1514105"/>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8976388" y="2606629"/>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841218" y="434575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524962" y="374550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9510527" y="4523138"/>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9736682" y="4997973"/>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187388" y="6544140"/>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121" name="TextBox 120">
            <a:extLst>
              <a:ext uri="{FF2B5EF4-FFF2-40B4-BE49-F238E27FC236}">
                <a16:creationId xmlns:a16="http://schemas.microsoft.com/office/drawing/2014/main" xmlns="" id="{AB9896FD-4AA4-4B62-B8A4-AD03E845EAEB}"/>
              </a:ext>
            </a:extLst>
          </p:cNvPr>
          <p:cNvSpPr txBox="1"/>
          <p:nvPr/>
        </p:nvSpPr>
        <p:spPr>
          <a:xfrm>
            <a:off x="2375625" y="2362753"/>
            <a:ext cx="7569644"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NumPy Arrays Faster?</a:t>
            </a:r>
            <a:endParaRPr lang="en-PK" sz="3600" dirty="0">
              <a:solidFill>
                <a:srgbClr val="53B586"/>
              </a:solidFill>
              <a:latin typeface="Arial Black" panose="020B0A04020102020204" pitchFamily="34" charset="0"/>
            </a:endParaRPr>
          </a:p>
        </p:txBody>
      </p:sp>
      <p:sp>
        <p:nvSpPr>
          <p:cNvPr id="4" name="TextBox 3">
            <a:extLst>
              <a:ext uri="{FF2B5EF4-FFF2-40B4-BE49-F238E27FC236}">
                <a16:creationId xmlns:a16="http://schemas.microsoft.com/office/drawing/2014/main" xmlns="" id="{62800BF5-13D3-44B2-B077-D944B91F0528}"/>
              </a:ext>
            </a:extLst>
          </p:cNvPr>
          <p:cNvSpPr txBox="1"/>
          <p:nvPr/>
        </p:nvSpPr>
        <p:spPr>
          <a:xfrm>
            <a:off x="2410032" y="3749670"/>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
        <p:nvSpPr>
          <p:cNvPr id="55" name="TextBox 54">
            <a:extLst>
              <a:ext uri="{FF2B5EF4-FFF2-40B4-BE49-F238E27FC236}">
                <a16:creationId xmlns:a16="http://schemas.microsoft.com/office/drawing/2014/main" xmlns="" id="{E1B30888-AE84-49D0-9EF5-0BD687F37B44}"/>
              </a:ext>
            </a:extLst>
          </p:cNvPr>
          <p:cNvSpPr txBox="1"/>
          <p:nvPr/>
        </p:nvSpPr>
        <p:spPr>
          <a:xfrm>
            <a:off x="12797788" y="1084743"/>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Python lists and NumPy Arrays</a:t>
            </a:r>
            <a:endParaRPr lang="en-PK" sz="3600" dirty="0">
              <a:solidFill>
                <a:srgbClr val="53B586"/>
              </a:solidFill>
              <a:latin typeface="Arial Black" panose="020B0A04020102020204" pitchFamily="34" charset="0"/>
            </a:endParaRPr>
          </a:p>
        </p:txBody>
      </p:sp>
      <p:grpSp>
        <p:nvGrpSpPr>
          <p:cNvPr id="56" name="Group 55">
            <a:extLst>
              <a:ext uri="{FF2B5EF4-FFF2-40B4-BE49-F238E27FC236}">
                <a16:creationId xmlns:a16="http://schemas.microsoft.com/office/drawing/2014/main" xmlns="" id="{2F7DBA29-DDE4-4DC2-AA2C-551C72E39EBE}"/>
              </a:ext>
            </a:extLst>
          </p:cNvPr>
          <p:cNvGrpSpPr/>
          <p:nvPr/>
        </p:nvGrpSpPr>
        <p:grpSpPr>
          <a:xfrm>
            <a:off x="1203123" y="7968244"/>
            <a:ext cx="9426751" cy="2989412"/>
            <a:chOff x="1774512" y="2766597"/>
            <a:chExt cx="7461686" cy="2989412"/>
          </a:xfrm>
        </p:grpSpPr>
        <p:grpSp>
          <p:nvGrpSpPr>
            <p:cNvPr id="57" name="Group 56">
              <a:extLst>
                <a:ext uri="{FF2B5EF4-FFF2-40B4-BE49-F238E27FC236}">
                  <a16:creationId xmlns:a16="http://schemas.microsoft.com/office/drawing/2014/main" xmlns="" id="{96057036-8615-408F-A4F9-D0B9B8C48DBD}"/>
                </a:ext>
              </a:extLst>
            </p:cNvPr>
            <p:cNvGrpSpPr/>
            <p:nvPr/>
          </p:nvGrpSpPr>
          <p:grpSpPr>
            <a:xfrm>
              <a:off x="1808609" y="2766597"/>
              <a:ext cx="7427589" cy="2989412"/>
              <a:chOff x="963746" y="2679686"/>
              <a:chExt cx="7427589" cy="2989412"/>
            </a:xfrm>
          </p:grpSpPr>
          <p:sp>
            <p:nvSpPr>
              <p:cNvPr id="61" name="Rectangle: Rounded Corners 60">
                <a:extLst>
                  <a:ext uri="{FF2B5EF4-FFF2-40B4-BE49-F238E27FC236}">
                    <a16:creationId xmlns:a16="http://schemas.microsoft.com/office/drawing/2014/main" xmlns="" id="{E92CBE75-8023-4550-88AA-C39DADDCAA83}"/>
                  </a:ext>
                </a:extLst>
              </p:cNvPr>
              <p:cNvSpPr/>
              <p:nvPr/>
            </p:nvSpPr>
            <p:spPr>
              <a:xfrm>
                <a:off x="963746" y="2688474"/>
                <a:ext cx="2246886"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62" name="Freeform: Shape 61">
                <a:extLst>
                  <a:ext uri="{FF2B5EF4-FFF2-40B4-BE49-F238E27FC236}">
                    <a16:creationId xmlns:a16="http://schemas.microsoft.com/office/drawing/2014/main" xmlns="" id="{1D89CBE5-E6F1-4259-A7E8-AEB7285FF3B2}"/>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63" name="Rectangle: Rounded Corners 62">
                <a:extLst>
                  <a:ext uri="{FF2B5EF4-FFF2-40B4-BE49-F238E27FC236}">
                    <a16:creationId xmlns:a16="http://schemas.microsoft.com/office/drawing/2014/main" xmlns="" id="{EC336AE2-9C74-47D9-B6C9-2515F687FB8D}"/>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64" name="Rectangle: Rounded Corners 63">
                <a:extLst>
                  <a:ext uri="{FF2B5EF4-FFF2-40B4-BE49-F238E27FC236}">
                    <a16:creationId xmlns:a16="http://schemas.microsoft.com/office/drawing/2014/main" xmlns="" id="{6313BED4-03DF-4901-A455-6DADB458721B}"/>
                  </a:ext>
                </a:extLst>
              </p:cNvPr>
              <p:cNvSpPr/>
              <p:nvPr/>
            </p:nvSpPr>
            <p:spPr>
              <a:xfrm>
                <a:off x="3561771" y="2679686"/>
                <a:ext cx="2246886"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65" name="Rectangle: Rounded Corners 64">
                <a:extLst>
                  <a:ext uri="{FF2B5EF4-FFF2-40B4-BE49-F238E27FC236}">
                    <a16:creationId xmlns:a16="http://schemas.microsoft.com/office/drawing/2014/main" xmlns="" id="{F0A2D0DB-1134-4D7D-9792-0D2EE1E3033E}"/>
                  </a:ext>
                </a:extLst>
              </p:cNvPr>
              <p:cNvSpPr/>
              <p:nvPr/>
            </p:nvSpPr>
            <p:spPr>
              <a:xfrm>
                <a:off x="6144449" y="2679686"/>
                <a:ext cx="2246886" cy="2980624"/>
              </a:xfrm>
              <a:prstGeom prst="roundRect">
                <a:avLst/>
              </a:prstGeom>
              <a:noFill/>
              <a:ln w="127000">
                <a:solidFill>
                  <a:srgbClr val="B1DDC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58" name="TextBox 57">
              <a:extLst>
                <a:ext uri="{FF2B5EF4-FFF2-40B4-BE49-F238E27FC236}">
                  <a16:creationId xmlns:a16="http://schemas.microsoft.com/office/drawing/2014/main" xmlns="" id="{007A5E7A-3E35-4E66-AEE9-9698BB7B9C72}"/>
                </a:ext>
              </a:extLst>
            </p:cNvPr>
            <p:cNvSpPr txBox="1"/>
            <p:nvPr/>
          </p:nvSpPr>
          <p:spPr>
            <a:xfrm>
              <a:off x="2764327" y="2915405"/>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59" name="TextBox 58">
              <a:extLst>
                <a:ext uri="{FF2B5EF4-FFF2-40B4-BE49-F238E27FC236}">
                  <a16:creationId xmlns:a16="http://schemas.microsoft.com/office/drawing/2014/main" xmlns="" id="{0A3F9465-1D1E-471B-A4AD-202B10C37F29}"/>
                </a:ext>
              </a:extLst>
            </p:cNvPr>
            <p:cNvSpPr txBox="1"/>
            <p:nvPr/>
          </p:nvSpPr>
          <p:spPr>
            <a:xfrm>
              <a:off x="2022655" y="3552037"/>
              <a:ext cx="2193639" cy="369332"/>
            </a:xfrm>
            <a:prstGeom prst="rect">
              <a:avLst/>
            </a:prstGeom>
            <a:noFill/>
          </p:spPr>
          <p:txBody>
            <a:bodyPr wrap="square" rtlCol="0">
              <a:spAutoFit/>
            </a:bodyPr>
            <a:lstStyle/>
            <a:p>
              <a:r>
                <a:rPr lang="en-US" b="1" dirty="0">
                  <a:latin typeface="Franklin Gothic Book" panose="020B0503020102020204" pitchFamily="34" charset="0"/>
                </a:rPr>
                <a:t>Data Type Consistency</a:t>
              </a:r>
              <a:endParaRPr lang="en-PK" b="1" dirty="0">
                <a:latin typeface="Franklin Gothic Book" panose="020B0503020102020204" pitchFamily="34" charset="0"/>
              </a:endParaRPr>
            </a:p>
          </p:txBody>
        </p:sp>
        <p:sp>
          <p:nvSpPr>
            <p:cNvPr id="60" name="TextBox 59">
              <a:extLst>
                <a:ext uri="{FF2B5EF4-FFF2-40B4-BE49-F238E27FC236}">
                  <a16:creationId xmlns:a16="http://schemas.microsoft.com/office/drawing/2014/main" xmlns="" id="{A81A9FE0-3EF7-4F05-A81B-6A2164BBF293}"/>
                </a:ext>
              </a:extLst>
            </p:cNvPr>
            <p:cNvSpPr txBox="1"/>
            <p:nvPr/>
          </p:nvSpPr>
          <p:spPr>
            <a:xfrm>
              <a:off x="1774512" y="3935024"/>
              <a:ext cx="2314276" cy="1754326"/>
            </a:xfrm>
            <a:prstGeom prst="rect">
              <a:avLst/>
            </a:prstGeom>
            <a:noFill/>
          </p:spPr>
          <p:txBody>
            <a:bodyPr wrap="square" rtlCol="0">
              <a:spAutoFit/>
            </a:bodyPr>
            <a:lstStyle/>
            <a:p>
              <a:pPr algn="ctr"/>
              <a:r>
                <a:rPr lang="en-US" dirty="0"/>
                <a:t>Python lists allow heterogeneous data types, while NumPy arrays are homogeneous, enhancing memory efficiency and computational speed.</a:t>
              </a:r>
              <a:endParaRPr lang="en-PK" sz="1600" dirty="0"/>
            </a:p>
          </p:txBody>
        </p:sp>
      </p:grpSp>
      <p:grpSp>
        <p:nvGrpSpPr>
          <p:cNvPr id="66" name="Group 65">
            <a:extLst>
              <a:ext uri="{FF2B5EF4-FFF2-40B4-BE49-F238E27FC236}">
                <a16:creationId xmlns:a16="http://schemas.microsoft.com/office/drawing/2014/main" xmlns="" id="{40958295-7505-4B15-AA10-1F1810EE8FA8}"/>
              </a:ext>
            </a:extLst>
          </p:cNvPr>
          <p:cNvGrpSpPr/>
          <p:nvPr/>
        </p:nvGrpSpPr>
        <p:grpSpPr>
          <a:xfrm>
            <a:off x="4532721" y="7977032"/>
            <a:ext cx="2783355" cy="2949912"/>
            <a:chOff x="1829577" y="2775385"/>
            <a:chExt cx="2203148" cy="2949912"/>
          </a:xfrm>
        </p:grpSpPr>
        <p:grpSp>
          <p:nvGrpSpPr>
            <p:cNvPr id="67" name="Group 66">
              <a:extLst>
                <a:ext uri="{FF2B5EF4-FFF2-40B4-BE49-F238E27FC236}">
                  <a16:creationId xmlns:a16="http://schemas.microsoft.com/office/drawing/2014/main" xmlns="" id="{93D85571-2F46-4E09-A886-E1B69E04AACA}"/>
                </a:ext>
              </a:extLst>
            </p:cNvPr>
            <p:cNvGrpSpPr/>
            <p:nvPr/>
          </p:nvGrpSpPr>
          <p:grpSpPr>
            <a:xfrm>
              <a:off x="1829577" y="2775385"/>
              <a:ext cx="2203148" cy="2949912"/>
              <a:chOff x="984714" y="2688474"/>
              <a:chExt cx="2203148" cy="2949912"/>
            </a:xfrm>
          </p:grpSpPr>
          <p:sp>
            <p:nvSpPr>
              <p:cNvPr id="72" name="Freeform: Shape 71">
                <a:extLst>
                  <a:ext uri="{FF2B5EF4-FFF2-40B4-BE49-F238E27FC236}">
                    <a16:creationId xmlns:a16="http://schemas.microsoft.com/office/drawing/2014/main" xmlns="" id="{04BC7658-5326-4DA3-90BA-0BDFAE124943}"/>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73" name="Rectangle: Rounded Corners 72">
                <a:extLst>
                  <a:ext uri="{FF2B5EF4-FFF2-40B4-BE49-F238E27FC236}">
                    <a16:creationId xmlns:a16="http://schemas.microsoft.com/office/drawing/2014/main" xmlns="" id="{09878EBA-5579-4468-AF3D-07E095255848}"/>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68" name="TextBox 67">
              <a:extLst>
                <a:ext uri="{FF2B5EF4-FFF2-40B4-BE49-F238E27FC236}">
                  <a16:creationId xmlns:a16="http://schemas.microsoft.com/office/drawing/2014/main" xmlns="" id="{9AFA8C9F-D998-4F94-9A63-3B94C7D6A9D0}"/>
                </a:ext>
              </a:extLst>
            </p:cNvPr>
            <p:cNvSpPr txBox="1"/>
            <p:nvPr/>
          </p:nvSpPr>
          <p:spPr>
            <a:xfrm>
              <a:off x="2762344"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69" name="TextBox 68">
              <a:extLst>
                <a:ext uri="{FF2B5EF4-FFF2-40B4-BE49-F238E27FC236}">
                  <a16:creationId xmlns:a16="http://schemas.microsoft.com/office/drawing/2014/main" xmlns="" id="{A6AC049B-DAFC-4C5F-8FCC-B4F48C6CC83F}"/>
                </a:ext>
              </a:extLst>
            </p:cNvPr>
            <p:cNvSpPr txBox="1"/>
            <p:nvPr/>
          </p:nvSpPr>
          <p:spPr>
            <a:xfrm>
              <a:off x="2379663" y="3565692"/>
              <a:ext cx="1252903" cy="369332"/>
            </a:xfrm>
            <a:prstGeom prst="rect">
              <a:avLst/>
            </a:prstGeom>
            <a:noFill/>
          </p:spPr>
          <p:txBody>
            <a:bodyPr wrap="square" rtlCol="0">
              <a:spAutoFit/>
            </a:bodyPr>
            <a:lstStyle/>
            <a:p>
              <a:r>
                <a:rPr lang="en-US" b="1" dirty="0">
                  <a:latin typeface="Franklin Gothic Book" panose="020B0503020102020204" pitchFamily="34" charset="0"/>
                </a:rPr>
                <a:t>Performance</a:t>
              </a:r>
              <a:endParaRPr lang="en-PK" b="1" dirty="0">
                <a:latin typeface="Franklin Gothic Book" panose="020B0503020102020204" pitchFamily="34" charset="0"/>
              </a:endParaRPr>
            </a:p>
          </p:txBody>
        </p:sp>
        <p:sp>
          <p:nvSpPr>
            <p:cNvPr id="70" name="TextBox 69">
              <a:extLst>
                <a:ext uri="{FF2B5EF4-FFF2-40B4-BE49-F238E27FC236}">
                  <a16:creationId xmlns:a16="http://schemas.microsoft.com/office/drawing/2014/main" xmlns="" id="{C36284AC-7228-4BA0-A6E4-2901CA53C8DC}"/>
                </a:ext>
              </a:extLst>
            </p:cNvPr>
            <p:cNvSpPr txBox="1"/>
            <p:nvPr/>
          </p:nvSpPr>
          <p:spPr>
            <a:xfrm>
              <a:off x="1848139" y="3909344"/>
              <a:ext cx="2157527" cy="1754326"/>
            </a:xfrm>
            <a:prstGeom prst="rect">
              <a:avLst/>
            </a:prstGeom>
            <a:noFill/>
          </p:spPr>
          <p:txBody>
            <a:bodyPr wrap="square" rtlCol="0">
              <a:spAutoFit/>
            </a:bodyPr>
            <a:lstStyle/>
            <a:p>
              <a:pPr algn="ctr"/>
              <a:r>
                <a:rPr lang="en-US" dirty="0"/>
                <a:t>NumPy operations are significantly faster than Python lists due to optimized execution in compiled C, especially for large datasets.</a:t>
              </a:r>
              <a:endParaRPr lang="en-PK" dirty="0"/>
            </a:p>
          </p:txBody>
        </p:sp>
      </p:grpSp>
      <p:grpSp>
        <p:nvGrpSpPr>
          <p:cNvPr id="74" name="Group 73">
            <a:extLst>
              <a:ext uri="{FF2B5EF4-FFF2-40B4-BE49-F238E27FC236}">
                <a16:creationId xmlns:a16="http://schemas.microsoft.com/office/drawing/2014/main" xmlns="" id="{14610FBC-E1A0-4282-8EC0-106F7CA517A6}"/>
              </a:ext>
            </a:extLst>
          </p:cNvPr>
          <p:cNvGrpSpPr/>
          <p:nvPr/>
        </p:nvGrpSpPr>
        <p:grpSpPr>
          <a:xfrm>
            <a:off x="7826287" y="7977032"/>
            <a:ext cx="2802185" cy="2949912"/>
            <a:chOff x="1829577" y="2775385"/>
            <a:chExt cx="2218053" cy="2949912"/>
          </a:xfrm>
        </p:grpSpPr>
        <p:grpSp>
          <p:nvGrpSpPr>
            <p:cNvPr id="75" name="Group 74">
              <a:extLst>
                <a:ext uri="{FF2B5EF4-FFF2-40B4-BE49-F238E27FC236}">
                  <a16:creationId xmlns:a16="http://schemas.microsoft.com/office/drawing/2014/main" xmlns="" id="{ABDC98A3-076B-4F7D-AF82-3BBEF432D9B4}"/>
                </a:ext>
              </a:extLst>
            </p:cNvPr>
            <p:cNvGrpSpPr/>
            <p:nvPr/>
          </p:nvGrpSpPr>
          <p:grpSpPr>
            <a:xfrm>
              <a:off x="1829577" y="2775385"/>
              <a:ext cx="2203148" cy="2949912"/>
              <a:chOff x="984714" y="2688474"/>
              <a:chExt cx="2203148" cy="2949912"/>
            </a:xfrm>
          </p:grpSpPr>
          <p:sp>
            <p:nvSpPr>
              <p:cNvPr id="79" name="Freeform: Shape 78">
                <a:extLst>
                  <a:ext uri="{FF2B5EF4-FFF2-40B4-BE49-F238E27FC236}">
                    <a16:creationId xmlns:a16="http://schemas.microsoft.com/office/drawing/2014/main" xmlns="" id="{08F9C0F8-4A7C-4DB3-B000-BA7BE7731102}"/>
                  </a:ext>
                </a:extLst>
              </p:cNvPr>
              <p:cNvSpPr/>
              <p:nvPr/>
            </p:nvSpPr>
            <p:spPr>
              <a:xfrm>
                <a:off x="1415144" y="2688474"/>
                <a:ext cx="1431392" cy="632979"/>
              </a:xfrm>
              <a:custGeom>
                <a:avLst/>
                <a:gdLst>
                  <a:gd name="connsiteX0" fmla="*/ 0 w 1431392"/>
                  <a:gd name="connsiteY0" fmla="*/ 0 h 632979"/>
                  <a:gd name="connsiteX1" fmla="*/ 1431392 w 1431392"/>
                  <a:gd name="connsiteY1" fmla="*/ 0 h 632979"/>
                  <a:gd name="connsiteX2" fmla="*/ 1424540 w 1431392"/>
                  <a:gd name="connsiteY2" fmla="*/ 45641 h 632979"/>
                  <a:gd name="connsiteX3" fmla="*/ 715696 w 1431392"/>
                  <a:gd name="connsiteY3" fmla="*/ 632979 h 632979"/>
                  <a:gd name="connsiteX4" fmla="*/ 6852 w 1431392"/>
                  <a:gd name="connsiteY4" fmla="*/ 45641 h 632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1392" h="632979">
                    <a:moveTo>
                      <a:pt x="0" y="0"/>
                    </a:moveTo>
                    <a:lnTo>
                      <a:pt x="1431392" y="0"/>
                    </a:lnTo>
                    <a:lnTo>
                      <a:pt x="1424540" y="45641"/>
                    </a:lnTo>
                    <a:cubicBezTo>
                      <a:pt x="1357072" y="380834"/>
                      <a:pt x="1065348" y="632979"/>
                      <a:pt x="715696" y="632979"/>
                    </a:cubicBezTo>
                    <a:cubicBezTo>
                      <a:pt x="366044" y="632979"/>
                      <a:pt x="74320" y="380834"/>
                      <a:pt x="6852" y="45641"/>
                    </a:cubicBezTo>
                    <a:close/>
                  </a:path>
                </a:pathLst>
              </a:custGeom>
              <a:solidFill>
                <a:srgbClr val="53B58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PK"/>
              </a:p>
            </p:txBody>
          </p:sp>
          <p:sp>
            <p:nvSpPr>
              <p:cNvPr id="80" name="Rectangle: Rounded Corners 79">
                <a:extLst>
                  <a:ext uri="{FF2B5EF4-FFF2-40B4-BE49-F238E27FC236}">
                    <a16:creationId xmlns:a16="http://schemas.microsoft.com/office/drawing/2014/main" xmlns="" id="{38C955BC-807C-4F73-9499-467EC5A76883}"/>
                  </a:ext>
                </a:extLst>
              </p:cNvPr>
              <p:cNvSpPr/>
              <p:nvPr/>
            </p:nvSpPr>
            <p:spPr>
              <a:xfrm>
                <a:off x="984714" y="2715784"/>
                <a:ext cx="2203148" cy="2922602"/>
              </a:xfrm>
              <a:prstGeom prst="roundRect">
                <a:avLst/>
              </a:prstGeom>
              <a:noFill/>
              <a:ln w="101600">
                <a:solidFill>
                  <a:srgbClr val="53B58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sp>
          <p:nvSpPr>
            <p:cNvPr id="76" name="TextBox 75">
              <a:extLst>
                <a:ext uri="{FF2B5EF4-FFF2-40B4-BE49-F238E27FC236}">
                  <a16:creationId xmlns:a16="http://schemas.microsoft.com/office/drawing/2014/main" xmlns="" id="{F5BB72A9-AE2F-423A-BC9F-8B09F8FEE567}"/>
                </a:ext>
              </a:extLst>
            </p:cNvPr>
            <p:cNvSpPr txBox="1"/>
            <p:nvPr/>
          </p:nvSpPr>
          <p:spPr>
            <a:xfrm>
              <a:off x="2729535" y="2933541"/>
              <a:ext cx="577895" cy="400110"/>
            </a:xfrm>
            <a:prstGeom prst="rect">
              <a:avLst/>
            </a:prstGeom>
            <a:noFill/>
          </p:spPr>
          <p:txBody>
            <a:bodyPr wrap="square" rtlCol="0">
              <a:spAutoFit/>
            </a:bodyPr>
            <a:lstStyle/>
            <a:p>
              <a:r>
                <a:rPr lang="en-US" sz="2000" dirty="0">
                  <a:solidFill>
                    <a:schemeClr val="bg1"/>
                  </a:solidFill>
                  <a:latin typeface="Arial Black" panose="020B0A04020102020204" pitchFamily="34" charset="0"/>
                </a:rPr>
                <a:t>01</a:t>
              </a:r>
              <a:endParaRPr lang="en-PK" dirty="0">
                <a:solidFill>
                  <a:schemeClr val="bg1"/>
                </a:solidFill>
                <a:latin typeface="Arial Black" panose="020B0A04020102020204" pitchFamily="34" charset="0"/>
              </a:endParaRPr>
            </a:p>
          </p:txBody>
        </p:sp>
        <p:sp>
          <p:nvSpPr>
            <p:cNvPr id="77" name="TextBox 76">
              <a:extLst>
                <a:ext uri="{FF2B5EF4-FFF2-40B4-BE49-F238E27FC236}">
                  <a16:creationId xmlns:a16="http://schemas.microsoft.com/office/drawing/2014/main" xmlns="" id="{226414EE-6D7D-41C5-966C-D5AB7193390D}"/>
                </a:ext>
              </a:extLst>
            </p:cNvPr>
            <p:cNvSpPr txBox="1"/>
            <p:nvPr/>
          </p:nvSpPr>
          <p:spPr>
            <a:xfrm>
              <a:off x="2415647" y="3552037"/>
              <a:ext cx="1133613" cy="369332"/>
            </a:xfrm>
            <a:prstGeom prst="rect">
              <a:avLst/>
            </a:prstGeom>
            <a:noFill/>
          </p:spPr>
          <p:txBody>
            <a:bodyPr wrap="square" rtlCol="0">
              <a:spAutoFit/>
            </a:bodyPr>
            <a:lstStyle/>
            <a:p>
              <a:r>
                <a:rPr lang="en-US" b="1" dirty="0">
                  <a:latin typeface="Franklin Gothic Book" panose="020B0503020102020204" pitchFamily="34" charset="0"/>
                </a:rPr>
                <a:t>Functionality</a:t>
              </a:r>
              <a:endParaRPr lang="en-PK" b="1" dirty="0">
                <a:latin typeface="Franklin Gothic Book" panose="020B0503020102020204" pitchFamily="34" charset="0"/>
              </a:endParaRPr>
            </a:p>
          </p:txBody>
        </p:sp>
        <p:sp>
          <p:nvSpPr>
            <p:cNvPr id="78" name="TextBox 77">
              <a:extLst>
                <a:ext uri="{FF2B5EF4-FFF2-40B4-BE49-F238E27FC236}">
                  <a16:creationId xmlns:a16="http://schemas.microsoft.com/office/drawing/2014/main" xmlns="" id="{099652CE-0A47-4B9F-A765-B992C47EB0B8}"/>
                </a:ext>
              </a:extLst>
            </p:cNvPr>
            <p:cNvSpPr txBox="1"/>
            <p:nvPr/>
          </p:nvSpPr>
          <p:spPr>
            <a:xfrm>
              <a:off x="1875270" y="3918494"/>
              <a:ext cx="2172360" cy="1754326"/>
            </a:xfrm>
            <a:prstGeom prst="rect">
              <a:avLst/>
            </a:prstGeom>
            <a:noFill/>
          </p:spPr>
          <p:txBody>
            <a:bodyPr wrap="square" rtlCol="0">
              <a:spAutoFit/>
            </a:bodyPr>
            <a:lstStyle/>
            <a:p>
              <a:pPr algn="ctr"/>
              <a:r>
                <a:rPr lang="en-US" dirty="0"/>
                <a:t>NumPy offers an extensive suite of array-oriented mathematical functions, enhancing efficiency and usability in numerical computing tasks.</a:t>
              </a:r>
              <a:endParaRPr lang="en-PK" sz="1600" dirty="0"/>
            </a:p>
          </p:txBody>
        </p:sp>
      </p:grpSp>
      <p:sp>
        <p:nvSpPr>
          <p:cNvPr id="82" name="TextBox 81">
            <a:extLst>
              <a:ext uri="{FF2B5EF4-FFF2-40B4-BE49-F238E27FC236}">
                <a16:creationId xmlns:a16="http://schemas.microsoft.com/office/drawing/2014/main" xmlns="" id="{CCB06ABC-098F-4DE4-BE5D-EF74B7DA53EB}"/>
              </a:ext>
            </a:extLst>
          </p:cNvPr>
          <p:cNvSpPr txBox="1"/>
          <p:nvPr/>
        </p:nvSpPr>
        <p:spPr>
          <a:xfrm>
            <a:off x="-6801106" y="1257783"/>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Language &amp; Alias</a:t>
            </a:r>
            <a:endParaRPr lang="en-PK" sz="3600" dirty="0">
              <a:solidFill>
                <a:srgbClr val="53B586"/>
              </a:solidFill>
              <a:latin typeface="Arial Black" panose="020B0A04020102020204" pitchFamily="34" charset="0"/>
            </a:endParaRPr>
          </a:p>
        </p:txBody>
      </p:sp>
      <p:sp>
        <p:nvSpPr>
          <p:cNvPr id="83" name="TextBox 82">
            <a:extLst>
              <a:ext uri="{FF2B5EF4-FFF2-40B4-BE49-F238E27FC236}">
                <a16:creationId xmlns:a16="http://schemas.microsoft.com/office/drawing/2014/main" xmlns="" id="{62047972-8F10-4D7B-BDFE-5E6F60975D7B}"/>
              </a:ext>
            </a:extLst>
          </p:cNvPr>
          <p:cNvSpPr txBox="1"/>
          <p:nvPr/>
        </p:nvSpPr>
        <p:spPr>
          <a:xfrm>
            <a:off x="-14378933" y="2972370"/>
            <a:ext cx="8162626" cy="646331"/>
          </a:xfrm>
          <a:prstGeom prst="rect">
            <a:avLst/>
          </a:prstGeom>
          <a:noFill/>
        </p:spPr>
        <p:txBody>
          <a:bodyPr wrap="square" rtlCol="0">
            <a:spAutoFit/>
          </a:bodyPr>
          <a:lstStyle/>
          <a:p>
            <a:r>
              <a:rPr lang="en-US" dirty="0"/>
              <a:t>NumPy is primarily written in Python, but many of its core functions are implemented in C and Fortran, which provides the performance benefits mentioned earlier.</a:t>
            </a:r>
            <a:endParaRPr lang="en-PK" dirty="0"/>
          </a:p>
        </p:txBody>
      </p:sp>
      <p:sp>
        <p:nvSpPr>
          <p:cNvPr id="84" name="TextBox 83">
            <a:extLst>
              <a:ext uri="{FF2B5EF4-FFF2-40B4-BE49-F238E27FC236}">
                <a16:creationId xmlns:a16="http://schemas.microsoft.com/office/drawing/2014/main" xmlns="" id="{4E1D77B9-06BF-4392-8AA6-8C61CDB508EC}"/>
              </a:ext>
            </a:extLst>
          </p:cNvPr>
          <p:cNvSpPr txBox="1"/>
          <p:nvPr/>
        </p:nvSpPr>
        <p:spPr>
          <a:xfrm>
            <a:off x="-7496774" y="2554155"/>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NumPy Language:</a:t>
            </a:r>
            <a:endParaRPr lang="en-PK" sz="1600" dirty="0">
              <a:solidFill>
                <a:schemeClr val="tx1">
                  <a:lumMod val="95000"/>
                  <a:lumOff val="5000"/>
                </a:schemeClr>
              </a:solidFill>
              <a:latin typeface="Arial Black" panose="020B0A04020102020204" pitchFamily="34" charset="0"/>
            </a:endParaRPr>
          </a:p>
        </p:txBody>
      </p:sp>
      <p:sp>
        <p:nvSpPr>
          <p:cNvPr id="88" name="TextBox 87">
            <a:extLst>
              <a:ext uri="{FF2B5EF4-FFF2-40B4-BE49-F238E27FC236}">
                <a16:creationId xmlns:a16="http://schemas.microsoft.com/office/drawing/2014/main" xmlns="" id="{7958234C-EE90-4173-ACDE-80CDEDBC62C3}"/>
              </a:ext>
            </a:extLst>
          </p:cNvPr>
          <p:cNvSpPr txBox="1"/>
          <p:nvPr/>
        </p:nvSpPr>
        <p:spPr>
          <a:xfrm>
            <a:off x="-30918589" y="6858000"/>
            <a:ext cx="8162626" cy="923330"/>
          </a:xfrm>
          <a:prstGeom prst="rect">
            <a:avLst/>
          </a:prstGeom>
          <a:noFill/>
        </p:spPr>
        <p:txBody>
          <a:bodyPr wrap="square" rtlCol="0">
            <a:spAutoFit/>
          </a:bodyPr>
          <a:lstStyle/>
          <a:p>
            <a:r>
              <a:rPr lang="en-US" dirty="0"/>
              <a:t>An alias is an alternative name given to a module or library when importing it into a Python script. It provides a shorter or more convenient name to refer to the module throughout the script.</a:t>
            </a:r>
            <a:endParaRPr lang="en-PK" dirty="0"/>
          </a:p>
        </p:txBody>
      </p:sp>
      <p:sp>
        <p:nvSpPr>
          <p:cNvPr id="89" name="TextBox 88">
            <a:extLst>
              <a:ext uri="{FF2B5EF4-FFF2-40B4-BE49-F238E27FC236}">
                <a16:creationId xmlns:a16="http://schemas.microsoft.com/office/drawing/2014/main" xmlns="" id="{2A300DA3-558C-47FC-A14E-63AF1546CD4F}"/>
              </a:ext>
            </a:extLst>
          </p:cNvPr>
          <p:cNvSpPr txBox="1"/>
          <p:nvPr/>
        </p:nvSpPr>
        <p:spPr>
          <a:xfrm>
            <a:off x="-23606061" y="6221092"/>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What is alias?</a:t>
            </a:r>
            <a:endParaRPr lang="en-PK" sz="1600" dirty="0">
              <a:solidFill>
                <a:schemeClr val="tx1">
                  <a:lumMod val="95000"/>
                  <a:lumOff val="5000"/>
                </a:schemeClr>
              </a:solidFill>
              <a:latin typeface="Arial Black" panose="020B0A04020102020204" pitchFamily="34" charset="0"/>
            </a:endParaRPr>
          </a:p>
        </p:txBody>
      </p:sp>
      <p:sp>
        <p:nvSpPr>
          <p:cNvPr id="90" name="TextBox 89">
            <a:extLst>
              <a:ext uri="{FF2B5EF4-FFF2-40B4-BE49-F238E27FC236}">
                <a16:creationId xmlns:a16="http://schemas.microsoft.com/office/drawing/2014/main" xmlns="" id="{D8C60D85-B89F-4BA0-A22C-E3A026444C6A}"/>
              </a:ext>
            </a:extLst>
          </p:cNvPr>
          <p:cNvSpPr txBox="1"/>
          <p:nvPr/>
        </p:nvSpPr>
        <p:spPr>
          <a:xfrm>
            <a:off x="-22027428" y="4547623"/>
            <a:ext cx="8162626" cy="1200329"/>
          </a:xfrm>
          <a:prstGeom prst="rect">
            <a:avLst/>
          </a:prstGeom>
          <a:noFill/>
        </p:spPr>
        <p:txBody>
          <a:bodyPr wrap="square" rtlCol="0">
            <a:spAutoFit/>
          </a:bodyPr>
          <a:lstStyle/>
          <a:p>
            <a:r>
              <a:rPr lang="en-US" dirty="0"/>
              <a:t>You can install NumPy using pip, Python's package manager. Simply run the following command in your terminal or command prompt:</a:t>
            </a:r>
            <a:endParaRPr lang="en-PK" dirty="0"/>
          </a:p>
          <a:p>
            <a:r>
              <a:rPr lang="en-US" dirty="0"/>
              <a:t> </a:t>
            </a:r>
            <a:endParaRPr lang="en-PK" dirty="0"/>
          </a:p>
          <a:p>
            <a:r>
              <a:rPr lang="en-US" b="1" dirty="0"/>
              <a:t>pip install </a:t>
            </a:r>
            <a:r>
              <a:rPr lang="en-US" b="1" dirty="0" err="1"/>
              <a:t>numpy</a:t>
            </a:r>
            <a:endParaRPr lang="en-PK" dirty="0"/>
          </a:p>
        </p:txBody>
      </p:sp>
      <p:sp>
        <p:nvSpPr>
          <p:cNvPr id="91" name="TextBox 90">
            <a:extLst>
              <a:ext uri="{FF2B5EF4-FFF2-40B4-BE49-F238E27FC236}">
                <a16:creationId xmlns:a16="http://schemas.microsoft.com/office/drawing/2014/main" xmlns="" id="{51FA8B67-436D-43DC-BBA7-6929969E3EE1}"/>
              </a:ext>
            </a:extLst>
          </p:cNvPr>
          <p:cNvSpPr txBox="1"/>
          <p:nvPr/>
        </p:nvSpPr>
        <p:spPr>
          <a:xfrm>
            <a:off x="-14932988" y="3938052"/>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How to install NumPy?</a:t>
            </a:r>
            <a:endParaRPr lang="en-PK" sz="1600" dirty="0">
              <a:solidFill>
                <a:schemeClr val="tx1">
                  <a:lumMod val="95000"/>
                  <a:lumOff val="5000"/>
                </a:schemeClr>
              </a:solidFill>
              <a:latin typeface="Arial Black" panose="020B0A04020102020204" pitchFamily="34" charset="0"/>
            </a:endParaRPr>
          </a:p>
        </p:txBody>
      </p:sp>
    </p:spTree>
    <p:extLst>
      <p:ext uri="{BB962C8B-B14F-4D97-AF65-F5344CB8AC3E}">
        <p14:creationId xmlns:p14="http://schemas.microsoft.com/office/powerpoint/2010/main" val="833271522"/>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556042" y="385047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808936" y="-14426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030383" y="6255942"/>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1053966"/>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&amp; Alias</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918217" y="2483927"/>
            <a:ext cx="8162626" cy="646331"/>
          </a:xfrm>
          <a:prstGeom prst="rect">
            <a:avLst/>
          </a:prstGeom>
          <a:noFill/>
        </p:spPr>
        <p:txBody>
          <a:bodyPr wrap="square" rtlCol="0">
            <a:spAutoFit/>
          </a:bodyPr>
          <a:lstStyle/>
          <a:p>
            <a:r>
              <a:rPr lang="en-US" dirty="0"/>
              <a:t>NumPy is primarily written in Python, but many of its core functions are implemented in C and Fortran, which provides the performance benefits mentioned earlier.</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18217" y="2048469"/>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NumPy Language:</a:t>
            </a:r>
            <a:endParaRPr lang="en-PK" sz="1600" dirty="0">
              <a:solidFill>
                <a:schemeClr val="tx1">
                  <a:lumMod val="95000"/>
                  <a:lumOff val="5000"/>
                </a:schemeClr>
              </a:solidFill>
              <a:latin typeface="Arial Black" panose="020B0A04020102020204" pitchFamily="34" charset="0"/>
            </a:endParaRPr>
          </a:p>
        </p:txBody>
      </p:sp>
      <p:sp>
        <p:nvSpPr>
          <p:cNvPr id="57" name="TextBox 56">
            <a:extLst>
              <a:ext uri="{FF2B5EF4-FFF2-40B4-BE49-F238E27FC236}">
                <a16:creationId xmlns:a16="http://schemas.microsoft.com/office/drawing/2014/main" xmlns="" id="{262FCE35-F8E4-40BC-BE86-E0C0E34FFCCE}"/>
              </a:ext>
            </a:extLst>
          </p:cNvPr>
          <p:cNvSpPr txBox="1"/>
          <p:nvPr/>
        </p:nvSpPr>
        <p:spPr>
          <a:xfrm>
            <a:off x="892213" y="5385804"/>
            <a:ext cx="8162626" cy="923330"/>
          </a:xfrm>
          <a:prstGeom prst="rect">
            <a:avLst/>
          </a:prstGeom>
          <a:noFill/>
        </p:spPr>
        <p:txBody>
          <a:bodyPr wrap="square" rtlCol="0">
            <a:spAutoFit/>
          </a:bodyPr>
          <a:lstStyle/>
          <a:p>
            <a:r>
              <a:rPr lang="en-US" dirty="0"/>
              <a:t>An alias is an alternative name given to a module or library when importing it into a Python script. It provides a shorter or more convenient name to refer to the module throughout the script.</a:t>
            </a:r>
            <a:endParaRPr lang="en-PK" dirty="0"/>
          </a:p>
        </p:txBody>
      </p:sp>
      <p:sp>
        <p:nvSpPr>
          <p:cNvPr id="58" name="TextBox 57">
            <a:extLst>
              <a:ext uri="{FF2B5EF4-FFF2-40B4-BE49-F238E27FC236}">
                <a16:creationId xmlns:a16="http://schemas.microsoft.com/office/drawing/2014/main" xmlns="" id="{C8E5C53D-014C-4B7B-B2FB-A3336C23CF62}"/>
              </a:ext>
            </a:extLst>
          </p:cNvPr>
          <p:cNvSpPr txBox="1"/>
          <p:nvPr/>
        </p:nvSpPr>
        <p:spPr>
          <a:xfrm>
            <a:off x="918217" y="5006722"/>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What is alias?</a:t>
            </a:r>
            <a:endParaRPr lang="en-PK" sz="1600" dirty="0">
              <a:solidFill>
                <a:schemeClr val="tx1">
                  <a:lumMod val="95000"/>
                  <a:lumOff val="5000"/>
                </a:schemeClr>
              </a:solidFill>
              <a:latin typeface="Arial Black" panose="020B0A04020102020204" pitchFamily="34" charset="0"/>
            </a:endParaRPr>
          </a:p>
        </p:txBody>
      </p:sp>
      <p:sp>
        <p:nvSpPr>
          <p:cNvPr id="59" name="TextBox 58">
            <a:extLst>
              <a:ext uri="{FF2B5EF4-FFF2-40B4-BE49-F238E27FC236}">
                <a16:creationId xmlns:a16="http://schemas.microsoft.com/office/drawing/2014/main" xmlns="" id="{3C8E5DDC-5AE9-44C7-8294-04C01AC360AA}"/>
              </a:ext>
            </a:extLst>
          </p:cNvPr>
          <p:cNvSpPr txBox="1"/>
          <p:nvPr/>
        </p:nvSpPr>
        <p:spPr>
          <a:xfrm>
            <a:off x="13622417" y="2004108"/>
            <a:ext cx="7569644"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NumPy Arrays Faster?</a:t>
            </a:r>
            <a:endParaRPr lang="en-PK" sz="3600" dirty="0">
              <a:solidFill>
                <a:srgbClr val="53B586"/>
              </a:solidFill>
              <a:latin typeface="Arial Black" panose="020B0A04020102020204" pitchFamily="34" charset="0"/>
            </a:endParaRPr>
          </a:p>
        </p:txBody>
      </p:sp>
      <p:sp>
        <p:nvSpPr>
          <p:cNvPr id="60" name="TextBox 59">
            <a:extLst>
              <a:ext uri="{FF2B5EF4-FFF2-40B4-BE49-F238E27FC236}">
                <a16:creationId xmlns:a16="http://schemas.microsoft.com/office/drawing/2014/main" xmlns="" id="{17926C67-434F-4550-BBB6-2594DB70D5A5}"/>
              </a:ext>
            </a:extLst>
          </p:cNvPr>
          <p:cNvSpPr txBox="1"/>
          <p:nvPr/>
        </p:nvSpPr>
        <p:spPr>
          <a:xfrm>
            <a:off x="13656824" y="3391025"/>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
        <p:nvSpPr>
          <p:cNvPr id="61" name="TextBox 60">
            <a:extLst>
              <a:ext uri="{FF2B5EF4-FFF2-40B4-BE49-F238E27FC236}">
                <a16:creationId xmlns:a16="http://schemas.microsoft.com/office/drawing/2014/main" xmlns="" id="{6B2BA2F3-EC37-4B93-B331-7C63FE2A2652}"/>
              </a:ext>
            </a:extLst>
          </p:cNvPr>
          <p:cNvSpPr txBox="1"/>
          <p:nvPr/>
        </p:nvSpPr>
        <p:spPr>
          <a:xfrm>
            <a:off x="913914" y="3710078"/>
            <a:ext cx="8162626" cy="1200329"/>
          </a:xfrm>
          <a:prstGeom prst="rect">
            <a:avLst/>
          </a:prstGeom>
          <a:noFill/>
        </p:spPr>
        <p:txBody>
          <a:bodyPr wrap="square" rtlCol="0">
            <a:spAutoFit/>
          </a:bodyPr>
          <a:lstStyle/>
          <a:p>
            <a:r>
              <a:rPr lang="en-US" dirty="0"/>
              <a:t>You can install NumPy using pip, Python's package manager. Simply run the following command in your terminal or command prompt:</a:t>
            </a:r>
            <a:endParaRPr lang="en-PK" dirty="0"/>
          </a:p>
          <a:p>
            <a:r>
              <a:rPr lang="en-US" dirty="0"/>
              <a:t> </a:t>
            </a:r>
            <a:endParaRPr lang="en-PK" dirty="0"/>
          </a:p>
          <a:p>
            <a:r>
              <a:rPr lang="en-US" b="1" dirty="0"/>
              <a:t>pip install </a:t>
            </a:r>
            <a:r>
              <a:rPr lang="en-US" b="1" dirty="0" err="1"/>
              <a:t>numpy</a:t>
            </a:r>
            <a:endParaRPr lang="en-PK" dirty="0"/>
          </a:p>
        </p:txBody>
      </p:sp>
      <p:sp>
        <p:nvSpPr>
          <p:cNvPr id="62" name="TextBox 61">
            <a:extLst>
              <a:ext uri="{FF2B5EF4-FFF2-40B4-BE49-F238E27FC236}">
                <a16:creationId xmlns:a16="http://schemas.microsoft.com/office/drawing/2014/main" xmlns="" id="{25557E0F-0B72-454F-B2F3-C2122372AB7A}"/>
              </a:ext>
            </a:extLst>
          </p:cNvPr>
          <p:cNvSpPr txBox="1"/>
          <p:nvPr/>
        </p:nvSpPr>
        <p:spPr>
          <a:xfrm>
            <a:off x="913914" y="3267102"/>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How to install NumPy?</a:t>
            </a:r>
            <a:endParaRPr lang="en-PK" sz="1600" dirty="0">
              <a:solidFill>
                <a:schemeClr val="tx1">
                  <a:lumMod val="95000"/>
                  <a:lumOff val="5000"/>
                </a:schemeClr>
              </a:solidFill>
              <a:latin typeface="Arial Black" panose="020B0A04020102020204" pitchFamily="34" charset="0"/>
            </a:endParaRPr>
          </a:p>
        </p:txBody>
      </p:sp>
      <p:sp>
        <p:nvSpPr>
          <p:cNvPr id="63" name="TextBox 62">
            <a:extLst>
              <a:ext uri="{FF2B5EF4-FFF2-40B4-BE49-F238E27FC236}">
                <a16:creationId xmlns:a16="http://schemas.microsoft.com/office/drawing/2014/main" xmlns="" id="{2C3F5C74-286E-4CBA-9506-A5A844B65067}"/>
              </a:ext>
            </a:extLst>
          </p:cNvPr>
          <p:cNvSpPr txBox="1"/>
          <p:nvPr/>
        </p:nvSpPr>
        <p:spPr>
          <a:xfrm>
            <a:off x="-9070424" y="2877954"/>
            <a:ext cx="8162626" cy="1200329"/>
          </a:xfrm>
          <a:prstGeom prst="rect">
            <a:avLst/>
          </a:prstGeom>
          <a:noFill/>
        </p:spPr>
        <p:txBody>
          <a:bodyPr wrap="square" rtlCol="0">
            <a:spAutoFit/>
          </a:bodyPr>
          <a:lstStyle/>
          <a:p>
            <a:r>
              <a:rPr lang="en-US" dirty="0"/>
              <a:t>You can import NumPy with an alias like this:</a:t>
            </a:r>
            <a:endParaRPr lang="en-PK" dirty="0"/>
          </a:p>
          <a:p>
            <a:r>
              <a:rPr lang="en-US" b="1" dirty="0"/>
              <a:t>import </a:t>
            </a:r>
            <a:r>
              <a:rPr lang="en-US" b="1" dirty="0" err="1"/>
              <a:t>numpy</a:t>
            </a:r>
            <a:r>
              <a:rPr lang="en-US" b="1" dirty="0"/>
              <a:t> as np</a:t>
            </a:r>
            <a:endParaRPr lang="en-PK" dirty="0"/>
          </a:p>
          <a:p>
            <a:r>
              <a:rPr lang="en-US" dirty="0"/>
              <a:t>Or without an alias:</a:t>
            </a:r>
            <a:endParaRPr lang="en-PK" dirty="0"/>
          </a:p>
          <a:p>
            <a:r>
              <a:rPr lang="en-US" b="1" dirty="0"/>
              <a:t>import </a:t>
            </a:r>
            <a:r>
              <a:rPr lang="en-US" b="1" dirty="0" err="1"/>
              <a:t>numpy</a:t>
            </a:r>
            <a:endParaRPr lang="en-PK" dirty="0"/>
          </a:p>
        </p:txBody>
      </p:sp>
      <p:sp>
        <p:nvSpPr>
          <p:cNvPr id="64" name="TextBox 63">
            <a:extLst>
              <a:ext uri="{FF2B5EF4-FFF2-40B4-BE49-F238E27FC236}">
                <a16:creationId xmlns:a16="http://schemas.microsoft.com/office/drawing/2014/main" xmlns="" id="{1D0E9B77-826A-4310-966F-A158948DFB63}"/>
              </a:ext>
            </a:extLst>
          </p:cNvPr>
          <p:cNvSpPr txBox="1"/>
          <p:nvPr/>
        </p:nvSpPr>
        <p:spPr>
          <a:xfrm>
            <a:off x="-6001061" y="2296317"/>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How to import NumPy with and without alias?</a:t>
            </a:r>
            <a:endParaRPr lang="en-PK" sz="1600" dirty="0">
              <a:solidFill>
                <a:schemeClr val="tx1">
                  <a:lumMod val="95000"/>
                  <a:lumOff val="5000"/>
                </a:schemeClr>
              </a:solidFill>
              <a:latin typeface="Arial Black" panose="020B0A04020102020204" pitchFamily="34" charset="0"/>
            </a:endParaRPr>
          </a:p>
        </p:txBody>
      </p:sp>
      <p:sp>
        <p:nvSpPr>
          <p:cNvPr id="65" name="TextBox 64">
            <a:extLst>
              <a:ext uri="{FF2B5EF4-FFF2-40B4-BE49-F238E27FC236}">
                <a16:creationId xmlns:a16="http://schemas.microsoft.com/office/drawing/2014/main" xmlns="" id="{C85077E0-F636-4484-B247-CAA8EE2E742F}"/>
              </a:ext>
            </a:extLst>
          </p:cNvPr>
          <p:cNvSpPr txBox="1"/>
          <p:nvPr/>
        </p:nvSpPr>
        <p:spPr>
          <a:xfrm>
            <a:off x="-15916162" y="5273024"/>
            <a:ext cx="8162626" cy="2308324"/>
          </a:xfrm>
          <a:prstGeom prst="rect">
            <a:avLst/>
          </a:prstGeom>
          <a:noFill/>
        </p:spPr>
        <p:txBody>
          <a:bodyPr wrap="square" rtlCol="0">
            <a:spAutoFit/>
          </a:bodyPr>
          <a:lstStyle/>
          <a:p>
            <a:r>
              <a:rPr lang="en-US" b="1" dirty="0"/>
              <a:t>Using the array() function:</a:t>
            </a:r>
          </a:p>
          <a:p>
            <a:endParaRPr lang="en-PK" dirty="0"/>
          </a:p>
          <a:p>
            <a:r>
              <a:rPr lang="en-US" dirty="0"/>
              <a:t>import </a:t>
            </a:r>
            <a:r>
              <a:rPr lang="en-US" dirty="0" err="1"/>
              <a:t>numpy</a:t>
            </a:r>
            <a:r>
              <a:rPr lang="en-US" dirty="0"/>
              <a:t> as np</a:t>
            </a:r>
            <a:endParaRPr lang="en-PK" dirty="0"/>
          </a:p>
          <a:p>
            <a:r>
              <a:rPr lang="en-US" dirty="0" err="1"/>
              <a:t>arr</a:t>
            </a:r>
            <a:r>
              <a:rPr lang="en-US" dirty="0"/>
              <a:t> = </a:t>
            </a:r>
            <a:r>
              <a:rPr lang="en-US" dirty="0" err="1"/>
              <a:t>np.array</a:t>
            </a:r>
            <a:r>
              <a:rPr lang="en-US" dirty="0"/>
              <a:t>([1, 2, 3, 4, 5])</a:t>
            </a:r>
            <a:endParaRPr lang="en-PK" dirty="0"/>
          </a:p>
          <a:p>
            <a:r>
              <a:rPr lang="en-US" dirty="0"/>
              <a:t>You have a NumPy array containing the elements </a:t>
            </a:r>
            <a:r>
              <a:rPr lang="en-US" b="1" dirty="0"/>
              <a:t>[1, 2, 3, 4, 5]</a:t>
            </a:r>
            <a:r>
              <a:rPr lang="en-US" dirty="0"/>
              <a:t>. This array is a one-dimensional array with five elements.</a:t>
            </a:r>
            <a:endParaRPr lang="en-PK" dirty="0"/>
          </a:p>
          <a:p>
            <a:r>
              <a:rPr lang="en-US" b="1" dirty="0"/>
              <a:t> output </a:t>
            </a:r>
            <a:endParaRPr lang="en-PK" dirty="0"/>
          </a:p>
          <a:p>
            <a:r>
              <a:rPr lang="en-US" dirty="0"/>
              <a:t>array([1, 2, 3, 4, 5])</a:t>
            </a:r>
            <a:endParaRPr lang="en-PK" dirty="0"/>
          </a:p>
        </p:txBody>
      </p:sp>
      <p:sp>
        <p:nvSpPr>
          <p:cNvPr id="66" name="TextBox 65">
            <a:extLst>
              <a:ext uri="{FF2B5EF4-FFF2-40B4-BE49-F238E27FC236}">
                <a16:creationId xmlns:a16="http://schemas.microsoft.com/office/drawing/2014/main" xmlns="" id="{A792B801-F593-46FB-9388-787AF91796D7}"/>
              </a:ext>
            </a:extLst>
          </p:cNvPr>
          <p:cNvSpPr txBox="1"/>
          <p:nvPr/>
        </p:nvSpPr>
        <p:spPr>
          <a:xfrm>
            <a:off x="-12172081" y="4428269"/>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Creating Arrays in NumPy</a:t>
            </a:r>
            <a:endParaRPr lang="en-PK" sz="1600" dirty="0">
              <a:solidFill>
                <a:schemeClr val="tx1">
                  <a:lumMod val="95000"/>
                  <a:lumOff val="5000"/>
                </a:schemeClr>
              </a:solidFill>
              <a:latin typeface="Arial Black" panose="020B0A04020102020204" pitchFamily="34" charset="0"/>
            </a:endParaRPr>
          </a:p>
        </p:txBody>
      </p:sp>
      <p:sp>
        <p:nvSpPr>
          <p:cNvPr id="67" name="Isosceles Triangle 66">
            <a:extLst>
              <a:ext uri="{FF2B5EF4-FFF2-40B4-BE49-F238E27FC236}">
                <a16:creationId xmlns:a16="http://schemas.microsoft.com/office/drawing/2014/main" xmlns="" id="{9A098A01-1DC9-4317-A449-52D0AA15028C}"/>
              </a:ext>
            </a:extLst>
          </p:cNvPr>
          <p:cNvSpPr/>
          <p:nvPr/>
        </p:nvSpPr>
        <p:spPr>
          <a:xfrm rot="5400000">
            <a:off x="-7652133" y="667853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752687048"/>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556042" y="385047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808936" y="-14426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030383" y="6255942"/>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1053966"/>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&amp; Alias…</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918217" y="2483927"/>
            <a:ext cx="8162626" cy="1200329"/>
          </a:xfrm>
          <a:prstGeom prst="rect">
            <a:avLst/>
          </a:prstGeom>
          <a:noFill/>
        </p:spPr>
        <p:txBody>
          <a:bodyPr wrap="square" rtlCol="0">
            <a:spAutoFit/>
          </a:bodyPr>
          <a:lstStyle/>
          <a:p>
            <a:r>
              <a:rPr lang="en-US" dirty="0"/>
              <a:t>You can import NumPy with an alias like this:</a:t>
            </a:r>
            <a:endParaRPr lang="en-PK" dirty="0"/>
          </a:p>
          <a:p>
            <a:r>
              <a:rPr lang="en-US" b="1" dirty="0"/>
              <a:t>import </a:t>
            </a:r>
            <a:r>
              <a:rPr lang="en-US" b="1" dirty="0" err="1"/>
              <a:t>numpy</a:t>
            </a:r>
            <a:r>
              <a:rPr lang="en-US" b="1" dirty="0"/>
              <a:t> as np</a:t>
            </a:r>
            <a:endParaRPr lang="en-PK" dirty="0"/>
          </a:p>
          <a:p>
            <a:r>
              <a:rPr lang="en-US" dirty="0"/>
              <a:t>Or without an alias:</a:t>
            </a:r>
            <a:endParaRPr lang="en-PK" dirty="0"/>
          </a:p>
          <a:p>
            <a:r>
              <a:rPr lang="en-US" b="1" dirty="0"/>
              <a:t>import </a:t>
            </a:r>
            <a:r>
              <a:rPr lang="en-US" b="1" dirty="0" err="1"/>
              <a:t>numpy</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18217" y="2048469"/>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How to import NumPy with and without alias?</a:t>
            </a:r>
            <a:endParaRPr lang="en-PK" sz="1600" dirty="0">
              <a:solidFill>
                <a:schemeClr val="tx1">
                  <a:lumMod val="95000"/>
                  <a:lumOff val="5000"/>
                </a:schemeClr>
              </a:solidFill>
              <a:latin typeface="Arial Black" panose="020B0A04020102020204" pitchFamily="34" charset="0"/>
            </a:endParaRPr>
          </a:p>
        </p:txBody>
      </p:sp>
      <p:sp>
        <p:nvSpPr>
          <p:cNvPr id="59" name="TextBox 58">
            <a:extLst>
              <a:ext uri="{FF2B5EF4-FFF2-40B4-BE49-F238E27FC236}">
                <a16:creationId xmlns:a16="http://schemas.microsoft.com/office/drawing/2014/main" xmlns="" id="{3C8E5DDC-5AE9-44C7-8294-04C01AC360AA}"/>
              </a:ext>
            </a:extLst>
          </p:cNvPr>
          <p:cNvSpPr txBox="1"/>
          <p:nvPr/>
        </p:nvSpPr>
        <p:spPr>
          <a:xfrm>
            <a:off x="13622417" y="2004108"/>
            <a:ext cx="7569644"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NumPy Arrays Faster?</a:t>
            </a:r>
            <a:endParaRPr lang="en-PK" sz="3600" dirty="0">
              <a:solidFill>
                <a:srgbClr val="53B586"/>
              </a:solidFill>
              <a:latin typeface="Arial Black" panose="020B0A04020102020204" pitchFamily="34" charset="0"/>
            </a:endParaRPr>
          </a:p>
        </p:txBody>
      </p:sp>
      <p:sp>
        <p:nvSpPr>
          <p:cNvPr id="60" name="TextBox 59">
            <a:extLst>
              <a:ext uri="{FF2B5EF4-FFF2-40B4-BE49-F238E27FC236}">
                <a16:creationId xmlns:a16="http://schemas.microsoft.com/office/drawing/2014/main" xmlns="" id="{17926C67-434F-4550-BBB6-2594DB70D5A5}"/>
              </a:ext>
            </a:extLst>
          </p:cNvPr>
          <p:cNvSpPr txBox="1"/>
          <p:nvPr/>
        </p:nvSpPr>
        <p:spPr>
          <a:xfrm>
            <a:off x="13656824" y="3391025"/>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
        <p:nvSpPr>
          <p:cNvPr id="61" name="TextBox 60">
            <a:extLst>
              <a:ext uri="{FF2B5EF4-FFF2-40B4-BE49-F238E27FC236}">
                <a16:creationId xmlns:a16="http://schemas.microsoft.com/office/drawing/2014/main" xmlns="" id="{6B2BA2F3-EC37-4B93-B331-7C63FE2A2652}"/>
              </a:ext>
            </a:extLst>
          </p:cNvPr>
          <p:cNvSpPr txBox="1"/>
          <p:nvPr/>
        </p:nvSpPr>
        <p:spPr>
          <a:xfrm>
            <a:off x="918217" y="4322637"/>
            <a:ext cx="8162626" cy="2308324"/>
          </a:xfrm>
          <a:prstGeom prst="rect">
            <a:avLst/>
          </a:prstGeom>
          <a:noFill/>
        </p:spPr>
        <p:txBody>
          <a:bodyPr wrap="square" rtlCol="0">
            <a:spAutoFit/>
          </a:bodyPr>
          <a:lstStyle/>
          <a:p>
            <a:r>
              <a:rPr lang="en-US" b="1" dirty="0"/>
              <a:t>Using the array() function:</a:t>
            </a:r>
          </a:p>
          <a:p>
            <a:endParaRPr lang="en-PK" dirty="0"/>
          </a:p>
          <a:p>
            <a:r>
              <a:rPr lang="en-US" dirty="0"/>
              <a:t>import </a:t>
            </a:r>
            <a:r>
              <a:rPr lang="en-US" dirty="0" err="1"/>
              <a:t>numpy</a:t>
            </a:r>
            <a:r>
              <a:rPr lang="en-US" dirty="0"/>
              <a:t> as np</a:t>
            </a:r>
            <a:endParaRPr lang="en-PK" dirty="0"/>
          </a:p>
          <a:p>
            <a:r>
              <a:rPr lang="en-US" dirty="0" err="1"/>
              <a:t>arr</a:t>
            </a:r>
            <a:r>
              <a:rPr lang="en-US" dirty="0"/>
              <a:t> = </a:t>
            </a:r>
            <a:r>
              <a:rPr lang="en-US" dirty="0" err="1"/>
              <a:t>np.array</a:t>
            </a:r>
            <a:r>
              <a:rPr lang="en-US" dirty="0"/>
              <a:t>([1, 2, 3, 4, 5])</a:t>
            </a:r>
            <a:endParaRPr lang="en-PK" dirty="0"/>
          </a:p>
          <a:p>
            <a:r>
              <a:rPr lang="en-US" dirty="0"/>
              <a:t>You have a NumPy array containing the elements </a:t>
            </a:r>
            <a:r>
              <a:rPr lang="en-US" b="1" dirty="0"/>
              <a:t>[1, 2, 3, 4, 5]</a:t>
            </a:r>
            <a:r>
              <a:rPr lang="en-US" dirty="0"/>
              <a:t>. This array is a one-dimensional array with five elements.</a:t>
            </a:r>
            <a:endParaRPr lang="en-PK" dirty="0"/>
          </a:p>
          <a:p>
            <a:r>
              <a:rPr lang="en-US" b="1" dirty="0"/>
              <a:t> output </a:t>
            </a:r>
            <a:endParaRPr lang="en-PK" dirty="0"/>
          </a:p>
          <a:p>
            <a:r>
              <a:rPr lang="en-US" dirty="0"/>
              <a:t>array([1, 2, 3, 4, 5])</a:t>
            </a:r>
            <a:endParaRPr lang="en-PK" dirty="0"/>
          </a:p>
        </p:txBody>
      </p:sp>
      <p:sp>
        <p:nvSpPr>
          <p:cNvPr id="62" name="TextBox 61">
            <a:extLst>
              <a:ext uri="{FF2B5EF4-FFF2-40B4-BE49-F238E27FC236}">
                <a16:creationId xmlns:a16="http://schemas.microsoft.com/office/drawing/2014/main" xmlns="" id="{25557E0F-0B72-454F-B2F3-C2122372AB7A}"/>
              </a:ext>
            </a:extLst>
          </p:cNvPr>
          <p:cNvSpPr txBox="1"/>
          <p:nvPr/>
        </p:nvSpPr>
        <p:spPr>
          <a:xfrm>
            <a:off x="918217" y="3915311"/>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Creating Arrays in NumPy</a:t>
            </a:r>
            <a:endParaRPr lang="en-PK" sz="1600" dirty="0">
              <a:solidFill>
                <a:schemeClr val="tx1">
                  <a:lumMod val="95000"/>
                  <a:lumOff val="5000"/>
                </a:schemeClr>
              </a:solidFill>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732855" y="643068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3" name="TextBox 32">
            <a:extLst>
              <a:ext uri="{FF2B5EF4-FFF2-40B4-BE49-F238E27FC236}">
                <a16:creationId xmlns:a16="http://schemas.microsoft.com/office/drawing/2014/main" xmlns="" id="{2379AF5C-B8CE-47EB-B93D-6B6E13ADEC72}"/>
              </a:ext>
            </a:extLst>
          </p:cNvPr>
          <p:cNvSpPr txBox="1"/>
          <p:nvPr/>
        </p:nvSpPr>
        <p:spPr>
          <a:xfrm>
            <a:off x="-15647457" y="1459106"/>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zeros_arr</a:t>
            </a:r>
            <a:r>
              <a:rPr lang="en-US" b="1" dirty="0"/>
              <a:t> = </a:t>
            </a:r>
            <a:r>
              <a:rPr lang="en-US" b="1" dirty="0" err="1"/>
              <a:t>np.zeros</a:t>
            </a:r>
            <a:r>
              <a:rPr lang="en-US" b="1" dirty="0"/>
              <a:t>(5)</a:t>
            </a:r>
          </a:p>
          <a:p>
            <a:endParaRPr lang="en-US" b="1" dirty="0"/>
          </a:p>
          <a:p>
            <a:r>
              <a:rPr lang="en-US" dirty="0"/>
              <a:t>You've created a NumPy array named </a:t>
            </a:r>
            <a:r>
              <a:rPr lang="en-US" b="1" dirty="0" err="1"/>
              <a:t>zeros_arr</a:t>
            </a:r>
            <a:r>
              <a:rPr lang="en-US" dirty="0"/>
              <a:t> using the </a:t>
            </a:r>
            <a:r>
              <a:rPr lang="en-US" b="1" dirty="0" err="1"/>
              <a:t>np.zeros</a:t>
            </a:r>
            <a:r>
              <a:rPr lang="en-US" b="1" dirty="0"/>
              <a:t>()</a:t>
            </a:r>
            <a:r>
              <a:rPr lang="en-US" dirty="0"/>
              <a:t> function. This function creates an array filled with zeros. The parameter </a:t>
            </a:r>
            <a:r>
              <a:rPr lang="en-US" b="1" dirty="0"/>
              <a:t>5</a:t>
            </a:r>
            <a:r>
              <a:rPr lang="en-US" dirty="0"/>
              <a:t> specifies the shape of the array, indicating that it's a one-dimensional array with five elements.</a:t>
            </a:r>
            <a:endParaRPr lang="en-PK" dirty="0"/>
          </a:p>
          <a:p>
            <a:r>
              <a:rPr lang="en-US" dirty="0"/>
              <a:t> output of the </a:t>
            </a:r>
            <a:r>
              <a:rPr lang="en-US" b="1" dirty="0" err="1"/>
              <a:t>zeros_arr</a:t>
            </a:r>
            <a:r>
              <a:rPr lang="en-US" dirty="0"/>
              <a:t> </a:t>
            </a:r>
            <a:r>
              <a:rPr lang="en-US" dirty="0" err="1"/>
              <a:t>array:array</a:t>
            </a:r>
            <a:r>
              <a:rPr lang="en-US" dirty="0"/>
              <a:t>([0., 0., 0., 0., 0.])</a:t>
            </a:r>
            <a:endParaRPr lang="en-PK" dirty="0"/>
          </a:p>
        </p:txBody>
      </p:sp>
      <p:sp>
        <p:nvSpPr>
          <p:cNvPr id="34" name="TextBox 33">
            <a:extLst>
              <a:ext uri="{FF2B5EF4-FFF2-40B4-BE49-F238E27FC236}">
                <a16:creationId xmlns:a16="http://schemas.microsoft.com/office/drawing/2014/main" xmlns="" id="{ED24DA34-B7AD-4D13-B3F5-55F87BA6A0AB}"/>
              </a:ext>
            </a:extLst>
          </p:cNvPr>
          <p:cNvSpPr txBox="1"/>
          <p:nvPr/>
        </p:nvSpPr>
        <p:spPr>
          <a:xfrm>
            <a:off x="-9203683" y="1151004"/>
            <a:ext cx="8162626" cy="338554"/>
          </a:xfrm>
          <a:prstGeom prst="rect">
            <a:avLst/>
          </a:prstGeom>
          <a:noFill/>
        </p:spPr>
        <p:txBody>
          <a:bodyPr wrap="square" rtlCol="0">
            <a:spAutoFit/>
          </a:bodyPr>
          <a:lstStyle/>
          <a:p>
            <a:r>
              <a:rPr lang="en-US" sz="1600" b="1" dirty="0">
                <a:latin typeface="Arial Black" panose="020B0A04020102020204" pitchFamily="34" charset="0"/>
              </a:rPr>
              <a:t>Using the zeros() function to create an array filled with zeros:</a:t>
            </a:r>
            <a:endParaRPr lang="en-PK" sz="1400" dirty="0">
              <a:solidFill>
                <a:schemeClr val="tx1">
                  <a:lumMod val="95000"/>
                  <a:lumOff val="5000"/>
                </a:schemeClr>
              </a:solidFill>
              <a:latin typeface="Arial Black" panose="020B0A04020102020204" pitchFamily="34" charset="0"/>
            </a:endParaRPr>
          </a:p>
        </p:txBody>
      </p:sp>
      <p:sp>
        <p:nvSpPr>
          <p:cNvPr id="35" name="TextBox 34">
            <a:extLst>
              <a:ext uri="{FF2B5EF4-FFF2-40B4-BE49-F238E27FC236}">
                <a16:creationId xmlns:a16="http://schemas.microsoft.com/office/drawing/2014/main" xmlns="" id="{3FB21E3B-5A60-4C69-B405-9BD45E6E6220}"/>
              </a:ext>
            </a:extLst>
          </p:cNvPr>
          <p:cNvSpPr txBox="1"/>
          <p:nvPr/>
        </p:nvSpPr>
        <p:spPr>
          <a:xfrm>
            <a:off x="-23488593" y="4715279"/>
            <a:ext cx="8162626" cy="2308324"/>
          </a:xfrm>
          <a:prstGeom prst="rect">
            <a:avLst/>
          </a:prstGeom>
          <a:noFill/>
        </p:spPr>
        <p:txBody>
          <a:bodyPr wrap="square" rtlCol="0">
            <a:spAutoFit/>
          </a:bodyPr>
          <a:lstStyle/>
          <a:p>
            <a:r>
              <a:rPr lang="en-US" dirty="0" err="1"/>
              <a:t>empty_arr</a:t>
            </a:r>
            <a:r>
              <a:rPr lang="en-US" dirty="0"/>
              <a:t> = </a:t>
            </a:r>
            <a:r>
              <a:rPr lang="en-US" dirty="0" err="1"/>
              <a:t>np.empty</a:t>
            </a:r>
            <a:r>
              <a:rPr lang="en-US" dirty="0"/>
              <a:t>(5)</a:t>
            </a:r>
          </a:p>
          <a:p>
            <a:endParaRPr lang="en-PK" dirty="0"/>
          </a:p>
          <a:p>
            <a:r>
              <a:rPr lang="en-US" dirty="0"/>
              <a:t>This will create a one-dimensional NumPy array named </a:t>
            </a:r>
            <a:r>
              <a:rPr lang="en-US" b="1" dirty="0" err="1"/>
              <a:t>empty_arr</a:t>
            </a:r>
            <a:r>
              <a:rPr lang="en-US" dirty="0"/>
              <a:t> with five elements. However, note that the values of the elements are not initialized and will contain whatever is already in the memory at that location.</a:t>
            </a:r>
          </a:p>
          <a:p>
            <a:endParaRPr lang="en-US" dirty="0"/>
          </a:p>
          <a:p>
            <a:r>
              <a:rPr lang="en-US" dirty="0"/>
              <a:t>array([6.907566e-310, 6.907566e-310, 6.907566e-310, 6.907566e-310, 6.9075}</a:t>
            </a:r>
            <a:endParaRPr lang="en-PK" dirty="0"/>
          </a:p>
          <a:p>
            <a:endParaRPr lang="en-PK" dirty="0"/>
          </a:p>
        </p:txBody>
      </p:sp>
      <p:sp>
        <p:nvSpPr>
          <p:cNvPr id="36" name="TextBox 35">
            <a:extLst>
              <a:ext uri="{FF2B5EF4-FFF2-40B4-BE49-F238E27FC236}">
                <a16:creationId xmlns:a16="http://schemas.microsoft.com/office/drawing/2014/main" xmlns="" id="{BD3BEC98-71F2-48C1-AF26-E19259EE8439}"/>
              </a:ext>
            </a:extLst>
          </p:cNvPr>
          <p:cNvSpPr txBox="1"/>
          <p:nvPr/>
        </p:nvSpPr>
        <p:spPr>
          <a:xfrm>
            <a:off x="-21711426" y="3929660"/>
            <a:ext cx="8588771" cy="338554"/>
          </a:xfrm>
          <a:prstGeom prst="rect">
            <a:avLst/>
          </a:prstGeom>
          <a:noFill/>
        </p:spPr>
        <p:txBody>
          <a:bodyPr wrap="square" rtlCol="0">
            <a:spAutoFit/>
          </a:bodyPr>
          <a:lstStyle/>
          <a:p>
            <a:r>
              <a:rPr lang="en-US" sz="1600" b="1" dirty="0">
                <a:latin typeface="Arial Black" panose="020B0A04020102020204" pitchFamily="34" charset="0"/>
              </a:rPr>
              <a:t>Using the empty() function to create an array without initializing its values:</a:t>
            </a:r>
            <a:endParaRPr lang="en-PK" sz="1600" dirty="0">
              <a:latin typeface="Arial Black" panose="020B0A04020102020204" pitchFamily="34" charset="0"/>
            </a:endParaRPr>
          </a:p>
        </p:txBody>
      </p:sp>
    </p:spTree>
    <p:extLst>
      <p:ext uri="{BB962C8B-B14F-4D97-AF65-F5344CB8AC3E}">
        <p14:creationId xmlns:p14="http://schemas.microsoft.com/office/powerpoint/2010/main" val="3607537123"/>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232528" y="2546906"/>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029777" y="1939486"/>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808936" y="-14426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328009" y="5869436"/>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9008424" y="4837184"/>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Creating Arrays in NumPy</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942600" y="2134895"/>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zeros_arr</a:t>
            </a:r>
            <a:r>
              <a:rPr lang="en-US" b="1" dirty="0"/>
              <a:t> = </a:t>
            </a:r>
            <a:r>
              <a:rPr lang="en-US" b="1" dirty="0" err="1"/>
              <a:t>np.zeros</a:t>
            </a:r>
            <a:r>
              <a:rPr lang="en-US" b="1" dirty="0"/>
              <a:t>(5)</a:t>
            </a:r>
          </a:p>
          <a:p>
            <a:endParaRPr lang="en-US" b="1" dirty="0"/>
          </a:p>
          <a:p>
            <a:r>
              <a:rPr lang="en-US" dirty="0"/>
              <a:t>You've created a NumPy array named </a:t>
            </a:r>
            <a:r>
              <a:rPr lang="en-US" b="1" dirty="0" err="1"/>
              <a:t>zeros_arr</a:t>
            </a:r>
            <a:r>
              <a:rPr lang="en-US" dirty="0"/>
              <a:t> using the </a:t>
            </a:r>
            <a:r>
              <a:rPr lang="en-US" b="1" dirty="0" err="1"/>
              <a:t>np.zeros</a:t>
            </a:r>
            <a:r>
              <a:rPr lang="en-US" b="1" dirty="0"/>
              <a:t>()</a:t>
            </a:r>
            <a:r>
              <a:rPr lang="en-US" dirty="0"/>
              <a:t> function. This function creates an array filled with zeros. The parameter </a:t>
            </a:r>
            <a:r>
              <a:rPr lang="en-US" b="1" dirty="0"/>
              <a:t>5</a:t>
            </a:r>
            <a:r>
              <a:rPr lang="en-US" dirty="0"/>
              <a:t> specifies the shape of the array, indicating that it's a one-dimensional array with five elements.</a:t>
            </a:r>
            <a:endParaRPr lang="en-PK" dirty="0"/>
          </a:p>
          <a:p>
            <a:r>
              <a:rPr lang="en-US" dirty="0"/>
              <a:t> output of the </a:t>
            </a:r>
            <a:r>
              <a:rPr lang="en-US" b="1" dirty="0" err="1"/>
              <a:t>zeros_arr</a:t>
            </a:r>
            <a:r>
              <a:rPr lang="en-US" dirty="0"/>
              <a:t> </a:t>
            </a:r>
            <a:r>
              <a:rPr lang="en-US" dirty="0" err="1"/>
              <a:t>array:array</a:t>
            </a:r>
            <a:r>
              <a:rPr lang="en-US" dirty="0"/>
              <a:t>([0., 0., 0., 0., 0.])</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26416" y="1765064"/>
            <a:ext cx="8162626" cy="338554"/>
          </a:xfrm>
          <a:prstGeom prst="rect">
            <a:avLst/>
          </a:prstGeom>
          <a:noFill/>
        </p:spPr>
        <p:txBody>
          <a:bodyPr wrap="square" rtlCol="0">
            <a:spAutoFit/>
          </a:bodyPr>
          <a:lstStyle/>
          <a:p>
            <a:r>
              <a:rPr lang="en-US" sz="1600" b="1" dirty="0">
                <a:latin typeface="Arial Black" panose="020B0A04020102020204" pitchFamily="34" charset="0"/>
              </a:rPr>
              <a:t>Using the zeros() function to create an array filled with zeros:</a:t>
            </a:r>
            <a:endParaRPr lang="en-PK" sz="1400" dirty="0">
              <a:solidFill>
                <a:schemeClr val="tx1">
                  <a:lumMod val="95000"/>
                  <a:lumOff val="5000"/>
                </a:schemeClr>
              </a:solidFill>
              <a:latin typeface="Arial Black" panose="020B0A04020102020204" pitchFamily="34" charset="0"/>
            </a:endParaRPr>
          </a:p>
        </p:txBody>
      </p:sp>
      <p:sp>
        <p:nvSpPr>
          <p:cNvPr id="59" name="TextBox 58">
            <a:extLst>
              <a:ext uri="{FF2B5EF4-FFF2-40B4-BE49-F238E27FC236}">
                <a16:creationId xmlns:a16="http://schemas.microsoft.com/office/drawing/2014/main" xmlns="" id="{3C8E5DDC-5AE9-44C7-8294-04C01AC360AA}"/>
              </a:ext>
            </a:extLst>
          </p:cNvPr>
          <p:cNvSpPr txBox="1"/>
          <p:nvPr/>
        </p:nvSpPr>
        <p:spPr>
          <a:xfrm>
            <a:off x="13622417" y="2004108"/>
            <a:ext cx="7569644"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NumPy Arrays Faster?</a:t>
            </a:r>
            <a:endParaRPr lang="en-PK" sz="3600" dirty="0">
              <a:solidFill>
                <a:srgbClr val="53B586"/>
              </a:solidFill>
              <a:latin typeface="Arial Black" panose="020B0A04020102020204" pitchFamily="34" charset="0"/>
            </a:endParaRPr>
          </a:p>
        </p:txBody>
      </p:sp>
      <p:sp>
        <p:nvSpPr>
          <p:cNvPr id="60" name="TextBox 59">
            <a:extLst>
              <a:ext uri="{FF2B5EF4-FFF2-40B4-BE49-F238E27FC236}">
                <a16:creationId xmlns:a16="http://schemas.microsoft.com/office/drawing/2014/main" xmlns="" id="{17926C67-434F-4550-BBB6-2594DB70D5A5}"/>
              </a:ext>
            </a:extLst>
          </p:cNvPr>
          <p:cNvSpPr txBox="1"/>
          <p:nvPr/>
        </p:nvSpPr>
        <p:spPr>
          <a:xfrm>
            <a:off x="13656824" y="3391025"/>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
        <p:nvSpPr>
          <p:cNvPr id="61" name="TextBox 60">
            <a:extLst>
              <a:ext uri="{FF2B5EF4-FFF2-40B4-BE49-F238E27FC236}">
                <a16:creationId xmlns:a16="http://schemas.microsoft.com/office/drawing/2014/main" xmlns="" id="{6B2BA2F3-EC37-4B93-B331-7C63FE2A2652}"/>
              </a:ext>
            </a:extLst>
          </p:cNvPr>
          <p:cNvSpPr txBox="1"/>
          <p:nvPr/>
        </p:nvSpPr>
        <p:spPr>
          <a:xfrm>
            <a:off x="926416" y="4612322"/>
            <a:ext cx="8162626" cy="2308324"/>
          </a:xfrm>
          <a:prstGeom prst="rect">
            <a:avLst/>
          </a:prstGeom>
          <a:noFill/>
        </p:spPr>
        <p:txBody>
          <a:bodyPr wrap="square" rtlCol="0">
            <a:spAutoFit/>
          </a:bodyPr>
          <a:lstStyle/>
          <a:p>
            <a:r>
              <a:rPr lang="en-US" dirty="0" err="1"/>
              <a:t>empty_arr</a:t>
            </a:r>
            <a:r>
              <a:rPr lang="en-US" dirty="0"/>
              <a:t> = </a:t>
            </a:r>
            <a:r>
              <a:rPr lang="en-US" dirty="0" err="1"/>
              <a:t>np.empty</a:t>
            </a:r>
            <a:r>
              <a:rPr lang="en-US" dirty="0"/>
              <a:t>(5)</a:t>
            </a:r>
          </a:p>
          <a:p>
            <a:endParaRPr lang="en-PK" dirty="0"/>
          </a:p>
          <a:p>
            <a:r>
              <a:rPr lang="en-US" dirty="0"/>
              <a:t>This will create a one-dimensional NumPy array named </a:t>
            </a:r>
            <a:r>
              <a:rPr lang="en-US" b="1" dirty="0" err="1"/>
              <a:t>empty_arr</a:t>
            </a:r>
            <a:r>
              <a:rPr lang="en-US" dirty="0"/>
              <a:t> with five elements. However, note that the values of the elements are not initialized and will contain whatever is already in the memory at that location.</a:t>
            </a:r>
          </a:p>
          <a:p>
            <a:endParaRPr lang="en-US" dirty="0"/>
          </a:p>
          <a:p>
            <a:r>
              <a:rPr lang="en-US" dirty="0"/>
              <a:t>array([6.907566e-310, 6.907566e-310, 6.907566e-310, 6.907566e-310, 6.9075}</a:t>
            </a:r>
            <a:endParaRPr lang="en-PK" dirty="0"/>
          </a:p>
          <a:p>
            <a:endParaRPr lang="en-PK" dirty="0"/>
          </a:p>
        </p:txBody>
      </p:sp>
      <p:sp>
        <p:nvSpPr>
          <p:cNvPr id="62" name="TextBox 61">
            <a:extLst>
              <a:ext uri="{FF2B5EF4-FFF2-40B4-BE49-F238E27FC236}">
                <a16:creationId xmlns:a16="http://schemas.microsoft.com/office/drawing/2014/main" xmlns="" id="{25557E0F-0B72-454F-B2F3-C2122372AB7A}"/>
              </a:ext>
            </a:extLst>
          </p:cNvPr>
          <p:cNvSpPr txBox="1"/>
          <p:nvPr/>
        </p:nvSpPr>
        <p:spPr>
          <a:xfrm>
            <a:off x="922990" y="4273768"/>
            <a:ext cx="8588771" cy="338554"/>
          </a:xfrm>
          <a:prstGeom prst="rect">
            <a:avLst/>
          </a:prstGeom>
          <a:noFill/>
        </p:spPr>
        <p:txBody>
          <a:bodyPr wrap="square" rtlCol="0">
            <a:spAutoFit/>
          </a:bodyPr>
          <a:lstStyle/>
          <a:p>
            <a:r>
              <a:rPr lang="en-US" sz="1600" b="1" dirty="0">
                <a:latin typeface="Arial Black" panose="020B0A04020102020204" pitchFamily="34" charset="0"/>
              </a:rPr>
              <a:t>Using the empty() function to create an array without initializing its values:</a:t>
            </a:r>
            <a:endParaRPr lang="en-PK" sz="1600" dirty="0">
              <a:latin typeface="Arial Black" panose="020B0A04020102020204" pitchFamily="34" charset="0"/>
            </a:endParaRPr>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754994" y="5969881"/>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6" name="TextBox 35">
            <a:extLst>
              <a:ext uri="{FF2B5EF4-FFF2-40B4-BE49-F238E27FC236}">
                <a16:creationId xmlns:a16="http://schemas.microsoft.com/office/drawing/2014/main" xmlns="" id="{176CFD2E-00AB-4384-BC8B-9B860E60AB9C}"/>
              </a:ext>
            </a:extLst>
          </p:cNvPr>
          <p:cNvSpPr txBox="1"/>
          <p:nvPr/>
        </p:nvSpPr>
        <p:spPr>
          <a:xfrm>
            <a:off x="12860857" y="2322716"/>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zeros_arr</a:t>
            </a:r>
            <a:r>
              <a:rPr lang="en-US" b="1" dirty="0"/>
              <a:t> = </a:t>
            </a:r>
            <a:r>
              <a:rPr lang="en-US" b="1" dirty="0" err="1"/>
              <a:t>np.zeros</a:t>
            </a:r>
            <a:r>
              <a:rPr lang="en-US" b="1" dirty="0"/>
              <a:t>(5)</a:t>
            </a:r>
          </a:p>
          <a:p>
            <a:endParaRPr lang="en-US" b="1" dirty="0"/>
          </a:p>
          <a:p>
            <a:r>
              <a:rPr lang="en-US" dirty="0"/>
              <a:t>You've created a NumPy array named </a:t>
            </a:r>
            <a:r>
              <a:rPr lang="en-US" b="1" dirty="0" err="1"/>
              <a:t>zeros_arr</a:t>
            </a:r>
            <a:r>
              <a:rPr lang="en-US" dirty="0"/>
              <a:t> using the </a:t>
            </a:r>
            <a:r>
              <a:rPr lang="en-US" b="1" dirty="0" err="1"/>
              <a:t>np.zeros</a:t>
            </a:r>
            <a:r>
              <a:rPr lang="en-US" b="1" dirty="0"/>
              <a:t>()</a:t>
            </a:r>
            <a:r>
              <a:rPr lang="en-US" dirty="0"/>
              <a:t> function. This function creates an array filled with zeros. The parameter </a:t>
            </a:r>
            <a:r>
              <a:rPr lang="en-US" b="1" dirty="0"/>
              <a:t>5</a:t>
            </a:r>
            <a:r>
              <a:rPr lang="en-US" dirty="0"/>
              <a:t> specifies the shape of the array, indicating that it's a one-dimensional array with five elements.</a:t>
            </a:r>
            <a:endParaRPr lang="en-PK" dirty="0"/>
          </a:p>
          <a:p>
            <a:r>
              <a:rPr lang="en-US" dirty="0"/>
              <a:t> output of the </a:t>
            </a:r>
            <a:r>
              <a:rPr lang="en-US" b="1" dirty="0" err="1"/>
              <a:t>zeros_arr</a:t>
            </a:r>
            <a:r>
              <a:rPr lang="en-US" dirty="0"/>
              <a:t> </a:t>
            </a:r>
            <a:r>
              <a:rPr lang="en-US" dirty="0" err="1"/>
              <a:t>array:array</a:t>
            </a:r>
            <a:r>
              <a:rPr lang="en-US" dirty="0"/>
              <a:t>([0., 0., 0., 0., 0.])</a:t>
            </a:r>
            <a:endParaRPr lang="en-PK" dirty="0"/>
          </a:p>
        </p:txBody>
      </p:sp>
      <p:sp>
        <p:nvSpPr>
          <p:cNvPr id="37" name="TextBox 36">
            <a:extLst>
              <a:ext uri="{FF2B5EF4-FFF2-40B4-BE49-F238E27FC236}">
                <a16:creationId xmlns:a16="http://schemas.microsoft.com/office/drawing/2014/main" xmlns="" id="{883F33F1-13B1-4B0C-9C85-1592ABE7D050}"/>
              </a:ext>
            </a:extLst>
          </p:cNvPr>
          <p:cNvSpPr txBox="1"/>
          <p:nvPr/>
        </p:nvSpPr>
        <p:spPr>
          <a:xfrm>
            <a:off x="12844673" y="1952885"/>
            <a:ext cx="8162626" cy="338554"/>
          </a:xfrm>
          <a:prstGeom prst="rect">
            <a:avLst/>
          </a:prstGeom>
          <a:noFill/>
        </p:spPr>
        <p:txBody>
          <a:bodyPr wrap="square" rtlCol="0">
            <a:spAutoFit/>
          </a:bodyPr>
          <a:lstStyle/>
          <a:p>
            <a:r>
              <a:rPr lang="en-US" sz="1600" b="1" dirty="0">
                <a:latin typeface="Arial Black" panose="020B0A04020102020204" pitchFamily="34" charset="0"/>
              </a:rPr>
              <a:t>Using the zeros() function to create an array filled with zeros:</a:t>
            </a:r>
            <a:endParaRPr lang="en-PK" sz="1400" dirty="0">
              <a:solidFill>
                <a:schemeClr val="tx1">
                  <a:lumMod val="95000"/>
                  <a:lumOff val="5000"/>
                </a:schemeClr>
              </a:solidFill>
              <a:latin typeface="Arial Black" panose="020B0A04020102020204" pitchFamily="34" charset="0"/>
            </a:endParaRPr>
          </a:p>
        </p:txBody>
      </p:sp>
      <p:sp>
        <p:nvSpPr>
          <p:cNvPr id="38" name="TextBox 37">
            <a:extLst>
              <a:ext uri="{FF2B5EF4-FFF2-40B4-BE49-F238E27FC236}">
                <a16:creationId xmlns:a16="http://schemas.microsoft.com/office/drawing/2014/main" xmlns="" id="{D28C15B5-D431-439D-9266-2C34EDAB2744}"/>
              </a:ext>
            </a:extLst>
          </p:cNvPr>
          <p:cNvSpPr txBox="1"/>
          <p:nvPr/>
        </p:nvSpPr>
        <p:spPr>
          <a:xfrm>
            <a:off x="12844673" y="4800143"/>
            <a:ext cx="8162626" cy="2308324"/>
          </a:xfrm>
          <a:prstGeom prst="rect">
            <a:avLst/>
          </a:prstGeom>
          <a:noFill/>
        </p:spPr>
        <p:txBody>
          <a:bodyPr wrap="square" rtlCol="0">
            <a:spAutoFit/>
          </a:bodyPr>
          <a:lstStyle/>
          <a:p>
            <a:r>
              <a:rPr lang="en-US" dirty="0" err="1"/>
              <a:t>empty_arr</a:t>
            </a:r>
            <a:r>
              <a:rPr lang="en-US" dirty="0"/>
              <a:t> = </a:t>
            </a:r>
            <a:r>
              <a:rPr lang="en-US" dirty="0" err="1"/>
              <a:t>np.empty</a:t>
            </a:r>
            <a:r>
              <a:rPr lang="en-US" dirty="0"/>
              <a:t>(5)</a:t>
            </a:r>
          </a:p>
          <a:p>
            <a:endParaRPr lang="en-PK" dirty="0"/>
          </a:p>
          <a:p>
            <a:r>
              <a:rPr lang="en-US" dirty="0"/>
              <a:t>This will create a one-dimensional NumPy array named </a:t>
            </a:r>
            <a:r>
              <a:rPr lang="en-US" b="1" dirty="0" err="1"/>
              <a:t>empty_arr</a:t>
            </a:r>
            <a:r>
              <a:rPr lang="en-US" dirty="0"/>
              <a:t> with five elements. However, note that the values of the elements are not initialized and will contain whatever is already in the memory at that location.</a:t>
            </a:r>
          </a:p>
          <a:p>
            <a:endParaRPr lang="en-US" dirty="0"/>
          </a:p>
          <a:p>
            <a:r>
              <a:rPr lang="en-US" dirty="0"/>
              <a:t>array([6.907566e-310, 6.907566e-310, 6.907566e-310, 6.907566e-310, 6.9075}</a:t>
            </a:r>
            <a:endParaRPr lang="en-PK" dirty="0"/>
          </a:p>
          <a:p>
            <a:endParaRPr lang="en-PK" dirty="0"/>
          </a:p>
        </p:txBody>
      </p:sp>
      <p:sp>
        <p:nvSpPr>
          <p:cNvPr id="39" name="TextBox 38">
            <a:extLst>
              <a:ext uri="{FF2B5EF4-FFF2-40B4-BE49-F238E27FC236}">
                <a16:creationId xmlns:a16="http://schemas.microsoft.com/office/drawing/2014/main" xmlns="" id="{8605C6A4-80B2-4E65-8449-0DA91BB25F92}"/>
              </a:ext>
            </a:extLst>
          </p:cNvPr>
          <p:cNvSpPr txBox="1"/>
          <p:nvPr/>
        </p:nvSpPr>
        <p:spPr>
          <a:xfrm>
            <a:off x="12841247" y="4461589"/>
            <a:ext cx="8588771" cy="338554"/>
          </a:xfrm>
          <a:prstGeom prst="rect">
            <a:avLst/>
          </a:prstGeom>
          <a:noFill/>
        </p:spPr>
        <p:txBody>
          <a:bodyPr wrap="square" rtlCol="0">
            <a:spAutoFit/>
          </a:bodyPr>
          <a:lstStyle/>
          <a:p>
            <a:r>
              <a:rPr lang="en-US" sz="1600" b="1" dirty="0">
                <a:latin typeface="Arial Black" panose="020B0A04020102020204" pitchFamily="34" charset="0"/>
              </a:rPr>
              <a:t>Using the empty() function to create an array without initializing its values:</a:t>
            </a:r>
            <a:endParaRPr lang="en-PK" sz="1600" dirty="0">
              <a:latin typeface="Arial Black" panose="020B0A04020102020204" pitchFamily="34" charset="0"/>
            </a:endParaRPr>
          </a:p>
        </p:txBody>
      </p:sp>
      <p:sp>
        <p:nvSpPr>
          <p:cNvPr id="40" name="TextBox 39">
            <a:extLst>
              <a:ext uri="{FF2B5EF4-FFF2-40B4-BE49-F238E27FC236}">
                <a16:creationId xmlns:a16="http://schemas.microsoft.com/office/drawing/2014/main" xmlns="" id="{12389FB8-3895-4F6B-9240-372161921FAE}"/>
              </a:ext>
            </a:extLst>
          </p:cNvPr>
          <p:cNvSpPr txBox="1"/>
          <p:nvPr/>
        </p:nvSpPr>
        <p:spPr>
          <a:xfrm>
            <a:off x="-15136637" y="2616025"/>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full_arr</a:t>
            </a:r>
            <a:r>
              <a:rPr lang="en-US" b="1" dirty="0"/>
              <a:t> = </a:t>
            </a:r>
            <a:r>
              <a:rPr lang="en-US" b="1" dirty="0" err="1"/>
              <a:t>np.full</a:t>
            </a:r>
            <a:r>
              <a:rPr lang="en-US" b="1" dirty="0"/>
              <a:t>(5, 10)</a:t>
            </a:r>
            <a:endParaRPr lang="en-PK" dirty="0"/>
          </a:p>
          <a:p>
            <a:r>
              <a:rPr lang="en-US" dirty="0"/>
              <a:t>n this code snippet, </a:t>
            </a:r>
            <a:r>
              <a:rPr lang="en-US" b="1" dirty="0" err="1"/>
              <a:t>np.full</a:t>
            </a:r>
            <a:r>
              <a:rPr lang="en-US" b="1" dirty="0"/>
              <a:t>(5, 10)</a:t>
            </a:r>
            <a:r>
              <a:rPr lang="en-US" dirty="0"/>
              <a:t> creates a one-dimensional NumPy array named </a:t>
            </a:r>
            <a:r>
              <a:rPr lang="en-US" b="1" dirty="0" err="1"/>
              <a:t>full_arr</a:t>
            </a:r>
            <a:r>
              <a:rPr lang="en-US" dirty="0"/>
              <a:t> with five elements, and each element is filled with the value </a:t>
            </a:r>
            <a:r>
              <a:rPr lang="en-US" b="1" dirty="0"/>
              <a:t>10</a:t>
            </a:r>
            <a:r>
              <a:rPr lang="en-US" dirty="0"/>
              <a:t>.</a:t>
            </a:r>
            <a:endParaRPr lang="en-PK" dirty="0"/>
          </a:p>
          <a:p>
            <a:r>
              <a:rPr lang="en-US" dirty="0"/>
              <a:t>output of </a:t>
            </a:r>
            <a:r>
              <a:rPr lang="en-US" b="1" dirty="0" err="1"/>
              <a:t>full_arr</a:t>
            </a:r>
            <a:r>
              <a:rPr lang="en-US" dirty="0"/>
              <a:t>:</a:t>
            </a:r>
          </a:p>
          <a:p>
            <a:endParaRPr lang="en-PK" dirty="0"/>
          </a:p>
          <a:p>
            <a:r>
              <a:rPr lang="en-US" dirty="0"/>
              <a:t>array([10, 10, 10, 10, 10])</a:t>
            </a:r>
            <a:endParaRPr lang="en-PK" dirty="0"/>
          </a:p>
        </p:txBody>
      </p:sp>
      <p:sp>
        <p:nvSpPr>
          <p:cNvPr id="41" name="TextBox 40">
            <a:extLst>
              <a:ext uri="{FF2B5EF4-FFF2-40B4-BE49-F238E27FC236}">
                <a16:creationId xmlns:a16="http://schemas.microsoft.com/office/drawing/2014/main" xmlns="" id="{A420BC73-23B4-4E5C-AC83-5DA8C30844B9}"/>
              </a:ext>
            </a:extLst>
          </p:cNvPr>
          <p:cNvSpPr txBox="1"/>
          <p:nvPr/>
        </p:nvSpPr>
        <p:spPr>
          <a:xfrm>
            <a:off x="-9129668" y="2039145"/>
            <a:ext cx="8162626" cy="338554"/>
          </a:xfrm>
          <a:prstGeom prst="rect">
            <a:avLst/>
          </a:prstGeom>
          <a:noFill/>
        </p:spPr>
        <p:txBody>
          <a:bodyPr wrap="square" rtlCol="0">
            <a:spAutoFit/>
          </a:bodyPr>
          <a:lstStyle/>
          <a:p>
            <a:r>
              <a:rPr lang="en-US" sz="1600" b="1" dirty="0">
                <a:latin typeface="Arial Black" panose="020B0A04020102020204" pitchFamily="34" charset="0"/>
              </a:rPr>
              <a:t>Using the full() function to create an array filled with a specified value:</a:t>
            </a:r>
            <a:endParaRPr lang="en-PK" sz="1600" dirty="0">
              <a:latin typeface="Arial Black" panose="020B0A04020102020204" pitchFamily="34" charset="0"/>
            </a:endParaRPr>
          </a:p>
        </p:txBody>
      </p:sp>
      <p:sp>
        <p:nvSpPr>
          <p:cNvPr id="44" name="TextBox 43">
            <a:extLst>
              <a:ext uri="{FF2B5EF4-FFF2-40B4-BE49-F238E27FC236}">
                <a16:creationId xmlns:a16="http://schemas.microsoft.com/office/drawing/2014/main" xmlns="" id="{3A5323B9-E069-435D-AA3E-C46A093F5CA5}"/>
              </a:ext>
            </a:extLst>
          </p:cNvPr>
          <p:cNvSpPr txBox="1"/>
          <p:nvPr/>
        </p:nvSpPr>
        <p:spPr>
          <a:xfrm>
            <a:off x="-23136158" y="5076582"/>
            <a:ext cx="8162626" cy="2308324"/>
          </a:xfrm>
          <a:prstGeom prst="rect">
            <a:avLst/>
          </a:prstGeom>
          <a:noFill/>
        </p:spPr>
        <p:txBody>
          <a:bodyPr wrap="square" rtlCol="0">
            <a:spAutoFit/>
          </a:bodyPr>
          <a:lstStyle/>
          <a:p>
            <a:r>
              <a:rPr lang="en-US" dirty="0"/>
              <a:t>import </a:t>
            </a:r>
            <a:r>
              <a:rPr lang="en-US" dirty="0" err="1"/>
              <a:t>numpy</a:t>
            </a:r>
            <a:r>
              <a:rPr lang="en-US" dirty="0"/>
              <a:t> as np </a:t>
            </a:r>
            <a:endParaRPr lang="en-PK" dirty="0"/>
          </a:p>
          <a:p>
            <a:r>
              <a:rPr lang="en-US" dirty="0" err="1"/>
              <a:t>arr</a:t>
            </a:r>
            <a:r>
              <a:rPr lang="en-US" dirty="0"/>
              <a:t> = </a:t>
            </a:r>
            <a:r>
              <a:rPr lang="en-US" dirty="0" err="1"/>
              <a:t>np.arange</a:t>
            </a:r>
            <a:r>
              <a:rPr lang="en-US" dirty="0"/>
              <a:t>(1, 11, 2) </a:t>
            </a:r>
            <a:endParaRPr lang="en-PK" dirty="0"/>
          </a:p>
          <a:p>
            <a:r>
              <a:rPr lang="en-US" dirty="0"/>
              <a:t>In this code, </a:t>
            </a:r>
            <a:r>
              <a:rPr lang="en-US" dirty="0" err="1"/>
              <a:t>np.arange</a:t>
            </a:r>
            <a:r>
              <a:rPr lang="en-US" dirty="0"/>
              <a:t>(1, 11, 2) generates a one-dimensional NumPy array named </a:t>
            </a:r>
            <a:r>
              <a:rPr lang="en-US" dirty="0" err="1"/>
              <a:t>arr</a:t>
            </a:r>
            <a:r>
              <a:rPr lang="en-US" dirty="0"/>
              <a:t> with values starting from 1 up to (but not including) 11, with a step of 2 between each value.</a:t>
            </a:r>
            <a:endParaRPr lang="en-PK" dirty="0"/>
          </a:p>
          <a:p>
            <a:r>
              <a:rPr lang="en-US" dirty="0"/>
              <a:t> output of </a:t>
            </a:r>
            <a:r>
              <a:rPr lang="en-US" dirty="0" err="1"/>
              <a:t>arr</a:t>
            </a:r>
            <a:r>
              <a:rPr lang="en-US" dirty="0"/>
              <a:t>:</a:t>
            </a:r>
            <a:endParaRPr lang="en-PK" dirty="0"/>
          </a:p>
          <a:p>
            <a:r>
              <a:rPr lang="en-US" dirty="0"/>
              <a:t>array([1, 3, 5, 7, 9])</a:t>
            </a:r>
            <a:endParaRPr lang="en-PK" dirty="0"/>
          </a:p>
          <a:p>
            <a:endParaRPr lang="en-PK" dirty="0"/>
          </a:p>
        </p:txBody>
      </p:sp>
      <p:sp>
        <p:nvSpPr>
          <p:cNvPr id="45" name="TextBox 44">
            <a:extLst>
              <a:ext uri="{FF2B5EF4-FFF2-40B4-BE49-F238E27FC236}">
                <a16:creationId xmlns:a16="http://schemas.microsoft.com/office/drawing/2014/main" xmlns="" id="{F1CDEC41-7045-4AE6-9731-8582792D3D5E}"/>
              </a:ext>
            </a:extLst>
          </p:cNvPr>
          <p:cNvSpPr txBox="1"/>
          <p:nvPr/>
        </p:nvSpPr>
        <p:spPr>
          <a:xfrm>
            <a:off x="-20369659" y="4553470"/>
            <a:ext cx="8588771" cy="369332"/>
          </a:xfrm>
          <a:prstGeom prst="rect">
            <a:avLst/>
          </a:prstGeom>
          <a:noFill/>
        </p:spPr>
        <p:txBody>
          <a:bodyPr wrap="square" rtlCol="0">
            <a:spAutoFit/>
          </a:bodyPr>
          <a:lstStyle/>
          <a:p>
            <a:r>
              <a:rPr lang="en-US" b="1" dirty="0"/>
              <a:t>Using the </a:t>
            </a:r>
            <a:r>
              <a:rPr lang="en-US" b="1" dirty="0" err="1"/>
              <a:t>arange</a:t>
            </a:r>
            <a:r>
              <a:rPr lang="en-US" b="1" dirty="0"/>
              <a:t>() function to create an array with a range of values:</a:t>
            </a:r>
            <a:endParaRPr lang="en-PK" dirty="0"/>
          </a:p>
        </p:txBody>
      </p:sp>
    </p:spTree>
    <p:extLst>
      <p:ext uri="{BB962C8B-B14F-4D97-AF65-F5344CB8AC3E}">
        <p14:creationId xmlns:p14="http://schemas.microsoft.com/office/powerpoint/2010/main" val="238628773"/>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Isosceles Triangle 18">
            <a:extLst>
              <a:ext uri="{FF2B5EF4-FFF2-40B4-BE49-F238E27FC236}">
                <a16:creationId xmlns:a16="http://schemas.microsoft.com/office/drawing/2014/main" xmlns="" id="{A2F6ADEB-1B38-4B61-B49C-11A1070659D7}"/>
              </a:ext>
            </a:extLst>
          </p:cNvPr>
          <p:cNvSpPr/>
          <p:nvPr/>
        </p:nvSpPr>
        <p:spPr>
          <a:xfrm rot="5400000">
            <a:off x="-3929291" y="5235242"/>
            <a:ext cx="3155919" cy="3211264"/>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Isosceles Triangle 1">
            <a:extLst>
              <a:ext uri="{FF2B5EF4-FFF2-40B4-BE49-F238E27FC236}">
                <a16:creationId xmlns:a16="http://schemas.microsoft.com/office/drawing/2014/main" xmlns="" id="{AB47513B-0FB5-42D0-BF53-3DCF342A8426}"/>
              </a:ext>
            </a:extLst>
          </p:cNvPr>
          <p:cNvSpPr/>
          <p:nvPr/>
        </p:nvSpPr>
        <p:spPr>
          <a:xfrm rot="5400000">
            <a:off x="-5570623" y="16813"/>
            <a:ext cx="4921438" cy="2721362"/>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8" name="Isosceles Triangle 7">
            <a:extLst>
              <a:ext uri="{FF2B5EF4-FFF2-40B4-BE49-F238E27FC236}">
                <a16:creationId xmlns:a16="http://schemas.microsoft.com/office/drawing/2014/main" xmlns="" id="{6642C789-D79F-4622-860D-2C3D6FA1F8B5}"/>
              </a:ext>
            </a:extLst>
          </p:cNvPr>
          <p:cNvSpPr/>
          <p:nvPr/>
        </p:nvSpPr>
        <p:spPr>
          <a:xfrm rot="5400000">
            <a:off x="-5353061" y="1289758"/>
            <a:ext cx="4921438" cy="2721362"/>
          </a:xfrm>
          <a:prstGeom prst="triangle">
            <a:avLst>
              <a:gd name="adj" fmla="val 47560"/>
            </a:avLst>
          </a:prstGeom>
          <a:solidFill>
            <a:srgbClr val="C2E4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3" name="Isosceles Triangle 12">
            <a:extLst>
              <a:ext uri="{FF2B5EF4-FFF2-40B4-BE49-F238E27FC236}">
                <a16:creationId xmlns:a16="http://schemas.microsoft.com/office/drawing/2014/main" xmlns="" id="{61522167-4B98-46EE-A999-399D217E15EE}"/>
              </a:ext>
            </a:extLst>
          </p:cNvPr>
          <p:cNvSpPr/>
          <p:nvPr/>
        </p:nvSpPr>
        <p:spPr>
          <a:xfrm rot="5400000">
            <a:off x="-5085431" y="-134944"/>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6" name="Isosceles Triangle 15">
            <a:extLst>
              <a:ext uri="{FF2B5EF4-FFF2-40B4-BE49-F238E27FC236}">
                <a16:creationId xmlns:a16="http://schemas.microsoft.com/office/drawing/2014/main" xmlns="" id="{5818E7C5-22D1-4D1B-8B8E-9A2E7FF71013}"/>
              </a:ext>
            </a:extLst>
          </p:cNvPr>
          <p:cNvSpPr/>
          <p:nvPr/>
        </p:nvSpPr>
        <p:spPr>
          <a:xfrm rot="5400000">
            <a:off x="-5294311" y="3562121"/>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Isosceles Triangle 16">
            <a:extLst>
              <a:ext uri="{FF2B5EF4-FFF2-40B4-BE49-F238E27FC236}">
                <a16:creationId xmlns:a16="http://schemas.microsoft.com/office/drawing/2014/main" xmlns="" id="{A36B1531-204B-4442-8D4E-C112A4615B1F}"/>
              </a:ext>
            </a:extLst>
          </p:cNvPr>
          <p:cNvSpPr/>
          <p:nvPr/>
        </p:nvSpPr>
        <p:spPr>
          <a:xfrm rot="16200000">
            <a:off x="-2930005" y="3120085"/>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Isosceles Triangle 17">
            <a:extLst>
              <a:ext uri="{FF2B5EF4-FFF2-40B4-BE49-F238E27FC236}">
                <a16:creationId xmlns:a16="http://schemas.microsoft.com/office/drawing/2014/main" xmlns="" id="{2F2FBE5E-AB31-457F-8CF1-CBF99D75F514}"/>
              </a:ext>
            </a:extLst>
          </p:cNvPr>
          <p:cNvSpPr/>
          <p:nvPr/>
        </p:nvSpPr>
        <p:spPr>
          <a:xfrm rot="16200000">
            <a:off x="10556042" y="385047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1" name="Isosceles Triangle 20">
            <a:extLst>
              <a:ext uri="{FF2B5EF4-FFF2-40B4-BE49-F238E27FC236}">
                <a16:creationId xmlns:a16="http://schemas.microsoft.com/office/drawing/2014/main" xmlns="" id="{FA02FDA9-1E28-42FD-AC27-975CC28C78ED}"/>
              </a:ext>
            </a:extLst>
          </p:cNvPr>
          <p:cNvSpPr/>
          <p:nvPr/>
        </p:nvSpPr>
        <p:spPr>
          <a:xfrm rot="16200000">
            <a:off x="9280189" y="-1423187"/>
            <a:ext cx="3155919" cy="3211264"/>
          </a:xfrm>
          <a:prstGeom prst="triangle">
            <a:avLst>
              <a:gd name="adj" fmla="val 54804"/>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2" name="Isosceles Triangle 21">
            <a:extLst>
              <a:ext uri="{FF2B5EF4-FFF2-40B4-BE49-F238E27FC236}">
                <a16:creationId xmlns:a16="http://schemas.microsoft.com/office/drawing/2014/main" xmlns="" id="{0F00E5FE-0B0D-49B1-9B3C-4C1720571DDD}"/>
              </a:ext>
            </a:extLst>
          </p:cNvPr>
          <p:cNvSpPr/>
          <p:nvPr/>
        </p:nvSpPr>
        <p:spPr>
          <a:xfrm rot="16200000">
            <a:off x="9324110" y="2825480"/>
            <a:ext cx="4921438" cy="2721362"/>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3" name="Isosceles Triangle 22">
            <a:extLst>
              <a:ext uri="{FF2B5EF4-FFF2-40B4-BE49-F238E27FC236}">
                <a16:creationId xmlns:a16="http://schemas.microsoft.com/office/drawing/2014/main" xmlns="" id="{6A8FA5D3-2550-4074-826C-9636746E5659}"/>
              </a:ext>
            </a:extLst>
          </p:cNvPr>
          <p:cNvSpPr/>
          <p:nvPr/>
        </p:nvSpPr>
        <p:spPr>
          <a:xfrm rot="5400000">
            <a:off x="-4161723" y="4161004"/>
            <a:ext cx="2922602" cy="1523596"/>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Isosceles Triangle 23">
            <a:extLst>
              <a:ext uri="{FF2B5EF4-FFF2-40B4-BE49-F238E27FC236}">
                <a16:creationId xmlns:a16="http://schemas.microsoft.com/office/drawing/2014/main" xmlns="" id="{946C164A-1B48-459D-A2A7-E169BD456C96}"/>
              </a:ext>
            </a:extLst>
          </p:cNvPr>
          <p:cNvSpPr/>
          <p:nvPr/>
        </p:nvSpPr>
        <p:spPr>
          <a:xfrm rot="16200000">
            <a:off x="-2795543" y="3560754"/>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5" name="Isosceles Triangle 24">
            <a:extLst>
              <a:ext uri="{FF2B5EF4-FFF2-40B4-BE49-F238E27FC236}">
                <a16:creationId xmlns:a16="http://schemas.microsoft.com/office/drawing/2014/main" xmlns="" id="{37976AD9-DCDF-4856-BE62-606E8A949442}"/>
              </a:ext>
            </a:extLst>
          </p:cNvPr>
          <p:cNvSpPr/>
          <p:nvPr/>
        </p:nvSpPr>
        <p:spPr>
          <a:xfrm rot="5400000">
            <a:off x="-808936" y="-14426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6" name="Isosceles Triangle 25">
            <a:extLst>
              <a:ext uri="{FF2B5EF4-FFF2-40B4-BE49-F238E27FC236}">
                <a16:creationId xmlns:a16="http://schemas.microsoft.com/office/drawing/2014/main" xmlns="" id="{C22D4747-93E5-429E-BA30-D3F675D9B225}"/>
              </a:ext>
            </a:extLst>
          </p:cNvPr>
          <p:cNvSpPr/>
          <p:nvPr/>
        </p:nvSpPr>
        <p:spPr>
          <a:xfrm rot="5400000">
            <a:off x="10222376" y="1236799"/>
            <a:ext cx="1770750" cy="1056530"/>
          </a:xfrm>
          <a:prstGeom prst="triangle">
            <a:avLst>
              <a:gd name="adj" fmla="val 47560"/>
            </a:avLst>
          </a:prstGeom>
          <a:noFill/>
          <a:ln>
            <a:solidFill>
              <a:srgbClr val="C2E4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 name="Rectangle 2">
            <a:extLst>
              <a:ext uri="{FF2B5EF4-FFF2-40B4-BE49-F238E27FC236}">
                <a16:creationId xmlns:a16="http://schemas.microsoft.com/office/drawing/2014/main" xmlns="" id="{9A18DC21-2F71-43E2-8AA9-8EB026C4461C}"/>
              </a:ext>
            </a:extLst>
          </p:cNvPr>
          <p:cNvSpPr/>
          <p:nvPr/>
        </p:nvSpPr>
        <p:spPr>
          <a:xfrm rot="3439712">
            <a:off x="10030383" y="6255942"/>
            <a:ext cx="3211265" cy="1953052"/>
          </a:xfrm>
          <a:prstGeom prst="rect">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7" name="Isosceles Triangle 26">
            <a:extLst>
              <a:ext uri="{FF2B5EF4-FFF2-40B4-BE49-F238E27FC236}">
                <a16:creationId xmlns:a16="http://schemas.microsoft.com/office/drawing/2014/main" xmlns="" id="{90FC46AA-2D99-476A-ADE0-4D0020914737}"/>
              </a:ext>
            </a:extLst>
          </p:cNvPr>
          <p:cNvSpPr/>
          <p:nvPr/>
        </p:nvSpPr>
        <p:spPr>
          <a:xfrm rot="16200000">
            <a:off x="8744445" y="5220366"/>
            <a:ext cx="4120075" cy="2226880"/>
          </a:xfrm>
          <a:prstGeom prst="triangle">
            <a:avLst>
              <a:gd name="adj" fmla="val 47560"/>
            </a:avLst>
          </a:prstGeom>
          <a:noFill/>
          <a:ln>
            <a:solidFill>
              <a:srgbClr val="53B5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6" name="TextBox 5">
            <a:extLst>
              <a:ext uri="{FF2B5EF4-FFF2-40B4-BE49-F238E27FC236}">
                <a16:creationId xmlns:a16="http://schemas.microsoft.com/office/drawing/2014/main" xmlns="" id="{3242134D-D4BA-4118-8A34-8C0624A60850}"/>
              </a:ext>
            </a:extLst>
          </p:cNvPr>
          <p:cNvSpPr txBox="1"/>
          <p:nvPr/>
        </p:nvSpPr>
        <p:spPr>
          <a:xfrm>
            <a:off x="-3415461" y="3081453"/>
            <a:ext cx="1895109" cy="369332"/>
          </a:xfrm>
          <a:prstGeom prst="rect">
            <a:avLst/>
          </a:prstGeom>
          <a:noFill/>
        </p:spPr>
        <p:txBody>
          <a:bodyPr wrap="square" rtlCol="0">
            <a:spAutoFit/>
          </a:bodyPr>
          <a:lstStyle/>
          <a:p>
            <a:r>
              <a:rPr lang="en-US" i="1" dirty="0">
                <a:solidFill>
                  <a:schemeClr val="tx1">
                    <a:alpha val="0"/>
                  </a:schemeClr>
                </a:solidFill>
                <a:latin typeface="Arial Black" panose="020B0A04020102020204" pitchFamily="34" charset="0"/>
              </a:rPr>
              <a:t>Presenter</a:t>
            </a:r>
          </a:p>
        </p:txBody>
      </p:sp>
      <p:sp>
        <p:nvSpPr>
          <p:cNvPr id="42" name="TextBox 41">
            <a:extLst>
              <a:ext uri="{FF2B5EF4-FFF2-40B4-BE49-F238E27FC236}">
                <a16:creationId xmlns:a16="http://schemas.microsoft.com/office/drawing/2014/main" xmlns="" id="{D4CA726A-55BC-4D9C-BB17-3EBCCAB779AA}"/>
              </a:ext>
            </a:extLst>
          </p:cNvPr>
          <p:cNvSpPr txBox="1"/>
          <p:nvPr/>
        </p:nvSpPr>
        <p:spPr>
          <a:xfrm>
            <a:off x="-5119810" y="600256"/>
            <a:ext cx="1155847" cy="369332"/>
          </a:xfrm>
          <a:prstGeom prst="rect">
            <a:avLst/>
          </a:prstGeom>
          <a:noFill/>
        </p:spPr>
        <p:txBody>
          <a:bodyPr wrap="square" rtlCol="0">
            <a:spAutoFit/>
          </a:bodyPr>
          <a:lstStyle/>
          <a:p>
            <a:r>
              <a:rPr lang="en-US" dirty="0">
                <a:solidFill>
                  <a:schemeClr val="tx1">
                    <a:alpha val="0"/>
                  </a:schemeClr>
                </a:solidFill>
                <a:latin typeface="Arial Black" panose="020B0A04020102020204" pitchFamily="34" charset="0"/>
              </a:rPr>
              <a:t>NUMPY</a:t>
            </a:r>
            <a:endParaRPr lang="en-PK" dirty="0">
              <a:solidFill>
                <a:schemeClr val="tx1">
                  <a:alpha val="0"/>
                </a:schemeClr>
              </a:solidFill>
              <a:latin typeface="Arial Black" panose="020B0A04020102020204" pitchFamily="34" charset="0"/>
            </a:endParaRPr>
          </a:p>
        </p:txBody>
      </p:sp>
      <p:sp>
        <p:nvSpPr>
          <p:cNvPr id="71" name="TextBox 70">
            <a:extLst>
              <a:ext uri="{FF2B5EF4-FFF2-40B4-BE49-F238E27FC236}">
                <a16:creationId xmlns:a16="http://schemas.microsoft.com/office/drawing/2014/main" xmlns="" id="{591CA05E-8858-4F44-BBF3-E3D3A926980B}"/>
              </a:ext>
            </a:extLst>
          </p:cNvPr>
          <p:cNvSpPr txBox="1"/>
          <p:nvPr/>
        </p:nvSpPr>
        <p:spPr>
          <a:xfrm>
            <a:off x="-7539753" y="1115522"/>
            <a:ext cx="4253254" cy="584775"/>
          </a:xfrm>
          <a:prstGeom prst="rect">
            <a:avLst/>
          </a:prstGeom>
          <a:noFill/>
        </p:spPr>
        <p:txBody>
          <a:bodyPr wrap="square" rtlCol="0">
            <a:spAutoFit/>
          </a:bodyPr>
          <a:lstStyle/>
          <a:p>
            <a:r>
              <a:rPr lang="en-US" sz="3200" dirty="0">
                <a:solidFill>
                  <a:srgbClr val="53B586">
                    <a:alpha val="0"/>
                  </a:srgbClr>
                </a:solidFill>
                <a:latin typeface="Arial Black" panose="020B0A04020102020204" pitchFamily="34" charset="0"/>
              </a:rPr>
              <a:t>Array Splitting</a:t>
            </a:r>
            <a:endParaRPr lang="en-PK" sz="3200" dirty="0">
              <a:solidFill>
                <a:srgbClr val="53B586">
                  <a:alpha val="0"/>
                </a:srgbClr>
              </a:solidFill>
              <a:latin typeface="Arial Black" panose="020B0A04020102020204" pitchFamily="34" charset="0"/>
            </a:endParaRPr>
          </a:p>
        </p:txBody>
      </p:sp>
      <p:sp>
        <p:nvSpPr>
          <p:cNvPr id="43" name="TextBox 42">
            <a:extLst>
              <a:ext uri="{FF2B5EF4-FFF2-40B4-BE49-F238E27FC236}">
                <a16:creationId xmlns:a16="http://schemas.microsoft.com/office/drawing/2014/main" xmlns="" id="{D4A048B4-7589-4056-B40B-13F470B347E5}"/>
              </a:ext>
            </a:extLst>
          </p:cNvPr>
          <p:cNvSpPr txBox="1"/>
          <p:nvPr/>
        </p:nvSpPr>
        <p:spPr>
          <a:xfrm>
            <a:off x="-14500089" y="2273618"/>
            <a:ext cx="10189213"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tx1">
                    <a:alpha val="0"/>
                  </a:schemeClr>
                </a:solidFill>
              </a:rPr>
              <a:t>NumPy's array splitting functionality enables effortless segmentation of arrays along specified axes, facilitating streamlined data manipulation and analysis.</a:t>
            </a:r>
            <a:endParaRPr lang="en-PK" dirty="0">
              <a:solidFill>
                <a:schemeClr val="tx1">
                  <a:alpha val="0"/>
                </a:schemeClr>
              </a:solidFill>
            </a:endParaRPr>
          </a:p>
        </p:txBody>
      </p:sp>
      <p:sp>
        <p:nvSpPr>
          <p:cNvPr id="28" name="TextBox 27">
            <a:extLst>
              <a:ext uri="{FF2B5EF4-FFF2-40B4-BE49-F238E27FC236}">
                <a16:creationId xmlns:a16="http://schemas.microsoft.com/office/drawing/2014/main" xmlns="" id="{28DE34D6-779C-4B19-A9DD-18B32A31EA3E}"/>
              </a:ext>
            </a:extLst>
          </p:cNvPr>
          <p:cNvSpPr txBox="1"/>
          <p:nvPr/>
        </p:nvSpPr>
        <p:spPr>
          <a:xfrm>
            <a:off x="847297" y="927701"/>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Creating Arrays in NumPy…</a:t>
            </a:r>
            <a:endParaRPr lang="en-PK" sz="3600" dirty="0">
              <a:solidFill>
                <a:srgbClr val="53B586"/>
              </a:solidFill>
              <a:latin typeface="Arial Black" panose="020B0A04020102020204" pitchFamily="34" charset="0"/>
            </a:endParaRPr>
          </a:p>
        </p:txBody>
      </p:sp>
      <p:sp>
        <p:nvSpPr>
          <p:cNvPr id="55" name="TextBox 54">
            <a:extLst>
              <a:ext uri="{FF2B5EF4-FFF2-40B4-BE49-F238E27FC236}">
                <a16:creationId xmlns:a16="http://schemas.microsoft.com/office/drawing/2014/main" xmlns="" id="{6B42EC85-D6B9-4B15-80FB-EF30C00CF854}"/>
              </a:ext>
            </a:extLst>
          </p:cNvPr>
          <p:cNvSpPr txBox="1"/>
          <p:nvPr/>
        </p:nvSpPr>
        <p:spPr>
          <a:xfrm>
            <a:off x="942600" y="2134895"/>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full_arr</a:t>
            </a:r>
            <a:r>
              <a:rPr lang="en-US" b="1" dirty="0"/>
              <a:t> = </a:t>
            </a:r>
            <a:r>
              <a:rPr lang="en-US" b="1" dirty="0" err="1"/>
              <a:t>np.full</a:t>
            </a:r>
            <a:r>
              <a:rPr lang="en-US" b="1" dirty="0"/>
              <a:t>(5, 10)</a:t>
            </a:r>
            <a:endParaRPr lang="en-PK" dirty="0"/>
          </a:p>
          <a:p>
            <a:r>
              <a:rPr lang="en-US" dirty="0"/>
              <a:t>n this code snippet, </a:t>
            </a:r>
            <a:r>
              <a:rPr lang="en-US" b="1" dirty="0" err="1"/>
              <a:t>np.full</a:t>
            </a:r>
            <a:r>
              <a:rPr lang="en-US" b="1" dirty="0"/>
              <a:t>(5, 10)</a:t>
            </a:r>
            <a:r>
              <a:rPr lang="en-US" dirty="0"/>
              <a:t> creates a one-dimensional NumPy array named </a:t>
            </a:r>
            <a:r>
              <a:rPr lang="en-US" b="1" dirty="0" err="1"/>
              <a:t>full_arr</a:t>
            </a:r>
            <a:r>
              <a:rPr lang="en-US" dirty="0"/>
              <a:t> with five elements, and each element is filled with the value </a:t>
            </a:r>
            <a:r>
              <a:rPr lang="en-US" b="1" dirty="0"/>
              <a:t>10</a:t>
            </a:r>
            <a:r>
              <a:rPr lang="en-US" dirty="0"/>
              <a:t>.</a:t>
            </a:r>
            <a:endParaRPr lang="en-PK" dirty="0"/>
          </a:p>
          <a:p>
            <a:r>
              <a:rPr lang="en-US" dirty="0"/>
              <a:t>output of </a:t>
            </a:r>
            <a:r>
              <a:rPr lang="en-US" b="1" dirty="0" err="1"/>
              <a:t>full_arr</a:t>
            </a:r>
            <a:r>
              <a:rPr lang="en-US" dirty="0"/>
              <a:t>:</a:t>
            </a:r>
          </a:p>
          <a:p>
            <a:endParaRPr lang="en-PK" dirty="0"/>
          </a:p>
          <a:p>
            <a:r>
              <a:rPr lang="en-US" dirty="0"/>
              <a:t>array([10, 10, 10, 10, 10])</a:t>
            </a:r>
            <a:endParaRPr lang="en-PK" dirty="0"/>
          </a:p>
        </p:txBody>
      </p:sp>
      <p:sp>
        <p:nvSpPr>
          <p:cNvPr id="56" name="TextBox 55">
            <a:extLst>
              <a:ext uri="{FF2B5EF4-FFF2-40B4-BE49-F238E27FC236}">
                <a16:creationId xmlns:a16="http://schemas.microsoft.com/office/drawing/2014/main" xmlns="" id="{5C14304C-32F5-4926-81DE-A1DF15184117}"/>
              </a:ext>
            </a:extLst>
          </p:cNvPr>
          <p:cNvSpPr txBox="1"/>
          <p:nvPr/>
        </p:nvSpPr>
        <p:spPr>
          <a:xfrm>
            <a:off x="926416" y="1765064"/>
            <a:ext cx="8162626" cy="338554"/>
          </a:xfrm>
          <a:prstGeom prst="rect">
            <a:avLst/>
          </a:prstGeom>
          <a:noFill/>
        </p:spPr>
        <p:txBody>
          <a:bodyPr wrap="square" rtlCol="0">
            <a:spAutoFit/>
          </a:bodyPr>
          <a:lstStyle/>
          <a:p>
            <a:r>
              <a:rPr lang="en-US" sz="1600" b="1" dirty="0">
                <a:latin typeface="Arial Black" panose="020B0A04020102020204" pitchFamily="34" charset="0"/>
              </a:rPr>
              <a:t>Using the full() function to create an array filled with a specified value:</a:t>
            </a:r>
            <a:endParaRPr lang="en-PK" sz="1600" dirty="0">
              <a:latin typeface="Arial Black" panose="020B0A04020102020204" pitchFamily="34" charset="0"/>
            </a:endParaRPr>
          </a:p>
        </p:txBody>
      </p:sp>
      <p:sp>
        <p:nvSpPr>
          <p:cNvPr id="59" name="TextBox 58">
            <a:extLst>
              <a:ext uri="{FF2B5EF4-FFF2-40B4-BE49-F238E27FC236}">
                <a16:creationId xmlns:a16="http://schemas.microsoft.com/office/drawing/2014/main" xmlns="" id="{3C8E5DDC-5AE9-44C7-8294-04C01AC360AA}"/>
              </a:ext>
            </a:extLst>
          </p:cNvPr>
          <p:cNvSpPr txBox="1"/>
          <p:nvPr/>
        </p:nvSpPr>
        <p:spPr>
          <a:xfrm>
            <a:off x="13622417" y="2004108"/>
            <a:ext cx="7569644"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Why is NumPy Arrays Faster?</a:t>
            </a:r>
            <a:endParaRPr lang="en-PK" sz="3600" dirty="0">
              <a:solidFill>
                <a:srgbClr val="53B586"/>
              </a:solidFill>
              <a:latin typeface="Arial Black" panose="020B0A04020102020204" pitchFamily="34" charset="0"/>
            </a:endParaRPr>
          </a:p>
        </p:txBody>
      </p:sp>
      <p:sp>
        <p:nvSpPr>
          <p:cNvPr id="60" name="TextBox 59">
            <a:extLst>
              <a:ext uri="{FF2B5EF4-FFF2-40B4-BE49-F238E27FC236}">
                <a16:creationId xmlns:a16="http://schemas.microsoft.com/office/drawing/2014/main" xmlns="" id="{17926C67-434F-4550-BBB6-2594DB70D5A5}"/>
              </a:ext>
            </a:extLst>
          </p:cNvPr>
          <p:cNvSpPr txBox="1"/>
          <p:nvPr/>
        </p:nvSpPr>
        <p:spPr>
          <a:xfrm>
            <a:off x="13656824" y="3391025"/>
            <a:ext cx="6850973" cy="1477328"/>
          </a:xfrm>
          <a:prstGeom prst="rect">
            <a:avLst/>
          </a:prstGeom>
          <a:noFill/>
        </p:spPr>
        <p:txBody>
          <a:bodyPr wrap="square" rtlCol="0">
            <a:spAutoFit/>
          </a:bodyPr>
          <a:lstStyle/>
          <a:p>
            <a:pPr algn="ctr"/>
            <a:r>
              <a:rPr lang="en-US" dirty="0"/>
              <a:t>NumPy arrays are stored in contiguous blocks of memory, which allows for more efficient cache utilization and faster access compared to the scattered memory of Python lists. Additionally, NumPy operations are implemented in C, which significantly improves their execution speed compared to Python's interpreted nature.</a:t>
            </a:r>
            <a:endParaRPr lang="en-PK" dirty="0"/>
          </a:p>
        </p:txBody>
      </p:sp>
      <p:sp>
        <p:nvSpPr>
          <p:cNvPr id="61" name="TextBox 60">
            <a:extLst>
              <a:ext uri="{FF2B5EF4-FFF2-40B4-BE49-F238E27FC236}">
                <a16:creationId xmlns:a16="http://schemas.microsoft.com/office/drawing/2014/main" xmlns="" id="{6B2BA2F3-EC37-4B93-B331-7C63FE2A2652}"/>
              </a:ext>
            </a:extLst>
          </p:cNvPr>
          <p:cNvSpPr txBox="1"/>
          <p:nvPr/>
        </p:nvSpPr>
        <p:spPr>
          <a:xfrm>
            <a:off x="942600" y="4685171"/>
            <a:ext cx="8162626" cy="2308324"/>
          </a:xfrm>
          <a:prstGeom prst="rect">
            <a:avLst/>
          </a:prstGeom>
          <a:noFill/>
        </p:spPr>
        <p:txBody>
          <a:bodyPr wrap="square" rtlCol="0">
            <a:spAutoFit/>
          </a:bodyPr>
          <a:lstStyle/>
          <a:p>
            <a:r>
              <a:rPr lang="en-US" dirty="0"/>
              <a:t>import </a:t>
            </a:r>
            <a:r>
              <a:rPr lang="en-US" dirty="0" err="1"/>
              <a:t>numpy</a:t>
            </a:r>
            <a:r>
              <a:rPr lang="en-US" dirty="0"/>
              <a:t> as np </a:t>
            </a:r>
            <a:endParaRPr lang="en-PK" dirty="0"/>
          </a:p>
          <a:p>
            <a:r>
              <a:rPr lang="en-US" dirty="0" err="1"/>
              <a:t>arr</a:t>
            </a:r>
            <a:r>
              <a:rPr lang="en-US" dirty="0"/>
              <a:t> = </a:t>
            </a:r>
            <a:r>
              <a:rPr lang="en-US" dirty="0" err="1"/>
              <a:t>np.arange</a:t>
            </a:r>
            <a:r>
              <a:rPr lang="en-US" dirty="0"/>
              <a:t>(1, 11, 2) </a:t>
            </a:r>
            <a:endParaRPr lang="en-PK" dirty="0"/>
          </a:p>
          <a:p>
            <a:r>
              <a:rPr lang="en-US" dirty="0"/>
              <a:t>In this code, </a:t>
            </a:r>
            <a:r>
              <a:rPr lang="en-US" dirty="0" err="1"/>
              <a:t>np.arange</a:t>
            </a:r>
            <a:r>
              <a:rPr lang="en-US" dirty="0"/>
              <a:t>(1, 11, 2) generates a one-dimensional NumPy array named </a:t>
            </a:r>
            <a:r>
              <a:rPr lang="en-US" dirty="0" err="1"/>
              <a:t>arr</a:t>
            </a:r>
            <a:r>
              <a:rPr lang="en-US" dirty="0"/>
              <a:t> with values starting from 1 up to (but not including) 11, with a step of 2 between each value.</a:t>
            </a:r>
            <a:endParaRPr lang="en-PK" dirty="0"/>
          </a:p>
          <a:p>
            <a:r>
              <a:rPr lang="en-US" dirty="0"/>
              <a:t> output of </a:t>
            </a:r>
            <a:r>
              <a:rPr lang="en-US" dirty="0" err="1"/>
              <a:t>arr</a:t>
            </a:r>
            <a:r>
              <a:rPr lang="en-US" dirty="0"/>
              <a:t>:</a:t>
            </a:r>
            <a:endParaRPr lang="en-PK" dirty="0"/>
          </a:p>
          <a:p>
            <a:r>
              <a:rPr lang="en-US" dirty="0"/>
              <a:t>array([1, 3, 5, 7, 9])</a:t>
            </a:r>
            <a:endParaRPr lang="en-PK" dirty="0"/>
          </a:p>
          <a:p>
            <a:endParaRPr lang="en-PK" dirty="0"/>
          </a:p>
        </p:txBody>
      </p:sp>
      <p:sp>
        <p:nvSpPr>
          <p:cNvPr id="62" name="TextBox 61">
            <a:extLst>
              <a:ext uri="{FF2B5EF4-FFF2-40B4-BE49-F238E27FC236}">
                <a16:creationId xmlns:a16="http://schemas.microsoft.com/office/drawing/2014/main" xmlns="" id="{25557E0F-0B72-454F-B2F3-C2122372AB7A}"/>
              </a:ext>
            </a:extLst>
          </p:cNvPr>
          <p:cNvSpPr txBox="1"/>
          <p:nvPr/>
        </p:nvSpPr>
        <p:spPr>
          <a:xfrm>
            <a:off x="922990" y="4273768"/>
            <a:ext cx="8588771" cy="369332"/>
          </a:xfrm>
          <a:prstGeom prst="rect">
            <a:avLst/>
          </a:prstGeom>
          <a:noFill/>
        </p:spPr>
        <p:txBody>
          <a:bodyPr wrap="square" rtlCol="0">
            <a:spAutoFit/>
          </a:bodyPr>
          <a:lstStyle/>
          <a:p>
            <a:r>
              <a:rPr lang="en-US" b="1" dirty="0"/>
              <a:t>Using the </a:t>
            </a:r>
            <a:r>
              <a:rPr lang="en-US" b="1" dirty="0" err="1"/>
              <a:t>arange</a:t>
            </a:r>
            <a:r>
              <a:rPr lang="en-US" b="1" dirty="0"/>
              <a:t>() function to create an array with a range of values:</a:t>
            </a:r>
            <a:endParaRPr lang="en-PK" dirty="0"/>
          </a:p>
        </p:txBody>
      </p:sp>
      <p:sp>
        <p:nvSpPr>
          <p:cNvPr id="32" name="Isosceles Triangle 31">
            <a:extLst>
              <a:ext uri="{FF2B5EF4-FFF2-40B4-BE49-F238E27FC236}">
                <a16:creationId xmlns:a16="http://schemas.microsoft.com/office/drawing/2014/main" xmlns="" id="{22742A4F-18B3-44C9-A60E-20C0773709CB}"/>
              </a:ext>
            </a:extLst>
          </p:cNvPr>
          <p:cNvSpPr/>
          <p:nvPr/>
        </p:nvSpPr>
        <p:spPr>
          <a:xfrm rot="5400000">
            <a:off x="-732855" y="6430683"/>
            <a:ext cx="1770750" cy="1056530"/>
          </a:xfrm>
          <a:prstGeom prst="triangle">
            <a:avLst>
              <a:gd name="adj" fmla="val 47560"/>
            </a:avLst>
          </a:prstGeom>
          <a:solidFill>
            <a:srgbClr val="53B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TextBox 28">
            <a:extLst>
              <a:ext uri="{FF2B5EF4-FFF2-40B4-BE49-F238E27FC236}">
                <a16:creationId xmlns:a16="http://schemas.microsoft.com/office/drawing/2014/main" xmlns="" id="{2A310236-B7FD-443E-9A08-DBFECD0710D4}"/>
              </a:ext>
            </a:extLst>
          </p:cNvPr>
          <p:cNvSpPr txBox="1"/>
          <p:nvPr/>
        </p:nvSpPr>
        <p:spPr>
          <a:xfrm>
            <a:off x="13480128" y="969588"/>
            <a:ext cx="8162626" cy="646331"/>
          </a:xfrm>
          <a:prstGeom prst="rect">
            <a:avLst/>
          </a:prstGeom>
          <a:noFill/>
        </p:spPr>
        <p:txBody>
          <a:bodyPr wrap="square" rtlCol="0">
            <a:spAutoFit/>
          </a:bodyPr>
          <a:lstStyle/>
          <a:p>
            <a:r>
              <a:rPr lang="en-US" sz="3600" dirty="0">
                <a:solidFill>
                  <a:srgbClr val="53B586"/>
                </a:solidFill>
                <a:latin typeface="Arial Black" panose="020B0A04020102020204" pitchFamily="34" charset="0"/>
              </a:rPr>
              <a:t>NumPy &amp; Alias…</a:t>
            </a:r>
            <a:endParaRPr lang="en-PK" sz="3600" dirty="0">
              <a:solidFill>
                <a:srgbClr val="53B586"/>
              </a:solidFill>
              <a:latin typeface="Arial Black" panose="020B0A04020102020204" pitchFamily="34" charset="0"/>
            </a:endParaRPr>
          </a:p>
        </p:txBody>
      </p:sp>
      <p:sp>
        <p:nvSpPr>
          <p:cNvPr id="30" name="TextBox 29">
            <a:extLst>
              <a:ext uri="{FF2B5EF4-FFF2-40B4-BE49-F238E27FC236}">
                <a16:creationId xmlns:a16="http://schemas.microsoft.com/office/drawing/2014/main" xmlns="" id="{A59DF41E-DE0E-4622-B1C4-37749E7FBC1E}"/>
              </a:ext>
            </a:extLst>
          </p:cNvPr>
          <p:cNvSpPr txBox="1"/>
          <p:nvPr/>
        </p:nvSpPr>
        <p:spPr>
          <a:xfrm>
            <a:off x="13551048" y="2399549"/>
            <a:ext cx="8162626" cy="1200329"/>
          </a:xfrm>
          <a:prstGeom prst="rect">
            <a:avLst/>
          </a:prstGeom>
          <a:noFill/>
        </p:spPr>
        <p:txBody>
          <a:bodyPr wrap="square" rtlCol="0">
            <a:spAutoFit/>
          </a:bodyPr>
          <a:lstStyle/>
          <a:p>
            <a:r>
              <a:rPr lang="en-US" dirty="0"/>
              <a:t>You can import NumPy with an alias like this:</a:t>
            </a:r>
            <a:endParaRPr lang="en-PK" dirty="0"/>
          </a:p>
          <a:p>
            <a:r>
              <a:rPr lang="en-US" b="1" dirty="0"/>
              <a:t>import </a:t>
            </a:r>
            <a:r>
              <a:rPr lang="en-US" b="1" dirty="0" err="1"/>
              <a:t>numpy</a:t>
            </a:r>
            <a:r>
              <a:rPr lang="en-US" b="1" dirty="0"/>
              <a:t> as np</a:t>
            </a:r>
            <a:endParaRPr lang="en-PK" dirty="0"/>
          </a:p>
          <a:p>
            <a:r>
              <a:rPr lang="en-US" dirty="0"/>
              <a:t>Or without an alias:</a:t>
            </a:r>
            <a:endParaRPr lang="en-PK" dirty="0"/>
          </a:p>
          <a:p>
            <a:r>
              <a:rPr lang="en-US" b="1" dirty="0"/>
              <a:t>import </a:t>
            </a:r>
            <a:r>
              <a:rPr lang="en-US" b="1" dirty="0" err="1"/>
              <a:t>numpy</a:t>
            </a:r>
            <a:endParaRPr lang="en-PK" dirty="0"/>
          </a:p>
        </p:txBody>
      </p:sp>
      <p:sp>
        <p:nvSpPr>
          <p:cNvPr id="31" name="TextBox 30">
            <a:extLst>
              <a:ext uri="{FF2B5EF4-FFF2-40B4-BE49-F238E27FC236}">
                <a16:creationId xmlns:a16="http://schemas.microsoft.com/office/drawing/2014/main" xmlns="" id="{84548A94-407A-42A2-97DB-8D3E08B0F13A}"/>
              </a:ext>
            </a:extLst>
          </p:cNvPr>
          <p:cNvSpPr txBox="1"/>
          <p:nvPr/>
        </p:nvSpPr>
        <p:spPr>
          <a:xfrm>
            <a:off x="13551048" y="1964091"/>
            <a:ext cx="8162626" cy="338554"/>
          </a:xfrm>
          <a:prstGeom prst="rect">
            <a:avLst/>
          </a:prstGeom>
          <a:noFill/>
        </p:spPr>
        <p:txBody>
          <a:bodyPr wrap="square" rtlCol="0">
            <a:spAutoFit/>
          </a:bodyPr>
          <a:lstStyle/>
          <a:p>
            <a:r>
              <a:rPr lang="en-US" sz="1600" b="1" dirty="0">
                <a:solidFill>
                  <a:schemeClr val="tx1">
                    <a:lumMod val="95000"/>
                    <a:lumOff val="5000"/>
                  </a:schemeClr>
                </a:solidFill>
                <a:latin typeface="Arial Black" panose="020B0A04020102020204" pitchFamily="34" charset="0"/>
              </a:rPr>
              <a:t>How to import NumPy with and without alias?</a:t>
            </a:r>
            <a:endParaRPr lang="en-PK" sz="1600" dirty="0">
              <a:solidFill>
                <a:schemeClr val="tx1">
                  <a:lumMod val="95000"/>
                  <a:lumOff val="5000"/>
                </a:schemeClr>
              </a:solidFill>
              <a:latin typeface="Arial Black" panose="020B0A04020102020204" pitchFamily="34" charset="0"/>
            </a:endParaRPr>
          </a:p>
        </p:txBody>
      </p:sp>
      <p:sp>
        <p:nvSpPr>
          <p:cNvPr id="33" name="TextBox 32">
            <a:extLst>
              <a:ext uri="{FF2B5EF4-FFF2-40B4-BE49-F238E27FC236}">
                <a16:creationId xmlns:a16="http://schemas.microsoft.com/office/drawing/2014/main" xmlns="" id="{B169A628-C619-4A0D-85CD-EE98639B3D96}"/>
              </a:ext>
            </a:extLst>
          </p:cNvPr>
          <p:cNvSpPr txBox="1"/>
          <p:nvPr/>
        </p:nvSpPr>
        <p:spPr>
          <a:xfrm>
            <a:off x="13551048" y="4238259"/>
            <a:ext cx="8162626" cy="2308324"/>
          </a:xfrm>
          <a:prstGeom prst="rect">
            <a:avLst/>
          </a:prstGeom>
          <a:noFill/>
        </p:spPr>
        <p:txBody>
          <a:bodyPr wrap="square" rtlCol="0">
            <a:spAutoFit/>
          </a:bodyPr>
          <a:lstStyle/>
          <a:p>
            <a:r>
              <a:rPr lang="en-US" b="1" dirty="0"/>
              <a:t>Using the array() function:</a:t>
            </a:r>
          </a:p>
          <a:p>
            <a:endParaRPr lang="en-PK" dirty="0"/>
          </a:p>
          <a:p>
            <a:r>
              <a:rPr lang="en-US" dirty="0"/>
              <a:t>import </a:t>
            </a:r>
            <a:r>
              <a:rPr lang="en-US" dirty="0" err="1"/>
              <a:t>numpy</a:t>
            </a:r>
            <a:r>
              <a:rPr lang="en-US" dirty="0"/>
              <a:t> as np</a:t>
            </a:r>
            <a:endParaRPr lang="en-PK" dirty="0"/>
          </a:p>
          <a:p>
            <a:r>
              <a:rPr lang="en-US" dirty="0" err="1"/>
              <a:t>arr</a:t>
            </a:r>
            <a:r>
              <a:rPr lang="en-US" dirty="0"/>
              <a:t> = </a:t>
            </a:r>
            <a:r>
              <a:rPr lang="en-US" dirty="0" err="1"/>
              <a:t>np.array</a:t>
            </a:r>
            <a:r>
              <a:rPr lang="en-US" dirty="0"/>
              <a:t>([1, 2, 3, 4, 5])</a:t>
            </a:r>
            <a:endParaRPr lang="en-PK" dirty="0"/>
          </a:p>
          <a:p>
            <a:r>
              <a:rPr lang="en-US" dirty="0"/>
              <a:t>You have a NumPy array containing the elements </a:t>
            </a:r>
            <a:r>
              <a:rPr lang="en-US" b="1" dirty="0"/>
              <a:t>[1, 2, 3, 4, 5]</a:t>
            </a:r>
            <a:r>
              <a:rPr lang="en-US" dirty="0"/>
              <a:t>. This array is a one-dimensional array with five elements.</a:t>
            </a:r>
            <a:endParaRPr lang="en-PK" dirty="0"/>
          </a:p>
          <a:p>
            <a:r>
              <a:rPr lang="en-US" b="1" dirty="0"/>
              <a:t> output </a:t>
            </a:r>
            <a:endParaRPr lang="en-PK" dirty="0"/>
          </a:p>
          <a:p>
            <a:r>
              <a:rPr lang="en-US" dirty="0"/>
              <a:t>array([1, 2, 3, 4, 5])</a:t>
            </a:r>
            <a:endParaRPr lang="en-PK" dirty="0"/>
          </a:p>
        </p:txBody>
      </p:sp>
      <p:sp>
        <p:nvSpPr>
          <p:cNvPr id="35" name="TextBox 34">
            <a:extLst>
              <a:ext uri="{FF2B5EF4-FFF2-40B4-BE49-F238E27FC236}">
                <a16:creationId xmlns:a16="http://schemas.microsoft.com/office/drawing/2014/main" xmlns="" id="{AE2C0CF4-ED40-4A95-8F7F-CD33E7DAA17B}"/>
              </a:ext>
            </a:extLst>
          </p:cNvPr>
          <p:cNvSpPr txBox="1"/>
          <p:nvPr/>
        </p:nvSpPr>
        <p:spPr>
          <a:xfrm>
            <a:off x="14428576" y="2445838"/>
            <a:ext cx="8162626" cy="2031325"/>
          </a:xfrm>
          <a:prstGeom prst="rect">
            <a:avLst/>
          </a:prstGeom>
          <a:noFill/>
        </p:spPr>
        <p:txBody>
          <a:bodyPr wrap="square" rtlCol="0">
            <a:spAutoFit/>
          </a:bodyPr>
          <a:lstStyle/>
          <a:p>
            <a:r>
              <a:rPr lang="en-US" b="1" dirty="0"/>
              <a:t>Import </a:t>
            </a:r>
            <a:r>
              <a:rPr lang="en-US" b="1" dirty="0" err="1"/>
              <a:t>numpy</a:t>
            </a:r>
            <a:r>
              <a:rPr lang="en-US" b="1" dirty="0"/>
              <a:t> as np</a:t>
            </a:r>
            <a:endParaRPr lang="en-PK" dirty="0"/>
          </a:p>
          <a:p>
            <a:r>
              <a:rPr lang="en-US" b="1" dirty="0" err="1"/>
              <a:t>zeros_arr</a:t>
            </a:r>
            <a:r>
              <a:rPr lang="en-US" b="1" dirty="0"/>
              <a:t> = </a:t>
            </a:r>
            <a:r>
              <a:rPr lang="en-US" b="1" dirty="0" err="1"/>
              <a:t>np.zeros</a:t>
            </a:r>
            <a:r>
              <a:rPr lang="en-US" b="1" dirty="0"/>
              <a:t>(5)</a:t>
            </a:r>
          </a:p>
          <a:p>
            <a:endParaRPr lang="en-US" b="1" dirty="0"/>
          </a:p>
          <a:p>
            <a:r>
              <a:rPr lang="en-US" dirty="0"/>
              <a:t>You've created a NumPy array named </a:t>
            </a:r>
            <a:r>
              <a:rPr lang="en-US" b="1" dirty="0" err="1"/>
              <a:t>zeros_arr</a:t>
            </a:r>
            <a:r>
              <a:rPr lang="en-US" dirty="0"/>
              <a:t> using the </a:t>
            </a:r>
            <a:r>
              <a:rPr lang="en-US" b="1" dirty="0" err="1"/>
              <a:t>np.zeros</a:t>
            </a:r>
            <a:r>
              <a:rPr lang="en-US" b="1" dirty="0"/>
              <a:t>()</a:t>
            </a:r>
            <a:r>
              <a:rPr lang="en-US" dirty="0"/>
              <a:t> function. This function creates an array filled with zeros. The parameter </a:t>
            </a:r>
            <a:r>
              <a:rPr lang="en-US" b="1" dirty="0"/>
              <a:t>5</a:t>
            </a:r>
            <a:r>
              <a:rPr lang="en-US" dirty="0"/>
              <a:t> specifies the shape of the array, indicating that it's a one-dimensional array with five elements.</a:t>
            </a:r>
            <a:endParaRPr lang="en-PK" dirty="0"/>
          </a:p>
          <a:p>
            <a:r>
              <a:rPr lang="en-US" dirty="0"/>
              <a:t> output of the </a:t>
            </a:r>
            <a:r>
              <a:rPr lang="en-US" b="1" dirty="0" err="1"/>
              <a:t>zeros_arr</a:t>
            </a:r>
            <a:r>
              <a:rPr lang="en-US" dirty="0"/>
              <a:t> </a:t>
            </a:r>
            <a:r>
              <a:rPr lang="en-US" dirty="0" err="1"/>
              <a:t>array:array</a:t>
            </a:r>
            <a:r>
              <a:rPr lang="en-US" dirty="0"/>
              <a:t>([0., 0., 0., 0., 0.])</a:t>
            </a:r>
            <a:endParaRPr lang="en-PK" dirty="0"/>
          </a:p>
        </p:txBody>
      </p:sp>
      <p:sp>
        <p:nvSpPr>
          <p:cNvPr id="36" name="TextBox 35">
            <a:extLst>
              <a:ext uri="{FF2B5EF4-FFF2-40B4-BE49-F238E27FC236}">
                <a16:creationId xmlns:a16="http://schemas.microsoft.com/office/drawing/2014/main" xmlns="" id="{BDAB2F51-BEB6-4F29-BBCB-D78854546970}"/>
              </a:ext>
            </a:extLst>
          </p:cNvPr>
          <p:cNvSpPr txBox="1"/>
          <p:nvPr/>
        </p:nvSpPr>
        <p:spPr>
          <a:xfrm>
            <a:off x="13551048" y="2060995"/>
            <a:ext cx="8162626" cy="338554"/>
          </a:xfrm>
          <a:prstGeom prst="rect">
            <a:avLst/>
          </a:prstGeom>
          <a:noFill/>
        </p:spPr>
        <p:txBody>
          <a:bodyPr wrap="square" rtlCol="0">
            <a:spAutoFit/>
          </a:bodyPr>
          <a:lstStyle/>
          <a:p>
            <a:r>
              <a:rPr lang="en-US" sz="1600" b="1" dirty="0">
                <a:latin typeface="Arial Black" panose="020B0A04020102020204" pitchFamily="34" charset="0"/>
              </a:rPr>
              <a:t>Using the zeros() function to create an array filled with zeros:</a:t>
            </a:r>
            <a:endParaRPr lang="en-PK" sz="1400" dirty="0">
              <a:solidFill>
                <a:schemeClr val="tx1">
                  <a:lumMod val="95000"/>
                  <a:lumOff val="5000"/>
                </a:schemeClr>
              </a:solidFill>
              <a:latin typeface="Arial Black" panose="020B0A04020102020204" pitchFamily="34" charset="0"/>
            </a:endParaRPr>
          </a:p>
        </p:txBody>
      </p:sp>
      <p:sp>
        <p:nvSpPr>
          <p:cNvPr id="37" name="TextBox 36">
            <a:extLst>
              <a:ext uri="{FF2B5EF4-FFF2-40B4-BE49-F238E27FC236}">
                <a16:creationId xmlns:a16="http://schemas.microsoft.com/office/drawing/2014/main" xmlns="" id="{8DCC41A6-9C5B-4742-8A3E-F2428725FA02}"/>
              </a:ext>
            </a:extLst>
          </p:cNvPr>
          <p:cNvSpPr txBox="1"/>
          <p:nvPr/>
        </p:nvSpPr>
        <p:spPr>
          <a:xfrm>
            <a:off x="13551048" y="4908253"/>
            <a:ext cx="8162626" cy="2308324"/>
          </a:xfrm>
          <a:prstGeom prst="rect">
            <a:avLst/>
          </a:prstGeom>
          <a:noFill/>
        </p:spPr>
        <p:txBody>
          <a:bodyPr wrap="square" rtlCol="0">
            <a:spAutoFit/>
          </a:bodyPr>
          <a:lstStyle/>
          <a:p>
            <a:r>
              <a:rPr lang="en-US" dirty="0" err="1"/>
              <a:t>empty_arr</a:t>
            </a:r>
            <a:r>
              <a:rPr lang="en-US" dirty="0"/>
              <a:t> = </a:t>
            </a:r>
            <a:r>
              <a:rPr lang="en-US" dirty="0" err="1"/>
              <a:t>np.empty</a:t>
            </a:r>
            <a:r>
              <a:rPr lang="en-US" dirty="0"/>
              <a:t>(5)</a:t>
            </a:r>
          </a:p>
          <a:p>
            <a:endParaRPr lang="en-PK" dirty="0"/>
          </a:p>
          <a:p>
            <a:r>
              <a:rPr lang="en-US" dirty="0"/>
              <a:t>This will create a one-dimensional NumPy array named </a:t>
            </a:r>
            <a:r>
              <a:rPr lang="en-US" b="1" dirty="0" err="1"/>
              <a:t>empty_arr</a:t>
            </a:r>
            <a:r>
              <a:rPr lang="en-US" dirty="0"/>
              <a:t> with five elements. However, note that the values of the elements are not initialized and will contain whatever is already in the memory at that location.</a:t>
            </a:r>
          </a:p>
          <a:p>
            <a:endParaRPr lang="en-US" dirty="0"/>
          </a:p>
          <a:p>
            <a:r>
              <a:rPr lang="en-US" dirty="0"/>
              <a:t>array([6.907566e-310, 6.907566e-310, 6.907566e-310, 6.907566e-310, 6.9075}</a:t>
            </a:r>
            <a:endParaRPr lang="en-PK" dirty="0"/>
          </a:p>
          <a:p>
            <a:endParaRPr lang="en-PK" dirty="0"/>
          </a:p>
        </p:txBody>
      </p:sp>
      <p:sp>
        <p:nvSpPr>
          <p:cNvPr id="38" name="TextBox 37">
            <a:extLst>
              <a:ext uri="{FF2B5EF4-FFF2-40B4-BE49-F238E27FC236}">
                <a16:creationId xmlns:a16="http://schemas.microsoft.com/office/drawing/2014/main" xmlns="" id="{F784F61F-0AB8-4CE6-9F45-16381B86D2F1}"/>
              </a:ext>
            </a:extLst>
          </p:cNvPr>
          <p:cNvSpPr txBox="1"/>
          <p:nvPr/>
        </p:nvSpPr>
        <p:spPr>
          <a:xfrm>
            <a:off x="13547622" y="4569699"/>
            <a:ext cx="8588771" cy="338554"/>
          </a:xfrm>
          <a:prstGeom prst="rect">
            <a:avLst/>
          </a:prstGeom>
          <a:noFill/>
        </p:spPr>
        <p:txBody>
          <a:bodyPr wrap="square" rtlCol="0">
            <a:spAutoFit/>
          </a:bodyPr>
          <a:lstStyle/>
          <a:p>
            <a:r>
              <a:rPr lang="en-US" sz="1600" b="1" dirty="0">
                <a:latin typeface="Arial Black" panose="020B0A04020102020204" pitchFamily="34" charset="0"/>
              </a:rPr>
              <a:t>Using the empty() function to create an array without initializing its values:</a:t>
            </a:r>
            <a:endParaRPr lang="en-PK" sz="1600" dirty="0">
              <a:latin typeface="Arial Black" panose="020B0A04020102020204" pitchFamily="34" charset="0"/>
            </a:endParaRPr>
          </a:p>
        </p:txBody>
      </p:sp>
      <p:sp>
        <p:nvSpPr>
          <p:cNvPr id="41" name="TextBox 40">
            <a:extLst>
              <a:ext uri="{FF2B5EF4-FFF2-40B4-BE49-F238E27FC236}">
                <a16:creationId xmlns:a16="http://schemas.microsoft.com/office/drawing/2014/main" xmlns="" id="{C95C473A-C9C3-4CF6-AFDB-8E737BE89432}"/>
              </a:ext>
            </a:extLst>
          </p:cNvPr>
          <p:cNvSpPr txBox="1"/>
          <p:nvPr/>
        </p:nvSpPr>
        <p:spPr>
          <a:xfrm>
            <a:off x="-15221511" y="3266119"/>
            <a:ext cx="8162626" cy="2308324"/>
          </a:xfrm>
          <a:prstGeom prst="rect">
            <a:avLst/>
          </a:prstGeom>
          <a:noFill/>
        </p:spPr>
        <p:txBody>
          <a:bodyPr wrap="square" rtlCol="0">
            <a:spAutoFit/>
          </a:bodyPr>
          <a:lstStyle/>
          <a:p>
            <a:r>
              <a:rPr lang="en-US" dirty="0"/>
              <a:t>You can use the </a:t>
            </a:r>
            <a:r>
              <a:rPr lang="en-US" b="1" dirty="0" err="1"/>
              <a:t>np.linspace</a:t>
            </a:r>
            <a:r>
              <a:rPr lang="en-US" b="1" dirty="0"/>
              <a:t>()</a:t>
            </a:r>
            <a:r>
              <a:rPr lang="en-US" dirty="0"/>
              <a:t> function in NumPy to create an array with a specified number of evenly spaced values over a specified interval. Here's how you can do it:</a:t>
            </a:r>
            <a:endParaRPr lang="en-PK" dirty="0"/>
          </a:p>
          <a:p>
            <a:r>
              <a:rPr lang="en-US" dirty="0"/>
              <a:t>import </a:t>
            </a:r>
            <a:r>
              <a:rPr lang="en-US" dirty="0" err="1"/>
              <a:t>numpy</a:t>
            </a:r>
            <a:r>
              <a:rPr lang="en-US" dirty="0"/>
              <a:t> as np </a:t>
            </a:r>
            <a:r>
              <a:rPr lang="en-US" dirty="0" err="1"/>
              <a:t>arr</a:t>
            </a:r>
            <a:r>
              <a:rPr lang="en-US" dirty="0"/>
              <a:t> = </a:t>
            </a:r>
            <a:r>
              <a:rPr lang="en-US" dirty="0" err="1"/>
              <a:t>np.linspace</a:t>
            </a:r>
            <a:r>
              <a:rPr lang="en-US" dirty="0"/>
              <a:t>(1, 10, num=5) </a:t>
            </a:r>
            <a:endParaRPr lang="en-PK" dirty="0"/>
          </a:p>
          <a:p>
            <a:r>
              <a:rPr lang="en-US" dirty="0"/>
              <a:t>In this example, </a:t>
            </a:r>
            <a:r>
              <a:rPr lang="en-US" b="1" dirty="0" err="1"/>
              <a:t>np.linspace</a:t>
            </a:r>
            <a:r>
              <a:rPr lang="en-US" b="1" dirty="0"/>
              <a:t>(1, 10, num=5)</a:t>
            </a:r>
            <a:r>
              <a:rPr lang="en-US" dirty="0"/>
              <a:t> creates a one-dimensional NumPy array named </a:t>
            </a:r>
            <a:r>
              <a:rPr lang="en-US" b="1" dirty="0" err="1"/>
              <a:t>arr</a:t>
            </a:r>
            <a:r>
              <a:rPr lang="en-US" dirty="0"/>
              <a:t> with five evenly spaced values between 1 and 10, inclusive.</a:t>
            </a:r>
            <a:endParaRPr lang="en-PK" dirty="0"/>
          </a:p>
          <a:p>
            <a:r>
              <a:rPr lang="en-US" dirty="0"/>
              <a:t>output of </a:t>
            </a:r>
            <a:r>
              <a:rPr lang="en-US" b="1" dirty="0" err="1"/>
              <a:t>arr</a:t>
            </a:r>
            <a:r>
              <a:rPr lang="en-US" dirty="0"/>
              <a:t>:</a:t>
            </a:r>
          </a:p>
          <a:p>
            <a:endParaRPr lang="en-PK" dirty="0"/>
          </a:p>
          <a:p>
            <a:r>
              <a:rPr lang="en-US" dirty="0"/>
              <a:t>array([ 1. , 3.25, 5.5 , 7.75, 10. ])</a:t>
            </a:r>
            <a:endParaRPr lang="en-PK" dirty="0"/>
          </a:p>
        </p:txBody>
      </p:sp>
      <p:sp>
        <p:nvSpPr>
          <p:cNvPr id="44" name="TextBox 43">
            <a:extLst>
              <a:ext uri="{FF2B5EF4-FFF2-40B4-BE49-F238E27FC236}">
                <a16:creationId xmlns:a16="http://schemas.microsoft.com/office/drawing/2014/main" xmlns="" id="{E7978889-AA43-4A23-9A60-D20FF5FFDC2D}"/>
              </a:ext>
            </a:extLst>
          </p:cNvPr>
          <p:cNvSpPr txBox="1"/>
          <p:nvPr/>
        </p:nvSpPr>
        <p:spPr>
          <a:xfrm>
            <a:off x="-8454524" y="2110780"/>
            <a:ext cx="8345150" cy="584775"/>
          </a:xfrm>
          <a:prstGeom prst="rect">
            <a:avLst/>
          </a:prstGeom>
          <a:noFill/>
        </p:spPr>
        <p:txBody>
          <a:bodyPr wrap="square" rtlCol="0">
            <a:spAutoFit/>
          </a:bodyPr>
          <a:lstStyle/>
          <a:p>
            <a:r>
              <a:rPr lang="en-US" sz="1600" b="1" dirty="0">
                <a:latin typeface="Arial Black" panose="020B0A04020102020204" pitchFamily="34" charset="0"/>
              </a:rPr>
              <a:t>Using the </a:t>
            </a:r>
            <a:r>
              <a:rPr lang="en-US" sz="1600" b="1" dirty="0" err="1">
                <a:latin typeface="Arial Black" panose="020B0A04020102020204" pitchFamily="34" charset="0"/>
              </a:rPr>
              <a:t>linspace</a:t>
            </a:r>
            <a:r>
              <a:rPr lang="en-US" sz="1600" b="1" dirty="0">
                <a:latin typeface="Arial Black" panose="020B0A04020102020204" pitchFamily="34" charset="0"/>
              </a:rPr>
              <a:t>() function to create an array with a specified number of evenly spaced values:</a:t>
            </a:r>
            <a:endParaRPr lang="en-PK" sz="1600" dirty="0">
              <a:latin typeface="Arial Black" panose="020B0A04020102020204" pitchFamily="34" charset="0"/>
            </a:endParaRPr>
          </a:p>
        </p:txBody>
      </p:sp>
    </p:spTree>
    <p:extLst>
      <p:ext uri="{BB962C8B-B14F-4D97-AF65-F5344CB8AC3E}">
        <p14:creationId xmlns:p14="http://schemas.microsoft.com/office/powerpoint/2010/main" val="3442643312"/>
      </p:ext>
    </p:extLst>
  </p:cSld>
  <p:clrMapOvr>
    <a:masterClrMapping/>
  </p:clrMapOvr>
  <mc:AlternateContent xmlns:mc="http://schemas.openxmlformats.org/markup-compatibility/2006">
    <mc:Choice xmlns:p159="http://schemas.microsoft.com/office/powerpoint/2015/09/main" xmlns=""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6100</Words>
  <Application>Microsoft Office PowerPoint</Application>
  <PresentationFormat>Widescreen</PresentationFormat>
  <Paragraphs>743</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Arial Black</vt:lpstr>
      <vt:lpstr>Arial Narrow</vt:lpstr>
      <vt:lpstr>Calibri</vt:lpstr>
      <vt:lpstr>Calibri Light</vt:lpstr>
      <vt:lpstr>Franklin Gothic Book</vt:lpstr>
      <vt:lpstr>Rockwell</vt:lpstr>
      <vt:lpstr>Söhne</vt:lpstr>
      <vt:lpstr>Söhne Mono</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Types in  nUMpy</vt:lpstr>
      <vt:lpstr>Checking the Data Type of NumPy</vt:lpstr>
      <vt:lpstr>Get the Shape of an Array. </vt:lpstr>
      <vt:lpstr>ArrAy in Numpy</vt:lpstr>
      <vt:lpstr>Reshaping array in numpy</vt:lpstr>
      <vt:lpstr>NumPy Array Iterating </vt:lpstr>
      <vt:lpstr>Using ndenumerate()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Qasim's Pc</dc:creator>
  <cp:lastModifiedBy>Microsoft account</cp:lastModifiedBy>
  <cp:revision>56</cp:revision>
  <dcterms:created xsi:type="dcterms:W3CDTF">2024-05-04T12:24:49Z</dcterms:created>
  <dcterms:modified xsi:type="dcterms:W3CDTF">2024-05-08T04:09:43Z</dcterms:modified>
</cp:coreProperties>
</file>