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E090A-2516-4514-9473-36DBBC21CC98}">
          <p14:sldIdLst>
            <p14:sldId id="256"/>
            <p14:sldId id="257"/>
          </p14:sldIdLst>
        </p14:section>
        <p14:section name="Untitled Section" id="{16AD7D6F-E7E4-4503-AA4F-F116E33FA6A1}">
          <p14:sldIdLst>
            <p14:sldId id="259"/>
            <p14:sldId id="261"/>
            <p14:sldId id="262"/>
            <p14:sldId id="263"/>
            <p14:sldId id="258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0C7D-A485-42E5-4213-B26A2E256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22E20-A812-7227-BB56-5A5F3C4D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8494-29DC-0CC4-7234-470DCBC7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0B09-FD74-9B32-0B4F-2B396585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9243-0406-9A55-F114-E21103D2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DC8D-4666-93B8-F3A3-7D89D58F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4C07-B45E-05D3-9433-1ADE7D231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20BA-F188-9DC3-35C0-F7C10E5E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F359-3965-FAB4-146D-21B221C5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C644-FC6E-5B4C-11B8-D53E6726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172BF-8928-064C-EF88-71E0AC9DC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768C0-18FE-08FF-0FEA-55F459B76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ACF0-49EC-C630-7609-E2C2DD05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336C-AA0E-AF0B-A803-1C4A7B18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DD6C-E698-C1C7-1A0B-811B351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3CE5-0C4B-16A2-4B55-94EE63B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AB2A-1BCE-9806-715F-256C37CE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27B9-9EDB-03CE-2581-31D5CBA6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866C-53DB-C617-9469-A22C55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0BE4-C38D-555A-5CDC-87F468F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A119-BF76-4700-67F5-109395B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854D-C673-E62D-92D9-F3921B66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3B2E-47ED-F1D7-42AD-59DF4D4C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AA79-4395-D871-6F68-922483F3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8348-FBAD-10D5-072D-7D27E62F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D540-BDFC-4798-4F75-15354952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DBAE-50F5-BDF9-E2AF-38490600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0BC06-A72B-7554-900A-3DF696C25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2111-C285-2DB7-D3BD-CA87553C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4521-EEE8-03EE-ADEF-A25E7DAF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83AF2-3DF0-1AA4-8A64-F6A152DB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4C6D-C30E-04AF-1EC6-65FFCF77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CB60B-23EC-86EE-C61C-97EA84AC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14BF-EDF9-F144-9E28-E9C26113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0144D-D94D-1856-3576-2A1464061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AA7DB-9DD8-C92A-1B14-6B8080EEA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81189-1D8E-7111-A7AB-B81257F5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D3C3B-ECD3-DB0C-5171-8BC98A08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2FADD-4F9C-089F-F552-92E9B578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EAA7-2135-10DB-9A27-1737B217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242AD-82A2-4681-4655-A8C5EA82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C00EC-231D-B602-AB9B-C9BE1D8D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4482B-0BC4-D686-2F1E-631DCB7C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B24B-2343-20B0-48C3-8F6047EF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4FF9C-E04C-957D-B24A-108063C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D66EC-2FF1-E94F-2F03-92DA7CA0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C317-F5A0-22BE-665C-B012F988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AECD-D3A1-44C1-B1C2-6851C251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6FD46-63D9-6A02-0869-531AE9160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662C-470A-28DF-3517-692D146E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30F72-8490-9EF5-01A7-9DEFDC3C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B956-3266-D15A-E2AB-5546758B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3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D685-B21F-6629-5360-8B77886C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F7F24-16E7-2A9D-996D-19DDF74A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52345-91D9-19D4-1F95-099E1514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0ABA-1C88-A352-AE2F-B8CBBE21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1FD8A-145B-C6C5-7DED-FAD57595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B4A51-B663-3FB0-ACEF-1935BC1B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94E2C-F708-92F7-1A6F-836C4B9C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7BB8-4D67-E187-F8C7-B24FADD7C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6759-1005-904E-508F-549FB6BC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30341-C8D9-4207-A9E0-9394357BE6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8681-E9A1-1E32-A9D3-9A5608AB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CCD6-0DB1-52B4-CCE3-6997B58D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E7DEF-7FCA-4728-8B1C-BACB5FB3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4E0B-5F36-C694-1E26-ACB2000D8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Forward Pass in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B353-0DE8-C454-01A6-2157A30B5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B251-5312-C6E2-84E7-1AA2A88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8B1DB-C21C-0DDD-E1C0-3C7BDCE8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18" y="273155"/>
            <a:ext cx="8447324" cy="4351338"/>
          </a:xfrm>
        </p:spPr>
      </p:pic>
    </p:spTree>
    <p:extLst>
      <p:ext uri="{BB962C8B-B14F-4D97-AF65-F5344CB8AC3E}">
        <p14:creationId xmlns:p14="http://schemas.microsoft.com/office/powerpoint/2010/main" val="73433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AA1E-88EC-653E-9CD6-07D951D3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7774D-3DD3-DBEA-8000-1A7D8B9C6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29" y="321547"/>
            <a:ext cx="11441803" cy="5923504"/>
          </a:xfrm>
        </p:spPr>
      </p:pic>
    </p:spTree>
    <p:extLst>
      <p:ext uri="{BB962C8B-B14F-4D97-AF65-F5344CB8AC3E}">
        <p14:creationId xmlns:p14="http://schemas.microsoft.com/office/powerpoint/2010/main" val="132324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6D1E-7470-658F-2771-53AD373F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8860-641B-0E86-1BA3-0F7BB543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JetBrainsMono-Regular"/>
              </a:rPr>
              <a:t>from </a:t>
            </a:r>
            <a:r>
              <a:rPr lang="en-US" sz="1800" b="1" i="0" u="none" strike="noStrike" baseline="0" dirty="0" err="1">
                <a:solidFill>
                  <a:srgbClr val="05192D"/>
                </a:solidFill>
                <a:latin typeface="JetBrainsMono-Regular"/>
              </a:rPr>
              <a:t>torch.nn</a:t>
            </a:r>
            <a:r>
              <a:rPr lang="en-US" sz="1800" b="1" i="0" u="none" strike="noStrike" baseline="0" dirty="0">
                <a:solidFill>
                  <a:srgbClr val="05192D"/>
                </a:solidFill>
                <a:latin typeface="JetBrainsMono-Regular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JetBrainsMono-Regular"/>
              </a:rPr>
              <a:t>import </a:t>
            </a:r>
            <a:r>
              <a:rPr lang="en-US" sz="1800" b="1" i="0" u="none" strike="noStrike" baseline="0" dirty="0" err="1">
                <a:solidFill>
                  <a:srgbClr val="05192D"/>
                </a:solidFill>
                <a:latin typeface="JetBrainsMono-Regular"/>
              </a:rPr>
              <a:t>CrossEntropyLoss</a:t>
            </a:r>
            <a:endParaRPr lang="en-US" sz="1800" b="1" i="0" u="none" strike="noStrike" baseline="0" dirty="0">
              <a:solidFill>
                <a:srgbClr val="05192D"/>
              </a:solidFill>
              <a:latin typeface="JetBrainsMono-Regular"/>
            </a:endParaRPr>
          </a:p>
          <a:p>
            <a:pPr algn="l"/>
            <a:endParaRPr lang="en-US" sz="1800" b="1" i="0" u="none" strike="noStrike" baseline="0" dirty="0">
              <a:solidFill>
                <a:srgbClr val="05192D"/>
              </a:solidFill>
              <a:latin typeface="JetBrainsMon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scores = tensor([[-</a:t>
            </a:r>
            <a:r>
              <a:rPr lang="en-US" sz="1800" b="0" i="0" u="none" strike="noStrike" baseline="0" dirty="0">
                <a:solidFill>
                  <a:srgbClr val="C03072"/>
                </a:solidFill>
                <a:latin typeface="JetBrainsMono-Regular"/>
              </a:rPr>
              <a:t>0.1211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, </a:t>
            </a:r>
            <a:r>
              <a:rPr lang="en-US" sz="1800" b="0" i="0" u="none" strike="noStrike" baseline="0" dirty="0">
                <a:solidFill>
                  <a:srgbClr val="C03072"/>
                </a:solidFill>
                <a:latin typeface="JetBrainsMono-Regular"/>
              </a:rPr>
              <a:t>0.1059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]])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5192D"/>
                </a:solidFill>
                <a:latin typeface="JetBrainsMono-Regular"/>
              </a:rPr>
              <a:t>one_hot_target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 = tensor([[</a:t>
            </a:r>
            <a:r>
              <a:rPr lang="en-US" sz="1800" b="0" i="0" u="none" strike="noStrike" baseline="0" dirty="0">
                <a:solidFill>
                  <a:srgbClr val="C03072"/>
                </a:solidFill>
                <a:latin typeface="JetBrainsMono-Regular"/>
              </a:rPr>
              <a:t>1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, </a:t>
            </a:r>
            <a:r>
              <a:rPr lang="en-US" sz="1800" b="0" i="0" u="none" strike="noStrike" baseline="0" dirty="0">
                <a:solidFill>
                  <a:srgbClr val="C03072"/>
                </a:solidFill>
                <a:latin typeface="JetBrainsMono-Regular"/>
              </a:rPr>
              <a:t>0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]])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criterion = </a:t>
            </a:r>
            <a:r>
              <a:rPr lang="en-US" sz="1800" b="0" i="0" u="none" strike="noStrike" baseline="0" dirty="0" err="1">
                <a:solidFill>
                  <a:srgbClr val="05192D"/>
                </a:solidFill>
                <a:latin typeface="JetBrainsMono-Regular"/>
              </a:rPr>
              <a:t>CrossEntropyLoss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criterion(</a:t>
            </a:r>
            <a:r>
              <a:rPr lang="en-US" sz="1800" b="0" i="0" u="none" strike="noStrike" baseline="0" dirty="0" err="1">
                <a:solidFill>
                  <a:srgbClr val="05192D"/>
                </a:solidFill>
                <a:latin typeface="JetBrainsMono-Regular"/>
              </a:rPr>
              <a:t>scores.double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(), </a:t>
            </a:r>
            <a:r>
              <a:rPr lang="en-US" sz="1800" b="0" i="0" u="none" strike="noStrike" baseline="0" dirty="0" err="1">
                <a:solidFill>
                  <a:srgbClr val="05192D"/>
                </a:solidFill>
                <a:latin typeface="JetBrainsMono-Regular"/>
              </a:rPr>
              <a:t>one_hot_target.double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JetBrainsMono-Regular"/>
              </a:rPr>
              <a:t>())</a:t>
            </a:r>
          </a:p>
          <a:p>
            <a:pPr algn="l"/>
            <a:endParaRPr lang="en-US" sz="1800" dirty="0">
              <a:solidFill>
                <a:srgbClr val="05192D"/>
              </a:solidFill>
              <a:latin typeface="JetBrainsMono-Regular"/>
            </a:endParaRPr>
          </a:p>
          <a:p>
            <a:pPr algn="l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1E7EC-18DD-BB22-3962-EA3C46EC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39" y="4128303"/>
            <a:ext cx="10096409" cy="10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FE56-A6BF-1BB1-98FD-024B1B56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9E11-4741-9F84-4ECA-0B5F26F5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95" y="1160585"/>
            <a:ext cx="10710705" cy="50163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Loss function takes</a:t>
            </a:r>
          </a:p>
          <a:p>
            <a:pPr lvl="1"/>
            <a:r>
              <a:rPr lang="en-US" sz="2800" b="1" i="0" u="none" strike="noStrike" baseline="0" dirty="0">
                <a:solidFill>
                  <a:srgbClr val="05192D"/>
                </a:solidFill>
                <a:latin typeface="StudioFeixenSans-Semibold"/>
              </a:rPr>
              <a:t>scores</a:t>
            </a:r>
          </a:p>
          <a:p>
            <a:pPr lvl="2"/>
            <a:r>
              <a:rPr lang="en-US" sz="2800" b="0" i="0" u="none" strike="noStrike" baseline="0" dirty="0">
                <a:solidFill>
                  <a:srgbClr val="05192D"/>
                </a:solidFill>
                <a:latin typeface="StudioFeixenSans-Regular"/>
              </a:rPr>
              <a:t>model predictions </a:t>
            </a:r>
            <a:r>
              <a:rPr lang="en-US" sz="2800" b="0" i="0" u="none" strike="noStrike" baseline="0" dirty="0">
                <a:solidFill>
                  <a:srgbClr val="05192D"/>
                </a:solidFill>
                <a:latin typeface="StudioFeixenSans-Semibold"/>
              </a:rPr>
              <a:t>before </a:t>
            </a:r>
            <a:r>
              <a:rPr lang="en-US" sz="2800" b="0" i="0" u="none" strike="noStrike" baseline="0" dirty="0">
                <a:solidFill>
                  <a:srgbClr val="05192D"/>
                </a:solidFill>
                <a:latin typeface="StudioFeixenSans-Regular"/>
              </a:rPr>
              <a:t>the final </a:t>
            </a:r>
            <a:r>
              <a:rPr lang="en-US" sz="2800" b="0" i="0" u="none" strike="noStrike" baseline="0" dirty="0" err="1">
                <a:solidFill>
                  <a:srgbClr val="05192D"/>
                </a:solidFill>
                <a:latin typeface="StudioFeixenSans-Regular"/>
              </a:rPr>
              <a:t>softmax</a:t>
            </a:r>
            <a:r>
              <a:rPr lang="en-US" sz="2800" b="0" i="0" u="none" strike="noStrike" baseline="0" dirty="0">
                <a:solidFill>
                  <a:srgbClr val="05192D"/>
                </a:solidFill>
                <a:latin typeface="StudioFeixenSans-Regular"/>
              </a:rPr>
              <a:t> function</a:t>
            </a:r>
          </a:p>
          <a:p>
            <a:pPr algn="l"/>
            <a:r>
              <a:rPr lang="en-US" b="1" i="0" u="none" strike="noStrike" baseline="0" dirty="0" err="1">
                <a:solidFill>
                  <a:srgbClr val="05192D"/>
                </a:solidFill>
                <a:latin typeface="StudioFeixenSans-Semibold"/>
              </a:rPr>
              <a:t>one_hot_target</a:t>
            </a:r>
            <a:endParaRPr lang="en-US" b="1" i="0" u="none" strike="noStrike" baseline="0" dirty="0">
              <a:solidFill>
                <a:srgbClr val="05192D"/>
              </a:solidFill>
              <a:latin typeface="StudioFeixenSans-Semibold"/>
            </a:endParaRPr>
          </a:p>
          <a:p>
            <a:pPr lvl="1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one hot encoded ground truth label</a:t>
            </a:r>
          </a:p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and outputs </a:t>
            </a:r>
            <a:r>
              <a:rPr lang="en-US" b="1" i="0" u="none" strike="noStrike" baseline="0" dirty="0">
                <a:solidFill>
                  <a:srgbClr val="05192D"/>
                </a:solidFill>
                <a:latin typeface="StudioFeixenSans-Semibold"/>
              </a:rPr>
              <a:t>loss</a:t>
            </a:r>
          </a:p>
          <a:p>
            <a:pPr lvl="1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a single 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Semibold"/>
              </a:rPr>
              <a:t>float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.</a:t>
            </a:r>
          </a:p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Our training goal is to minimize loss.</a:t>
            </a:r>
          </a:p>
          <a:p>
            <a:pPr algn="l"/>
            <a:r>
              <a:rPr lang="en-US" sz="2600" b="0" i="0" u="none" strike="noStrike" baseline="0" dirty="0">
                <a:solidFill>
                  <a:srgbClr val="05192D"/>
                </a:solidFill>
                <a:latin typeface="StudioFeixenSans-Semibold"/>
              </a:rPr>
              <a:t>Minimizing the loss</a:t>
            </a:r>
          </a:p>
          <a:p>
            <a:pPr lvl="1"/>
            <a:r>
              <a:rPr lang="en-US" sz="2200" b="0" i="0" u="none" strike="noStrike" baseline="0" dirty="0">
                <a:solidFill>
                  <a:srgbClr val="05192D"/>
                </a:solidFill>
                <a:latin typeface="StudioFeixenSans-Semibold"/>
              </a:rPr>
              <a:t>We need to minimize loss</a:t>
            </a:r>
          </a:p>
          <a:p>
            <a:pPr lvl="1"/>
            <a:r>
              <a:rPr lang="en-US" sz="2200" b="0" i="0" u="none" strike="noStrike" baseline="0" dirty="0">
                <a:solidFill>
                  <a:srgbClr val="05192D"/>
                </a:solidFill>
                <a:latin typeface="StudioFeixenSans-Regular"/>
              </a:rPr>
              <a:t>High loss: model prediction is wrong</a:t>
            </a:r>
          </a:p>
          <a:p>
            <a:pPr lvl="1"/>
            <a:r>
              <a:rPr lang="en-US" sz="2200" b="0" i="0" u="none" strike="noStrike" baseline="0" dirty="0">
                <a:solidFill>
                  <a:srgbClr val="05192D"/>
                </a:solidFill>
                <a:latin typeface="StudioFeixenSans-Regular"/>
              </a:rPr>
              <a:t>Low loss: model prediction is correct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386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8B98-A1A8-C2B3-F5DB-63CA2F17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CCC4-D70A-0C07-B6B9-A9E16E27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E41AB-314F-BD31-7544-5F2DC90F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334"/>
            <a:ext cx="12192000" cy="60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8428-B203-49CF-78F1-B4634FB6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ABE4-EF19-F2D4-B43D-E91FAD9C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D534A-C3C1-098E-391D-B0126B71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553"/>
            <a:ext cx="12192000" cy="61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CF8E-3A8D-52C1-B040-F51FD986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05192D"/>
                </a:solidFill>
                <a:latin typeface="StudioFeixenSans-Semibold"/>
              </a:rPr>
              <a:t>Backpropagation concepts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5858-1BD4-D167-F1E0-7B001781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Consider a network made of three layers,</a:t>
            </a:r>
          </a:p>
          <a:p>
            <a:pPr algn="l"/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0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, </a:t>
            </a:r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1 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and </a:t>
            </a:r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2</a:t>
            </a:r>
          </a:p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we calculate local gradients for </a:t>
            </a:r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0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, </a:t>
            </a:r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1</a:t>
            </a:r>
          </a:p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and </a:t>
            </a:r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2 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using 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Semibold"/>
              </a:rPr>
              <a:t>backpropagation</a:t>
            </a:r>
          </a:p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we calculate loss gradients with respect</a:t>
            </a:r>
          </a:p>
          <a:p>
            <a:pPr algn="l"/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to </a:t>
            </a:r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2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, then use </a:t>
            </a:r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2 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gradients to calculate</a:t>
            </a:r>
          </a:p>
          <a:p>
            <a:pPr algn="l"/>
            <a:r>
              <a:rPr lang="en-US" b="0" i="1" u="none" strike="noStrike" baseline="0" dirty="0">
                <a:solidFill>
                  <a:srgbClr val="05192D"/>
                </a:solidFill>
                <a:latin typeface="KaTeX_Math-Italic"/>
              </a:rPr>
              <a:t>L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KaTeX_Main-Regular"/>
              </a:rPr>
              <a:t>1 </a:t>
            </a:r>
            <a:r>
              <a:rPr lang="en-US" b="0" i="0" u="none" strike="noStrike" baseline="0" dirty="0">
                <a:solidFill>
                  <a:srgbClr val="05192D"/>
                </a:solidFill>
                <a:latin typeface="StudioFeixenSans-Regular"/>
              </a:rPr>
              <a:t>gradients, and so 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4A82E-2073-175F-EF33-9CFCB069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685" y="1281214"/>
            <a:ext cx="4293074" cy="44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7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2220-E8F4-36FE-087C-88A7306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9566-BD66-9F12-0219-4A9BB1D3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3B41-6F9F-D303-85D6-85DAC887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" y="65445"/>
            <a:ext cx="7468858" cy="6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F2B7-5FC2-E88B-7D50-03DF5A4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45C3-B32C-9327-A7B2-D0C53526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1D00-A891-C16A-E07F-B54BC57E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4" y="440267"/>
            <a:ext cx="12139685" cy="600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A06C-E9A2-34F1-AE25-4CF5A5DD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41F3-15AD-12FE-943B-10512C86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10B3A-2183-4486-3931-71E851FF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" y="440267"/>
            <a:ext cx="12134507" cy="60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1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A5ED-12BC-1CCD-4D53-A3AD3A76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5192D"/>
                </a:solidFill>
                <a:latin typeface="StudioFeixenSans-Semibold"/>
              </a:rPr>
              <a:t>What is a forward pass?</a:t>
            </a:r>
            <a:br>
              <a:rPr lang="en-US" sz="4400" b="0" i="0" u="none" strike="noStrike" baseline="0" dirty="0">
                <a:solidFill>
                  <a:srgbClr val="05192D"/>
                </a:solidFill>
                <a:latin typeface="StudioFeixenSans-Semi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5A87-C741-1F88-06E2-A2E4155F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076" y="1349829"/>
            <a:ext cx="5581499" cy="4839834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Input data is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passed forward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or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propagated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through a network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Computations performed at each layer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Outputs of each layer passed to each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subsequent layer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Output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of final layer: "prediction"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Used for both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training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and prediction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EF12F-43EB-7BAA-1A72-7FD266B9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9600" y="1248229"/>
            <a:ext cx="5665788" cy="4941434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Some possible outputs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Binary classification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Single probability between 0 and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Multiclass classification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Distribution of probabilities summing to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Regression </a:t>
            </a:r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values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Continuous numerical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D994-5845-4E5F-BE49-E1FCB2C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AC37-CF28-2C55-93A2-AB592C84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731B1-629A-11A8-7E8C-A38FD1A3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22"/>
            <a:ext cx="12192000" cy="60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E97C-C079-AB23-94AB-FF169DFA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39E6-15DB-F784-1516-F54D6922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Create a model</a:t>
            </a:r>
          </a:p>
          <a:p>
            <a:pPr marL="0" indent="0">
              <a:buNone/>
            </a:pPr>
            <a:r>
              <a:rPr lang="en-US" dirty="0"/>
              <a:t>2. Choose a loss function</a:t>
            </a:r>
          </a:p>
          <a:p>
            <a:pPr marL="0" indent="0">
              <a:buNone/>
            </a:pPr>
            <a:r>
              <a:rPr lang="en-US" dirty="0"/>
              <a:t>3. Create a dataset</a:t>
            </a:r>
          </a:p>
          <a:p>
            <a:pPr marL="0" indent="0">
              <a:buNone/>
            </a:pPr>
            <a:r>
              <a:rPr lang="en-US" dirty="0"/>
              <a:t>4. Define an optimizer</a:t>
            </a:r>
          </a:p>
          <a:p>
            <a:pPr marL="0" indent="0">
              <a:buNone/>
            </a:pPr>
            <a:r>
              <a:rPr lang="en-US" dirty="0"/>
              <a:t>5. Run a training loop, where for each sample of the dataset, we repeat:</a:t>
            </a:r>
          </a:p>
          <a:p>
            <a:pPr marL="0" indent="0">
              <a:buNone/>
            </a:pPr>
            <a:r>
              <a:rPr lang="en-US" dirty="0"/>
              <a:t>Calculating loss (forward pass)</a:t>
            </a:r>
          </a:p>
          <a:p>
            <a:pPr marL="0" indent="0">
              <a:buNone/>
            </a:pPr>
            <a:r>
              <a:rPr lang="en-US" dirty="0"/>
              <a:t>Calculating local gradients</a:t>
            </a:r>
          </a:p>
          <a:p>
            <a:pPr marL="0" indent="0">
              <a:buNone/>
            </a:pPr>
            <a:r>
              <a:rPr lang="en-US" dirty="0"/>
              <a:t>Updating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07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F505-7503-CB12-9CE0-F8CF8936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703E-7E87-1675-6395-841F196D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4FE30-79B5-0FE7-1966-C190380C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444520"/>
            <a:ext cx="12192000" cy="58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8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312-7B0A-4C1D-0083-28E5FEAE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5192D"/>
                </a:solidFill>
                <a:latin typeface="StudioFeixenSans-Semibold"/>
              </a:rPr>
              <a:t>Introducing the Mean Squared Error Loss</a:t>
            </a:r>
            <a:br>
              <a:rPr lang="en-US" sz="4400" b="0" i="0" u="none" strike="noStrike" baseline="0" dirty="0">
                <a:solidFill>
                  <a:srgbClr val="05192D"/>
                </a:solidFill>
                <a:latin typeface="StudioFeixenSans-Semi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8E8-CBD8-6230-5849-1DDEF11F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165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5192D"/>
                </a:solidFill>
                <a:latin typeface="StudioFeixenSans-Regular"/>
              </a:rPr>
              <a:t>The mean squared error loss (MSE loss) is the squared difference between the prediction and the ground truth.</a:t>
            </a:r>
            <a:endParaRPr lang="en-US" dirty="0">
              <a:solidFill>
                <a:srgbClr val="05192D"/>
              </a:solidFill>
              <a:latin typeface="StudioFeixenSans-Regular"/>
            </a:endParaRPr>
          </a:p>
          <a:p>
            <a:pPr algn="l"/>
            <a:endParaRPr lang="en-US" dirty="0">
              <a:solidFill>
                <a:srgbClr val="05192D"/>
              </a:solidFill>
              <a:latin typeface="StudioFeixenSans-Regular"/>
            </a:endParaRPr>
          </a:p>
          <a:p>
            <a:pPr algn="l"/>
            <a:endParaRPr lang="en-US" dirty="0">
              <a:solidFill>
                <a:srgbClr val="05192D"/>
              </a:solidFill>
              <a:latin typeface="StudioFeixenSans-Regular"/>
            </a:endParaRPr>
          </a:p>
          <a:p>
            <a:pPr algn="l"/>
            <a:endParaRPr lang="en-US" dirty="0">
              <a:solidFill>
                <a:srgbClr val="05192D"/>
              </a:solidFill>
              <a:latin typeface="StudioFeixenSans-Regular"/>
            </a:endParaRPr>
          </a:p>
          <a:p>
            <a:pPr algn="l"/>
            <a:r>
              <a:rPr lang="en-US" dirty="0">
                <a:solidFill>
                  <a:srgbClr val="05192D"/>
                </a:solidFill>
                <a:latin typeface="StudioFeixenSans-Regular"/>
              </a:rPr>
              <a:t>I</a:t>
            </a:r>
            <a:r>
              <a:rPr lang="en-US" sz="2800" b="0" i="0" u="none" strike="noStrike" baseline="0" dirty="0">
                <a:solidFill>
                  <a:srgbClr val="05192D"/>
                </a:solidFill>
                <a:latin typeface="StudioFeixenSans-Regular"/>
              </a:rPr>
              <a:t>n </a:t>
            </a:r>
            <a:r>
              <a:rPr lang="en-US" sz="2800" b="0" i="0" u="none" strike="noStrike" baseline="0" dirty="0" err="1">
                <a:solidFill>
                  <a:srgbClr val="05192D"/>
                </a:solidFill>
                <a:latin typeface="StudioFeixenSans-Regular"/>
              </a:rPr>
              <a:t>PyTorch</a:t>
            </a:r>
            <a:endParaRPr lang="en-US" sz="2800" b="0" i="0" u="none" strike="noStrike" baseline="0" dirty="0">
              <a:solidFill>
                <a:srgbClr val="05192D"/>
              </a:solidFill>
              <a:latin typeface="StudioFeixenSans-Regular"/>
            </a:endParaRPr>
          </a:p>
          <a:p>
            <a:pPr algn="l"/>
            <a:endParaRPr lang="en-US" dirty="0">
              <a:solidFill>
                <a:srgbClr val="05192D"/>
              </a:solidFill>
              <a:latin typeface="StudioFeixenSans-Regular"/>
            </a:endParaRPr>
          </a:p>
          <a:p>
            <a:pPr algn="l"/>
            <a:endParaRPr lang="en-US" sz="2800" b="0" i="0" u="none" strike="noStrike" baseline="0" dirty="0">
              <a:solidFill>
                <a:srgbClr val="05192D"/>
              </a:solidFill>
              <a:latin typeface="StudioFeixenSans-Regular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5192D"/>
                </a:solidFill>
                <a:latin typeface="StudioFeixenSans-Regular"/>
              </a:rPr>
              <a:t>This loss is used for regression problems (e.g., when trying to fit a linear regression model).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BB85-9F2E-F186-1EBC-9652AB19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90373"/>
            <a:ext cx="6752772" cy="10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3D0CA-71B5-DF34-82D2-A797E6C4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96" y="4349194"/>
            <a:ext cx="7779656" cy="12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3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664-E88B-A5E6-9DEA-4FB1F2B1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4CB36-A8CF-0ACC-FD7D-388423ACF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5451"/>
            <a:ext cx="10255552" cy="3795520"/>
          </a:xfrm>
        </p:spPr>
      </p:pic>
    </p:spTree>
    <p:extLst>
      <p:ext uri="{BB962C8B-B14F-4D97-AF65-F5344CB8AC3E}">
        <p14:creationId xmlns:p14="http://schemas.microsoft.com/office/powerpoint/2010/main" val="272801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EF18-DCD9-A529-AAEC-1680CEA9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6F55C-B264-8D07-39BA-B67F6894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111301" cy="5678639"/>
          </a:xfrm>
        </p:spPr>
      </p:pic>
    </p:spTree>
    <p:extLst>
      <p:ext uri="{BB962C8B-B14F-4D97-AF65-F5344CB8AC3E}">
        <p14:creationId xmlns:p14="http://schemas.microsoft.com/office/powerpoint/2010/main" val="56144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3FAA-D519-FAF8-EE63-ACC4AE7C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EFE0-5F07-199E-24B9-031E5255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Use the provided </a:t>
            </a:r>
            <a:r>
              <a:rPr lang="en-US" dirty="0">
                <a:hlinkClick r:id="rId2"/>
              </a:rPr>
              <a:t>UCI datasets</a:t>
            </a:r>
            <a:r>
              <a:rPr lang="en-US" dirty="0"/>
              <a:t> or </a:t>
            </a:r>
            <a:r>
              <a:rPr lang="en-US" dirty="0">
                <a:hlinkClick r:id="rId2"/>
              </a:rPr>
              <a:t>https://archive.ics.uci.edu/datasets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Select one dataset for each of the following types of tasks: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Binary Classification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Multiclass Classification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Analyze and discuss the metadata of your chosen dataset(s).</a:t>
            </a:r>
          </a:p>
          <a:p>
            <a:pPr>
              <a:buFont typeface="+mj-lt"/>
              <a:buAutoNum type="arabicPeriod"/>
            </a:pPr>
            <a:r>
              <a:rPr lang="en-US" dirty="0"/>
              <a:t>List all necessary preprocessing techniques required to prepare the data for embedding into a neural network.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which preprocessing techniques will be applied to your dataset and explain your reasoning.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Perform Exploratory Data Analysis (EDA) on the selected dataset(s) and submit the results as part of your lab assignment. (Lab Assignment)</a:t>
            </a:r>
          </a:p>
        </p:txBody>
      </p:sp>
    </p:spTree>
    <p:extLst>
      <p:ext uri="{BB962C8B-B14F-4D97-AF65-F5344CB8AC3E}">
        <p14:creationId xmlns:p14="http://schemas.microsoft.com/office/powerpoint/2010/main" val="1809640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377F-BD70-5464-0DA3-022C1CD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8A1E-50D1-044B-185D-7F61C767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hidden neuron in a neural network needs different weights for the same input feature to learn distinct patterns and avoid redundancy. </a:t>
            </a:r>
          </a:p>
          <a:p>
            <a:r>
              <a:rPr lang="en-US" dirty="0"/>
              <a:t>By assigning different weights, neurons can specialize in capturing various aspects of the input data, enabling the network to model complex, non-linear relationships. </a:t>
            </a:r>
          </a:p>
          <a:p>
            <a:r>
              <a:rPr lang="en-US" dirty="0"/>
              <a:t>This diversity increases the model’s flexibility and capacity to learn rich representations, improving its overall performance and generalization. </a:t>
            </a:r>
          </a:p>
          <a:p>
            <a:r>
              <a:rPr lang="en-US" dirty="0"/>
              <a:t>Without different weights, the neurons would produce similar outputs, reducing the network's ability to learn effectively.</a:t>
            </a:r>
          </a:p>
        </p:txBody>
      </p:sp>
    </p:spTree>
    <p:extLst>
      <p:ext uri="{BB962C8B-B14F-4D97-AF65-F5344CB8AC3E}">
        <p14:creationId xmlns:p14="http://schemas.microsoft.com/office/powerpoint/2010/main" val="370827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3758-49ED-CB81-017D-5D8B999D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E6E33-FA3C-FAED-4C64-BFE0455F7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0579"/>
            <a:ext cx="10363200" cy="5343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170DF-6C6D-B1DE-9563-C5532B45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05" y="4344611"/>
            <a:ext cx="8366143" cy="1746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72BB7-2321-9654-9305-5EA5D2CD1127}"/>
              </a:ext>
            </a:extLst>
          </p:cNvPr>
          <p:cNvSpPr txBox="1"/>
          <p:nvPr/>
        </p:nvSpPr>
        <p:spPr>
          <a:xfrm>
            <a:off x="33868" y="5949246"/>
            <a:ext cx="1249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F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ive probabilities between zero and one, one value for each sample (row) in data</a:t>
            </a:r>
          </a:p>
          <a:p>
            <a:pPr algn="l"/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Semibold"/>
              </a:rPr>
              <a:t>Classification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:</a:t>
            </a:r>
          </a:p>
          <a:p>
            <a:pPr algn="l"/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Class = 1 for first and third values: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JetBrainsMono-Regular"/>
              </a:rPr>
              <a:t>0.5188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,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JetBrainsMono-Regular"/>
              </a:rPr>
              <a:t>0.5015  ::::::::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Class = 0 for second, fourth and fifth values: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JetBrainsMono-Regular"/>
              </a:rPr>
              <a:t>0.3761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,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JetBrainsMono-Regular"/>
              </a:rPr>
              <a:t>0.3718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StudioFeixenSans-Regular"/>
              </a:rPr>
              <a:t>, </a:t>
            </a:r>
            <a:r>
              <a:rPr lang="en-US" sz="1800" b="1" i="0" u="none" strike="noStrike" baseline="0" dirty="0">
                <a:solidFill>
                  <a:srgbClr val="05192D"/>
                </a:solidFill>
                <a:highlight>
                  <a:srgbClr val="FFFF00"/>
                </a:highlight>
                <a:latin typeface="JetBrainsMono-Regular"/>
              </a:rPr>
              <a:t>0.4633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97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5375-6495-3185-5668-9D01F6FC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C6F78-AC01-4DEF-1216-A46507192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27" y="130628"/>
            <a:ext cx="12004584" cy="6255658"/>
          </a:xfrm>
        </p:spPr>
      </p:pic>
    </p:spTree>
    <p:extLst>
      <p:ext uri="{BB962C8B-B14F-4D97-AF65-F5344CB8AC3E}">
        <p14:creationId xmlns:p14="http://schemas.microsoft.com/office/powerpoint/2010/main" val="56185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0489-5BA5-F15F-9275-CE213234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D3E46-0567-F4E3-D73F-55D6EAA8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" y="-78297"/>
            <a:ext cx="11589637" cy="5892403"/>
          </a:xfrm>
        </p:spPr>
      </p:pic>
    </p:spTree>
    <p:extLst>
      <p:ext uri="{BB962C8B-B14F-4D97-AF65-F5344CB8AC3E}">
        <p14:creationId xmlns:p14="http://schemas.microsoft.com/office/powerpoint/2010/main" val="1910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A0FC-7CA8-D917-9010-C135C59B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1794D-E164-7B05-F275-9DB2C504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1985112" cy="6337905"/>
          </a:xfrm>
        </p:spPr>
      </p:pic>
    </p:spTree>
    <p:extLst>
      <p:ext uri="{BB962C8B-B14F-4D97-AF65-F5344CB8AC3E}">
        <p14:creationId xmlns:p14="http://schemas.microsoft.com/office/powerpoint/2010/main" val="407790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36CD1-CC86-D520-3AB1-664F9307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5192D"/>
                </a:solidFill>
                <a:latin typeface="StudioFeixenSans-Semibold"/>
              </a:rPr>
              <a:t>Is there also a backward pass?</a:t>
            </a:r>
            <a:br>
              <a:rPr lang="en-US" sz="4400" b="0" i="0" u="none" strike="noStrike" baseline="0" dirty="0">
                <a:solidFill>
                  <a:srgbClr val="05192D"/>
                </a:solidFill>
                <a:latin typeface="StudioFeixenSans-Semibold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B99D4-5CB5-10AA-41B6-7660DBEB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1" y="1185333"/>
            <a:ext cx="10671629" cy="4991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Backward pass, or backpropagation is used to update weights and biases during training</a:t>
            </a:r>
          </a:p>
          <a:p>
            <a:pPr marL="0" indent="0">
              <a:buNone/>
            </a:pPr>
            <a:r>
              <a:rPr lang="en-US" dirty="0"/>
              <a:t>In the "training loop", we:</a:t>
            </a:r>
          </a:p>
          <a:p>
            <a:pPr marL="0" indent="0">
              <a:buNone/>
            </a:pPr>
            <a:r>
              <a:rPr lang="en-US" dirty="0"/>
              <a:t>1. Propagate data forward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="1" dirty="0">
                <a:solidFill>
                  <a:srgbClr val="FF0000"/>
                </a:solidFill>
              </a:rPr>
              <a:t>. Compare outputs to true values (ground-truth)(Loss Function)</a:t>
            </a:r>
          </a:p>
          <a:p>
            <a:pPr marL="0" indent="0">
              <a:buNone/>
            </a:pPr>
            <a:r>
              <a:rPr lang="en-US" dirty="0"/>
              <a:t>3. Backpropagate to update model weights and biases</a:t>
            </a:r>
          </a:p>
          <a:p>
            <a:pPr marL="0" indent="0">
              <a:buNone/>
            </a:pPr>
            <a:r>
              <a:rPr lang="en-US" dirty="0"/>
              <a:t>4. Repeat until weights and biases are tuned to produce useful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DFDD-32E5-7954-B6B8-ADA49F89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loss functions to assess model predictions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41C3-27C5-66CA-80AA-E1D23B1D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Semibold"/>
              </a:rPr>
              <a:t>Why do we need a loss function?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Loss function: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Gives feedback to model during training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Takes in model prediction       and ground truth </a:t>
            </a:r>
            <a:endParaRPr lang="en-US" sz="1800" b="1" i="1" u="none" strike="noStrike" baseline="0" dirty="0">
              <a:solidFill>
                <a:srgbClr val="05192D"/>
              </a:solidFill>
              <a:latin typeface="KaTeX_Math-Ital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5192D"/>
                </a:solidFill>
                <a:latin typeface="StudioFeixenSans-Regular"/>
              </a:rPr>
              <a:t>Outputs a float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2ED62-5145-CADA-7347-FF4E58D7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24" y="2945191"/>
            <a:ext cx="171474" cy="309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B7EF6-718B-D4E7-8194-EAAF408B0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94" y="3026094"/>
            <a:ext cx="224351" cy="309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2557F-C183-A720-F34D-FB07DB16E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47" y="3653729"/>
            <a:ext cx="11736488" cy="36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F882-30D4-F2E5-9E73-9FFC34B3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6EBD4-2391-14AB-AD2C-A82F7435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651" y="160175"/>
            <a:ext cx="8360505" cy="601678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72BEF-ED2F-F9D2-2B82-22AEA30CB530}"/>
              </a:ext>
            </a:extLst>
          </p:cNvPr>
          <p:cNvSpPr/>
          <p:nvPr/>
        </p:nvSpPr>
        <p:spPr>
          <a:xfrm>
            <a:off x="838200" y="328990"/>
            <a:ext cx="7884886" cy="599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697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Aptos Display</vt:lpstr>
      <vt:lpstr>Arial</vt:lpstr>
      <vt:lpstr>JetBrainsMono-Regular</vt:lpstr>
      <vt:lpstr>KaTeX_Main-Regular</vt:lpstr>
      <vt:lpstr>KaTeX_Math-Italic</vt:lpstr>
      <vt:lpstr>StudioFeixenSans-Regular</vt:lpstr>
      <vt:lpstr>StudioFeixenSans-Semibold</vt:lpstr>
      <vt:lpstr>Office Theme</vt:lpstr>
      <vt:lpstr>The Forward Pass in Neural Network</vt:lpstr>
      <vt:lpstr>What is a forward pass? </vt:lpstr>
      <vt:lpstr>PowerPoint Presentation</vt:lpstr>
      <vt:lpstr>PowerPoint Presentation</vt:lpstr>
      <vt:lpstr>PowerPoint Presentation</vt:lpstr>
      <vt:lpstr>PowerPoint Presentation</vt:lpstr>
      <vt:lpstr>Is there also a backward pass? </vt:lpstr>
      <vt:lpstr>Using loss functions to assess model predictions </vt:lpstr>
      <vt:lpstr>PowerPoint Presentation</vt:lpstr>
      <vt:lpstr>PowerPoint Presentation</vt:lpstr>
      <vt:lpstr>PowerPoint Presentation</vt:lpstr>
      <vt:lpstr>Cross entropy loss in PyTorch</vt:lpstr>
      <vt:lpstr>Bringing it all together </vt:lpstr>
      <vt:lpstr>PowerPoint Presentation</vt:lpstr>
      <vt:lpstr>PowerPoint Presentation</vt:lpstr>
      <vt:lpstr>Backpropagation concepts</vt:lpstr>
      <vt:lpstr>PowerPoint Presentation</vt:lpstr>
      <vt:lpstr>PowerPoint Presentation</vt:lpstr>
      <vt:lpstr>PowerPoint Presentation</vt:lpstr>
      <vt:lpstr>PowerPoint Presentation</vt:lpstr>
      <vt:lpstr>Training a neural network </vt:lpstr>
      <vt:lpstr>PowerPoint Presentation</vt:lpstr>
      <vt:lpstr>Introducing the Mean Squared Error Loss </vt:lpstr>
      <vt:lpstr>PowerPoint Presentation</vt:lpstr>
      <vt:lpstr>PowerPoint Presentation</vt:lpstr>
      <vt:lpstr>Assignment Instructions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Hina Ali</dc:creator>
  <cp:lastModifiedBy>Hina Ali</cp:lastModifiedBy>
  <cp:revision>43</cp:revision>
  <dcterms:created xsi:type="dcterms:W3CDTF">2024-10-02T00:28:21Z</dcterms:created>
  <dcterms:modified xsi:type="dcterms:W3CDTF">2024-10-03T00:47:50Z</dcterms:modified>
</cp:coreProperties>
</file>