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7"/>
  </p:handoutMasterIdLst>
  <p:sldIdLst>
    <p:sldId id="421" r:id="rId3"/>
    <p:sldId id="256" r:id="rId5"/>
    <p:sldId id="503" r:id="rId6"/>
    <p:sldId id="257" r:id="rId7"/>
    <p:sldId id="392" r:id="rId8"/>
    <p:sldId id="522" r:id="rId9"/>
    <p:sldId id="523" r:id="rId10"/>
    <p:sldId id="261" r:id="rId11"/>
    <p:sldId id="436" r:id="rId12"/>
    <p:sldId id="382" r:id="rId13"/>
    <p:sldId id="600" r:id="rId14"/>
    <p:sldId id="662" r:id="rId15"/>
    <p:sldId id="601" r:id="rId16"/>
    <p:sldId id="280" r:id="rId17"/>
    <p:sldId id="504" r:id="rId18"/>
    <p:sldId id="440" r:id="rId19"/>
    <p:sldId id="442" r:id="rId20"/>
    <p:sldId id="441" r:id="rId21"/>
    <p:sldId id="282" r:id="rId22"/>
    <p:sldId id="546" r:id="rId23"/>
    <p:sldId id="545" r:id="rId24"/>
    <p:sldId id="286" r:id="rId25"/>
    <p:sldId id="450" r:id="rId26"/>
    <p:sldId id="451" r:id="rId27"/>
    <p:sldId id="452" r:id="rId28"/>
    <p:sldId id="287" r:id="rId29"/>
    <p:sldId id="292" r:id="rId30"/>
    <p:sldId id="293" r:id="rId31"/>
    <p:sldId id="453" r:id="rId32"/>
    <p:sldId id="333" r:id="rId33"/>
    <p:sldId id="454" r:id="rId34"/>
    <p:sldId id="339" r:id="rId35"/>
    <p:sldId id="455" r:id="rId36"/>
    <p:sldId id="524" r:id="rId37"/>
    <p:sldId id="502" r:id="rId38"/>
    <p:sldId id="299" r:id="rId39"/>
    <p:sldId id="456" r:id="rId40"/>
    <p:sldId id="342" r:id="rId41"/>
    <p:sldId id="479" r:id="rId42"/>
    <p:sldId id="366" r:id="rId43"/>
    <p:sldId id="480" r:id="rId44"/>
    <p:sldId id="525" r:id="rId45"/>
    <p:sldId id="368" r:id="rId46"/>
    <p:sldId id="369" r:id="rId47"/>
    <p:sldId id="481" r:id="rId48"/>
    <p:sldId id="482" r:id="rId49"/>
    <p:sldId id="483" r:id="rId50"/>
    <p:sldId id="484" r:id="rId51"/>
    <p:sldId id="526" r:id="rId52"/>
    <p:sldId id="506" r:id="rId53"/>
    <p:sldId id="416" r:id="rId54"/>
    <p:sldId id="417" r:id="rId55"/>
    <p:sldId id="418" r:id="rId56"/>
    <p:sldId id="419" r:id="rId57"/>
    <p:sldId id="420" r:id="rId58"/>
    <p:sldId id="527" r:id="rId59"/>
    <p:sldId id="528" r:id="rId60"/>
    <p:sldId id="529" r:id="rId61"/>
    <p:sldId id="530" r:id="rId62"/>
    <p:sldId id="531" r:id="rId63"/>
    <p:sldId id="532" r:id="rId64"/>
    <p:sldId id="533" r:id="rId65"/>
    <p:sldId id="534" r:id="rId66"/>
    <p:sldId id="535" r:id="rId67"/>
    <p:sldId id="536" r:id="rId68"/>
    <p:sldId id="537" r:id="rId69"/>
    <p:sldId id="538" r:id="rId70"/>
    <p:sldId id="539" r:id="rId71"/>
    <p:sldId id="540" r:id="rId72"/>
    <p:sldId id="541" r:id="rId73"/>
    <p:sldId id="542" r:id="rId74"/>
    <p:sldId id="543" r:id="rId75"/>
    <p:sldId id="544" r:id="rId76"/>
  </p:sldIdLst>
  <p:sldSz cx="13716000" cy="9144000"/>
  <p:notesSz cx="7315200" cy="96012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84" charset="0"/>
        <a:ea typeface="MS PGothic" panose="020B0600070205080204" pitchFamily="-84" charset="-128"/>
        <a:cs typeface="+mn-cs"/>
      </a:defRPr>
    </a:lvl1pPr>
    <a:lvl2pPr marL="650875" lvl="1" indent="-193675"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84" charset="0"/>
        <a:ea typeface="MS PGothic" panose="020B0600070205080204" pitchFamily="-84" charset="-128"/>
        <a:cs typeface="+mn-cs"/>
      </a:defRPr>
    </a:lvl2pPr>
    <a:lvl3pPr marL="1303655" lvl="2" indent="-389255"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84" charset="0"/>
        <a:ea typeface="MS PGothic" panose="020B0600070205080204" pitchFamily="-84" charset="-128"/>
        <a:cs typeface="+mn-cs"/>
      </a:defRPr>
    </a:lvl3pPr>
    <a:lvl4pPr marL="1957705" lvl="3" indent="-586105"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84" charset="0"/>
        <a:ea typeface="MS PGothic" panose="020B0600070205080204" pitchFamily="-84" charset="-128"/>
        <a:cs typeface="+mn-cs"/>
      </a:defRPr>
    </a:lvl4pPr>
    <a:lvl5pPr marL="2609850" lvl="4" indent="-78105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84" charset="0"/>
        <a:ea typeface="MS PGothic" panose="020B0600070205080204" pitchFamily="-84" charset="-128"/>
        <a:cs typeface="+mn-cs"/>
      </a:defRPr>
    </a:lvl5pPr>
    <a:lvl6pPr marL="2286000" lvl="5" indent="-78105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84" charset="0"/>
        <a:ea typeface="MS PGothic" panose="020B0600070205080204" pitchFamily="-84" charset="-128"/>
        <a:cs typeface="+mn-cs"/>
      </a:defRPr>
    </a:lvl6pPr>
    <a:lvl7pPr marL="2743200" lvl="6" indent="-78105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84" charset="0"/>
        <a:ea typeface="MS PGothic" panose="020B0600070205080204" pitchFamily="-84" charset="-128"/>
        <a:cs typeface="+mn-cs"/>
      </a:defRPr>
    </a:lvl7pPr>
    <a:lvl8pPr marL="3200400" lvl="7" indent="-78105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84" charset="0"/>
        <a:ea typeface="MS PGothic" panose="020B0600070205080204" pitchFamily="-84" charset="-128"/>
        <a:cs typeface="+mn-cs"/>
      </a:defRPr>
    </a:lvl8pPr>
    <a:lvl9pPr marL="3657600" lvl="8" indent="-78105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84" charset="0"/>
        <a:ea typeface="MS PGothic" panose="020B0600070205080204" pitchFamily="-84" charset="-128"/>
        <a:cs typeface="+mn-cs"/>
      </a:defRPr>
    </a:lvl9pPr>
  </p:defaultTextStyle>
  <p:extLst>
    <p:ext uri="{EFAFB233-063F-42B5-8137-9DF3F51BA10A}">
      <p15:sldGuideLst xmlns:p15="http://schemas.microsoft.com/office/powerpoint/2012/main">
        <p15:guide id="1" orient="horz" pos="1527" userDrawn="1">
          <p15:clr>
            <a:srgbClr val="A4A3A4"/>
          </p15:clr>
        </p15:guide>
        <p15:guide id="2" pos="19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3" d="100"/>
          <a:sy n="143" d="100"/>
        </p:scale>
        <p:origin x="-920" y="-120"/>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ln>
          <a:effectLst/>
        </p:spPr>
        <p:txBody>
          <a:bodyPr vert="horz" wrap="square" lIns="96651" tIns="48326" rIns="96651" bIns="48326" numCol="1" anchor="t" anchorCtr="0" compatLnSpc="1"/>
          <a:lstStyle>
            <a:lvl1pPr defTabSz="967105">
              <a:defRPr sz="1400">
                <a:latin typeface="Helvetica" pitchFamily="-84" charset="0"/>
                <a:ea typeface="MS PGothic" panose="020B0600070205080204" pitchFamily="-84" charset="-128"/>
                <a:cs typeface="MS PGothic" panose="020B0600070205080204" pitchFamily="-84" charset="-128"/>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p:txBody>
      </p:sp>
      <p:sp>
        <p:nvSpPr>
          <p:cNvPr id="191491" name="Rectangle 3"/>
          <p:cNvSpPr>
            <a:spLocks noGrp="1" noChangeArrowheads="1"/>
          </p:cNvSpPr>
          <p:nvPr>
            <p:ph type="dt" sz="quarter" idx="1"/>
          </p:nvPr>
        </p:nvSpPr>
        <p:spPr bwMode="auto">
          <a:xfrm>
            <a:off x="4144963" y="0"/>
            <a:ext cx="3170238" cy="479425"/>
          </a:xfrm>
          <a:prstGeom prst="rect">
            <a:avLst/>
          </a:prstGeom>
          <a:noFill/>
          <a:ln w="9525">
            <a:noFill/>
            <a:miter lim="800000"/>
          </a:ln>
          <a:effectLst/>
        </p:spPr>
        <p:txBody>
          <a:bodyPr vert="horz" wrap="square" lIns="96651" tIns="48326" rIns="96651" bIns="48326" numCol="1" anchor="t" anchorCtr="0" compatLnSpc="1"/>
          <a:lstStyle>
            <a:lvl1pPr algn="r" defTabSz="967105">
              <a:defRPr sz="1400">
                <a:latin typeface="Helvetica" pitchFamily="-84" charset="0"/>
                <a:ea typeface="MS PGothic" panose="020B0600070205080204" pitchFamily="-84" charset="-128"/>
                <a:cs typeface="MS PGothic" panose="020B0600070205080204" pitchFamily="-84" charset="-128"/>
              </a:defRPr>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ln>
          <a:effectLst/>
        </p:spPr>
        <p:txBody>
          <a:bodyPr vert="horz" wrap="square" lIns="96651" tIns="48326" rIns="96651" bIns="48326" numCol="1" anchor="b" anchorCtr="0" compatLnSpc="1"/>
          <a:lstStyle>
            <a:lvl1pPr defTabSz="967105">
              <a:defRPr sz="1400">
                <a:latin typeface="Helvetica" pitchFamily="-84" charset="0"/>
                <a:ea typeface="MS PGothic" panose="020B0600070205080204" pitchFamily="-84" charset="-128"/>
                <a:cs typeface="MS PGothic" panose="020B0600070205080204" pitchFamily="-84" charset="-128"/>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p:txBody>
      </p:sp>
      <p:sp>
        <p:nvSpPr>
          <p:cNvPr id="191493" name="Rectangle 5"/>
          <p:cNvSpPr>
            <a:spLocks noGrp="1" noChangeArrowheads="1"/>
          </p:cNvSpPr>
          <p:nvPr>
            <p:ph type="sldNum" sz="quarter" idx="3"/>
          </p:nvPr>
        </p:nvSpPr>
        <p:spPr bwMode="auto">
          <a:xfrm>
            <a:off x="4144963" y="9121775"/>
            <a:ext cx="3170238" cy="479425"/>
          </a:xfrm>
          <a:prstGeom prst="rect">
            <a:avLst/>
          </a:prstGeom>
          <a:noFill/>
          <a:ln w="9525">
            <a:noFill/>
            <a:miter lim="800000"/>
          </a:ln>
          <a:effectLst/>
        </p:spPr>
        <p:txBody>
          <a:bodyPr vert="horz" wrap="square" lIns="96651" tIns="48326" rIns="96651" bIns="48326" numCol="1" anchor="b" anchorCtr="0" compatLnSpc="1"/>
          <a:p>
            <a:pPr lvl="0" algn="r" defTabSz="967105"/>
            <a:fld id="{9A0DB2DC-4C9A-4742-B13C-FB6460FD3503}" type="slidenum">
              <a:rPr lang="en-US" sz="1400" dirty="0">
                <a:latin typeface="Helvetica" pitchFamily="-84" charset="0"/>
              </a:rPr>
            </a:fld>
            <a:endParaRPr lang="en-US" sz="1400" dirty="0">
              <a:latin typeface="Helvetica" pitchFamily="-8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ln>
          <a:effectLst/>
        </p:spPr>
        <p:txBody>
          <a:bodyPr vert="horz" wrap="none" lIns="96651" tIns="48326" rIns="96651" bIns="48326" numCol="1" anchor="ctr" anchorCtr="0" compatLnSpc="1"/>
          <a:lstStyle>
            <a:lvl1pPr defTabSz="967105">
              <a:defRPr sz="1400">
                <a:latin typeface="Times New Roman" panose="02020603050405020304" pitchFamily="-84" charset="0"/>
                <a:ea typeface="MS PGothic" panose="020B0600070205080204" pitchFamily="-84" charset="-128"/>
                <a:cs typeface="MS PGothic" panose="020B0600070205080204" pitchFamily="-84" charset="-128"/>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S PGothic" panose="020B0600070205080204" pitchFamily="-84" charset="-128"/>
            </a:endParaRPr>
          </a:p>
        </p:txBody>
      </p:sp>
      <p:sp>
        <p:nvSpPr>
          <p:cNvPr id="6147" name="Rectangle 3"/>
          <p:cNvSpPr>
            <a:spLocks noGrp="1" noChangeArrowheads="1"/>
          </p:cNvSpPr>
          <p:nvPr>
            <p:ph type="dt" idx="1"/>
          </p:nvPr>
        </p:nvSpPr>
        <p:spPr bwMode="auto">
          <a:xfrm>
            <a:off x="4144963" y="0"/>
            <a:ext cx="3170238" cy="479425"/>
          </a:xfrm>
          <a:prstGeom prst="rect">
            <a:avLst/>
          </a:prstGeom>
          <a:noFill/>
          <a:ln w="9525">
            <a:noFill/>
            <a:miter lim="800000"/>
          </a:ln>
          <a:effectLst/>
        </p:spPr>
        <p:txBody>
          <a:bodyPr vert="horz" wrap="none" lIns="96651" tIns="48326" rIns="96651" bIns="48326" numCol="1" anchor="ctr" anchorCtr="0" compatLnSpc="1"/>
          <a:lstStyle>
            <a:lvl1pPr algn="r" defTabSz="967105">
              <a:defRPr sz="1400">
                <a:latin typeface="Times New Roman" panose="02020603050405020304" pitchFamily="-84" charset="0"/>
                <a:ea typeface="MS PGothic" panose="020B0600070205080204" pitchFamily="-84" charset="-128"/>
                <a:cs typeface="MS PGothic" panose="020B0600070205080204" pitchFamily="-84" charset="-128"/>
              </a:defRPr>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S PGothic" panose="020B0600070205080204" pitchFamily="-84" charset="-128"/>
            </a:endParaRPr>
          </a:p>
        </p:txBody>
      </p:sp>
      <p:sp>
        <p:nvSpPr>
          <p:cNvPr id="4100" name="Rectangle 4"/>
          <p:cNvSpPr>
            <a:spLocks noTextEdit="1"/>
          </p:cNvSpPr>
          <p:nvPr>
            <p:ph type="sldImg" idx="2"/>
          </p:nvPr>
        </p:nvSpPr>
        <p:spPr>
          <a:xfrm>
            <a:off x="957263" y="720725"/>
            <a:ext cx="5400675" cy="36004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76313" y="4560888"/>
            <a:ext cx="5362575" cy="4319588"/>
          </a:xfrm>
          <a:prstGeom prst="rect">
            <a:avLst/>
          </a:prstGeom>
          <a:noFill/>
          <a:ln w="9525">
            <a:noFill/>
            <a:miter lim="800000"/>
          </a:ln>
          <a:effectLst/>
        </p:spPr>
        <p:txBody>
          <a:bodyPr vert="horz" wrap="none" lIns="96651" tIns="48326" rIns="96651" bIns="48326"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7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S PGothic" panose="020B0600070205080204" pitchFamily="-84" charset="-128"/>
              </a:rPr>
              <a:t>Click to edit Master text styles</a:t>
            </a:r>
            <a:endParaRPr kumimoji="0" lang="en-US" sz="17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S PGothic" panose="020B0600070205080204" pitchFamily="-84" charset="-128"/>
            </a:endParaRPr>
          </a:p>
          <a:p>
            <a:pPr marL="650875" marR="0" lvl="1" indent="0" algn="l" defTabSz="914400" rtl="0" eaLnBrk="0" fontAlgn="base" latinLnBrk="0" hangingPunct="0">
              <a:lnSpc>
                <a:spcPct val="100000"/>
              </a:lnSpc>
              <a:spcBef>
                <a:spcPct val="30000"/>
              </a:spcBef>
              <a:spcAft>
                <a:spcPct val="0"/>
              </a:spcAft>
              <a:buClrTx/>
              <a:buSzTx/>
              <a:buFontTx/>
              <a:buNone/>
              <a:defRPr/>
            </a:pPr>
            <a:r>
              <a:rPr kumimoji="0" lang="en-US" sz="17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n-cs"/>
              </a:rPr>
              <a:t>Second level</a:t>
            </a:r>
            <a:endParaRPr kumimoji="0" lang="en-US" sz="17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n-cs"/>
            </a:endParaRPr>
          </a:p>
          <a:p>
            <a:pPr marL="1303655" marR="0" lvl="2" indent="0" algn="l" defTabSz="914400" rtl="0" eaLnBrk="0" fontAlgn="base" latinLnBrk="0" hangingPunct="0">
              <a:lnSpc>
                <a:spcPct val="100000"/>
              </a:lnSpc>
              <a:spcBef>
                <a:spcPct val="30000"/>
              </a:spcBef>
              <a:spcAft>
                <a:spcPct val="0"/>
              </a:spcAft>
              <a:buClrTx/>
              <a:buSzTx/>
              <a:buFontTx/>
              <a:buNone/>
              <a:defRPr/>
            </a:pPr>
            <a:r>
              <a:rPr kumimoji="0" lang="en-US" sz="17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n-cs"/>
              </a:rPr>
              <a:t>Third level</a:t>
            </a:r>
            <a:endParaRPr kumimoji="0" lang="en-US" sz="17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n-cs"/>
            </a:endParaRPr>
          </a:p>
          <a:p>
            <a:pPr marL="1957705" marR="0" lvl="3" indent="0" algn="l" defTabSz="914400" rtl="0" eaLnBrk="0" fontAlgn="base" latinLnBrk="0" hangingPunct="0">
              <a:lnSpc>
                <a:spcPct val="100000"/>
              </a:lnSpc>
              <a:spcBef>
                <a:spcPct val="30000"/>
              </a:spcBef>
              <a:spcAft>
                <a:spcPct val="0"/>
              </a:spcAft>
              <a:buClrTx/>
              <a:buSzTx/>
              <a:buFontTx/>
              <a:buNone/>
              <a:defRPr/>
            </a:pPr>
            <a:r>
              <a:rPr kumimoji="0" lang="en-US" sz="17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n-cs"/>
              </a:rPr>
              <a:t>Fourth level</a:t>
            </a:r>
            <a:endParaRPr kumimoji="0" lang="en-US" sz="17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n-cs"/>
            </a:endParaRPr>
          </a:p>
          <a:p>
            <a:pPr marL="2609850" marR="0" lvl="4" indent="0" algn="l" defTabSz="914400" rtl="0" eaLnBrk="0" fontAlgn="base" latinLnBrk="0" hangingPunct="0">
              <a:lnSpc>
                <a:spcPct val="100000"/>
              </a:lnSpc>
              <a:spcBef>
                <a:spcPct val="30000"/>
              </a:spcBef>
              <a:spcAft>
                <a:spcPct val="0"/>
              </a:spcAft>
              <a:buClrTx/>
              <a:buSzTx/>
              <a:buFontTx/>
              <a:buNone/>
              <a:defRPr/>
            </a:pPr>
            <a:r>
              <a:rPr kumimoji="0" lang="en-US" sz="17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n-cs"/>
              </a:rPr>
              <a:t>Fifth level</a:t>
            </a:r>
            <a:endParaRPr kumimoji="0" lang="en-US" sz="17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n-cs"/>
            </a:endParaRP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ln>
          <a:effectLst/>
        </p:spPr>
        <p:txBody>
          <a:bodyPr vert="horz" wrap="none" lIns="96651" tIns="48326" rIns="96651" bIns="48326" numCol="1" anchor="b" anchorCtr="0" compatLnSpc="1"/>
          <a:lstStyle>
            <a:lvl1pPr defTabSz="967105">
              <a:defRPr sz="1400">
                <a:latin typeface="Times New Roman" panose="02020603050405020304" pitchFamily="-84" charset="0"/>
                <a:ea typeface="MS PGothic" panose="020B0600070205080204" pitchFamily="-84" charset="-128"/>
                <a:cs typeface="MS PGothic" panose="020B0600070205080204" pitchFamily="-84" charset="-128"/>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84" charset="0"/>
              <a:ea typeface="MS PGothic" panose="020B0600070205080204" pitchFamily="-84" charset="-128"/>
              <a:cs typeface="MS PGothic" panose="020B0600070205080204" pitchFamily="-84" charset="-128"/>
            </a:endParaRPr>
          </a:p>
        </p:txBody>
      </p:sp>
      <p:sp>
        <p:nvSpPr>
          <p:cNvPr id="6151" name="Rectangle 7"/>
          <p:cNvSpPr>
            <a:spLocks noGrp="1" noChangeArrowheads="1"/>
          </p:cNvSpPr>
          <p:nvPr>
            <p:ph type="sldNum" sz="quarter" idx="5"/>
          </p:nvPr>
        </p:nvSpPr>
        <p:spPr bwMode="auto">
          <a:xfrm>
            <a:off x="4144963" y="9121775"/>
            <a:ext cx="3170238" cy="479425"/>
          </a:xfrm>
          <a:prstGeom prst="rect">
            <a:avLst/>
          </a:prstGeom>
          <a:noFill/>
          <a:ln w="9525">
            <a:noFill/>
            <a:miter lim="800000"/>
          </a:ln>
          <a:effectLst/>
        </p:spPr>
        <p:txBody>
          <a:bodyPr vert="horz" wrap="none" lIns="96651" tIns="48326" rIns="96651" bIns="48326" numCol="1" anchor="b" anchorCtr="0" compatLnSpc="1"/>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700" kern="1200">
        <a:solidFill>
          <a:schemeClr val="tx1"/>
        </a:solidFill>
        <a:latin typeface="Times New Roman" panose="02020603050405020304" pitchFamily="-84" charset="0"/>
        <a:ea typeface="MS PGothic" panose="020B0600070205080204" pitchFamily="-84" charset="-128"/>
        <a:cs typeface="MS PGothic" panose="020B0600070205080204" pitchFamily="-84" charset="-128"/>
      </a:defRPr>
    </a:lvl1pPr>
    <a:lvl2pPr marL="650875" algn="l" rtl="0" eaLnBrk="0" fontAlgn="base" hangingPunct="0">
      <a:spcBef>
        <a:spcPct val="30000"/>
      </a:spcBef>
      <a:spcAft>
        <a:spcPct val="0"/>
      </a:spcAft>
      <a:defRPr sz="1700" kern="1200">
        <a:solidFill>
          <a:schemeClr val="tx1"/>
        </a:solidFill>
        <a:latin typeface="Times New Roman" panose="02020603050405020304" pitchFamily="-84" charset="0"/>
        <a:ea typeface="MS PGothic" panose="020B0600070205080204" pitchFamily="-84" charset="-128"/>
        <a:cs typeface="+mn-cs"/>
      </a:defRPr>
    </a:lvl2pPr>
    <a:lvl3pPr marL="1303655" algn="l" rtl="0" eaLnBrk="0" fontAlgn="base" hangingPunct="0">
      <a:spcBef>
        <a:spcPct val="30000"/>
      </a:spcBef>
      <a:spcAft>
        <a:spcPct val="0"/>
      </a:spcAft>
      <a:defRPr sz="1700" kern="1200">
        <a:solidFill>
          <a:schemeClr val="tx1"/>
        </a:solidFill>
        <a:latin typeface="Times New Roman" panose="02020603050405020304" pitchFamily="-84" charset="0"/>
        <a:ea typeface="MS PGothic" panose="020B0600070205080204" pitchFamily="-84" charset="-128"/>
        <a:cs typeface="+mn-cs"/>
      </a:defRPr>
    </a:lvl3pPr>
    <a:lvl4pPr marL="1957705" algn="l" rtl="0" eaLnBrk="0" fontAlgn="base" hangingPunct="0">
      <a:spcBef>
        <a:spcPct val="30000"/>
      </a:spcBef>
      <a:spcAft>
        <a:spcPct val="0"/>
      </a:spcAft>
      <a:defRPr sz="1700" kern="1200">
        <a:solidFill>
          <a:schemeClr val="tx1"/>
        </a:solidFill>
        <a:latin typeface="Times New Roman" panose="02020603050405020304" pitchFamily="-84" charset="0"/>
        <a:ea typeface="MS PGothic" panose="020B0600070205080204" pitchFamily="-84" charset="-128"/>
        <a:cs typeface="+mn-cs"/>
      </a:defRPr>
    </a:lvl4pPr>
    <a:lvl5pPr marL="2609850" algn="l" rtl="0" eaLnBrk="0" fontAlgn="base" hangingPunct="0">
      <a:spcBef>
        <a:spcPct val="30000"/>
      </a:spcBef>
      <a:spcAft>
        <a:spcPct val="0"/>
      </a:spcAft>
      <a:defRPr sz="1700" kern="1200">
        <a:solidFill>
          <a:schemeClr val="tx1"/>
        </a:solidFill>
        <a:latin typeface="Times New Roman" panose="02020603050405020304" pitchFamily="-84" charset="0"/>
        <a:ea typeface="MS PGothic" panose="020B0600070205080204" pitchFamily="-84" charset="-128"/>
        <a:cs typeface="+mn-cs"/>
      </a:defRPr>
    </a:lvl5pPr>
    <a:lvl6pPr marL="3265170" algn="l" defTabSz="652780" rtl="0" eaLnBrk="1" latinLnBrk="0" hangingPunct="1">
      <a:defRPr sz="1700" kern="1200">
        <a:solidFill>
          <a:schemeClr val="tx1"/>
        </a:solidFill>
        <a:latin typeface="+mn-lt"/>
        <a:ea typeface="+mn-ea"/>
        <a:cs typeface="+mn-cs"/>
      </a:defRPr>
    </a:lvl6pPr>
    <a:lvl7pPr marL="3918585" algn="l" defTabSz="652780" rtl="0" eaLnBrk="1" latinLnBrk="0" hangingPunct="1">
      <a:defRPr sz="1700" kern="1200">
        <a:solidFill>
          <a:schemeClr val="tx1"/>
        </a:solidFill>
        <a:latin typeface="+mn-lt"/>
        <a:ea typeface="+mn-ea"/>
        <a:cs typeface="+mn-cs"/>
      </a:defRPr>
    </a:lvl7pPr>
    <a:lvl8pPr marL="4571365" algn="l" defTabSz="652780" rtl="0" eaLnBrk="1" latinLnBrk="0" hangingPunct="1">
      <a:defRPr sz="1700" kern="1200">
        <a:solidFill>
          <a:schemeClr val="tx1"/>
        </a:solidFill>
        <a:latin typeface="+mn-lt"/>
        <a:ea typeface="+mn-ea"/>
        <a:cs typeface="+mn-cs"/>
      </a:defRPr>
    </a:lvl8pPr>
    <a:lvl9pPr marL="5224780" algn="l" defTabSz="65278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6146" name="Rectangle 2"/>
          <p:cNvSpPr>
            <a:spLocks noTextEdit="1"/>
          </p:cNvSpPr>
          <p:nvPr>
            <p:ph type="sldImg"/>
          </p:nvPr>
        </p:nvSpPr>
        <p:spPr/>
      </p:sp>
      <p:sp>
        <p:nvSpPr>
          <p:cNvPr id="614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TextEdit="1"/>
          </p:cNvSpPr>
          <p:nvPr>
            <p:ph type="sldImg"/>
          </p:nvPr>
        </p:nvSpPr>
        <p:spPr/>
      </p:sp>
      <p:sp>
        <p:nvSpPr>
          <p:cNvPr id="30722"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32770" name="Rectangle 2"/>
          <p:cNvSpPr>
            <a:spLocks noTextEdit="1"/>
          </p:cNvSpPr>
          <p:nvPr>
            <p:ph type="sldImg"/>
          </p:nvPr>
        </p:nvSpPr>
        <p:spPr/>
      </p:sp>
      <p:sp>
        <p:nvSpPr>
          <p:cNvPr id="3277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34818" name="Rectangle 2"/>
          <p:cNvSpPr>
            <a:spLocks noTextEdit="1"/>
          </p:cNvSpPr>
          <p:nvPr>
            <p:ph type="sldImg"/>
          </p:nvPr>
        </p:nvSpPr>
        <p:spPr/>
      </p:sp>
      <p:sp>
        <p:nvSpPr>
          <p:cNvPr id="3481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36866" name="Rectangle 2"/>
          <p:cNvSpPr>
            <a:spLocks noTextEdit="1"/>
          </p:cNvSpPr>
          <p:nvPr>
            <p:ph type="sldImg"/>
          </p:nvPr>
        </p:nvSpPr>
        <p:spPr/>
      </p:sp>
      <p:sp>
        <p:nvSpPr>
          <p:cNvPr id="3686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43010" name="Rectangle 2"/>
          <p:cNvSpPr>
            <a:spLocks noTextEdit="1"/>
          </p:cNvSpPr>
          <p:nvPr>
            <p:ph type="sldImg"/>
          </p:nvPr>
        </p:nvSpPr>
        <p:spPr/>
      </p:sp>
      <p:sp>
        <p:nvSpPr>
          <p:cNvPr id="4301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46082" name="Rectangle 2"/>
          <p:cNvSpPr>
            <a:spLocks noTextEdit="1"/>
          </p:cNvSpPr>
          <p:nvPr>
            <p:ph type="sldImg"/>
          </p:nvPr>
        </p:nvSpPr>
        <p:spPr/>
      </p:sp>
      <p:sp>
        <p:nvSpPr>
          <p:cNvPr id="46083"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48130" name="Rectangle 2"/>
          <p:cNvSpPr>
            <a:spLocks noTextEdit="1"/>
          </p:cNvSpPr>
          <p:nvPr>
            <p:ph type="sldImg"/>
          </p:nvPr>
        </p:nvSpPr>
        <p:spPr/>
      </p:sp>
      <p:sp>
        <p:nvSpPr>
          <p:cNvPr id="4813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50178" name="Rectangle 2"/>
          <p:cNvSpPr>
            <a:spLocks noTextEdit="1"/>
          </p:cNvSpPr>
          <p:nvPr>
            <p:ph type="sldImg"/>
          </p:nvPr>
        </p:nvSpPr>
        <p:spPr/>
      </p:sp>
      <p:sp>
        <p:nvSpPr>
          <p:cNvPr id="5017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52226" name="Rectangle 2"/>
          <p:cNvSpPr>
            <a:spLocks noTextEdit="1"/>
          </p:cNvSpPr>
          <p:nvPr>
            <p:ph type="sldImg"/>
          </p:nvPr>
        </p:nvSpPr>
        <p:spPr/>
      </p:sp>
      <p:sp>
        <p:nvSpPr>
          <p:cNvPr id="5222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54274" name="Rectangle 2"/>
          <p:cNvSpPr>
            <a:spLocks noTextEdit="1"/>
          </p:cNvSpPr>
          <p:nvPr>
            <p:ph type="sldImg"/>
          </p:nvPr>
        </p:nvSpPr>
        <p:spPr/>
      </p:sp>
      <p:sp>
        <p:nvSpPr>
          <p:cNvPr id="5427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8194" name="Rectangle 2"/>
          <p:cNvSpPr>
            <a:spLocks noTextEdit="1"/>
          </p:cNvSpPr>
          <p:nvPr>
            <p:ph type="sldImg"/>
          </p:nvPr>
        </p:nvSpPr>
        <p:spPr/>
      </p:sp>
      <p:sp>
        <p:nvSpPr>
          <p:cNvPr id="819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56322" name="Rectangle 2"/>
          <p:cNvSpPr>
            <a:spLocks noTextEdit="1"/>
          </p:cNvSpPr>
          <p:nvPr>
            <p:ph type="sldImg"/>
          </p:nvPr>
        </p:nvSpPr>
        <p:spPr/>
      </p:sp>
      <p:sp>
        <p:nvSpPr>
          <p:cNvPr id="56323"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58370" name="Rectangle 2"/>
          <p:cNvSpPr>
            <a:spLocks noTextEdit="1"/>
          </p:cNvSpPr>
          <p:nvPr>
            <p:ph type="sldImg"/>
          </p:nvPr>
        </p:nvSpPr>
        <p:spPr/>
      </p:sp>
      <p:sp>
        <p:nvSpPr>
          <p:cNvPr id="5837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60418" name="Rectangle 2"/>
          <p:cNvSpPr>
            <a:spLocks noTextEdit="1"/>
          </p:cNvSpPr>
          <p:nvPr>
            <p:ph type="sldImg"/>
          </p:nvPr>
        </p:nvSpPr>
        <p:spPr/>
      </p:sp>
      <p:sp>
        <p:nvSpPr>
          <p:cNvPr id="6041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62466" name="Rectangle 2"/>
          <p:cNvSpPr>
            <a:spLocks noTextEdit="1"/>
          </p:cNvSpPr>
          <p:nvPr>
            <p:ph type="sldImg"/>
          </p:nvPr>
        </p:nvSpPr>
        <p:spPr/>
      </p:sp>
      <p:sp>
        <p:nvSpPr>
          <p:cNvPr id="6246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64514" name="Rectangle 2"/>
          <p:cNvSpPr>
            <a:spLocks noTextEdit="1"/>
          </p:cNvSpPr>
          <p:nvPr>
            <p:ph type="sldImg"/>
          </p:nvPr>
        </p:nvSpPr>
        <p:spPr/>
      </p:sp>
      <p:sp>
        <p:nvSpPr>
          <p:cNvPr id="6451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66562" name="Rectangle 2"/>
          <p:cNvSpPr>
            <a:spLocks noTextEdit="1"/>
          </p:cNvSpPr>
          <p:nvPr>
            <p:ph type="sldImg"/>
          </p:nvPr>
        </p:nvSpPr>
        <p:spPr/>
      </p:sp>
      <p:sp>
        <p:nvSpPr>
          <p:cNvPr id="66563"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68610" name="Rectangle 2"/>
          <p:cNvSpPr>
            <a:spLocks noTextEdit="1"/>
          </p:cNvSpPr>
          <p:nvPr>
            <p:ph type="sldImg"/>
          </p:nvPr>
        </p:nvSpPr>
        <p:spPr/>
      </p:sp>
      <p:sp>
        <p:nvSpPr>
          <p:cNvPr id="6861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70658" name="Rectangle 2"/>
          <p:cNvSpPr>
            <a:spLocks noTextEdit="1"/>
          </p:cNvSpPr>
          <p:nvPr>
            <p:ph type="sldImg"/>
          </p:nvPr>
        </p:nvSpPr>
        <p:spPr/>
      </p:sp>
      <p:sp>
        <p:nvSpPr>
          <p:cNvPr id="7065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73730" name="Rectangle 2"/>
          <p:cNvSpPr>
            <a:spLocks noTextEdit="1"/>
          </p:cNvSpPr>
          <p:nvPr>
            <p:ph type="sldImg"/>
          </p:nvPr>
        </p:nvSpPr>
        <p:spPr/>
      </p:sp>
      <p:sp>
        <p:nvSpPr>
          <p:cNvPr id="7373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75778" name="Rectangle 2"/>
          <p:cNvSpPr>
            <a:spLocks noTextEdit="1"/>
          </p:cNvSpPr>
          <p:nvPr>
            <p:ph type="sldImg"/>
          </p:nvPr>
        </p:nvSpPr>
        <p:spPr/>
      </p:sp>
      <p:sp>
        <p:nvSpPr>
          <p:cNvPr id="7577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TextEdit="1"/>
          </p:cNvSpPr>
          <p:nvPr>
            <p:ph type="sldImg"/>
          </p:nvPr>
        </p:nvSpPr>
        <p:spPr/>
      </p:sp>
      <p:sp>
        <p:nvSpPr>
          <p:cNvPr id="10242"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77826" name="Rectangle 2"/>
          <p:cNvSpPr>
            <a:spLocks noTextEdit="1"/>
          </p:cNvSpPr>
          <p:nvPr>
            <p:ph type="sldImg"/>
          </p:nvPr>
        </p:nvSpPr>
        <p:spPr/>
      </p:sp>
      <p:sp>
        <p:nvSpPr>
          <p:cNvPr id="7782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79874" name="Rectangle 2"/>
          <p:cNvSpPr>
            <a:spLocks noTextEdit="1"/>
          </p:cNvSpPr>
          <p:nvPr>
            <p:ph type="sldImg"/>
          </p:nvPr>
        </p:nvSpPr>
        <p:spPr/>
      </p:sp>
      <p:sp>
        <p:nvSpPr>
          <p:cNvPr id="7987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81922" name="Rectangle 2"/>
          <p:cNvSpPr>
            <a:spLocks noTextEdit="1"/>
          </p:cNvSpPr>
          <p:nvPr>
            <p:ph type="sldImg"/>
          </p:nvPr>
        </p:nvSpPr>
        <p:spPr/>
      </p:sp>
      <p:sp>
        <p:nvSpPr>
          <p:cNvPr id="81923"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83970" name="Rectangle 2"/>
          <p:cNvSpPr>
            <a:spLocks noTextEdit="1"/>
          </p:cNvSpPr>
          <p:nvPr>
            <p:ph type="sldImg"/>
          </p:nvPr>
        </p:nvSpPr>
        <p:spPr/>
      </p:sp>
      <p:sp>
        <p:nvSpPr>
          <p:cNvPr id="8397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86018" name="Rectangle 2"/>
          <p:cNvSpPr>
            <a:spLocks noTextEdit="1"/>
          </p:cNvSpPr>
          <p:nvPr>
            <p:ph type="sldImg"/>
          </p:nvPr>
        </p:nvSpPr>
        <p:spPr/>
      </p:sp>
      <p:sp>
        <p:nvSpPr>
          <p:cNvPr id="8601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88066" name="Rectangle 2"/>
          <p:cNvSpPr>
            <a:spLocks noTextEdit="1"/>
          </p:cNvSpPr>
          <p:nvPr>
            <p:ph type="sldImg"/>
          </p:nvPr>
        </p:nvSpPr>
        <p:spPr/>
      </p:sp>
      <p:sp>
        <p:nvSpPr>
          <p:cNvPr id="8806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90114" name="Rectangle 2"/>
          <p:cNvSpPr>
            <a:spLocks noTextEdit="1"/>
          </p:cNvSpPr>
          <p:nvPr>
            <p:ph type="sldImg"/>
          </p:nvPr>
        </p:nvSpPr>
        <p:spPr/>
      </p:sp>
      <p:sp>
        <p:nvSpPr>
          <p:cNvPr id="9011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92162" name="Rectangle 2"/>
          <p:cNvSpPr>
            <a:spLocks noTextEdit="1"/>
          </p:cNvSpPr>
          <p:nvPr>
            <p:ph type="sldImg"/>
          </p:nvPr>
        </p:nvSpPr>
        <p:spPr/>
      </p:sp>
      <p:sp>
        <p:nvSpPr>
          <p:cNvPr id="92163"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94210" name="Rectangle 2"/>
          <p:cNvSpPr>
            <a:spLocks noTextEdit="1"/>
          </p:cNvSpPr>
          <p:nvPr>
            <p:ph type="sldImg"/>
          </p:nvPr>
        </p:nvSpPr>
        <p:spPr/>
      </p:sp>
      <p:sp>
        <p:nvSpPr>
          <p:cNvPr id="9421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96258" name="Rectangle 2"/>
          <p:cNvSpPr>
            <a:spLocks noTextEdit="1"/>
          </p:cNvSpPr>
          <p:nvPr>
            <p:ph type="sldImg"/>
          </p:nvPr>
        </p:nvSpPr>
        <p:spPr/>
      </p:sp>
      <p:sp>
        <p:nvSpPr>
          <p:cNvPr id="9625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2290" name="Rectangle 2"/>
          <p:cNvSpPr>
            <a:spLocks noTextEdit="1"/>
          </p:cNvSpPr>
          <p:nvPr>
            <p:ph type="sldImg"/>
          </p:nvPr>
        </p:nvSpPr>
        <p:spPr/>
      </p:sp>
      <p:sp>
        <p:nvSpPr>
          <p:cNvPr id="1229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98306" name="Rectangle 2"/>
          <p:cNvSpPr>
            <a:spLocks noTextEdit="1"/>
          </p:cNvSpPr>
          <p:nvPr>
            <p:ph type="sldImg"/>
          </p:nvPr>
        </p:nvSpPr>
        <p:spPr/>
      </p:sp>
      <p:sp>
        <p:nvSpPr>
          <p:cNvPr id="9830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00354" name="Rectangle 2"/>
          <p:cNvSpPr>
            <a:spLocks noTextEdit="1"/>
          </p:cNvSpPr>
          <p:nvPr>
            <p:ph type="sldImg"/>
          </p:nvPr>
        </p:nvSpPr>
        <p:spPr/>
      </p:sp>
      <p:sp>
        <p:nvSpPr>
          <p:cNvPr id="10035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03426" name="Rectangle 2"/>
          <p:cNvSpPr>
            <a:spLocks noTextEdit="1"/>
          </p:cNvSpPr>
          <p:nvPr>
            <p:ph type="sldImg"/>
          </p:nvPr>
        </p:nvSpPr>
        <p:spPr/>
      </p:sp>
      <p:sp>
        <p:nvSpPr>
          <p:cNvPr id="10342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05474" name="Rectangle 2"/>
          <p:cNvSpPr>
            <a:spLocks noTextEdit="1"/>
          </p:cNvSpPr>
          <p:nvPr>
            <p:ph type="sldImg"/>
          </p:nvPr>
        </p:nvSpPr>
        <p:spPr/>
      </p:sp>
      <p:sp>
        <p:nvSpPr>
          <p:cNvPr id="10547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07522" name="Rectangle 2"/>
          <p:cNvSpPr>
            <a:spLocks noTextEdit="1"/>
          </p:cNvSpPr>
          <p:nvPr>
            <p:ph type="sldImg"/>
          </p:nvPr>
        </p:nvSpPr>
        <p:spPr/>
      </p:sp>
      <p:sp>
        <p:nvSpPr>
          <p:cNvPr id="107523"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09570" name="Rectangle 2"/>
          <p:cNvSpPr>
            <a:spLocks noTextEdit="1"/>
          </p:cNvSpPr>
          <p:nvPr>
            <p:ph type="sldImg"/>
          </p:nvPr>
        </p:nvSpPr>
        <p:spPr/>
      </p:sp>
      <p:sp>
        <p:nvSpPr>
          <p:cNvPr id="10957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11618" name="Rectangle 2"/>
          <p:cNvSpPr>
            <a:spLocks noTextEdit="1"/>
          </p:cNvSpPr>
          <p:nvPr>
            <p:ph type="sldImg"/>
          </p:nvPr>
        </p:nvSpPr>
        <p:spPr/>
      </p:sp>
      <p:sp>
        <p:nvSpPr>
          <p:cNvPr id="11161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13666" name="Rectangle 2"/>
          <p:cNvSpPr>
            <a:spLocks noTextEdit="1"/>
          </p:cNvSpPr>
          <p:nvPr>
            <p:ph type="sldImg"/>
          </p:nvPr>
        </p:nvSpPr>
        <p:spPr/>
      </p:sp>
      <p:sp>
        <p:nvSpPr>
          <p:cNvPr id="11366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15714" name="Rectangle 2"/>
          <p:cNvSpPr>
            <a:spLocks noTextEdit="1"/>
          </p:cNvSpPr>
          <p:nvPr>
            <p:ph type="sldImg"/>
          </p:nvPr>
        </p:nvSpPr>
        <p:spPr/>
      </p:sp>
      <p:sp>
        <p:nvSpPr>
          <p:cNvPr id="11571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17762" name="Rectangle 2"/>
          <p:cNvSpPr>
            <a:spLocks noTextEdit="1"/>
          </p:cNvSpPr>
          <p:nvPr>
            <p:ph type="sldImg"/>
          </p:nvPr>
        </p:nvSpPr>
        <p:spPr/>
      </p:sp>
      <p:sp>
        <p:nvSpPr>
          <p:cNvPr id="117763"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8434" name="Rectangle 2"/>
          <p:cNvSpPr>
            <a:spLocks noTextEdit="1"/>
          </p:cNvSpPr>
          <p:nvPr>
            <p:ph type="sldImg"/>
          </p:nvPr>
        </p:nvSpPr>
        <p:spPr/>
      </p:sp>
      <p:sp>
        <p:nvSpPr>
          <p:cNvPr id="1843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19810" name="Rectangle 2"/>
          <p:cNvSpPr>
            <a:spLocks noTextEdit="1"/>
          </p:cNvSpPr>
          <p:nvPr>
            <p:ph type="sldImg"/>
          </p:nvPr>
        </p:nvSpPr>
        <p:spPr/>
      </p:sp>
      <p:sp>
        <p:nvSpPr>
          <p:cNvPr id="11981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21858" name="Rectangle 2"/>
          <p:cNvSpPr>
            <a:spLocks noTextEdit="1"/>
          </p:cNvSpPr>
          <p:nvPr>
            <p:ph type="sldImg"/>
          </p:nvPr>
        </p:nvSpPr>
        <p:spPr/>
      </p:sp>
      <p:sp>
        <p:nvSpPr>
          <p:cNvPr id="12185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23906" name="Rectangle 2"/>
          <p:cNvSpPr>
            <a:spLocks noTextEdit="1"/>
          </p:cNvSpPr>
          <p:nvPr>
            <p:ph type="sldImg"/>
          </p:nvPr>
        </p:nvSpPr>
        <p:spPr/>
      </p:sp>
      <p:sp>
        <p:nvSpPr>
          <p:cNvPr id="12390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25954" name="Rectangle 2"/>
          <p:cNvSpPr>
            <a:spLocks noTextEdit="1"/>
          </p:cNvSpPr>
          <p:nvPr>
            <p:ph type="sldImg"/>
          </p:nvPr>
        </p:nvSpPr>
        <p:spPr/>
      </p:sp>
      <p:sp>
        <p:nvSpPr>
          <p:cNvPr id="12595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28002" name="Rectangle 2"/>
          <p:cNvSpPr>
            <a:spLocks noTextEdit="1"/>
          </p:cNvSpPr>
          <p:nvPr>
            <p:ph type="sldImg"/>
          </p:nvPr>
        </p:nvSpPr>
        <p:spPr/>
      </p:sp>
      <p:sp>
        <p:nvSpPr>
          <p:cNvPr id="128003"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30050" name="Rectangle 2"/>
          <p:cNvSpPr>
            <a:spLocks noTextEdit="1"/>
          </p:cNvSpPr>
          <p:nvPr>
            <p:ph type="sldImg"/>
          </p:nvPr>
        </p:nvSpPr>
        <p:spPr/>
      </p:sp>
      <p:sp>
        <p:nvSpPr>
          <p:cNvPr id="13005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32098" name="Rectangle 2"/>
          <p:cNvSpPr>
            <a:spLocks noTextEdit="1"/>
          </p:cNvSpPr>
          <p:nvPr>
            <p:ph type="sldImg"/>
          </p:nvPr>
        </p:nvSpPr>
        <p:spPr/>
      </p:sp>
      <p:sp>
        <p:nvSpPr>
          <p:cNvPr id="13209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34146" name="Rectangle 2"/>
          <p:cNvSpPr>
            <a:spLocks noTextEdit="1"/>
          </p:cNvSpPr>
          <p:nvPr>
            <p:ph type="sldImg"/>
          </p:nvPr>
        </p:nvSpPr>
        <p:spPr/>
      </p:sp>
      <p:sp>
        <p:nvSpPr>
          <p:cNvPr id="13414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36194" name="Rectangle 2"/>
          <p:cNvSpPr>
            <a:spLocks noTextEdit="1"/>
          </p:cNvSpPr>
          <p:nvPr>
            <p:ph type="sldImg"/>
          </p:nvPr>
        </p:nvSpPr>
        <p:spPr/>
      </p:sp>
      <p:sp>
        <p:nvSpPr>
          <p:cNvPr id="13619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38242" name="Rectangle 2"/>
          <p:cNvSpPr>
            <a:spLocks noTextEdit="1"/>
          </p:cNvSpPr>
          <p:nvPr>
            <p:ph type="sldImg"/>
          </p:nvPr>
        </p:nvSpPr>
        <p:spPr/>
      </p:sp>
      <p:sp>
        <p:nvSpPr>
          <p:cNvPr id="138243"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22530" name="Rectangle 2"/>
          <p:cNvSpPr>
            <a:spLocks noTextEdit="1"/>
          </p:cNvSpPr>
          <p:nvPr>
            <p:ph type="sldImg"/>
          </p:nvPr>
        </p:nvSpPr>
        <p:spPr/>
      </p:sp>
      <p:sp>
        <p:nvSpPr>
          <p:cNvPr id="2253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40290" name="Rectangle 2"/>
          <p:cNvSpPr>
            <a:spLocks noTextEdit="1"/>
          </p:cNvSpPr>
          <p:nvPr>
            <p:ph type="sldImg"/>
          </p:nvPr>
        </p:nvSpPr>
        <p:spPr/>
      </p:sp>
      <p:sp>
        <p:nvSpPr>
          <p:cNvPr id="14029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42338" name="Rectangle 2"/>
          <p:cNvSpPr>
            <a:spLocks noTextEdit="1"/>
          </p:cNvSpPr>
          <p:nvPr>
            <p:ph type="sldImg"/>
          </p:nvPr>
        </p:nvSpPr>
        <p:spPr/>
      </p:sp>
      <p:sp>
        <p:nvSpPr>
          <p:cNvPr id="14233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44386" name="Rectangle 2"/>
          <p:cNvSpPr>
            <a:spLocks noTextEdit="1"/>
          </p:cNvSpPr>
          <p:nvPr>
            <p:ph type="sldImg"/>
          </p:nvPr>
        </p:nvSpPr>
        <p:spPr/>
      </p:sp>
      <p:sp>
        <p:nvSpPr>
          <p:cNvPr id="14438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46434" name="Rectangle 2"/>
          <p:cNvSpPr>
            <a:spLocks noTextEdit="1"/>
          </p:cNvSpPr>
          <p:nvPr>
            <p:ph type="sldImg"/>
          </p:nvPr>
        </p:nvSpPr>
        <p:spPr/>
      </p:sp>
      <p:sp>
        <p:nvSpPr>
          <p:cNvPr id="14643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48482" name="Rectangle 2"/>
          <p:cNvSpPr>
            <a:spLocks noTextEdit="1"/>
          </p:cNvSpPr>
          <p:nvPr>
            <p:ph type="sldImg"/>
          </p:nvPr>
        </p:nvSpPr>
        <p:spPr/>
      </p:sp>
      <p:sp>
        <p:nvSpPr>
          <p:cNvPr id="148483"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150530" name="Rectangle 2"/>
          <p:cNvSpPr>
            <a:spLocks noTextEdit="1"/>
          </p:cNvSpPr>
          <p:nvPr>
            <p:ph type="sldImg"/>
          </p:nvPr>
        </p:nvSpPr>
        <p:spPr/>
      </p:sp>
      <p:sp>
        <p:nvSpPr>
          <p:cNvPr id="150531"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24578" name="Rectangle 2"/>
          <p:cNvSpPr>
            <a:spLocks noTextEdit="1"/>
          </p:cNvSpPr>
          <p:nvPr>
            <p:ph type="sldImg"/>
          </p:nvPr>
        </p:nvSpPr>
        <p:spPr/>
      </p:sp>
      <p:sp>
        <p:nvSpPr>
          <p:cNvPr id="24579"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26626" name="Rectangle 2"/>
          <p:cNvSpPr>
            <a:spLocks noTextEdit="1"/>
          </p:cNvSpPr>
          <p:nvPr>
            <p:ph type="sldImg"/>
          </p:nvPr>
        </p:nvSpPr>
        <p:spPr/>
      </p:sp>
      <p:sp>
        <p:nvSpPr>
          <p:cNvPr id="26627"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sz="1400" dirty="0">
                <a:latin typeface="Times New Roman" panose="02020603050405020304" pitchFamily="-84" charset="0"/>
              </a:rPr>
            </a:fld>
            <a:endParaRPr lang="en-US" sz="1400" dirty="0">
              <a:latin typeface="Times New Roman" panose="02020603050405020304" pitchFamily="-84" charset="0"/>
            </a:endParaRPr>
          </a:p>
        </p:txBody>
      </p:sp>
      <p:sp>
        <p:nvSpPr>
          <p:cNvPr id="28674" name="Rectangle 2"/>
          <p:cNvSpPr>
            <a:spLocks noTextEdit="1"/>
          </p:cNvSpPr>
          <p:nvPr>
            <p:ph type="sldImg"/>
          </p:nvPr>
        </p:nvSpPr>
        <p:spPr/>
      </p:sp>
      <p:sp>
        <p:nvSpPr>
          <p:cNvPr id="28675" name="Rectangle 3"/>
          <p:cNvSpPr>
            <a:spLocks noGrp="1"/>
          </p:cNvSpPr>
          <p:nvPr>
            <p:ph type="body" idx="1"/>
          </p:nvPr>
        </p:nvSpPr>
        <p:spPr>
          <a:xfrm>
            <a:off x="976313" y="4560888"/>
            <a:ext cx="5362575" cy="4319587"/>
          </a:xfrm>
        </p:spPr>
        <p:txBody>
          <a:bodyPr wrap="none" lIns="96651" tIns="48326" rIns="96651" bIns="48326" anchor="ctr" anchorCtr="0"/>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151554" name="Group 3"/>
          <p:cNvGrpSpPr/>
          <p:nvPr/>
        </p:nvGrpSpPr>
        <p:grpSpPr>
          <a:xfrm>
            <a:off x="298450" y="3948113"/>
            <a:ext cx="12915900" cy="268287"/>
            <a:chOff x="125" y="1865"/>
            <a:chExt cx="5424" cy="127"/>
          </a:xfrm>
        </p:grpSpPr>
        <p:sp>
          <p:nvSpPr>
            <p:cNvPr id="151561" name="Rectangle 4"/>
            <p:cNvSpPr/>
            <p:nvPr/>
          </p:nvSpPr>
          <p:spPr>
            <a:xfrm>
              <a:off x="125" y="1865"/>
              <a:ext cx="1808" cy="127"/>
            </a:xfrm>
            <a:prstGeom prst="rect">
              <a:avLst/>
            </a:prstGeom>
            <a:solidFill>
              <a:srgbClr val="336699"/>
            </a:solidFill>
            <a:ln w="9525">
              <a:noFill/>
            </a:ln>
          </p:spPr>
          <p:txBody>
            <a:bodyPr wrap="none" anchor="ctr" anchorCtr="0"/>
            <a:p>
              <a:pPr lvl="0"/>
              <a:endParaRPr sz="1800" dirty="0">
                <a:latin typeface="Verdana" panose="020B0604030504040204" pitchFamily="-84" charset="0"/>
              </a:endParaRPr>
            </a:p>
          </p:txBody>
        </p:sp>
        <p:sp>
          <p:nvSpPr>
            <p:cNvPr id="151562" name="Rectangle 5"/>
            <p:cNvSpPr/>
            <p:nvPr/>
          </p:nvSpPr>
          <p:spPr>
            <a:xfrm>
              <a:off x="1933" y="1865"/>
              <a:ext cx="1808" cy="127"/>
            </a:xfrm>
            <a:prstGeom prst="rect">
              <a:avLst/>
            </a:prstGeom>
            <a:solidFill>
              <a:srgbClr val="99CCFF"/>
            </a:solidFill>
            <a:ln w="9525">
              <a:noFill/>
            </a:ln>
          </p:spPr>
          <p:txBody>
            <a:bodyPr wrap="none" anchor="ctr" anchorCtr="0"/>
            <a:p>
              <a:pPr lvl="0"/>
              <a:endParaRPr sz="1800" dirty="0">
                <a:latin typeface="Verdana" panose="020B0604030504040204" pitchFamily="-84" charset="0"/>
              </a:endParaRPr>
            </a:p>
          </p:txBody>
        </p:sp>
        <p:sp>
          <p:nvSpPr>
            <p:cNvPr id="151563" name="Rectangle 6"/>
            <p:cNvSpPr/>
            <p:nvPr/>
          </p:nvSpPr>
          <p:spPr>
            <a:xfrm>
              <a:off x="3741" y="1865"/>
              <a:ext cx="1808" cy="127"/>
            </a:xfrm>
            <a:prstGeom prst="rect">
              <a:avLst/>
            </a:prstGeom>
            <a:solidFill>
              <a:srgbClr val="336699"/>
            </a:solidFill>
            <a:ln w="9525">
              <a:noFill/>
            </a:ln>
          </p:spPr>
          <p:txBody>
            <a:bodyPr wrap="none" anchor="ctr" anchorCtr="0"/>
            <a:p>
              <a:pPr lvl="0"/>
              <a:endParaRPr sz="1800" dirty="0">
                <a:latin typeface="Verdana" panose="020B0604030504040204" pitchFamily="-84" charset="0"/>
              </a:endParaRPr>
            </a:p>
          </p:txBody>
        </p:sp>
      </p:grpSp>
      <p:sp>
        <p:nvSpPr>
          <p:cNvPr id="17" name="Text Box 7"/>
          <p:cNvSpPr txBox="1">
            <a:spLocks noChangeArrowheads="1"/>
          </p:cNvSpPr>
          <p:nvPr/>
        </p:nvSpPr>
        <p:spPr bwMode="auto">
          <a:xfrm>
            <a:off x="9734550" y="8783638"/>
            <a:ext cx="4070350" cy="347663"/>
          </a:xfrm>
          <a:prstGeom prst="rect">
            <a:avLst/>
          </a:prstGeom>
          <a:noFill/>
          <a:ln w="9525">
            <a:noFill/>
            <a:miter lim="800000"/>
          </a:ln>
          <a:effectLst/>
        </p:spPr>
        <p:txBody>
          <a:bodyPr lIns="130615" tIns="65308" rIns="130615" bIns="65308">
            <a:spAutoFit/>
          </a:bodyPr>
          <a:p>
            <a:pPr lvl="0" algn="ctr">
              <a:spcBef>
                <a:spcPct val="50000"/>
              </a:spcBef>
            </a:pPr>
            <a:r>
              <a:rPr sz="1400" b="1" dirty="0">
                <a:solidFill>
                  <a:srgbClr val="336699"/>
                </a:solidFill>
                <a:latin typeface="Helvetica" pitchFamily="-84" charset="0"/>
              </a:rPr>
              <a:t>Silberschatz, Galvin and Gagne ©2013</a:t>
            </a:r>
            <a:endParaRPr sz="1400" b="1" dirty="0">
              <a:solidFill>
                <a:srgbClr val="336699"/>
              </a:solidFill>
              <a:latin typeface="Helvetica" pitchFamily="-84" charset="0"/>
            </a:endParaRPr>
          </a:p>
        </p:txBody>
      </p:sp>
      <p:sp>
        <p:nvSpPr>
          <p:cNvPr id="18" name="Text Box 8"/>
          <p:cNvSpPr txBox="1">
            <a:spLocks noChangeArrowheads="1"/>
          </p:cNvSpPr>
          <p:nvPr/>
        </p:nvSpPr>
        <p:spPr bwMode="auto">
          <a:xfrm>
            <a:off x="41275" y="8818563"/>
            <a:ext cx="3778250" cy="347663"/>
          </a:xfrm>
          <a:prstGeom prst="rect">
            <a:avLst/>
          </a:prstGeom>
          <a:noFill/>
          <a:ln w="9525">
            <a:noFill/>
            <a:miter lim="800000"/>
          </a:ln>
          <a:effectLst/>
        </p:spPr>
        <p:txBody>
          <a:bodyPr wrap="none" lIns="130615" tIns="65308" rIns="130615" bIns="65308">
            <a:spAutoFit/>
          </a:bodyPr>
          <a:p>
            <a:pPr lvl="0">
              <a:spcBef>
                <a:spcPct val="50000"/>
              </a:spcBef>
            </a:pPr>
            <a:r>
              <a:rPr sz="1400" b="1" dirty="0">
                <a:solidFill>
                  <a:srgbClr val="336699"/>
                </a:solidFill>
                <a:latin typeface="Helvetica" pitchFamily="-84" charset="0"/>
              </a:rPr>
              <a:t>Operating System Concepts  – 9</a:t>
            </a:r>
            <a:r>
              <a:rPr sz="1400" b="1" baseline="30000" dirty="0">
                <a:solidFill>
                  <a:srgbClr val="336699"/>
                </a:solidFill>
                <a:latin typeface="Helvetica" pitchFamily="-84" charset="0"/>
              </a:rPr>
              <a:t>th</a:t>
            </a:r>
            <a:r>
              <a:rPr sz="1400" b="1" dirty="0">
                <a:solidFill>
                  <a:srgbClr val="336699"/>
                </a:solidFill>
                <a:latin typeface="Helvetica" pitchFamily="-84" charset="0"/>
              </a:rPr>
              <a:t> Edition</a:t>
            </a:r>
            <a:endParaRPr sz="1400" b="1" dirty="0">
              <a:solidFill>
                <a:srgbClr val="336699"/>
              </a:solidFill>
              <a:latin typeface="Helvetica" pitchFamily="-84" charset="0"/>
            </a:endParaRPr>
          </a:p>
        </p:txBody>
      </p:sp>
      <p:pic>
        <p:nvPicPr>
          <p:cNvPr id="151557" name="Picture 9" descr="dino_4"/>
          <p:cNvPicPr>
            <a:picLocks noChangeAspect="1"/>
          </p:cNvPicPr>
          <p:nvPr/>
        </p:nvPicPr>
        <p:blipFill>
          <a:blip r:embed="rId2"/>
          <a:stretch>
            <a:fillRect/>
          </a:stretch>
        </p:blipFill>
        <p:spPr>
          <a:xfrm>
            <a:off x="5041900" y="5543550"/>
            <a:ext cx="3092450" cy="2125663"/>
          </a:xfrm>
          <a:prstGeom prst="rect">
            <a:avLst/>
          </a:prstGeom>
          <a:noFill/>
          <a:ln w="76200" cap="flat" cmpd="sng">
            <a:solidFill>
              <a:srgbClr val="336699"/>
            </a:solidFill>
            <a:prstDash val="solid"/>
            <a:miter/>
            <a:headEnd type="none" w="med" len="med"/>
            <a:tailEnd type="none" w="med" len="med"/>
          </a:ln>
        </p:spPr>
      </p:pic>
      <p:sp>
        <p:nvSpPr>
          <p:cNvPr id="151558" name="Rectangle 10"/>
          <p:cNvSpPr/>
          <p:nvPr/>
        </p:nvSpPr>
        <p:spPr>
          <a:xfrm>
            <a:off x="4837113" y="5341938"/>
            <a:ext cx="3505200" cy="2517775"/>
          </a:xfrm>
          <a:prstGeom prst="rect">
            <a:avLst/>
          </a:prstGeom>
          <a:noFill/>
          <a:ln w="57150" cap="flat" cmpd="thinThick">
            <a:solidFill>
              <a:srgbClr val="66CCFF"/>
            </a:solidFill>
            <a:prstDash val="solid"/>
            <a:miter/>
            <a:headEnd type="none" w="med" len="med"/>
            <a:tailEnd type="none" w="med" len="med"/>
          </a:ln>
        </p:spPr>
        <p:txBody>
          <a:bodyPr wrap="none" lIns="130615" tIns="65308" rIns="130615" bIns="65308" anchor="ctr" anchorCtr="0"/>
          <a:p>
            <a:pPr lvl="0"/>
            <a:endParaRPr sz="1800" dirty="0">
              <a:latin typeface="Verdana" panose="020B0604030504040204" pitchFamily="-84" charset="0"/>
            </a:endParaRPr>
          </a:p>
        </p:txBody>
      </p:sp>
      <p:sp>
        <p:nvSpPr>
          <p:cNvPr id="387074"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70419"/>
            <a:ext cx="12344400" cy="76834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09675" y="1644653"/>
            <a:ext cx="6057900" cy="604096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20"/>
            <a:ext cx="11658600" cy="2000249"/>
          </a:xfrm>
        </p:spPr>
        <p:txBody>
          <a:bodyPr anchor="b"/>
          <a:lstStyle>
            <a:lvl1pPr marL="0" indent="0">
              <a:buNone/>
              <a:defRPr sz="2900"/>
            </a:lvl1pPr>
            <a:lvl2pPr marL="652780" indent="0">
              <a:buNone/>
              <a:defRPr sz="2600"/>
            </a:lvl2pPr>
            <a:lvl3pPr marL="1306195" indent="0">
              <a:buNone/>
              <a:defRPr sz="2300"/>
            </a:lvl3pPr>
            <a:lvl4pPr marL="1958975" indent="0">
              <a:buNone/>
              <a:defRPr sz="2000"/>
            </a:lvl4pPr>
            <a:lvl5pPr marL="2612390" indent="0">
              <a:buNone/>
              <a:defRPr sz="2000"/>
            </a:lvl5pPr>
            <a:lvl6pPr marL="3265170" indent="0">
              <a:buNone/>
              <a:defRPr sz="2000"/>
            </a:lvl6pPr>
            <a:lvl7pPr marL="3918585" indent="0">
              <a:buNone/>
              <a:defRPr sz="2000"/>
            </a:lvl7pPr>
            <a:lvl8pPr marL="4571365" indent="0">
              <a:buNone/>
              <a:defRPr sz="2000"/>
            </a:lvl8pPr>
            <a:lvl9pPr marL="5224780" indent="0">
              <a:buNone/>
              <a:defRPr sz="20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2780" indent="0">
              <a:buNone/>
              <a:defRPr sz="2900" b="1"/>
            </a:lvl2pPr>
            <a:lvl3pPr marL="1306195" indent="0">
              <a:buNone/>
              <a:defRPr sz="2600" b="1"/>
            </a:lvl3pPr>
            <a:lvl4pPr marL="1958975" indent="0">
              <a:buNone/>
              <a:defRPr sz="2300" b="1"/>
            </a:lvl4pPr>
            <a:lvl5pPr marL="2612390" indent="0">
              <a:buNone/>
              <a:defRPr sz="2300" b="1"/>
            </a:lvl5pPr>
            <a:lvl6pPr marL="3265170" indent="0">
              <a:buNone/>
              <a:defRPr sz="2300" b="1"/>
            </a:lvl6pPr>
            <a:lvl7pPr marL="3918585" indent="0">
              <a:buNone/>
              <a:defRPr sz="2300" b="1"/>
            </a:lvl7pPr>
            <a:lvl8pPr marL="4571365" indent="0">
              <a:buNone/>
              <a:defRPr sz="2300" b="1"/>
            </a:lvl8pPr>
            <a:lvl9pPr marL="5224780" indent="0">
              <a:buNone/>
              <a:defRPr sz="23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967540" y="2046817"/>
            <a:ext cx="6062663" cy="853016"/>
          </a:xfrm>
        </p:spPr>
        <p:txBody>
          <a:bodyPr anchor="b"/>
          <a:lstStyle>
            <a:lvl1pPr marL="0" indent="0">
              <a:buNone/>
              <a:defRPr sz="3400" b="1"/>
            </a:lvl1pPr>
            <a:lvl2pPr marL="652780" indent="0">
              <a:buNone/>
              <a:defRPr sz="2900" b="1"/>
            </a:lvl2pPr>
            <a:lvl3pPr marL="1306195" indent="0">
              <a:buNone/>
              <a:defRPr sz="2600" b="1"/>
            </a:lvl3pPr>
            <a:lvl4pPr marL="1958975" indent="0">
              <a:buNone/>
              <a:defRPr sz="2300" b="1"/>
            </a:lvl4pPr>
            <a:lvl5pPr marL="2612390" indent="0">
              <a:buNone/>
              <a:defRPr sz="2300" b="1"/>
            </a:lvl5pPr>
            <a:lvl6pPr marL="3265170" indent="0">
              <a:buNone/>
              <a:defRPr sz="2300" b="1"/>
            </a:lvl6pPr>
            <a:lvl7pPr marL="3918585" indent="0">
              <a:buNone/>
              <a:defRPr sz="2300" b="1"/>
            </a:lvl7pPr>
            <a:lvl8pPr marL="4571365" indent="0">
              <a:buNone/>
              <a:defRPr sz="2300" b="1"/>
            </a:lvl8pPr>
            <a:lvl9pPr marL="5224780" indent="0">
              <a:buNone/>
              <a:defRPr sz="23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967540"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9"/>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85802" y="1913469"/>
            <a:ext cx="4512470" cy="6254751"/>
          </a:xfrm>
        </p:spPr>
        <p:txBody>
          <a:bodyPr/>
          <a:lstStyle>
            <a:lvl1pPr marL="0" indent="0">
              <a:buNone/>
              <a:defRPr sz="2000"/>
            </a:lvl1pPr>
            <a:lvl2pPr marL="652780" indent="0">
              <a:buNone/>
              <a:defRPr sz="1700"/>
            </a:lvl2pPr>
            <a:lvl3pPr marL="1306195" indent="0">
              <a:buNone/>
              <a:defRPr sz="1400"/>
            </a:lvl3pPr>
            <a:lvl4pPr marL="1958975" indent="0">
              <a:buNone/>
              <a:defRPr sz="1300"/>
            </a:lvl4pPr>
            <a:lvl5pPr marL="2612390" indent="0">
              <a:buNone/>
              <a:defRPr sz="1300"/>
            </a:lvl5pPr>
            <a:lvl6pPr marL="3265170" indent="0">
              <a:buNone/>
              <a:defRPr sz="1300"/>
            </a:lvl6pPr>
            <a:lvl7pPr marL="3918585" indent="0">
              <a:buNone/>
              <a:defRPr sz="1300"/>
            </a:lvl7pPr>
            <a:lvl8pPr marL="4571365" indent="0">
              <a:buNone/>
              <a:defRPr sz="1300"/>
            </a:lvl8pPr>
            <a:lvl9pPr marL="5224780" indent="0">
              <a:buNone/>
              <a:defRPr sz="13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1"/>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vert="horz" wrap="square" lIns="130615" tIns="65308" rIns="130615" bIns="65308" numCol="1" anchor="t" anchorCtr="0" compatLnSpc="1"/>
          <a:lstStyle>
            <a:lvl1pPr marL="0" indent="0">
              <a:buNone/>
              <a:defRPr sz="4600"/>
            </a:lvl1pPr>
            <a:lvl2pPr marL="652780" indent="0">
              <a:buNone/>
              <a:defRPr sz="4000"/>
            </a:lvl2pPr>
            <a:lvl3pPr marL="1306195" indent="0">
              <a:buNone/>
              <a:defRPr sz="3400"/>
            </a:lvl3pPr>
            <a:lvl4pPr marL="1958975" indent="0">
              <a:buNone/>
              <a:defRPr sz="2900"/>
            </a:lvl4pPr>
            <a:lvl5pPr marL="2612390" indent="0">
              <a:buNone/>
              <a:defRPr sz="2900"/>
            </a:lvl5pPr>
            <a:lvl6pPr marL="3265170" indent="0">
              <a:buNone/>
              <a:defRPr sz="2900"/>
            </a:lvl6pPr>
            <a:lvl7pPr marL="3918585" indent="0">
              <a:buNone/>
              <a:defRPr sz="2900"/>
            </a:lvl7pPr>
            <a:lvl8pPr marL="4571365" indent="0">
              <a:buNone/>
              <a:defRPr sz="2900"/>
            </a:lvl8pPr>
            <a:lvl9pPr marL="5224780" indent="0">
              <a:buNone/>
              <a:defRPr sz="2900"/>
            </a:lvl9p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endParaRPr kumimoji="1" lang="en-US" sz="4600" b="0" i="0" u="none" strike="noStrike" kern="0" cap="none" spc="0" normalizeH="0" baseline="0" noProof="0" smtClean="0">
              <a:ln>
                <a:noFill/>
              </a:ln>
              <a:solidFill>
                <a:schemeClr val="tx1"/>
              </a:solidFill>
              <a:effectLst/>
              <a:uLnTx/>
              <a:uFillTx/>
              <a:latin typeface="+mn-lt"/>
              <a:ea typeface="MS PGothic" panose="020B0600070205080204" pitchFamily="-84" charset="-128"/>
              <a:cs typeface="MS PGothic" panose="020B0600070205080204" pitchFamily="-84" charset="-128"/>
            </a:endParaRPr>
          </a:p>
        </p:txBody>
      </p:sp>
      <p:sp>
        <p:nvSpPr>
          <p:cNvPr id="4" name="Text Placeholder 3"/>
          <p:cNvSpPr>
            <a:spLocks noGrp="1"/>
          </p:cNvSpPr>
          <p:nvPr>
            <p:ph type="body" sz="half" idx="2"/>
          </p:nvPr>
        </p:nvSpPr>
        <p:spPr>
          <a:xfrm>
            <a:off x="2688432" y="7156452"/>
            <a:ext cx="8229600" cy="1073149"/>
          </a:xfrm>
        </p:spPr>
        <p:txBody>
          <a:bodyPr/>
          <a:lstStyle>
            <a:lvl1pPr marL="0" indent="0">
              <a:buNone/>
              <a:defRPr sz="2000"/>
            </a:lvl1pPr>
            <a:lvl2pPr marL="652780" indent="0">
              <a:buNone/>
              <a:defRPr sz="1700"/>
            </a:lvl2pPr>
            <a:lvl3pPr marL="1306195" indent="0">
              <a:buNone/>
              <a:defRPr sz="1400"/>
            </a:lvl3pPr>
            <a:lvl4pPr marL="1958975" indent="0">
              <a:buNone/>
              <a:defRPr sz="1300"/>
            </a:lvl4pPr>
            <a:lvl5pPr marL="2612390" indent="0">
              <a:buNone/>
              <a:defRPr sz="1300"/>
            </a:lvl5pPr>
            <a:lvl6pPr marL="3265170" indent="0">
              <a:buNone/>
              <a:defRPr sz="1300"/>
            </a:lvl6pPr>
            <a:lvl7pPr marL="3918585" indent="0">
              <a:buNone/>
              <a:defRPr sz="1300"/>
            </a:lvl7pPr>
            <a:lvl8pPr marL="4571365" indent="0">
              <a:buNone/>
              <a:defRPr sz="1300"/>
            </a:lvl8pPr>
            <a:lvl9pPr marL="5224780" indent="0">
              <a:buNone/>
              <a:defRPr sz="13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dino_3"/>
          <p:cNvPicPr>
            <a:picLocks noChangeAspect="1"/>
          </p:cNvPicPr>
          <p:nvPr/>
        </p:nvPicPr>
        <p:blipFill>
          <a:blip r:embed="rId13"/>
          <a:stretch>
            <a:fillRect/>
          </a:stretch>
        </p:blipFill>
        <p:spPr>
          <a:xfrm>
            <a:off x="428625" y="0"/>
            <a:ext cx="1793875" cy="1211263"/>
          </a:xfrm>
          <a:prstGeom prst="rect">
            <a:avLst/>
          </a:prstGeom>
          <a:noFill/>
          <a:ln w="9525">
            <a:noFill/>
          </a:ln>
        </p:spPr>
      </p:pic>
      <p:sp>
        <p:nvSpPr>
          <p:cNvPr id="1027" name="Rectangle 3"/>
          <p:cNvSpPr>
            <a:spLocks noGrp="1"/>
          </p:cNvSpPr>
          <p:nvPr>
            <p:ph type="title"/>
          </p:nvPr>
        </p:nvSpPr>
        <p:spPr>
          <a:xfrm>
            <a:off x="685800" y="369888"/>
            <a:ext cx="12344400" cy="768350"/>
          </a:xfrm>
          <a:prstGeom prst="rect">
            <a:avLst/>
          </a:prstGeom>
          <a:noFill/>
          <a:ln w="9525">
            <a:noFill/>
          </a:ln>
        </p:spPr>
        <p:txBody>
          <a:bodyPr lIns="130615" tIns="65308" rIns="130615" bIns="65308" anchor="b" anchorCtr="0"/>
          <a:p>
            <a:pPr lvl="0"/>
            <a:r>
              <a:rPr dirty="0"/>
              <a:t>Click to edit Master title style</a:t>
            </a:r>
            <a:endParaRPr dirty="0"/>
          </a:p>
        </p:txBody>
      </p:sp>
      <p:sp>
        <p:nvSpPr>
          <p:cNvPr id="1028" name="Rectangle 4"/>
          <p:cNvSpPr>
            <a:spLocks noGrp="1"/>
          </p:cNvSpPr>
          <p:nvPr>
            <p:ph type="body" idx="1"/>
          </p:nvPr>
        </p:nvSpPr>
        <p:spPr>
          <a:xfrm>
            <a:off x="1209675" y="1644650"/>
            <a:ext cx="12344400" cy="6040438"/>
          </a:xfrm>
          <a:prstGeom prst="rect">
            <a:avLst/>
          </a:prstGeom>
          <a:noFill/>
          <a:ln w="9525">
            <a:noFill/>
          </a:ln>
        </p:spPr>
        <p:txBody>
          <a:bodyPr lIns="130615" tIns="65308" rIns="130615" bIns="65308"/>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9" name="Rectangle 5"/>
          <p:cNvSpPr/>
          <p:nvPr/>
        </p:nvSpPr>
        <p:spPr>
          <a:xfrm>
            <a:off x="0" y="0"/>
            <a:ext cx="342900" cy="3048000"/>
          </a:xfrm>
          <a:prstGeom prst="rect">
            <a:avLst/>
          </a:prstGeom>
          <a:solidFill>
            <a:srgbClr val="336699"/>
          </a:solidFill>
          <a:ln w="9525">
            <a:noFill/>
          </a:ln>
        </p:spPr>
        <p:txBody>
          <a:bodyPr wrap="none" lIns="130615" tIns="65308" rIns="130615" bIns="65308" anchor="ctr" anchorCtr="0"/>
          <a:p>
            <a:pPr lvl="0" algn="ctr" eaLnBrk="1" hangingPunct="1"/>
            <a:endParaRPr sz="3400" dirty="0">
              <a:latin typeface="Times New Roman" panose="02020603050405020304" pitchFamily="-84" charset="0"/>
            </a:endParaRPr>
          </a:p>
        </p:txBody>
      </p:sp>
      <p:sp>
        <p:nvSpPr>
          <p:cNvPr id="1030" name="Line 6"/>
          <p:cNvSpPr/>
          <p:nvPr/>
        </p:nvSpPr>
        <p:spPr>
          <a:xfrm>
            <a:off x="685800" y="1147763"/>
            <a:ext cx="12115800" cy="0"/>
          </a:xfrm>
          <a:prstGeom prst="line">
            <a:avLst/>
          </a:prstGeom>
          <a:ln w="19050" cap="flat" cmpd="sng">
            <a:solidFill>
              <a:srgbClr val="336699"/>
            </a:solidFill>
            <a:prstDash val="solid"/>
            <a:headEnd type="none" w="med" len="med"/>
            <a:tailEnd type="none" w="med" len="med"/>
          </a:ln>
        </p:spPr>
      </p:sp>
      <p:sp>
        <p:nvSpPr>
          <p:cNvPr id="1031" name="Rectangle 7"/>
          <p:cNvSpPr/>
          <p:nvPr/>
        </p:nvSpPr>
        <p:spPr>
          <a:xfrm>
            <a:off x="0" y="3048000"/>
            <a:ext cx="342900" cy="3048000"/>
          </a:xfrm>
          <a:prstGeom prst="rect">
            <a:avLst/>
          </a:prstGeom>
          <a:solidFill>
            <a:srgbClr val="99CCFF"/>
          </a:solidFill>
          <a:ln w="9525">
            <a:noFill/>
          </a:ln>
        </p:spPr>
        <p:txBody>
          <a:bodyPr wrap="none" lIns="130615" tIns="65308" rIns="130615" bIns="65308" anchor="ctr" anchorCtr="0"/>
          <a:p>
            <a:pPr lvl="0" algn="ctr" eaLnBrk="1" hangingPunct="1"/>
            <a:endParaRPr sz="3400" dirty="0">
              <a:latin typeface="Times New Roman" panose="02020603050405020304" pitchFamily="-84" charset="0"/>
            </a:endParaRPr>
          </a:p>
        </p:txBody>
      </p:sp>
      <p:sp>
        <p:nvSpPr>
          <p:cNvPr id="1032" name="Rectangle 8"/>
          <p:cNvSpPr/>
          <p:nvPr/>
        </p:nvSpPr>
        <p:spPr>
          <a:xfrm>
            <a:off x="0" y="6096000"/>
            <a:ext cx="342900" cy="3048000"/>
          </a:xfrm>
          <a:prstGeom prst="rect">
            <a:avLst/>
          </a:prstGeom>
          <a:solidFill>
            <a:srgbClr val="336699"/>
          </a:solidFill>
          <a:ln w="9525">
            <a:noFill/>
          </a:ln>
        </p:spPr>
        <p:txBody>
          <a:bodyPr wrap="none" lIns="130615" tIns="65308" rIns="130615" bIns="65308" anchor="ctr" anchorCtr="0"/>
          <a:p>
            <a:pPr lvl="0" algn="ctr" eaLnBrk="1" hangingPunct="1"/>
            <a:endParaRPr sz="3400" dirty="0">
              <a:latin typeface="Times New Roman" panose="02020603050405020304" pitchFamily="-84" charset="0"/>
            </a:endParaRPr>
          </a:p>
        </p:txBody>
      </p:sp>
      <p:sp>
        <p:nvSpPr>
          <p:cNvPr id="386057" name="Text Box 9"/>
          <p:cNvSpPr txBox="1">
            <a:spLocks noChangeArrowheads="1"/>
          </p:cNvSpPr>
          <p:nvPr/>
        </p:nvSpPr>
        <p:spPr bwMode="auto">
          <a:xfrm>
            <a:off x="6397625" y="8818563"/>
            <a:ext cx="644525" cy="347663"/>
          </a:xfrm>
          <a:prstGeom prst="rect">
            <a:avLst/>
          </a:prstGeom>
          <a:noFill/>
          <a:ln w="9525">
            <a:noFill/>
            <a:miter lim="800000"/>
          </a:ln>
          <a:effectLst/>
        </p:spPr>
        <p:txBody>
          <a:bodyPr wrap="none" lIns="130615" tIns="65308" rIns="130615" bIns="65308">
            <a:spAutoFit/>
          </a:bodyPr>
          <a:p>
            <a:pPr lvl="0" algn="ctr">
              <a:spcBef>
                <a:spcPct val="50000"/>
              </a:spcBef>
            </a:pPr>
            <a:r>
              <a:rPr sz="1400" b="1">
                <a:solidFill>
                  <a:srgbClr val="006699"/>
                </a:solidFill>
                <a:latin typeface="Helvetica" pitchFamily="-84" charset="0"/>
              </a:rPr>
              <a:t>5.</a:t>
            </a:r>
            <a:fld id="{9A0DB2DC-4C9A-4742-B13C-FB6460FD3503}" type="slidenum">
              <a:rPr lang="en-US" sz="1400" b="1" dirty="0">
                <a:solidFill>
                  <a:srgbClr val="006699"/>
                </a:solidFill>
                <a:latin typeface="Helvetica" pitchFamily="-84" charset="0"/>
              </a:rPr>
            </a:fld>
            <a:endParaRPr lang="en-US" sz="1400" b="1" dirty="0">
              <a:solidFill>
                <a:srgbClr val="006699"/>
              </a:solidFill>
              <a:latin typeface="Helvetica" pitchFamily="-84" charset="0"/>
            </a:endParaRPr>
          </a:p>
        </p:txBody>
      </p:sp>
      <p:sp>
        <p:nvSpPr>
          <p:cNvPr id="386058" name="Text Box 10"/>
          <p:cNvSpPr txBox="1">
            <a:spLocks noChangeArrowheads="1"/>
          </p:cNvSpPr>
          <p:nvPr/>
        </p:nvSpPr>
        <p:spPr bwMode="auto">
          <a:xfrm>
            <a:off x="9734550" y="8783638"/>
            <a:ext cx="4070350" cy="347663"/>
          </a:xfrm>
          <a:prstGeom prst="rect">
            <a:avLst/>
          </a:prstGeom>
          <a:noFill/>
          <a:ln w="9525">
            <a:noFill/>
            <a:miter lim="800000"/>
          </a:ln>
          <a:effectLst/>
        </p:spPr>
        <p:txBody>
          <a:bodyPr lIns="130615" tIns="65308" rIns="130615" bIns="65308">
            <a:spAutoFit/>
          </a:bodyPr>
          <a:p>
            <a:pPr lvl="0" algn="ctr">
              <a:spcBef>
                <a:spcPct val="50000"/>
              </a:spcBef>
            </a:pPr>
            <a:r>
              <a:rPr sz="1400" b="1" dirty="0">
                <a:solidFill>
                  <a:srgbClr val="006699"/>
                </a:solidFill>
                <a:latin typeface="Helvetica" pitchFamily="-84" charset="0"/>
              </a:rPr>
              <a:t>Silberschatz, Galvin and Gagne ©2013</a:t>
            </a:r>
            <a:endParaRPr sz="1400" b="1" dirty="0">
              <a:solidFill>
                <a:srgbClr val="006699"/>
              </a:solidFill>
              <a:latin typeface="Helvetica" pitchFamily="-84" charset="0"/>
            </a:endParaRPr>
          </a:p>
        </p:txBody>
      </p:sp>
      <p:sp>
        <p:nvSpPr>
          <p:cNvPr id="386059" name="Text Box 11"/>
          <p:cNvSpPr txBox="1">
            <a:spLocks noChangeArrowheads="1"/>
          </p:cNvSpPr>
          <p:nvPr/>
        </p:nvSpPr>
        <p:spPr bwMode="auto">
          <a:xfrm>
            <a:off x="279400" y="8828088"/>
            <a:ext cx="3727450" cy="347663"/>
          </a:xfrm>
          <a:prstGeom prst="rect">
            <a:avLst/>
          </a:prstGeom>
          <a:noFill/>
          <a:ln w="9525">
            <a:noFill/>
            <a:miter lim="800000"/>
          </a:ln>
          <a:effectLst/>
        </p:spPr>
        <p:txBody>
          <a:bodyPr wrap="none" lIns="130615" tIns="65308" rIns="130615" bIns="65308">
            <a:spAutoFit/>
          </a:bodyPr>
          <a:p>
            <a:pPr lvl="0">
              <a:spcBef>
                <a:spcPct val="50000"/>
              </a:spcBef>
            </a:pPr>
            <a:r>
              <a:rPr sz="1400" b="1" dirty="0">
                <a:solidFill>
                  <a:srgbClr val="006699"/>
                </a:solidFill>
                <a:latin typeface="Helvetica" pitchFamily="-84" charset="0"/>
              </a:rPr>
              <a:t>Operating System Concepts – 9</a:t>
            </a:r>
            <a:r>
              <a:rPr sz="1400" b="1" baseline="30000" dirty="0">
                <a:solidFill>
                  <a:srgbClr val="006699"/>
                </a:solidFill>
                <a:latin typeface="Helvetica" pitchFamily="-84" charset="0"/>
              </a:rPr>
              <a:t>th</a:t>
            </a:r>
            <a:r>
              <a:rPr sz="1400" b="1" dirty="0">
                <a:solidFill>
                  <a:srgbClr val="006699"/>
                </a:solidFill>
                <a:latin typeface="Helvetica" pitchFamily="-84" charset="0"/>
              </a:rPr>
              <a:t> Edition</a:t>
            </a:r>
            <a:endParaRPr sz="1400" b="1" dirty="0">
              <a:solidFill>
                <a:srgbClr val="006699"/>
              </a:solidFill>
              <a:latin typeface="Helvetica" pitchFamily="-84" charset="0"/>
            </a:endParaRPr>
          </a:p>
        </p:txBody>
      </p:sp>
      <p:pic>
        <p:nvPicPr>
          <p:cNvPr id="1036" name="Picture 12" descr="dino_6"/>
          <p:cNvPicPr>
            <a:picLocks noChangeAspect="1"/>
          </p:cNvPicPr>
          <p:nvPr/>
        </p:nvPicPr>
        <p:blipFill>
          <a:blip r:embed="rId14"/>
          <a:stretch>
            <a:fillRect/>
          </a:stretch>
        </p:blipFill>
        <p:spPr>
          <a:xfrm>
            <a:off x="11661775" y="7799388"/>
            <a:ext cx="1925638" cy="10572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600" b="1">
          <a:solidFill>
            <a:srgbClr val="006699"/>
          </a:solidFill>
          <a:latin typeface="+mj-lt"/>
          <a:ea typeface="MS PGothic" panose="020B0600070205080204" pitchFamily="-84" charset="-128"/>
          <a:cs typeface="MS PGothic" panose="020B0600070205080204" pitchFamily="-84" charset="-128"/>
        </a:defRPr>
      </a:lvl1pPr>
      <a:lvl2pPr algn="ctr" rtl="0" eaLnBrk="0" fontAlgn="base" hangingPunct="0">
        <a:spcBef>
          <a:spcPct val="0"/>
        </a:spcBef>
        <a:spcAft>
          <a:spcPct val="0"/>
        </a:spcAft>
        <a:defRPr sz="4600" b="1">
          <a:solidFill>
            <a:srgbClr val="006699"/>
          </a:solidFill>
          <a:latin typeface="Arial" panose="020B0604020202020204" pitchFamily="34" charset="0"/>
          <a:ea typeface="MS PGothic" panose="020B0600070205080204" pitchFamily="-84" charset="-128"/>
          <a:cs typeface="MS PGothic" panose="020B0600070205080204" pitchFamily="-84" charset="-128"/>
        </a:defRPr>
      </a:lvl2pPr>
      <a:lvl3pPr algn="ctr" rtl="0" eaLnBrk="0" fontAlgn="base" hangingPunct="0">
        <a:spcBef>
          <a:spcPct val="0"/>
        </a:spcBef>
        <a:spcAft>
          <a:spcPct val="0"/>
        </a:spcAft>
        <a:defRPr sz="4600" b="1">
          <a:solidFill>
            <a:srgbClr val="006699"/>
          </a:solidFill>
          <a:latin typeface="Arial" panose="020B0604020202020204" pitchFamily="34" charset="0"/>
          <a:ea typeface="MS PGothic" panose="020B0600070205080204" pitchFamily="-84" charset="-128"/>
          <a:cs typeface="MS PGothic" panose="020B0600070205080204" pitchFamily="-84" charset="-128"/>
        </a:defRPr>
      </a:lvl3pPr>
      <a:lvl4pPr algn="ctr" rtl="0" eaLnBrk="0" fontAlgn="base" hangingPunct="0">
        <a:spcBef>
          <a:spcPct val="0"/>
        </a:spcBef>
        <a:spcAft>
          <a:spcPct val="0"/>
        </a:spcAft>
        <a:defRPr sz="4600" b="1">
          <a:solidFill>
            <a:srgbClr val="006699"/>
          </a:solidFill>
          <a:latin typeface="Arial" panose="020B0604020202020204" pitchFamily="34" charset="0"/>
          <a:ea typeface="MS PGothic" panose="020B0600070205080204" pitchFamily="-84" charset="-128"/>
          <a:cs typeface="MS PGothic" panose="020B0600070205080204" pitchFamily="-84" charset="-128"/>
        </a:defRPr>
      </a:lvl4pPr>
      <a:lvl5pPr algn="ctr" rtl="0" eaLnBrk="0" fontAlgn="base" hangingPunct="0">
        <a:spcBef>
          <a:spcPct val="0"/>
        </a:spcBef>
        <a:spcAft>
          <a:spcPct val="0"/>
        </a:spcAft>
        <a:defRPr sz="4600" b="1">
          <a:solidFill>
            <a:srgbClr val="006699"/>
          </a:solidFill>
          <a:latin typeface="Arial" panose="020B0604020202020204" pitchFamily="34" charset="0"/>
          <a:ea typeface="MS PGothic" panose="020B0600070205080204" pitchFamily="-84" charset="-128"/>
          <a:cs typeface="MS PGothic" panose="020B0600070205080204" pitchFamily="-84" charset="-128"/>
        </a:defRPr>
      </a:lvl5pPr>
      <a:lvl6pPr marL="652780" algn="ctr" rtl="0" fontAlgn="base">
        <a:spcBef>
          <a:spcPct val="0"/>
        </a:spcBef>
        <a:spcAft>
          <a:spcPct val="0"/>
        </a:spcAft>
        <a:defRPr sz="4600" b="1">
          <a:solidFill>
            <a:srgbClr val="006699"/>
          </a:solidFill>
          <a:latin typeface="Arial" panose="020B0604020202020204" pitchFamily="34" charset="0"/>
        </a:defRPr>
      </a:lvl6pPr>
      <a:lvl7pPr marL="1306195" algn="ctr" rtl="0" fontAlgn="base">
        <a:spcBef>
          <a:spcPct val="0"/>
        </a:spcBef>
        <a:spcAft>
          <a:spcPct val="0"/>
        </a:spcAft>
        <a:defRPr sz="4600" b="1">
          <a:solidFill>
            <a:srgbClr val="006699"/>
          </a:solidFill>
          <a:latin typeface="Arial" panose="020B0604020202020204" pitchFamily="34" charset="0"/>
        </a:defRPr>
      </a:lvl7pPr>
      <a:lvl8pPr marL="1958975" algn="ctr" rtl="0" fontAlgn="base">
        <a:spcBef>
          <a:spcPct val="0"/>
        </a:spcBef>
        <a:spcAft>
          <a:spcPct val="0"/>
        </a:spcAft>
        <a:defRPr sz="4600" b="1">
          <a:solidFill>
            <a:srgbClr val="006699"/>
          </a:solidFill>
          <a:latin typeface="Arial" panose="020B0604020202020204" pitchFamily="34" charset="0"/>
        </a:defRPr>
      </a:lvl8pPr>
      <a:lvl9pPr marL="2612390" algn="ctr" rtl="0" fontAlgn="base">
        <a:spcBef>
          <a:spcPct val="0"/>
        </a:spcBef>
        <a:spcAft>
          <a:spcPct val="0"/>
        </a:spcAft>
        <a:defRPr sz="4600" b="1">
          <a:solidFill>
            <a:srgbClr val="006699"/>
          </a:solidFill>
          <a:latin typeface="Arial" panose="020B0604020202020204" pitchFamily="34" charset="0"/>
        </a:defRPr>
      </a:lvl9pPr>
    </p:titleStyle>
    <p:bodyStyle>
      <a:lvl1pPr marL="487680" indent="-48768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MS PGothic" panose="020B0600070205080204" pitchFamily="-84" charset="-128"/>
          <a:cs typeface="MS PGothic" panose="020B0600070205080204" pitchFamily="-84" charset="-128"/>
        </a:defRPr>
      </a:lvl1pPr>
      <a:lvl2pPr marL="1059180" indent="-406400"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MS PGothic" panose="020B0600070205080204" pitchFamily="-84" charset="-128"/>
        </a:defRPr>
      </a:lvl2pPr>
      <a:lvl3pPr marL="1549400" indent="-323850" algn="l" rtl="0" eaLnBrk="0" fontAlgn="base" hangingPunct="0">
        <a:spcBef>
          <a:spcPct val="35000"/>
        </a:spcBef>
        <a:spcAft>
          <a:spcPct val="0"/>
        </a:spcAft>
        <a:buClr>
          <a:srgbClr val="009900"/>
        </a:buClr>
        <a:buSzPct val="75000"/>
        <a:buFont typeface="Webdings" panose="05030102010509060703" charset="0"/>
        <a:buChar char="4"/>
        <a:defRPr kumimoji="1">
          <a:solidFill>
            <a:schemeClr val="tx1"/>
          </a:solidFill>
          <a:latin typeface="+mn-lt"/>
          <a:ea typeface="MS PGothic" panose="020B0600070205080204" pitchFamily="-84" charset="-128"/>
        </a:defRPr>
      </a:lvl3pPr>
      <a:lvl4pPr marL="2038350" indent="-32385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84" charset="-128"/>
        </a:defRPr>
      </a:lvl4pPr>
      <a:lvl5pPr marL="2529205" indent="-32385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84" charset="-128"/>
        </a:defRPr>
      </a:lvl5pPr>
      <a:lvl6pPr marL="3183890" indent="-32639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84" charset="-128"/>
        </a:defRPr>
      </a:lvl6pPr>
      <a:lvl7pPr marL="3836670" indent="-32639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84" charset="-128"/>
        </a:defRPr>
      </a:lvl7pPr>
      <a:lvl8pPr marL="4490085" indent="-32639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84" charset="-128"/>
        </a:defRPr>
      </a:lvl8pPr>
      <a:lvl9pPr marL="5142865" indent="-32639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84" charset="-128"/>
        </a:defRPr>
      </a:lvl9pPr>
    </p:bodyStyle>
    <p:otherStyle>
      <a:defPPr>
        <a:defRPr lang="en-US"/>
      </a:defPPr>
      <a:lvl1pPr marL="0" algn="l" defTabSz="652780" rtl="0" eaLnBrk="1" latinLnBrk="0" hangingPunct="1">
        <a:defRPr sz="2600" kern="1200">
          <a:solidFill>
            <a:schemeClr val="tx1"/>
          </a:solidFill>
          <a:latin typeface="+mn-lt"/>
          <a:ea typeface="+mn-ea"/>
          <a:cs typeface="+mn-cs"/>
        </a:defRPr>
      </a:lvl1pPr>
      <a:lvl2pPr marL="652780" algn="l" defTabSz="652780" rtl="0" eaLnBrk="1" latinLnBrk="0" hangingPunct="1">
        <a:defRPr sz="2600" kern="1200">
          <a:solidFill>
            <a:schemeClr val="tx1"/>
          </a:solidFill>
          <a:latin typeface="+mn-lt"/>
          <a:ea typeface="+mn-ea"/>
          <a:cs typeface="+mn-cs"/>
        </a:defRPr>
      </a:lvl2pPr>
      <a:lvl3pPr marL="1306195" algn="l" defTabSz="652780" rtl="0" eaLnBrk="1" latinLnBrk="0" hangingPunct="1">
        <a:defRPr sz="2600" kern="1200">
          <a:solidFill>
            <a:schemeClr val="tx1"/>
          </a:solidFill>
          <a:latin typeface="+mn-lt"/>
          <a:ea typeface="+mn-ea"/>
          <a:cs typeface="+mn-cs"/>
        </a:defRPr>
      </a:lvl3pPr>
      <a:lvl4pPr marL="1958975" algn="l" defTabSz="652780" rtl="0" eaLnBrk="1" latinLnBrk="0" hangingPunct="1">
        <a:defRPr sz="2600" kern="1200">
          <a:solidFill>
            <a:schemeClr val="tx1"/>
          </a:solidFill>
          <a:latin typeface="+mn-lt"/>
          <a:ea typeface="+mn-ea"/>
          <a:cs typeface="+mn-cs"/>
        </a:defRPr>
      </a:lvl4pPr>
      <a:lvl5pPr marL="2612390" algn="l" defTabSz="652780" rtl="0" eaLnBrk="1" latinLnBrk="0" hangingPunct="1">
        <a:defRPr sz="2600" kern="1200">
          <a:solidFill>
            <a:schemeClr val="tx1"/>
          </a:solidFill>
          <a:latin typeface="+mn-lt"/>
          <a:ea typeface="+mn-ea"/>
          <a:cs typeface="+mn-cs"/>
        </a:defRPr>
      </a:lvl5pPr>
      <a:lvl6pPr marL="3265170" algn="l" defTabSz="652780" rtl="0" eaLnBrk="1" latinLnBrk="0" hangingPunct="1">
        <a:defRPr sz="2600" kern="1200">
          <a:solidFill>
            <a:schemeClr val="tx1"/>
          </a:solidFill>
          <a:latin typeface="+mn-lt"/>
          <a:ea typeface="+mn-ea"/>
          <a:cs typeface="+mn-cs"/>
        </a:defRPr>
      </a:lvl6pPr>
      <a:lvl7pPr marL="3918585" algn="l" defTabSz="652780" rtl="0" eaLnBrk="1" latinLnBrk="0" hangingPunct="1">
        <a:defRPr sz="2600" kern="1200">
          <a:solidFill>
            <a:schemeClr val="tx1"/>
          </a:solidFill>
          <a:latin typeface="+mn-lt"/>
          <a:ea typeface="+mn-ea"/>
          <a:cs typeface="+mn-cs"/>
        </a:defRPr>
      </a:lvl7pPr>
      <a:lvl8pPr marL="4571365" algn="l" defTabSz="652780" rtl="0" eaLnBrk="1" latinLnBrk="0" hangingPunct="1">
        <a:defRPr sz="2600" kern="1200">
          <a:solidFill>
            <a:schemeClr val="tx1"/>
          </a:solidFill>
          <a:latin typeface="+mn-lt"/>
          <a:ea typeface="+mn-ea"/>
          <a:cs typeface="+mn-cs"/>
        </a:defRPr>
      </a:lvl8pPr>
      <a:lvl9pPr marL="5224780" algn="l" defTabSz="65278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themeOverride" Target="../theme/themeOverride14.xml"/><Relationship Id="rId1" Type="http://schemas.openxmlformats.org/officeDocument/2006/relationships/image" Target="../media/image8.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themeOverride" Target="../theme/themeOverride16.xml"/><Relationship Id="rId1"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ctrTitle"/>
          </p:nvPr>
        </p:nvSpPr>
        <p:spPr>
          <a:xfrm>
            <a:off x="1028700" y="914400"/>
            <a:ext cx="11658600" cy="2836863"/>
          </a:xfrm>
        </p:spPr>
        <p:txBody>
          <a:bodyPr vert="horz" wrap="square" lIns="130615" tIns="65308" rIns="130615" bIns="65308" anchor="b" anchorCtr="0"/>
          <a:p>
            <a:pPr eaLnBrk="1" hangingPunct="1">
              <a:buClrTx/>
              <a:buSzTx/>
              <a:buFontTx/>
            </a:pPr>
            <a:r>
              <a:rPr dirty="0">
                <a:latin typeface="+mj-lt"/>
                <a:ea typeface="MS PGothic" panose="020B0600070205080204" pitchFamily="-84" charset="-128"/>
                <a:cs typeface="MS PGothic" panose="020B0600070205080204" pitchFamily="-84" charset="-128"/>
              </a:rPr>
              <a:t>Chapter 5:  Process Synchronization</a:t>
            </a:r>
            <a:endParaRPr dirty="0">
              <a:latin typeface="+mj-lt"/>
              <a:ea typeface="MS PGothic" panose="020B0600070205080204" pitchFamily="-84" charset="-128"/>
              <a:cs typeface="MS PGothic" panose="020B0600070205080204" pitchFamily="-8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bwMode="auto">
          <a:xfrm>
            <a:off x="2166938" y="2133600"/>
            <a:ext cx="4225925" cy="1154113"/>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84" charset="0"/>
              <a:ea typeface="+mn-ea"/>
              <a:cs typeface="+mn-cs"/>
            </a:endParaRPr>
          </a:p>
        </p:txBody>
      </p:sp>
      <p:sp>
        <p:nvSpPr>
          <p:cNvPr id="7" name="Rectangle 6"/>
          <p:cNvSpPr/>
          <p:nvPr/>
        </p:nvSpPr>
        <p:spPr bwMode="auto">
          <a:xfrm>
            <a:off x="2176463" y="3613150"/>
            <a:ext cx="2551113"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84" charset="0"/>
              <a:ea typeface="+mn-ea"/>
              <a:cs typeface="+mn-cs"/>
            </a:endParaRPr>
          </a:p>
        </p:txBody>
      </p:sp>
      <p:sp>
        <p:nvSpPr>
          <p:cNvPr id="25603" name="Rectangle 3"/>
          <p:cNvSpPr>
            <a:spLocks noGrp="1"/>
          </p:cNvSpPr>
          <p:nvPr>
            <p:ph idx="1"/>
          </p:nvPr>
        </p:nvSpPr>
        <p:spPr>
          <a:xfrm>
            <a:off x="1231900" y="1748155"/>
            <a:ext cx="11579225" cy="6681470"/>
          </a:xfrm>
        </p:spPr>
        <p:txBody>
          <a:bodyPr vert="horz" wrap="square" lIns="130615" tIns="65308" rIns="130615" bIns="65308" anchor="t" anchorCtr="0"/>
          <a:p>
            <a:pPr>
              <a:buNone/>
            </a:pPr>
            <a:r>
              <a:rPr b="1" dirty="0">
                <a:solidFill>
                  <a:srgbClr val="000000"/>
                </a:solidFill>
                <a:latin typeface="Courier New" panose="02070309020205020404" charset="0"/>
                <a:cs typeface="Courier New" panose="02070309020205020404" charset="0"/>
              </a:rPr>
              <a:t>	</a:t>
            </a:r>
            <a:r>
              <a:rPr sz="2400" b="1" dirty="0">
                <a:solidFill>
                  <a:srgbClr val="000000"/>
                </a:solidFill>
                <a:latin typeface="Courier New" panose="02070309020205020404" charset="0"/>
                <a:cs typeface="Courier New" panose="02070309020205020404" charset="0"/>
              </a:rPr>
              <a:t>do { </a:t>
            </a:r>
            <a:endParaRPr sz="2400" b="1" dirty="0">
              <a:solidFill>
                <a:srgbClr val="000000"/>
              </a:solidFill>
              <a:latin typeface="Courier New" panose="02070309020205020404" charset="0"/>
              <a:cs typeface="Courier New" panose="02070309020205020404" charset="0"/>
            </a:endParaRPr>
          </a:p>
          <a:p>
            <a:pPr>
              <a:buNone/>
            </a:pPr>
            <a:r>
              <a:rPr sz="2400" b="1" dirty="0">
                <a:solidFill>
                  <a:srgbClr val="000000"/>
                </a:solidFill>
                <a:latin typeface="Courier New" panose="02070309020205020404" charset="0"/>
                <a:cs typeface="Courier New" panose="02070309020205020404" charset="0"/>
              </a:rPr>
              <a:t>		flag[i] = true; </a:t>
            </a:r>
            <a:endParaRPr sz="2400" b="1" dirty="0">
              <a:solidFill>
                <a:srgbClr val="000000"/>
              </a:solidFill>
              <a:latin typeface="Courier New" panose="02070309020205020404" charset="0"/>
              <a:cs typeface="Courier New" panose="02070309020205020404" charset="0"/>
            </a:endParaRPr>
          </a:p>
          <a:p>
            <a:pPr>
              <a:buNone/>
            </a:pPr>
            <a:r>
              <a:rPr sz="2400" b="1" dirty="0">
                <a:solidFill>
                  <a:srgbClr val="000000"/>
                </a:solidFill>
                <a:latin typeface="Courier New" panose="02070309020205020404" charset="0"/>
                <a:cs typeface="Courier New" panose="02070309020205020404" charset="0"/>
              </a:rPr>
              <a:t>		turn = j; </a:t>
            </a:r>
            <a:endParaRPr sz="2400" b="1" dirty="0">
              <a:solidFill>
                <a:srgbClr val="000000"/>
              </a:solidFill>
              <a:latin typeface="Courier New" panose="02070309020205020404" charset="0"/>
              <a:cs typeface="Courier New" panose="02070309020205020404" charset="0"/>
            </a:endParaRPr>
          </a:p>
          <a:p>
            <a:pPr>
              <a:buNone/>
            </a:pPr>
            <a:r>
              <a:rPr sz="2400" b="1" dirty="0">
                <a:solidFill>
                  <a:srgbClr val="000000"/>
                </a:solidFill>
                <a:latin typeface="Courier New" panose="02070309020205020404" charset="0"/>
                <a:cs typeface="Courier New" panose="02070309020205020404" charset="0"/>
              </a:rPr>
              <a:t>		while (flag[j] &amp;&amp; turn == j); </a:t>
            </a:r>
            <a:endParaRPr sz="2400" b="1" dirty="0">
              <a:solidFill>
                <a:srgbClr val="000000"/>
              </a:solidFill>
              <a:latin typeface="Courier New" panose="02070309020205020404" charset="0"/>
              <a:cs typeface="Courier New" panose="02070309020205020404" charset="0"/>
            </a:endParaRPr>
          </a:p>
          <a:p>
            <a:pPr>
              <a:buNone/>
            </a:pPr>
            <a:r>
              <a:rPr sz="2400" b="1" dirty="0">
                <a:solidFill>
                  <a:srgbClr val="000000"/>
                </a:solidFill>
                <a:latin typeface="Courier New" panose="02070309020205020404" charset="0"/>
                <a:cs typeface="Courier New" panose="02070309020205020404" charset="0"/>
              </a:rPr>
              <a:t>			critical section </a:t>
            </a:r>
            <a:endParaRPr sz="2400" b="1" dirty="0">
              <a:solidFill>
                <a:srgbClr val="000000"/>
              </a:solidFill>
              <a:latin typeface="Courier New" panose="02070309020205020404" charset="0"/>
              <a:cs typeface="Courier New" panose="02070309020205020404" charset="0"/>
            </a:endParaRPr>
          </a:p>
          <a:p>
            <a:pPr>
              <a:buNone/>
            </a:pPr>
            <a:r>
              <a:rPr sz="2400" b="1" dirty="0">
                <a:solidFill>
                  <a:srgbClr val="000000"/>
                </a:solidFill>
                <a:latin typeface="Courier New" panose="02070309020205020404" charset="0"/>
                <a:cs typeface="Courier New" panose="02070309020205020404" charset="0"/>
              </a:rPr>
              <a:t>		flag[i] = false; </a:t>
            </a:r>
            <a:endParaRPr sz="2400" b="1" dirty="0">
              <a:solidFill>
                <a:srgbClr val="000000"/>
              </a:solidFill>
              <a:latin typeface="Courier New" panose="02070309020205020404" charset="0"/>
              <a:cs typeface="Courier New" panose="02070309020205020404" charset="0"/>
            </a:endParaRPr>
          </a:p>
          <a:p>
            <a:pPr>
              <a:buNone/>
            </a:pPr>
            <a:r>
              <a:rPr sz="2400" b="1" dirty="0">
                <a:solidFill>
                  <a:srgbClr val="000000"/>
                </a:solidFill>
                <a:latin typeface="Courier New" panose="02070309020205020404" charset="0"/>
                <a:cs typeface="Courier New" panose="02070309020205020404" charset="0"/>
              </a:rPr>
              <a:t>			remainder section </a:t>
            </a:r>
            <a:endParaRPr sz="2400" b="1" dirty="0">
              <a:solidFill>
                <a:srgbClr val="000000"/>
              </a:solidFill>
              <a:latin typeface="Courier New" panose="02070309020205020404" charset="0"/>
              <a:cs typeface="Courier New" panose="02070309020205020404" charset="0"/>
            </a:endParaRPr>
          </a:p>
          <a:p>
            <a:pPr>
              <a:buNone/>
            </a:pPr>
            <a:r>
              <a:rPr sz="2400" b="1" dirty="0">
                <a:solidFill>
                  <a:srgbClr val="000000"/>
                </a:solidFill>
                <a:latin typeface="Courier New" panose="02070309020205020404" charset="0"/>
                <a:cs typeface="Courier New" panose="02070309020205020404" charset="0"/>
              </a:rPr>
              <a:t>	} while (true); </a:t>
            </a:r>
            <a:endParaRPr sz="2400" b="1" dirty="0">
              <a:solidFill>
                <a:srgbClr val="000000"/>
              </a:solidFill>
              <a:latin typeface="Courier New" panose="02070309020205020404" charset="0"/>
              <a:cs typeface="Courier New" panose="02070309020205020404" charset="0"/>
            </a:endParaRPr>
          </a:p>
          <a:p>
            <a:pPr>
              <a:buNone/>
            </a:pPr>
            <a:endParaRPr sz="2400" dirty="0">
              <a:solidFill>
                <a:srgbClr val="0000FF"/>
              </a:solidFill>
            </a:endParaRPr>
          </a:p>
          <a:p>
            <a:r>
              <a:rPr sz="2300" dirty="0">
                <a:solidFill>
                  <a:srgbClr val="000000"/>
                </a:solidFill>
              </a:rPr>
              <a:t>Provable that </a:t>
            </a:r>
            <a:endParaRPr sz="2300" dirty="0">
              <a:solidFill>
                <a:srgbClr val="000000"/>
              </a:solidFill>
            </a:endParaRPr>
          </a:p>
          <a:p>
            <a:pPr>
              <a:buFont typeface="Monotype Sorts" pitchFamily="-84" charset="2"/>
              <a:buAutoNum type="arabicPeriod"/>
            </a:pPr>
            <a:r>
              <a:rPr sz="2300" dirty="0">
                <a:solidFill>
                  <a:srgbClr val="000000"/>
                </a:solidFill>
              </a:rPr>
              <a:t>Mutual exclusion is preserved</a:t>
            </a:r>
            <a:endParaRPr sz="2300" dirty="0">
              <a:solidFill>
                <a:srgbClr val="000000"/>
              </a:solidFill>
            </a:endParaRPr>
          </a:p>
          <a:p>
            <a:pPr>
              <a:buFont typeface="Monotype Sorts" pitchFamily="-84" charset="2"/>
              <a:buAutoNum type="arabicPeriod"/>
            </a:pPr>
            <a:r>
              <a:rPr sz="2300" dirty="0">
                <a:solidFill>
                  <a:srgbClr val="000000"/>
                </a:solidFill>
              </a:rPr>
              <a:t>Progress requirement is satisfied</a:t>
            </a:r>
            <a:endParaRPr sz="2300" dirty="0">
              <a:solidFill>
                <a:srgbClr val="000000"/>
              </a:solidFill>
            </a:endParaRPr>
          </a:p>
          <a:p>
            <a:pPr>
              <a:buFont typeface="Monotype Sorts" pitchFamily="-84" charset="2"/>
              <a:buAutoNum type="arabicPeriod"/>
            </a:pPr>
            <a:r>
              <a:rPr sz="2300" dirty="0">
                <a:solidFill>
                  <a:srgbClr val="000000"/>
                </a:solidFill>
              </a:rPr>
              <a:t>Bounded-waiting requirement is met</a:t>
            </a:r>
            <a:endParaRPr sz="2000" dirty="0">
              <a:solidFill>
                <a:srgbClr val="000000"/>
              </a:solidFill>
            </a:endParaRPr>
          </a:p>
        </p:txBody>
      </p:sp>
      <p:sp>
        <p:nvSpPr>
          <p:cNvPr id="25604" name="Rectangle 2"/>
          <p:cNvSpPr>
            <a:spLocks noGrp="1"/>
          </p:cNvSpPr>
          <p:nvPr>
            <p:ph type="title"/>
          </p:nvPr>
        </p:nvSpPr>
        <p:spPr>
          <a:xfrm>
            <a:off x="685800" y="369888"/>
            <a:ext cx="12438063" cy="768350"/>
          </a:xfrm>
        </p:spPr>
        <p:txBody>
          <a:bodyPr vert="horz" wrap="square" lIns="130615" tIns="65308" rIns="130615" bIns="65308" anchor="b" anchorCtr="0"/>
          <a:p>
            <a:pPr eaLnBrk="1" hangingPunct="1"/>
            <a:r>
              <a:rPr dirty="0"/>
              <a:t>Algorithm for Process </a:t>
            </a:r>
            <a:r>
              <a:rPr dirty="0">
                <a:solidFill>
                  <a:srgbClr val="0000FF"/>
                </a:solidFill>
              </a:rPr>
              <a:t>P</a:t>
            </a:r>
            <a:r>
              <a:rPr baseline="-25000" dirty="0">
                <a:solidFill>
                  <a:srgbClr val="0000FF"/>
                </a:solidFill>
              </a:rPr>
              <a:t>i</a:t>
            </a:r>
            <a:endParaRPr baseline="-25000"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QUIZ     </a:t>
            </a:r>
            <a:endParaRPr lang="en-US"/>
          </a:p>
        </p:txBody>
      </p:sp>
      <p:sp>
        <p:nvSpPr>
          <p:cNvPr id="3" name="Content Placeholder 2"/>
          <p:cNvSpPr>
            <a:spLocks noGrp="1"/>
          </p:cNvSpPr>
          <p:nvPr>
            <p:ph idx="1"/>
          </p:nvPr>
        </p:nvSpPr>
        <p:spPr>
          <a:xfrm>
            <a:off x="1209675" y="1644650"/>
            <a:ext cx="12344400" cy="6981825"/>
          </a:xfrm>
        </p:spPr>
        <p:txBody>
          <a:bodyPr/>
          <a:p>
            <a:pPr marL="0" indent="0">
              <a:buNone/>
            </a:pPr>
            <a:r>
              <a:rPr lang="en-US" sz="3200" b="1" u="sng"/>
              <a:t>Scenario: </a:t>
            </a:r>
            <a:r>
              <a:rPr lang="en-US" sz="3200" b="1"/>
              <a:t>                                                                 </a:t>
            </a:r>
            <a:r>
              <a:rPr lang="en-US" sz="2000" b="1" u="sng"/>
              <a:t>Time:30min</a:t>
            </a:r>
            <a:endParaRPr lang="en-US" sz="2000" b="1" u="sng"/>
          </a:p>
          <a:p>
            <a:pPr algn="just"/>
            <a:r>
              <a:rPr lang="en-US" sz="2800" b="1"/>
              <a:t>In a multitasking operating system, the Process control block plays a crucial role in managing processes. Consider a scenario where a computer  system is running multiple processesconcurrently. Each process has its own PCB containing essential information about the process.</a:t>
            </a:r>
            <a:endParaRPr lang="en-US" sz="2800" b="1"/>
          </a:p>
          <a:p>
            <a:pPr marL="0" indent="0" algn="just">
              <a:buNone/>
            </a:pPr>
            <a:r>
              <a:rPr lang="en-US" sz="2800" b="1" u="sng"/>
              <a:t>QUESTION 1:</a:t>
            </a:r>
            <a:endParaRPr lang="en-US" sz="2800" b="1"/>
          </a:p>
          <a:p>
            <a:pPr algn="just"/>
            <a:r>
              <a:rPr lang="en-US" sz="2800" b="1"/>
              <a:t>During the execution of multiple processes, what are some of the key pieces of information stored in its corresponding PCB, and how does the operating system utilize this information to manage the process efficiently? </a:t>
            </a:r>
            <a:endParaRPr lang="en-US" sz="2800" b="1"/>
          </a:p>
          <a:p>
            <a:pPr algn="just"/>
            <a:r>
              <a:rPr lang="en-US" sz="2800" b="1"/>
              <a:t>Provide examples to support your answer.</a:t>
            </a:r>
            <a:endParaRPr lang="en-US" sz="2800" b="1"/>
          </a:p>
          <a:p>
            <a:pPr marL="0" indent="0" algn="just">
              <a:buNone/>
            </a:pPr>
            <a:endParaRPr lang="en-US" sz="2800" b="1"/>
          </a:p>
          <a:p>
            <a:pPr algn="just"/>
            <a:endParaRPr lang="en-US" sz="28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3200" b="1"/>
              <a:t>    </a:t>
            </a:r>
            <a:r>
              <a:rPr lang="en-US" sz="3200" b="1" u="sng"/>
              <a:t>Question 2:</a:t>
            </a:r>
            <a:endParaRPr lang="en-US" sz="3200" b="1" u="sng"/>
          </a:p>
          <a:p>
            <a:r>
              <a:rPr lang="en-US" sz="3200" b="1"/>
              <a:t>Describe distributed system and their types and reasons to develop distributed systems?</a:t>
            </a:r>
            <a:endParaRPr lang="en-US" sz="32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QUIZ</a:t>
            </a:r>
            <a:endParaRPr lang="en-US"/>
          </a:p>
        </p:txBody>
      </p:sp>
      <p:sp>
        <p:nvSpPr>
          <p:cNvPr id="3" name="Content Placeholder 2"/>
          <p:cNvSpPr>
            <a:spLocks noGrp="1"/>
          </p:cNvSpPr>
          <p:nvPr>
            <p:ph idx="1"/>
          </p:nvPr>
        </p:nvSpPr>
        <p:spPr/>
        <p:txBody>
          <a:bodyPr/>
          <a:p>
            <a:pPr marL="0" indent="0" algn="just">
              <a:buNone/>
            </a:pPr>
            <a:r>
              <a:rPr lang="en-US" sz="2800" b="1" u="sng"/>
              <a:t>QUESTION 2:</a:t>
            </a:r>
            <a:endParaRPr lang="en-US" sz="2800"/>
          </a:p>
          <a:p>
            <a:pPr algn="just"/>
            <a:r>
              <a:rPr lang="en-US" sz="2800"/>
              <a:t>Consider the  following two concurrent processes which share a variable R that is initialize with R=1</a:t>
            </a:r>
            <a:endParaRPr lang="en-US" sz="2800"/>
          </a:p>
          <a:p>
            <a:pPr marL="0" indent="0" algn="just">
              <a:buNone/>
            </a:pPr>
            <a:r>
              <a:rPr lang="en-US" sz="2800"/>
              <a:t> 	      </a:t>
            </a:r>
            <a:r>
              <a:rPr lang="en-US" sz="2800" b="1"/>
              <a:t> P1						          P2</a:t>
            </a:r>
            <a:endParaRPr lang="en-US" sz="2800" b="1"/>
          </a:p>
          <a:p>
            <a:pPr marL="0" indent="457200" algn="just">
              <a:buNone/>
            </a:pPr>
            <a:r>
              <a:rPr lang="en-US" sz="2800" b="1"/>
              <a:t>for(i=0; i&lt;10 ; i=++)					for(j=0; j&lt;8; j++)</a:t>
            </a:r>
            <a:endParaRPr lang="en-US" sz="2800" b="1"/>
          </a:p>
          <a:p>
            <a:pPr marL="0" indent="457200" algn="just">
              <a:buNone/>
            </a:pPr>
            <a:r>
              <a:rPr lang="en-US" sz="2800" b="1"/>
              <a:t>     R= R+5						     R=R+10</a:t>
            </a:r>
            <a:endParaRPr lang="en-US" sz="2800" b="1"/>
          </a:p>
          <a:p>
            <a:pPr marL="0" indent="457200" algn="just">
              <a:buNone/>
            </a:pPr>
            <a:r>
              <a:rPr lang="en-US" sz="2800"/>
              <a:t>What is the maximum possible value of </a:t>
            </a:r>
            <a:r>
              <a:rPr lang="en-US" sz="2800" b="1"/>
              <a:t> R </a:t>
            </a:r>
            <a:r>
              <a:rPr lang="en-US" sz="2800"/>
              <a:t>after completion of both the   processes?</a:t>
            </a: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1651000" y="369888"/>
            <a:ext cx="11379200" cy="768350"/>
          </a:xfrm>
        </p:spPr>
        <p:txBody>
          <a:bodyPr vert="horz" wrap="square" lIns="130615" tIns="65308" rIns="130615" bIns="65308" anchor="b" anchorCtr="0"/>
          <a:p>
            <a:pPr eaLnBrk="1" hangingPunct="1"/>
            <a:r>
              <a:rPr dirty="0"/>
              <a:t>Synchronization Hardware</a:t>
            </a:r>
            <a:endParaRPr dirty="0"/>
          </a:p>
        </p:txBody>
      </p:sp>
      <p:sp>
        <p:nvSpPr>
          <p:cNvPr id="27650" name="Rectangle 3"/>
          <p:cNvSpPr>
            <a:spLocks noGrp="1"/>
          </p:cNvSpPr>
          <p:nvPr>
            <p:ph idx="1"/>
          </p:nvPr>
        </p:nvSpPr>
        <p:spPr>
          <a:xfrm>
            <a:off x="1209675" y="1644650"/>
            <a:ext cx="11434763" cy="5897563"/>
          </a:xfrm>
        </p:spPr>
        <p:txBody>
          <a:bodyPr vert="horz" wrap="square" lIns="130615" tIns="65308" rIns="130615" bIns="65308" anchor="t" anchorCtr="0"/>
          <a:p>
            <a:pPr defTabSz="914400">
              <a:lnSpc>
                <a:spcPct val="90000"/>
              </a:lnSpc>
              <a:tabLst>
                <a:tab pos="1060450" algn="l"/>
                <a:tab pos="1462405" algn="l"/>
                <a:tab pos="1798955" algn="l"/>
              </a:tabLst>
            </a:pPr>
            <a:r>
              <a:rPr sz="2400" b="1" dirty="0"/>
              <a:t>Many systems provide hardware support for critical section code</a:t>
            </a:r>
            <a:endParaRPr sz="2400" b="1" dirty="0"/>
          </a:p>
          <a:p>
            <a:pPr defTabSz="914400">
              <a:lnSpc>
                <a:spcPct val="90000"/>
              </a:lnSpc>
              <a:tabLst>
                <a:tab pos="1060450" algn="l"/>
                <a:tab pos="1462405" algn="l"/>
                <a:tab pos="1798955" algn="l"/>
              </a:tabLst>
            </a:pPr>
            <a:endParaRPr sz="2400" b="1" dirty="0"/>
          </a:p>
          <a:p>
            <a:pPr defTabSz="914400">
              <a:lnSpc>
                <a:spcPct val="90000"/>
              </a:lnSpc>
              <a:tabLst>
                <a:tab pos="1060450" algn="l"/>
                <a:tab pos="1462405" algn="l"/>
                <a:tab pos="1798955" algn="l"/>
              </a:tabLst>
            </a:pPr>
            <a:r>
              <a:rPr sz="2400" b="1" dirty="0"/>
              <a:t>All solutions below based on idea of </a:t>
            </a:r>
            <a:r>
              <a:rPr sz="2400" b="1" dirty="0">
                <a:solidFill>
                  <a:srgbClr val="3366FF"/>
                </a:solidFill>
              </a:rPr>
              <a:t>locking</a:t>
            </a:r>
            <a:endParaRPr sz="2400" b="1" dirty="0">
              <a:solidFill>
                <a:srgbClr val="3366FF"/>
              </a:solidFill>
            </a:endParaRPr>
          </a:p>
          <a:p>
            <a:pPr lvl="1" defTabSz="914400">
              <a:lnSpc>
                <a:spcPct val="90000"/>
              </a:lnSpc>
              <a:tabLst>
                <a:tab pos="1060450" algn="l"/>
                <a:tab pos="1462405" algn="l"/>
                <a:tab pos="1798955" algn="l"/>
              </a:tabLst>
            </a:pPr>
            <a:r>
              <a:rPr sz="2400" b="1" dirty="0">
                <a:ea typeface="MS PGothic" panose="020B0600070205080204" pitchFamily="-84" charset="-128"/>
              </a:rPr>
              <a:t>Protecting critical regions via locks</a:t>
            </a:r>
            <a:endParaRPr sz="2400" b="1" dirty="0">
              <a:ea typeface="MS PGothic" panose="020B0600070205080204" pitchFamily="-84" charset="-128"/>
            </a:endParaRPr>
          </a:p>
          <a:p>
            <a:pPr defTabSz="914400">
              <a:lnSpc>
                <a:spcPct val="90000"/>
              </a:lnSpc>
              <a:tabLst>
                <a:tab pos="1060450" algn="l"/>
                <a:tab pos="1462405" algn="l"/>
                <a:tab pos="1798955" algn="l"/>
              </a:tabLst>
            </a:pPr>
            <a:r>
              <a:rPr sz="2400" b="1" dirty="0"/>
              <a:t>Uniprocessors – could disable interrupts</a:t>
            </a:r>
            <a:endParaRPr sz="2400" b="1" dirty="0"/>
          </a:p>
          <a:p>
            <a:pPr lvl="1" defTabSz="914400">
              <a:lnSpc>
                <a:spcPct val="90000"/>
              </a:lnSpc>
              <a:tabLst>
                <a:tab pos="1060450" algn="l"/>
                <a:tab pos="1462405" algn="l"/>
                <a:tab pos="1798955" algn="l"/>
              </a:tabLst>
            </a:pPr>
            <a:r>
              <a:rPr sz="2400" b="1" dirty="0"/>
              <a:t>Currently running code would execute without preemption</a:t>
            </a:r>
            <a:endParaRPr sz="2400" b="1" dirty="0"/>
          </a:p>
          <a:p>
            <a:pPr lvl="1" defTabSz="914400">
              <a:lnSpc>
                <a:spcPct val="90000"/>
              </a:lnSpc>
              <a:tabLst>
                <a:tab pos="1060450" algn="l"/>
                <a:tab pos="1462405" algn="l"/>
                <a:tab pos="1798955" algn="l"/>
              </a:tabLst>
            </a:pPr>
            <a:r>
              <a:rPr sz="2400" b="1" dirty="0"/>
              <a:t>Generally too inefficient on multiprocessor systems</a:t>
            </a:r>
            <a:endParaRPr sz="2400" b="1" dirty="0"/>
          </a:p>
          <a:p>
            <a:pPr lvl="2" defTabSz="914400">
              <a:lnSpc>
                <a:spcPct val="90000"/>
              </a:lnSpc>
              <a:tabLst>
                <a:tab pos="1060450" algn="l"/>
                <a:tab pos="1462405" algn="l"/>
                <a:tab pos="1798955" algn="l"/>
              </a:tabLst>
            </a:pPr>
            <a:r>
              <a:rPr sz="2400" b="1" dirty="0"/>
              <a:t>Operating systems using this not broadly scalable</a:t>
            </a:r>
            <a:endParaRPr sz="2400" b="1" dirty="0"/>
          </a:p>
          <a:p>
            <a:pPr lvl="2" defTabSz="914400">
              <a:lnSpc>
                <a:spcPct val="90000"/>
              </a:lnSpc>
              <a:tabLst>
                <a:tab pos="1060450" algn="l"/>
                <a:tab pos="1462405" algn="l"/>
                <a:tab pos="1798955" algn="l"/>
              </a:tabLst>
            </a:pPr>
            <a:endParaRPr sz="2400" b="1" dirty="0"/>
          </a:p>
          <a:p>
            <a:pPr defTabSz="914400">
              <a:lnSpc>
                <a:spcPct val="90000"/>
              </a:lnSpc>
              <a:tabLst>
                <a:tab pos="1060450" algn="l"/>
                <a:tab pos="1462405" algn="l"/>
                <a:tab pos="1798955" algn="l"/>
              </a:tabLst>
            </a:pPr>
            <a:r>
              <a:rPr sz="2400" b="1" dirty="0"/>
              <a:t>Modern machines provide special atomic hardware instructions</a:t>
            </a:r>
            <a:endParaRPr sz="2400" b="1" dirty="0"/>
          </a:p>
          <a:p>
            <a:pPr lvl="2" defTabSz="914400">
              <a:lnSpc>
                <a:spcPct val="90000"/>
              </a:lnSpc>
              <a:tabLst>
                <a:tab pos="1060450" algn="l"/>
                <a:tab pos="1462405" algn="l"/>
                <a:tab pos="1798955" algn="l"/>
              </a:tabLst>
            </a:pPr>
            <a:r>
              <a:rPr sz="2400" b="1" dirty="0">
                <a:solidFill>
                  <a:srgbClr val="3366FF"/>
                </a:solidFill>
                <a:ea typeface="MS PGothic" panose="020B0600070205080204" pitchFamily="-84" charset="-128"/>
              </a:rPr>
              <a:t>Atomic</a:t>
            </a:r>
            <a:r>
              <a:rPr sz="2400" b="1" dirty="0">
                <a:ea typeface="MS PGothic" panose="020B0600070205080204" pitchFamily="-84" charset="-128"/>
              </a:rPr>
              <a:t> = non-interruptible</a:t>
            </a:r>
            <a:endParaRPr sz="2400" b="1" dirty="0">
              <a:ea typeface="MS PGothic" panose="020B0600070205080204" pitchFamily="-84" charset="-128"/>
            </a:endParaRPr>
          </a:p>
          <a:p>
            <a:pPr lvl="1" defTabSz="914400">
              <a:lnSpc>
                <a:spcPct val="90000"/>
              </a:lnSpc>
              <a:tabLst>
                <a:tab pos="1060450" algn="l"/>
                <a:tab pos="1462405" algn="l"/>
                <a:tab pos="1798955" algn="l"/>
              </a:tabLst>
            </a:pPr>
            <a:r>
              <a:rPr sz="2400" b="1" dirty="0">
                <a:ea typeface="MS PGothic" panose="020B0600070205080204" pitchFamily="-84" charset="-128"/>
              </a:rPr>
              <a:t>Either test memory word and set value</a:t>
            </a:r>
            <a:endParaRPr sz="2400" b="1" dirty="0">
              <a:ea typeface="MS PGothic" panose="020B0600070205080204" pitchFamily="-84" charset="-128"/>
            </a:endParaRPr>
          </a:p>
          <a:p>
            <a:pPr lvl="1" defTabSz="914400">
              <a:lnSpc>
                <a:spcPct val="90000"/>
              </a:lnSpc>
              <a:tabLst>
                <a:tab pos="1060450" algn="l"/>
                <a:tab pos="1462405" algn="l"/>
                <a:tab pos="1798955" algn="l"/>
              </a:tabLst>
            </a:pPr>
            <a:r>
              <a:rPr sz="2400" b="1" dirty="0"/>
              <a:t>Or swap contents of two memory words</a:t>
            </a:r>
            <a:endParaRP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6"/>
          <p:cNvSpPr/>
          <p:nvPr/>
        </p:nvSpPr>
        <p:spPr bwMode="auto">
          <a:xfrm>
            <a:off x="1806575" y="3054350"/>
            <a:ext cx="3032125" cy="4159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84" charset="0"/>
              <a:ea typeface="+mn-ea"/>
              <a:cs typeface="+mn-cs"/>
            </a:endParaRPr>
          </a:p>
        </p:txBody>
      </p:sp>
      <p:sp>
        <p:nvSpPr>
          <p:cNvPr id="6" name="Rectangle 5"/>
          <p:cNvSpPr/>
          <p:nvPr/>
        </p:nvSpPr>
        <p:spPr bwMode="auto">
          <a:xfrm>
            <a:off x="1846263" y="2263775"/>
            <a:ext cx="3032125" cy="381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84" charset="0"/>
              <a:ea typeface="+mn-ea"/>
              <a:cs typeface="+mn-cs"/>
            </a:endParaRPr>
          </a:p>
        </p:txBody>
      </p:sp>
      <p:sp>
        <p:nvSpPr>
          <p:cNvPr id="29699" name="Content Placeholder 2"/>
          <p:cNvSpPr>
            <a:spLocks noGrp="1"/>
          </p:cNvSpPr>
          <p:nvPr>
            <p:ph idx="1"/>
          </p:nvPr>
        </p:nvSpPr>
        <p:spPr>
          <a:xfrm>
            <a:off x="1495425" y="1452880"/>
            <a:ext cx="11591925" cy="6419215"/>
          </a:xfrm>
        </p:spPr>
        <p:txBody>
          <a:bodyPr vert="horz" wrap="square" lIns="130615" tIns="65308" rIns="130615" bIns="65308" anchor="t" anchorCtr="0"/>
          <a:p>
            <a:pPr>
              <a:buNone/>
            </a:pPr>
            <a:r>
              <a:rPr sz="2000" b="1" dirty="0">
                <a:solidFill>
                  <a:srgbClr val="000000"/>
                </a:solidFill>
                <a:latin typeface="Courier New" panose="02070309020205020404" charset="0"/>
                <a:cs typeface="Courier New" panose="02070309020205020404" charset="0"/>
              </a:rPr>
              <a:t>	do { </a:t>
            </a:r>
            <a:endParaRPr sz="2000" b="1" dirty="0">
              <a:solidFill>
                <a:srgbClr val="000000"/>
              </a:solidFill>
              <a:latin typeface="Courier New" panose="02070309020205020404" charset="0"/>
              <a:cs typeface="Courier New" panose="02070309020205020404" charset="0"/>
            </a:endParaRPr>
          </a:p>
          <a:p>
            <a:pPr>
              <a:buNone/>
            </a:pPr>
            <a:r>
              <a:rPr sz="2000" b="1" dirty="0">
                <a:solidFill>
                  <a:srgbClr val="000000"/>
                </a:solidFill>
                <a:latin typeface="Courier New" panose="02070309020205020404" charset="0"/>
                <a:cs typeface="Courier New" panose="02070309020205020404" charset="0"/>
              </a:rPr>
              <a:t>		acquire lock </a:t>
            </a:r>
            <a:endParaRPr sz="2000" b="1" dirty="0">
              <a:solidFill>
                <a:srgbClr val="000000"/>
              </a:solidFill>
              <a:latin typeface="Courier New" panose="02070309020205020404" charset="0"/>
              <a:cs typeface="Courier New" panose="02070309020205020404" charset="0"/>
            </a:endParaRPr>
          </a:p>
          <a:p>
            <a:pPr>
              <a:buNone/>
            </a:pPr>
            <a:r>
              <a:rPr sz="2000" b="1" dirty="0">
                <a:solidFill>
                  <a:srgbClr val="000000"/>
                </a:solidFill>
                <a:latin typeface="Courier New" panose="02070309020205020404" charset="0"/>
                <a:cs typeface="Courier New" panose="02070309020205020404" charset="0"/>
              </a:rPr>
              <a:t>			critical section </a:t>
            </a:r>
            <a:endParaRPr sz="2000" b="1" dirty="0">
              <a:solidFill>
                <a:srgbClr val="000000"/>
              </a:solidFill>
              <a:latin typeface="Courier New" panose="02070309020205020404" charset="0"/>
              <a:cs typeface="Courier New" panose="02070309020205020404" charset="0"/>
            </a:endParaRPr>
          </a:p>
          <a:p>
            <a:pPr>
              <a:buNone/>
            </a:pPr>
            <a:r>
              <a:rPr sz="2000" b="1" dirty="0">
                <a:solidFill>
                  <a:srgbClr val="000000"/>
                </a:solidFill>
                <a:latin typeface="Courier New" panose="02070309020205020404" charset="0"/>
                <a:cs typeface="Courier New" panose="02070309020205020404" charset="0"/>
              </a:rPr>
              <a:t>		release lock </a:t>
            </a:r>
            <a:endParaRPr sz="2000" b="1" dirty="0">
              <a:solidFill>
                <a:srgbClr val="000000"/>
              </a:solidFill>
              <a:latin typeface="Courier New" panose="02070309020205020404" charset="0"/>
              <a:cs typeface="Courier New" panose="02070309020205020404" charset="0"/>
            </a:endParaRPr>
          </a:p>
          <a:p>
            <a:pPr>
              <a:buNone/>
            </a:pPr>
            <a:r>
              <a:rPr sz="2000" b="1" dirty="0">
                <a:solidFill>
                  <a:srgbClr val="000000"/>
                </a:solidFill>
                <a:latin typeface="Courier New" panose="02070309020205020404" charset="0"/>
                <a:cs typeface="Courier New" panose="02070309020205020404" charset="0"/>
              </a:rPr>
              <a:t>			remainder section </a:t>
            </a:r>
            <a:endParaRPr sz="2000" b="1" dirty="0">
              <a:solidFill>
                <a:srgbClr val="000000"/>
              </a:solidFill>
              <a:latin typeface="Courier New" panose="02070309020205020404" charset="0"/>
              <a:cs typeface="Courier New" panose="02070309020205020404" charset="0"/>
            </a:endParaRPr>
          </a:p>
          <a:p>
            <a:pPr>
              <a:buNone/>
            </a:pPr>
            <a:r>
              <a:rPr sz="2000" b="1" dirty="0">
                <a:solidFill>
                  <a:srgbClr val="000000"/>
                </a:solidFill>
                <a:latin typeface="Courier New" panose="02070309020205020404" charset="0"/>
                <a:cs typeface="Courier New" panose="02070309020205020404" charset="0"/>
              </a:rPr>
              <a:t>	} while (TRUE); </a:t>
            </a:r>
            <a:endParaRPr sz="2000" b="1" dirty="0">
              <a:solidFill>
                <a:srgbClr val="000000"/>
              </a:solidFill>
              <a:latin typeface="Courier New" panose="02070309020205020404" charset="0"/>
              <a:cs typeface="Courier New" panose="02070309020205020404" charset="0"/>
            </a:endParaRPr>
          </a:p>
          <a:p>
            <a:pPr>
              <a:buFont typeface="Wingdings" panose="05000000000000000000" charset="0"/>
              <a:buChar char="o"/>
            </a:pPr>
            <a:r>
              <a:rPr lang="en-US" sz="2400" b="1" dirty="0">
                <a:solidFill>
                  <a:srgbClr val="000000"/>
                </a:solidFill>
                <a:latin typeface="Courier New" panose="02070309020205020404" charset="0"/>
                <a:ea typeface="Courier New" panose="02070309020205020404" charset="0"/>
              </a:rPr>
              <a:t>Lock() object provides mutual exclusion,ensures one thread can enter the critical section at a time.</a:t>
            </a:r>
            <a:endParaRPr lang="en-US" sz="2400" b="1" dirty="0">
              <a:solidFill>
                <a:srgbClr val="000000"/>
              </a:solidFill>
              <a:latin typeface="Courier New" panose="02070309020205020404" charset="0"/>
              <a:ea typeface="Courier New" panose="02070309020205020404" charset="0"/>
            </a:endParaRPr>
          </a:p>
          <a:p>
            <a:pPr>
              <a:buFont typeface="Wingdings" panose="05000000000000000000" charset="0"/>
              <a:buChar char="o"/>
            </a:pPr>
            <a:r>
              <a:rPr lang="en-US" sz="2400" b="1" dirty="0">
                <a:solidFill>
                  <a:srgbClr val="000000"/>
                </a:solidFill>
                <a:latin typeface="Courier New" panose="02070309020205020404" charset="0"/>
                <a:ea typeface="Courier New" panose="02070309020205020404" charset="0"/>
              </a:rPr>
              <a:t>When one thread wants to enter the critical section, it first acquires the lock using mutex.acquire().</a:t>
            </a:r>
            <a:endParaRPr lang="en-US" sz="2400" b="1" dirty="0">
              <a:solidFill>
                <a:srgbClr val="000000"/>
              </a:solidFill>
              <a:latin typeface="Courier New" panose="02070309020205020404" charset="0"/>
              <a:ea typeface="Courier New" panose="02070309020205020404" charset="0"/>
            </a:endParaRPr>
          </a:p>
          <a:p>
            <a:pPr>
              <a:buFont typeface="Wingdings" panose="05000000000000000000" charset="0"/>
              <a:buChar char="o"/>
            </a:pPr>
            <a:r>
              <a:rPr lang="en-US" sz="2400" b="1" dirty="0">
                <a:solidFill>
                  <a:srgbClr val="000000"/>
                </a:solidFill>
                <a:latin typeface="Courier New" panose="02070309020205020404" charset="0"/>
                <a:ea typeface="Courier New" panose="02070309020205020404" charset="0"/>
              </a:rPr>
              <a:t>If lock is already acquired by another thread , the thread will wait until the lock is released.</a:t>
            </a:r>
            <a:endParaRPr lang="en-US" sz="2400" b="1" dirty="0">
              <a:solidFill>
                <a:srgbClr val="000000"/>
              </a:solidFill>
              <a:latin typeface="Courier New" panose="02070309020205020404" charset="0"/>
              <a:ea typeface="Courier New" panose="02070309020205020404" charset="0"/>
            </a:endParaRPr>
          </a:p>
          <a:p>
            <a:pPr>
              <a:buFont typeface="Wingdings" panose="05000000000000000000" charset="0"/>
              <a:buChar char="o"/>
            </a:pPr>
            <a:r>
              <a:rPr lang="en-US" sz="2400" b="1" dirty="0">
                <a:solidFill>
                  <a:srgbClr val="000000"/>
                </a:solidFill>
                <a:latin typeface="Courier New" panose="02070309020205020404" charset="0"/>
                <a:ea typeface="Courier New" panose="02070309020205020404" charset="0"/>
              </a:rPr>
              <a:t>Once the critical section is done, the thread releases the lock using mutex.release(), allowing other threads to enter the critical section.</a:t>
            </a:r>
            <a:endParaRPr lang="en-US" sz="2400" b="1" dirty="0">
              <a:solidFill>
                <a:srgbClr val="000000"/>
              </a:solidFill>
              <a:latin typeface="Courier New" panose="02070309020205020404" charset="0"/>
              <a:ea typeface="Courier New" panose="02070309020205020404" charset="0"/>
            </a:endParaRPr>
          </a:p>
        </p:txBody>
      </p:sp>
      <p:sp>
        <p:nvSpPr>
          <p:cNvPr id="29700" name="Title 1"/>
          <p:cNvSpPr>
            <a:spLocks noGrp="1"/>
          </p:cNvSpPr>
          <p:nvPr>
            <p:ph type="title"/>
          </p:nvPr>
        </p:nvSpPr>
        <p:spPr>
          <a:xfrm>
            <a:off x="1270000" y="395288"/>
            <a:ext cx="12231688" cy="768350"/>
          </a:xfrm>
        </p:spPr>
        <p:txBody>
          <a:bodyPr vert="horz" wrap="square" lIns="130615" tIns="65308" rIns="130615" bIns="65308" anchor="b" anchorCtr="0"/>
          <a:p>
            <a:r>
              <a:rPr sz="3600" dirty="0"/>
              <a:t>Solution to Critical-section Problem Using Locks</a:t>
            </a:r>
            <a:endParaRPr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1931988" y="369888"/>
            <a:ext cx="11098212" cy="768350"/>
          </a:xfrm>
        </p:spPr>
        <p:txBody>
          <a:bodyPr vert="horz" wrap="square" lIns="130615" tIns="65308" rIns="130615" bIns="65308" anchor="b" anchorCtr="0"/>
          <a:p>
            <a:pPr eaLnBrk="1" hangingPunct="1"/>
            <a:r>
              <a:rPr dirty="0"/>
              <a:t>test_and_set Instruction </a:t>
            </a:r>
            <a:endParaRPr dirty="0"/>
          </a:p>
        </p:txBody>
      </p:sp>
      <p:sp>
        <p:nvSpPr>
          <p:cNvPr id="31746" name="Rectangle 3"/>
          <p:cNvSpPr>
            <a:spLocks noGrp="1"/>
          </p:cNvSpPr>
          <p:nvPr>
            <p:ph idx="1"/>
          </p:nvPr>
        </p:nvSpPr>
        <p:spPr>
          <a:xfrm>
            <a:off x="1209675" y="1386840"/>
            <a:ext cx="11114405" cy="7232650"/>
          </a:xfrm>
        </p:spPr>
        <p:txBody>
          <a:bodyPr vert="horz" wrap="square" lIns="130615" tIns="65308" rIns="130615" bIns="65308" anchor="t" anchorCtr="0"/>
          <a:p>
            <a:pPr defTabSz="914400">
              <a:lnSpc>
                <a:spcPct val="90000"/>
              </a:lnSpc>
              <a:buNone/>
              <a:tabLst>
                <a:tab pos="1060450" algn="l"/>
                <a:tab pos="1462405" algn="l"/>
                <a:tab pos="1798955" algn="l"/>
              </a:tabLst>
            </a:pPr>
            <a:endParaRPr dirty="0"/>
          </a:p>
          <a:p>
            <a:pPr defTabSz="914400">
              <a:lnSpc>
                <a:spcPct val="90000"/>
              </a:lnSpc>
              <a:tabLst>
                <a:tab pos="1060450" algn="l"/>
                <a:tab pos="1462405" algn="l"/>
                <a:tab pos="1798955" algn="l"/>
              </a:tabLst>
            </a:pPr>
            <a:r>
              <a:rPr sz="2000" b="1" dirty="0"/>
              <a:t>Definition:</a:t>
            </a:r>
            <a:endParaRPr sz="2000" b="1" dirty="0"/>
          </a:p>
          <a:p>
            <a:pPr defTabSz="914400">
              <a:lnSpc>
                <a:spcPct val="90000"/>
              </a:lnSpc>
              <a:buNone/>
              <a:tabLst>
                <a:tab pos="1060450" algn="l"/>
                <a:tab pos="1462405" algn="l"/>
                <a:tab pos="1798955" algn="l"/>
              </a:tabLst>
            </a:pPr>
            <a:r>
              <a:rPr sz="2000" b="1" dirty="0">
                <a:solidFill>
                  <a:srgbClr val="000000"/>
                </a:solidFill>
                <a:latin typeface="Courier New" panose="02070309020205020404" charset="0"/>
                <a:cs typeface="Courier New" panose="02070309020205020404" charset="0"/>
              </a:rPr>
              <a:t>         boolean test_and_set (boolean *target)</a:t>
            </a:r>
            <a:endParaRPr sz="2000" b="1" dirty="0">
              <a:solidFill>
                <a:srgbClr val="000000"/>
              </a:solidFill>
              <a:latin typeface="Courier New" panose="02070309020205020404" charset="0"/>
              <a:cs typeface="Courier New" panose="02070309020205020404" charset="0"/>
            </a:endParaRPr>
          </a:p>
          <a:p>
            <a:pPr defTabSz="914400">
              <a:lnSpc>
                <a:spcPct val="90000"/>
              </a:lnSpc>
              <a:buNone/>
              <a:tabLst>
                <a:tab pos="1060450" algn="l"/>
                <a:tab pos="1462405" algn="l"/>
                <a:tab pos="1798955" algn="l"/>
              </a:tabLst>
            </a:pPr>
            <a:r>
              <a:rPr sz="2000" b="1" dirty="0">
                <a:solidFill>
                  <a:srgbClr val="000000"/>
                </a:solidFill>
                <a:latin typeface="Courier New" panose="02070309020205020404" charset="0"/>
                <a:cs typeface="Courier New" panose="02070309020205020404" charset="0"/>
              </a:rPr>
              <a:t>          {</a:t>
            </a:r>
            <a:endParaRPr sz="2000" b="1" dirty="0">
              <a:solidFill>
                <a:srgbClr val="000000"/>
              </a:solidFill>
              <a:latin typeface="Courier New" panose="02070309020205020404" charset="0"/>
              <a:cs typeface="Courier New" panose="02070309020205020404" charset="0"/>
            </a:endParaRPr>
          </a:p>
          <a:p>
            <a:pPr defTabSz="914400">
              <a:lnSpc>
                <a:spcPct val="90000"/>
              </a:lnSpc>
              <a:buNone/>
              <a:tabLst>
                <a:tab pos="1060450" algn="l"/>
                <a:tab pos="1462405" algn="l"/>
                <a:tab pos="1798955" algn="l"/>
              </a:tabLst>
            </a:pPr>
            <a:r>
              <a:rPr sz="2000" b="1" dirty="0">
                <a:solidFill>
                  <a:srgbClr val="000000"/>
                </a:solidFill>
                <a:latin typeface="Courier New" panose="02070309020205020404" charset="0"/>
                <a:cs typeface="Courier New" panose="02070309020205020404" charset="0"/>
              </a:rPr>
              <a:t>               boolean rv = *target;</a:t>
            </a:r>
            <a:endParaRPr sz="2000" b="1" dirty="0">
              <a:solidFill>
                <a:srgbClr val="000000"/>
              </a:solidFill>
              <a:latin typeface="Courier New" panose="02070309020205020404" charset="0"/>
              <a:cs typeface="Courier New" panose="02070309020205020404" charset="0"/>
            </a:endParaRPr>
          </a:p>
          <a:p>
            <a:pPr defTabSz="914400">
              <a:lnSpc>
                <a:spcPct val="90000"/>
              </a:lnSpc>
              <a:buNone/>
              <a:tabLst>
                <a:tab pos="1060450" algn="l"/>
                <a:tab pos="1462405" algn="l"/>
                <a:tab pos="1798955" algn="l"/>
              </a:tabLst>
            </a:pPr>
            <a:r>
              <a:rPr sz="2000" b="1" dirty="0">
                <a:solidFill>
                  <a:srgbClr val="000000"/>
                </a:solidFill>
                <a:latin typeface="Courier New" panose="02070309020205020404" charset="0"/>
                <a:cs typeface="Courier New" panose="02070309020205020404" charset="0"/>
              </a:rPr>
              <a:t>               *target = TRUE;</a:t>
            </a:r>
            <a:endParaRPr sz="2000" b="1" dirty="0">
              <a:solidFill>
                <a:srgbClr val="000000"/>
              </a:solidFill>
              <a:latin typeface="Courier New" panose="02070309020205020404" charset="0"/>
              <a:cs typeface="Courier New" panose="02070309020205020404" charset="0"/>
            </a:endParaRPr>
          </a:p>
          <a:p>
            <a:pPr defTabSz="914400">
              <a:lnSpc>
                <a:spcPct val="90000"/>
              </a:lnSpc>
              <a:buNone/>
              <a:tabLst>
                <a:tab pos="1060450" algn="l"/>
                <a:tab pos="1462405" algn="l"/>
                <a:tab pos="1798955" algn="l"/>
              </a:tabLst>
            </a:pPr>
            <a:r>
              <a:rPr sz="2000" b="1" dirty="0">
                <a:solidFill>
                  <a:srgbClr val="000000"/>
                </a:solidFill>
                <a:latin typeface="Courier New" panose="02070309020205020404" charset="0"/>
                <a:cs typeface="Courier New" panose="02070309020205020404" charset="0"/>
              </a:rPr>
              <a:t>               return rv:</a:t>
            </a:r>
            <a:endParaRPr sz="2000" b="1" dirty="0">
              <a:solidFill>
                <a:srgbClr val="000000"/>
              </a:solidFill>
              <a:latin typeface="Courier New" panose="02070309020205020404" charset="0"/>
              <a:cs typeface="Courier New" panose="02070309020205020404" charset="0"/>
            </a:endParaRPr>
          </a:p>
          <a:p>
            <a:pPr defTabSz="914400">
              <a:lnSpc>
                <a:spcPct val="90000"/>
              </a:lnSpc>
              <a:buNone/>
              <a:tabLst>
                <a:tab pos="1060450" algn="l"/>
                <a:tab pos="1462405" algn="l"/>
                <a:tab pos="1798955" algn="l"/>
              </a:tabLst>
            </a:pPr>
            <a:r>
              <a:rPr sz="2000" b="1" dirty="0">
                <a:solidFill>
                  <a:srgbClr val="000000"/>
                </a:solidFill>
                <a:latin typeface="Courier New" panose="02070309020205020404" charset="0"/>
                <a:cs typeface="Courier New" panose="02070309020205020404" charset="0"/>
              </a:rPr>
              <a:t>          }</a:t>
            </a:r>
            <a:endParaRPr sz="2000" b="1" dirty="0">
              <a:solidFill>
                <a:srgbClr val="000000"/>
              </a:solidFill>
              <a:latin typeface="Courier New" panose="02070309020205020404" charset="0"/>
              <a:cs typeface="Courier New" panose="02070309020205020404" charset="0"/>
            </a:endParaRPr>
          </a:p>
          <a:p>
            <a:pPr defTabSz="914400">
              <a:lnSpc>
                <a:spcPct val="90000"/>
              </a:lnSpc>
              <a:buFont typeface="Wingdings" panose="05000000000000000000" charset="0"/>
              <a:buChar char="o"/>
              <a:tabLst>
                <a:tab pos="1060450" algn="l"/>
                <a:tab pos="1462405" algn="l"/>
                <a:tab pos="1798955" algn="l"/>
              </a:tabLst>
            </a:pPr>
            <a:r>
              <a:rPr lang="en-US" sz="2000" b="1" dirty="0">
                <a:solidFill>
                  <a:schemeClr val="tx1"/>
                </a:solidFill>
                <a:effectLst>
                  <a:outerShdw blurRad="38100" dist="19050" dir="2700000" algn="tl" rotWithShape="0">
                    <a:schemeClr val="dk1">
                      <a:alpha val="40000"/>
                    </a:schemeClr>
                  </a:outerShdw>
                </a:effectLst>
              </a:rPr>
              <a:t>test_and_set instruction is a low level atomic operation used in concurrency control mechanism, particularly in solving critical section problem.</a:t>
            </a:r>
            <a:endParaRPr lang="en-US" sz="2000" b="1" dirty="0">
              <a:solidFill>
                <a:schemeClr val="tx1"/>
              </a:solidFill>
              <a:effectLst>
                <a:outerShdw blurRad="38100" dist="19050" dir="2700000" algn="tl" rotWithShape="0">
                  <a:schemeClr val="dk1">
                    <a:alpha val="40000"/>
                  </a:schemeClr>
                </a:outerShdw>
              </a:effectLst>
            </a:endParaRPr>
          </a:p>
          <a:p>
            <a:pPr defTabSz="914400">
              <a:lnSpc>
                <a:spcPct val="90000"/>
              </a:lnSpc>
              <a:buFont typeface="Wingdings" panose="05000000000000000000" charset="0"/>
              <a:buChar char="o"/>
              <a:tabLst>
                <a:tab pos="1060450" algn="l"/>
                <a:tab pos="1462405" algn="l"/>
                <a:tab pos="1798955" algn="l"/>
              </a:tabLst>
            </a:pPr>
            <a:endParaRPr lang="en-US" sz="2000" b="1" dirty="0">
              <a:solidFill>
                <a:schemeClr val="tx1"/>
              </a:solidFill>
              <a:effectLst>
                <a:outerShdw blurRad="38100" dist="19050" dir="2700000" algn="tl" rotWithShape="0">
                  <a:schemeClr val="dk1">
                    <a:alpha val="40000"/>
                  </a:schemeClr>
                </a:outerShdw>
              </a:effectLst>
            </a:endParaRPr>
          </a:p>
          <a:p>
            <a:pPr defTabSz="914400">
              <a:lnSpc>
                <a:spcPct val="90000"/>
              </a:lnSpc>
              <a:buFont typeface="Wingdings" panose="05000000000000000000" charset="0"/>
              <a:buChar char="o"/>
              <a:tabLst>
                <a:tab pos="1060450" algn="l"/>
                <a:tab pos="1462405" algn="l"/>
                <a:tab pos="1798955" algn="l"/>
              </a:tabLst>
            </a:pPr>
            <a:r>
              <a:rPr lang="en-US" sz="2400" b="1" dirty="0">
                <a:solidFill>
                  <a:schemeClr val="tx1"/>
                </a:solidFill>
                <a:effectLst>
                  <a:outerShdw blurRad="38100" dist="19050" dir="2700000" algn="tl" rotWithShape="0">
                    <a:schemeClr val="dk1">
                      <a:alpha val="40000"/>
                    </a:schemeClr>
                  </a:outerShdw>
                </a:effectLst>
              </a:rPr>
              <a:t>Test:</a:t>
            </a:r>
            <a:r>
              <a:rPr lang="en-US" sz="2000" b="1" dirty="0">
                <a:solidFill>
                  <a:schemeClr val="tx1"/>
                </a:solidFill>
                <a:effectLst>
                  <a:outerShdw blurRad="38100" dist="19050" dir="2700000" algn="tl" rotWithShape="0">
                    <a:schemeClr val="dk1">
                      <a:alpha val="40000"/>
                    </a:schemeClr>
                  </a:outerShdw>
                </a:effectLst>
              </a:rPr>
              <a:t> It reads the current value of memory location and returns its value.</a:t>
            </a:r>
            <a:endParaRPr lang="en-US" sz="2000" b="1" dirty="0">
              <a:solidFill>
                <a:schemeClr val="tx1"/>
              </a:solidFill>
              <a:effectLst>
                <a:outerShdw blurRad="38100" dist="19050" dir="2700000" algn="tl" rotWithShape="0">
                  <a:schemeClr val="dk1">
                    <a:alpha val="40000"/>
                  </a:schemeClr>
                </a:outerShdw>
              </a:effectLst>
            </a:endParaRPr>
          </a:p>
          <a:p>
            <a:pPr defTabSz="914400">
              <a:lnSpc>
                <a:spcPct val="90000"/>
              </a:lnSpc>
              <a:buFont typeface="Wingdings" panose="05000000000000000000" charset="0"/>
              <a:buChar char="o"/>
              <a:tabLst>
                <a:tab pos="1060450" algn="l"/>
                <a:tab pos="1462405" algn="l"/>
                <a:tab pos="1798955" algn="l"/>
              </a:tabLst>
            </a:pPr>
            <a:r>
              <a:rPr lang="en-US" sz="2400" b="1" dirty="0">
                <a:solidFill>
                  <a:schemeClr val="tx1"/>
                </a:solidFill>
                <a:effectLst>
                  <a:outerShdw blurRad="38100" dist="19050" dir="2700000" algn="tl" rotWithShape="0">
                    <a:schemeClr val="dk1">
                      <a:alpha val="40000"/>
                    </a:schemeClr>
                  </a:outerShdw>
                </a:effectLst>
              </a:rPr>
              <a:t>Set: </a:t>
            </a:r>
            <a:r>
              <a:rPr lang="en-US" sz="2000" b="1" dirty="0">
                <a:solidFill>
                  <a:schemeClr val="tx1"/>
                </a:solidFill>
                <a:effectLst>
                  <a:outerShdw blurRad="38100" dist="19050" dir="2700000" algn="tl" rotWithShape="0">
                    <a:schemeClr val="dk1">
                      <a:alpha val="40000"/>
                    </a:schemeClr>
                  </a:outerShdw>
                </a:effectLst>
              </a:rPr>
              <a:t>It sets the value of that memory location to a predetermined value, indicating that the resource is in use or unavailable.</a:t>
            </a:r>
            <a:endParaRPr lang="en-US" sz="2000" b="1" dirty="0">
              <a:solidFill>
                <a:schemeClr val="tx1"/>
              </a:solidFill>
              <a:effectLst>
                <a:outerShdw blurRad="38100" dist="19050" dir="2700000" algn="tl" rotWithShape="0">
                  <a:schemeClr val="dk1">
                    <a:alpha val="40000"/>
                  </a:schemeClr>
                </a:outerShdw>
              </a:effectLst>
            </a:endParaRPr>
          </a:p>
          <a:p>
            <a:pPr defTabSz="914400">
              <a:lnSpc>
                <a:spcPct val="90000"/>
              </a:lnSpc>
              <a:buFont typeface="Wingdings" panose="05000000000000000000" charset="0"/>
              <a:buChar char="o"/>
              <a:tabLst>
                <a:tab pos="1060450" algn="l"/>
                <a:tab pos="1462405" algn="l"/>
                <a:tab pos="1798955" algn="l"/>
              </a:tabLst>
            </a:pPr>
            <a:endParaRPr lang="en-US" sz="2000" b="1" dirty="0">
              <a:solidFill>
                <a:schemeClr val="tx1"/>
              </a:solidFill>
              <a:effectLst>
                <a:outerShdw blurRad="38100" dist="19050" dir="2700000" algn="tl" rotWithShape="0">
                  <a:schemeClr val="dk1">
                    <a:alpha val="40000"/>
                  </a:schemeClr>
                </a:outerShdw>
              </a:effectLst>
            </a:endParaRPr>
          </a:p>
          <a:p>
            <a:pPr defTabSz="914400">
              <a:lnSpc>
                <a:spcPct val="90000"/>
              </a:lnSpc>
              <a:buFont typeface="Wingdings" panose="05000000000000000000" charset="0"/>
              <a:buChar char="o"/>
              <a:tabLst>
                <a:tab pos="1060450" algn="l"/>
                <a:tab pos="1462405" algn="l"/>
                <a:tab pos="1798955" algn="l"/>
              </a:tabLst>
            </a:pPr>
            <a:r>
              <a:rPr lang="en-US" sz="2000" b="1" dirty="0">
                <a:solidFill>
                  <a:schemeClr val="tx1"/>
                </a:solidFill>
                <a:effectLst>
                  <a:outerShdw blurRad="38100" dist="19050" dir="2700000" algn="tl" rotWithShape="0">
                    <a:schemeClr val="dk1">
                      <a:alpha val="40000"/>
                    </a:schemeClr>
                  </a:outerShdw>
                </a:effectLst>
              </a:rPr>
              <a:t>test_and_set  operation atomically tests the value of lock variable and set it to 1 if it was previously 0(indicating the lock was acquired). If the previous value was 1 (indicating the lock was already acquired), the thread spins until the lock becomes available.</a:t>
            </a:r>
            <a:endParaRPr lang="en-US" sz="2000"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1274763" y="369888"/>
            <a:ext cx="11755437" cy="768350"/>
          </a:xfrm>
        </p:spPr>
        <p:txBody>
          <a:bodyPr vert="horz" wrap="square" lIns="130615" tIns="65308" rIns="130615" bIns="65308" anchor="b" anchorCtr="0"/>
          <a:p>
            <a:pPr eaLnBrk="1" hangingPunct="1"/>
            <a:r>
              <a:rPr dirty="0"/>
              <a:t>Solution using test_and_set()</a:t>
            </a:r>
            <a:endParaRPr dirty="0"/>
          </a:p>
        </p:txBody>
      </p:sp>
      <p:sp>
        <p:nvSpPr>
          <p:cNvPr id="18435" name="Rectangle 3"/>
          <p:cNvSpPr>
            <a:spLocks noGrp="1" noChangeArrowheads="1"/>
          </p:cNvSpPr>
          <p:nvPr>
            <p:ph idx="1"/>
          </p:nvPr>
        </p:nvSpPr>
        <p:spPr>
          <a:xfrm>
            <a:off x="1241425" y="1804988"/>
            <a:ext cx="10298113" cy="6708775"/>
          </a:xfrm>
        </p:spPr>
        <p:txBody>
          <a:bodyPr vert="horz" wrap="square" lIns="130615" tIns="65308" rIns="130615" bIns="65308" numCol="1" anchor="t" anchorCtr="0" compatLnSpc="1"/>
          <a:lstStyle/>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tabLst>
                <a:tab pos="1060450" algn="l"/>
                <a:tab pos="1461770" algn="l"/>
                <a:tab pos="1798320" algn="l"/>
              </a:tabLst>
              <a:defRPr/>
            </a:pPr>
            <a:r>
              <a:rPr kumimoji="1" lang="en-US" sz="18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Shared </a:t>
            </a:r>
            <a:r>
              <a:rPr kumimoji="1" lang="en-US" sz="1800" b="0" i="0" u="none" strike="noStrike" kern="0" cap="none" spc="0" normalizeH="0" baseline="0" noProof="0" dirty="0" err="1">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boolean</a:t>
            </a:r>
            <a:r>
              <a:rPr kumimoji="1" lang="en-US" sz="18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 variable lock, initialized to FALSE</a:t>
            </a:r>
            <a:endParaRPr kumimoji="1" lang="en-US" sz="18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tabLst>
                <a:tab pos="1060450" algn="l"/>
                <a:tab pos="1461770" algn="l"/>
                <a:tab pos="1798320" algn="l"/>
              </a:tabLst>
              <a:defRPr/>
            </a:pPr>
            <a:r>
              <a:rPr kumimoji="1" lang="en-US" sz="18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Solution:</a:t>
            </a:r>
            <a:endPar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do {							</a:t>
            </a:r>
            <a:r>
              <a:rPr kumimoji="1" lang="en-US" sz="2000" b="1" i="0" u="none" strike="noStrike" kern="0" cap="none" spc="0" normalizeH="0" baseline="0" noProof="0" dirty="0">
                <a:ln>
                  <a:noFill/>
                </a:ln>
                <a:solidFill>
                  <a:schemeClr val="accent4">
                    <a:lumMod val="50000"/>
                    <a:lumOff val="50000"/>
                  </a:schemeClr>
                </a:solidFill>
                <a:effectLst/>
                <a:uLnTx/>
                <a:uFillTx/>
                <a:latin typeface="Courier New" panose="02070309020205020404"/>
                <a:ea typeface="MS PGothic" panose="020B0600070205080204" pitchFamily="-84" charset="-128"/>
                <a:cs typeface="Courier New" panose="02070309020205020404"/>
              </a:rPr>
              <a:t>While(Lock==1); Entry </a:t>
            </a:r>
            <a:br>
              <a:rPr kumimoji="1" lang="en-US" sz="2000" b="1" i="0" u="none" strike="noStrike" kern="0" cap="none" spc="0" normalizeH="0" baseline="0" noProof="0" dirty="0">
                <a:ln>
                  <a:noFill/>
                </a:ln>
                <a:solidFill>
                  <a:schemeClr val="accent4">
                    <a:lumMod val="50000"/>
                    <a:lumOff val="50000"/>
                  </a:schemeClr>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accent4">
                    <a:lumMod val="50000"/>
                    <a:lumOff val="50000"/>
                  </a:schemeClr>
                </a:solidFill>
                <a:effectLst/>
                <a:uLnTx/>
                <a:uFillTx/>
                <a:latin typeface="Courier New" panose="02070309020205020404"/>
                <a:ea typeface="MS PGothic" panose="020B0600070205080204" pitchFamily="-84" charset="-128"/>
                <a:cs typeface="Courier New" panose="02070309020205020404"/>
              </a:rPr>
              <a:t>   while </a:t>
            </a:r>
            <a:r>
              <a:rPr kumimoji="1" lang="en-US" sz="2000" b="1" i="0" u="none" strike="noStrike" kern="0" cap="none" spc="0" normalizeH="0" baseline="0" noProof="0" dirty="0">
                <a:ln>
                  <a:noFill/>
                </a:ln>
                <a:solidFill>
                  <a:schemeClr val="accent4">
                    <a:lumMod val="50000"/>
                    <a:lumOff val="50000"/>
                  </a:schemeClr>
                </a:solidFill>
                <a:effectLst/>
                <a:uLnTx/>
                <a:uFillTx/>
                <a:latin typeface="Courier New" panose="02070309020205020404"/>
                <a:ea typeface="MS PGothic" panose="020B0600070205080204" pitchFamily="-84" charset="-128"/>
                <a:cs typeface="Courier New" panose="02070309020205020404"/>
              </a:rPr>
              <a:t>(</a:t>
            </a:r>
            <a:r>
              <a:rPr kumimoji="1" lang="en-US" sz="2000" b="1" i="0" u="none" strike="noStrike" kern="0" cap="none" spc="0" normalizeH="0" baseline="0" noProof="0" dirty="0" err="1" smtClean="0">
                <a:ln>
                  <a:noFill/>
                </a:ln>
                <a:solidFill>
                  <a:schemeClr val="accent4">
                    <a:lumMod val="50000"/>
                    <a:lumOff val="50000"/>
                  </a:schemeClr>
                </a:solidFill>
                <a:effectLst/>
                <a:uLnTx/>
                <a:uFillTx/>
                <a:latin typeface="Courier New" panose="02070309020205020404"/>
                <a:ea typeface="MS PGothic" panose="020B0600070205080204" pitchFamily="-84" charset="-128"/>
                <a:cs typeface="Courier New" panose="02070309020205020404"/>
              </a:rPr>
              <a:t>test_and_set</a:t>
            </a:r>
            <a:r>
              <a:rPr kumimoji="1" lang="en-US" sz="2000" b="1" i="0" u="none" strike="noStrike" kern="0" cap="none" spc="0" normalizeH="0" baseline="0" noProof="0" dirty="0">
                <a:ln>
                  <a:noFill/>
                </a:ln>
                <a:solidFill>
                  <a:schemeClr val="accent4">
                    <a:lumMod val="50000"/>
                    <a:lumOff val="50000"/>
                  </a:schemeClr>
                </a:solidFill>
                <a:effectLst/>
                <a:uLnTx/>
                <a:uFillTx/>
                <a:latin typeface="Courier New" panose="02070309020205020404"/>
                <a:ea typeface="MS PGothic" panose="020B0600070205080204" pitchFamily="-84" charset="-128"/>
                <a:cs typeface="Courier New" panose="02070309020205020404"/>
              </a:rPr>
              <a:t>(&amp;lock)) 		Lock=1	    code</a:t>
            </a:r>
            <a:endParaRPr kumimoji="1" lang="en-US" sz="2000" b="1" i="0" u="none" strike="noStrike" kern="0" cap="none" spc="0" normalizeH="0" baseline="0" noProof="0" dirty="0" smtClean="0">
              <a:ln>
                <a:noFill/>
              </a:ln>
              <a:solidFill>
                <a:schemeClr val="accent4">
                  <a:lumMod val="50000"/>
                  <a:lumOff val="50000"/>
                </a:schemeClr>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do nothing */ 			Critical Section;</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critical section */ 			Lock=0; Exit code</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lock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false;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remainder section */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while (true);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endParaRPr kumimoji="1" lang="en-US" sz="18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18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               </a:t>
            </a:r>
            <a:endParaRPr kumimoji="1" lang="en-US" sz="18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1595438" y="369888"/>
            <a:ext cx="11434762" cy="768350"/>
          </a:xfrm>
        </p:spPr>
        <p:txBody>
          <a:bodyPr vert="horz" wrap="square" lIns="130615" tIns="65308" rIns="130615" bIns="65308" anchor="b" anchorCtr="0"/>
          <a:p>
            <a:pPr eaLnBrk="1" hangingPunct="1"/>
            <a:r>
              <a:rPr dirty="0"/>
              <a:t>compare_and_swap Instruction</a:t>
            </a:r>
            <a:endParaRPr dirty="0"/>
          </a:p>
        </p:txBody>
      </p:sp>
      <p:sp>
        <p:nvSpPr>
          <p:cNvPr id="19459" name="Rectangle 3"/>
          <p:cNvSpPr>
            <a:spLocks noGrp="1" noChangeArrowheads="1"/>
          </p:cNvSpPr>
          <p:nvPr>
            <p:ph idx="1"/>
          </p:nvPr>
        </p:nvSpPr>
        <p:spPr>
          <a:xfrm>
            <a:off x="1209675" y="1657350"/>
            <a:ext cx="11114088" cy="5897563"/>
          </a:xfrm>
        </p:spPr>
        <p:txBody>
          <a:bodyPr vert="horz" wrap="square" lIns="130615" tIns="65308" rIns="130615" bIns="65308" numCol="1" anchor="t" anchorCtr="0" compatLnSpc="1"/>
          <a:lstStyle/>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This instruction operates on the contents of two words and is executed atomically.</a:t>
            </a:r>
            <a:endPar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tabLst>
                <a:tab pos="1060450" algn="l"/>
                <a:tab pos="1461770" algn="l"/>
                <a:tab pos="1798320" algn="l"/>
              </a:tabLst>
              <a:defRPr/>
            </a:pPr>
            <a:r>
              <a:rPr kumimoji="1" lang="en-US" sz="24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&lt;Definition of compare and			&lt;Solution using compare and </a:t>
            </a:r>
            <a:endParaRPr kumimoji="1" lang="en-US" sz="24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45720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4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swap instruction&gt;				   swap instruction&gt;</a:t>
            </a:r>
            <a:endParaRPr kumimoji="1" lang="en-US" sz="24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45720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4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									</a:t>
            </a:r>
            <a:r>
              <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do    </a:t>
            </a:r>
            <a:endPar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45720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                                                                                    {                                                                                                      </a:t>
            </a:r>
            <a:endPar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3657600" marR="0" lvl="8" indent="45720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                                   key=true                               </a:t>
            </a:r>
            <a:endPar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45720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Void swap (boolean *a, boolean *b)                           while	(key==true)</a:t>
            </a:r>
            <a:endPar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45720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                                                                                      swap(&amp;lock,&amp;key);</a:t>
            </a:r>
            <a:endPar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45720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boolean temp;                                                                // Critical section</a:t>
            </a:r>
            <a:endPar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45720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temp=a;                                                                          lock=false;</a:t>
            </a:r>
            <a:endPar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45720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*a=*b;                                                                              }</a:t>
            </a:r>
            <a:endPar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45720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*b=temp;                                                                          while(true);</a:t>
            </a:r>
            <a:endPar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45720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r>
              <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a:t>
            </a:r>
            <a:endParaRPr kumimoji="1" lang="en-US" sz="2000" b="1"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tabLst>
                <a:tab pos="1060450" algn="l"/>
                <a:tab pos="1461770" algn="l"/>
                <a:tab pos="1798320" algn="l"/>
              </a:tabLst>
              <a:defRPr/>
            </a:pPr>
            <a:endParaRPr kumimoji="1" lang="en-US" sz="18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None/>
              <a:tabLst>
                <a:tab pos="1060450" algn="l"/>
                <a:tab pos="1461770" algn="l"/>
                <a:tab pos="1798320" algn="l"/>
              </a:tabLst>
              <a:defRPr/>
            </a:pPr>
            <a:endParaRPr kumimoji="1" lang="en-US" sz="18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p:txBody>
          <a:bodyPr vert="horz" wrap="square" lIns="130615" tIns="65308" rIns="130615" bIns="65308" anchor="b" anchorCtr="0"/>
          <a:p>
            <a:pPr eaLnBrk="1" hangingPunct="1"/>
            <a:r>
              <a:rPr dirty="0"/>
              <a:t>Mutex Locks</a:t>
            </a:r>
            <a:endParaRPr dirty="0"/>
          </a:p>
        </p:txBody>
      </p:sp>
      <p:sp>
        <p:nvSpPr>
          <p:cNvPr id="22531" name="Rectangle 3"/>
          <p:cNvSpPr>
            <a:spLocks noGrp="1" noChangeArrowheads="1"/>
          </p:cNvSpPr>
          <p:nvPr>
            <p:ph idx="1"/>
          </p:nvPr>
        </p:nvSpPr>
        <p:spPr>
          <a:xfrm>
            <a:off x="1241425" y="1706563"/>
            <a:ext cx="11882438" cy="7005638"/>
          </a:xfrm>
        </p:spPr>
        <p:txBody>
          <a:bodyPr vert="horz" wrap="square" lIns="130615" tIns="65308" rIns="130615" bIns="65308" numCol="1" anchor="t" anchorCtr="0" compatLnSpc="1"/>
          <a:lstStyle/>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Previous solutions are complicated and generally inaccessible to application programmers</a:t>
            </a:r>
            <a:endPar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OS designers build software tools to solve critical section problem</a:t>
            </a:r>
            <a:endPar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Simplest is </a:t>
            </a:r>
            <a:r>
              <a:rPr kumimoji="1" lang="en-US" sz="2300" b="0" i="0" u="none" strike="noStrike" kern="0" cap="none" spc="0" normalizeH="0" baseline="0" noProof="0" dirty="0" err="1"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mutex</a:t>
            </a: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 lock</a:t>
            </a:r>
            <a:endPar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Product critical regions with it by first </a:t>
            </a:r>
            <a:r>
              <a:rPr kumimoji="1" lang="en-US" sz="23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acquire()</a:t>
            </a: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 a lock then </a:t>
            </a:r>
            <a:r>
              <a:rPr kumimoji="1" lang="en-US" sz="23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release()</a:t>
            </a: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 it</a:t>
            </a:r>
            <a:endPar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1059180" marR="0" lvl="1" indent="-406400" algn="l" defTabSz="914400" rtl="0" eaLnBrk="0" fontAlgn="base" latinLnBrk="0" hangingPunct="0">
              <a:lnSpc>
                <a:spcPct val="90000"/>
              </a:lnSpc>
              <a:spcBef>
                <a:spcPct val="35000"/>
              </a:spcBef>
              <a:spcAft>
                <a:spcPct val="0"/>
              </a:spcAft>
              <a:buClr>
                <a:srgbClr val="CC6600"/>
              </a:buClr>
              <a:buSzPct val="80000"/>
              <a:buFont typeface="Monotype Sorts" charset="0"/>
              <a:buChar char="l"/>
              <a:defRPr/>
            </a:pP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Boolean variable indicating if lock is available or not</a:t>
            </a:r>
            <a:br>
              <a:rPr kumimoji="1" lang="en-US" sz="23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br>
            <a:endPar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Calls to </a:t>
            </a:r>
            <a:r>
              <a:rPr kumimoji="1" lang="en-US" sz="23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acquire()</a:t>
            </a: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 and </a:t>
            </a:r>
            <a:r>
              <a:rPr kumimoji="1" lang="en-US" sz="23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release()</a:t>
            </a: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 must be atomic</a:t>
            </a:r>
            <a:endPar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1059180" marR="0" lvl="1" indent="-406400" algn="l" defTabSz="914400" rtl="0" eaLnBrk="0" fontAlgn="base" latinLnBrk="0" hangingPunct="0">
              <a:lnSpc>
                <a:spcPct val="90000"/>
              </a:lnSpc>
              <a:spcBef>
                <a:spcPct val="35000"/>
              </a:spcBef>
              <a:spcAft>
                <a:spcPct val="0"/>
              </a:spcAft>
              <a:buClr>
                <a:srgbClr val="CC6600"/>
              </a:buClr>
              <a:buSzPct val="80000"/>
              <a:buFont typeface="Monotype Sorts" charset="0"/>
              <a:buChar char="l"/>
              <a:defRPr/>
            </a:pP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Usually implemented via hardware atomic instructions</a:t>
            </a:r>
            <a:endPar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endParaRPr kumimoji="1" lang="en-US" sz="23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But this solution requires </a:t>
            </a:r>
            <a:r>
              <a:rPr kumimoji="1" lang="en-US" sz="2300" b="1" i="0" u="none" strike="noStrike" kern="0" cap="none" spc="0" normalizeH="0" baseline="0" noProof="0" dirty="0">
                <a:ln>
                  <a:noFill/>
                </a:ln>
                <a:solidFill>
                  <a:srgbClr val="3366FF"/>
                </a:solidFill>
                <a:effectLst/>
                <a:uLnTx/>
                <a:uFillTx/>
                <a:latin typeface="Helvetica" pitchFamily="-84" charset="0"/>
                <a:ea typeface="MS PGothic" panose="020B0600070205080204" pitchFamily="-84" charset="-128"/>
                <a:cs typeface="MS PGothic" panose="020B0600070205080204" pitchFamily="-84" charset="-128"/>
              </a:rPr>
              <a:t>busy waiting</a:t>
            </a:r>
            <a:endParaRPr kumimoji="1" lang="en-US" sz="2300" b="1" i="0" u="none" strike="noStrike" kern="0" cap="none" spc="0" normalizeH="0" baseline="0" noProof="0" dirty="0">
              <a:ln>
                <a:noFill/>
              </a:ln>
              <a:solidFill>
                <a:srgbClr val="3366FF"/>
              </a:solidFill>
              <a:effectLst/>
              <a:uLnTx/>
              <a:uFillTx/>
              <a:latin typeface="Helvetica" pitchFamily="-84" charset="0"/>
              <a:ea typeface="MS PGothic" panose="020B0600070205080204" pitchFamily="-84" charset="-128"/>
              <a:cs typeface="MS PGothic" panose="020B0600070205080204" pitchFamily="-84" charset="-128"/>
            </a:endParaRPr>
          </a:p>
          <a:p>
            <a:pPr marL="977900" marR="0" lvl="2" indent="-48768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This lock therefore called a </a:t>
            </a:r>
            <a:r>
              <a:rPr kumimoji="1" lang="en-US" sz="2300" b="1" i="0" u="none" strike="noStrike" kern="0" cap="none" spc="0" normalizeH="0" baseline="0" noProof="0" dirty="0">
                <a:ln>
                  <a:noFill/>
                </a:ln>
                <a:solidFill>
                  <a:srgbClr val="3366FF"/>
                </a:solidFill>
                <a:effectLst/>
                <a:uLnTx/>
                <a:uFillTx/>
                <a:latin typeface="Helvetica" pitchFamily="-84" charset="0"/>
                <a:ea typeface="MS PGothic" panose="020B0600070205080204" pitchFamily="-84" charset="-128"/>
                <a:cs typeface="MS PGothic" panose="020B0600070205080204" pitchFamily="-84" charset="-128"/>
              </a:rPr>
              <a:t>spinlock</a:t>
            </a:r>
            <a:endParaRPr kumimoji="1" lang="en-US" sz="2300" b="1" i="0" u="none" strike="noStrike" kern="0" cap="none" spc="0" normalizeH="0" baseline="0" noProof="0" dirty="0">
              <a:ln>
                <a:noFill/>
              </a:ln>
              <a:solidFill>
                <a:srgbClr val="3366FF"/>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0" algn="l" defTabSz="914400" rtl="0" eaLnBrk="0" fontAlgn="base" latinLnBrk="0" hangingPunct="0">
              <a:lnSpc>
                <a:spcPct val="90000"/>
              </a:lnSpc>
              <a:spcBef>
                <a:spcPct val="35000"/>
              </a:spcBef>
              <a:spcAft>
                <a:spcPct val="0"/>
              </a:spcAft>
              <a:buClr>
                <a:srgbClr val="993300"/>
              </a:buClr>
              <a:buSzPct val="90000"/>
              <a:buFont typeface="Monotype Sorts" charset="0"/>
              <a:buNone/>
              <a:defRPr/>
            </a:pPr>
            <a:endParaRPr kumimoji="1" lang="en-US" sz="23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470025" y="369888"/>
            <a:ext cx="11560175" cy="768350"/>
          </a:xfrm>
        </p:spPr>
        <p:txBody>
          <a:bodyPr vert="horz" wrap="square" lIns="130615" tIns="65308" rIns="130615" bIns="65308" anchor="b" anchorCtr="0"/>
          <a:p>
            <a:pPr eaLnBrk="1" hangingPunct="1"/>
            <a:r>
              <a:rPr dirty="0"/>
              <a:t>Chapter 5: Process Synchronization</a:t>
            </a:r>
            <a:endParaRPr dirty="0"/>
          </a:p>
        </p:txBody>
      </p:sp>
      <p:sp>
        <p:nvSpPr>
          <p:cNvPr id="7170" name="Rectangle 3"/>
          <p:cNvSpPr>
            <a:spLocks noGrp="1"/>
          </p:cNvSpPr>
          <p:nvPr>
            <p:ph idx="1"/>
          </p:nvPr>
        </p:nvSpPr>
        <p:spPr>
          <a:xfrm>
            <a:off x="1209675" y="1909763"/>
            <a:ext cx="9061450" cy="4359275"/>
          </a:xfrm>
        </p:spPr>
        <p:txBody>
          <a:bodyPr vert="horz" wrap="square" lIns="130615" tIns="65308" rIns="130615" bIns="65308" anchor="t" anchorCtr="0"/>
          <a:p>
            <a:pPr>
              <a:lnSpc>
                <a:spcPct val="80000"/>
              </a:lnSpc>
            </a:pPr>
            <a:r>
              <a:rPr sz="2800" dirty="0"/>
              <a:t>Background</a:t>
            </a:r>
            <a:endParaRPr sz="2800" dirty="0"/>
          </a:p>
          <a:p>
            <a:pPr>
              <a:lnSpc>
                <a:spcPct val="80000"/>
              </a:lnSpc>
            </a:pPr>
            <a:r>
              <a:rPr sz="2800" dirty="0"/>
              <a:t>The Critical-Section Problem</a:t>
            </a:r>
            <a:endParaRPr sz="2800" dirty="0"/>
          </a:p>
          <a:p>
            <a:pPr>
              <a:lnSpc>
                <a:spcPct val="80000"/>
              </a:lnSpc>
            </a:pPr>
            <a:r>
              <a:rPr sz="2800" dirty="0"/>
              <a:t>Peterson</a:t>
            </a:r>
            <a:r>
              <a:rPr lang="ja-JP" altLang="en-US" sz="2800" dirty="0"/>
              <a:t>’</a:t>
            </a:r>
            <a:r>
              <a:rPr lang="en-US" altLang="ja-JP" sz="2800" dirty="0"/>
              <a:t>s Solution</a:t>
            </a:r>
            <a:endParaRPr lang="en-US" altLang="ja-JP" sz="2800" dirty="0"/>
          </a:p>
          <a:p>
            <a:pPr>
              <a:lnSpc>
                <a:spcPct val="80000"/>
              </a:lnSpc>
            </a:pPr>
            <a:r>
              <a:rPr sz="2800" dirty="0"/>
              <a:t>Synchronization Hardware</a:t>
            </a:r>
            <a:endParaRPr sz="2800" dirty="0"/>
          </a:p>
          <a:p>
            <a:pPr>
              <a:lnSpc>
                <a:spcPct val="80000"/>
              </a:lnSpc>
            </a:pPr>
            <a:r>
              <a:rPr sz="2800" dirty="0"/>
              <a:t>Mutex Locks</a:t>
            </a:r>
            <a:endParaRPr sz="2800" dirty="0"/>
          </a:p>
          <a:p>
            <a:pPr>
              <a:lnSpc>
                <a:spcPct val="80000"/>
              </a:lnSpc>
            </a:pPr>
            <a:r>
              <a:rPr sz="2800" dirty="0"/>
              <a:t>Semaphores</a:t>
            </a:r>
            <a:endParaRPr sz="2800" dirty="0"/>
          </a:p>
          <a:p>
            <a:pPr>
              <a:lnSpc>
                <a:spcPct val="80000"/>
              </a:lnSpc>
            </a:pPr>
            <a:r>
              <a:rPr sz="2800" dirty="0"/>
              <a:t>Classic Problems of Synchronization</a:t>
            </a:r>
            <a:endParaRPr sz="2800" dirty="0"/>
          </a:p>
          <a:p>
            <a:pPr>
              <a:lnSpc>
                <a:spcPct val="80000"/>
              </a:lnSpc>
            </a:pPr>
            <a:r>
              <a:rPr sz="2800" dirty="0"/>
              <a:t>Monitors</a:t>
            </a:r>
            <a:endParaRPr sz="2800" dirty="0"/>
          </a:p>
          <a:p>
            <a:pPr>
              <a:lnSpc>
                <a:spcPct val="80000"/>
              </a:lnSpc>
            </a:pPr>
            <a:r>
              <a:rPr sz="2800" dirty="0"/>
              <a:t>Synchronization Examples </a:t>
            </a:r>
            <a:endParaRPr sz="2800" dirty="0"/>
          </a:p>
          <a:p>
            <a:pPr>
              <a:lnSpc>
                <a:spcPct val="80000"/>
              </a:lnSpc>
            </a:pPr>
            <a:r>
              <a:rPr sz="2800" dirty="0"/>
              <a:t>Alternative Approaches</a:t>
            </a:r>
            <a:endParaRPr sz="2800" dirty="0"/>
          </a:p>
        </p:txBody>
      </p:sp>
      <p:sp>
        <p:nvSpPr>
          <p:cNvPr id="7171" name="Rectangle 5"/>
          <p:cNvSpPr/>
          <p:nvPr/>
        </p:nvSpPr>
        <p:spPr>
          <a:xfrm>
            <a:off x="3429000" y="6821488"/>
            <a:ext cx="6118225" cy="963612"/>
          </a:xfrm>
          <a:prstGeom prst="rect">
            <a:avLst/>
          </a:prstGeom>
          <a:noFill/>
          <a:ln w="9525">
            <a:noFill/>
          </a:ln>
        </p:spPr>
        <p:txBody>
          <a:bodyPr lIns="130615" tIns="65308" rIns="130615" bIns="65308">
            <a:spAutoFit/>
          </a:bodyPr>
          <a:p>
            <a:endParaRPr dirty="0">
              <a:latin typeface="Helvetica" pitchFamily="-84" charset="0"/>
            </a:endParaRPr>
          </a:p>
          <a:p>
            <a:endParaRPr dirty="0">
              <a:latin typeface="Helvetica" pitchFamily="-84" charset="0"/>
            </a:endParaRPr>
          </a:p>
          <a:p>
            <a:endParaRPr dirty="0">
              <a:latin typeface="Helvetica" pitchFamily="-8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bwMode="auto">
          <a:xfrm>
            <a:off x="1616075" y="6540500"/>
            <a:ext cx="3032125" cy="381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655" indent="-389255" algn="l" rtl="0" eaLnBrk="0" fontAlgn="base" hangingPunct="0">
              <a:spcBef>
                <a:spcPct val="0"/>
              </a:spcBef>
              <a:spcAft>
                <a:spcPct val="0"/>
              </a:spcAft>
              <a:defRPr kern="1200">
                <a:solidFill>
                  <a:schemeClr val="lt1"/>
                </a:solidFill>
                <a:latin typeface="+mn-lt"/>
                <a:ea typeface="+mn-ea"/>
                <a:cs typeface="+mn-cs"/>
              </a:defRPr>
            </a:lvl3pPr>
            <a:lvl4pPr marL="1957705" indent="-586105"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84" charset="0"/>
              <a:ea typeface="+mn-ea"/>
              <a:cs typeface="+mn-cs"/>
            </a:endParaRPr>
          </a:p>
        </p:txBody>
      </p:sp>
      <p:sp>
        <p:nvSpPr>
          <p:cNvPr id="4" name="Rectangle 3"/>
          <p:cNvSpPr/>
          <p:nvPr/>
        </p:nvSpPr>
        <p:spPr bwMode="auto">
          <a:xfrm>
            <a:off x="1560513" y="5680075"/>
            <a:ext cx="3032125" cy="381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655" indent="-389255" algn="l" rtl="0" eaLnBrk="0" fontAlgn="base" hangingPunct="0">
              <a:spcBef>
                <a:spcPct val="0"/>
              </a:spcBef>
              <a:spcAft>
                <a:spcPct val="0"/>
              </a:spcAft>
              <a:defRPr kern="1200">
                <a:solidFill>
                  <a:schemeClr val="lt1"/>
                </a:solidFill>
                <a:latin typeface="+mn-lt"/>
                <a:ea typeface="+mn-ea"/>
                <a:cs typeface="+mn-cs"/>
              </a:defRPr>
            </a:lvl3pPr>
            <a:lvl4pPr marL="1957705" indent="-586105"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84" charset="0"/>
              <a:ea typeface="+mn-ea"/>
              <a:cs typeface="+mn-cs"/>
            </a:endParaRPr>
          </a:p>
        </p:txBody>
      </p:sp>
      <p:sp>
        <p:nvSpPr>
          <p:cNvPr id="44035" name="Title 1"/>
          <p:cNvSpPr>
            <a:spLocks noGrp="1"/>
          </p:cNvSpPr>
          <p:nvPr>
            <p:ph type="title"/>
          </p:nvPr>
        </p:nvSpPr>
        <p:spPr/>
        <p:txBody>
          <a:bodyPr vert="horz" wrap="square" lIns="130615" tIns="65308" rIns="130615" bIns="65308" anchor="b" anchorCtr="0"/>
          <a:p>
            <a:r>
              <a:rPr dirty="0"/>
              <a:t>acquire() and release()</a:t>
            </a:r>
            <a:endParaRPr dirty="0"/>
          </a:p>
        </p:txBody>
      </p:sp>
      <p:sp>
        <p:nvSpPr>
          <p:cNvPr id="44036" name="Content Placeholder 2"/>
          <p:cNvSpPr>
            <a:spLocks noGrp="1"/>
          </p:cNvSpPr>
          <p:nvPr>
            <p:ph idx="1"/>
          </p:nvPr>
        </p:nvSpPr>
        <p:spPr/>
        <p:txBody>
          <a:bodyPr vert="horz" wrap="square" lIns="130615" tIns="65308" rIns="130615" bIns="65308" anchor="t" anchorCtr="0"/>
          <a:p>
            <a:pPr marL="0" indent="0">
              <a:buNone/>
            </a:pPr>
            <a:r>
              <a:rPr sz="2000" b="1" dirty="0">
                <a:latin typeface="Courier New" panose="02070309020205020404" charset="0"/>
                <a:cs typeface="Courier New" panose="02070309020205020404" charset="0"/>
              </a:rPr>
              <a:t>acquire() {</a:t>
            </a:r>
            <a:br>
              <a:rPr sz="2000" b="1" dirty="0">
                <a:latin typeface="Courier New" panose="02070309020205020404" charset="0"/>
                <a:cs typeface="Courier New" panose="02070309020205020404" charset="0"/>
              </a:rPr>
            </a:br>
            <a:r>
              <a:rPr sz="2000" b="1" dirty="0">
                <a:latin typeface="Courier New" panose="02070309020205020404" charset="0"/>
                <a:cs typeface="Courier New" panose="02070309020205020404" charset="0"/>
              </a:rPr>
              <a:t>   while (!available)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 /* busy wait */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available = false;;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release() {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available = true;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a:t>
            </a:r>
            <a:endParaRPr sz="2000" b="1" dirty="0">
              <a:latin typeface="Courier New" panose="02070309020205020404" charset="0"/>
              <a:cs typeface="Courier New" panose="02070309020205020404" charset="0"/>
            </a:endParaRPr>
          </a:p>
          <a:p>
            <a:pPr marL="0" indent="0">
              <a:buNone/>
            </a:pP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do { </a:t>
            </a:r>
            <a:endParaRPr sz="2000" b="1" dirty="0">
              <a:latin typeface="Courier New" panose="02070309020205020404" charset="0"/>
              <a:cs typeface="Courier New" panose="02070309020205020404" charset="0"/>
            </a:endParaRPr>
          </a:p>
          <a:p>
            <a:pPr marL="0" indent="0">
              <a:buNone/>
            </a:pPr>
            <a:r>
              <a:rPr sz="2000" b="1" i="1" dirty="0">
                <a:latin typeface="Courier New" panose="02070309020205020404" charset="0"/>
                <a:cs typeface="Courier New" panose="02070309020205020404" charset="0"/>
              </a:rPr>
              <a:t>   acquire lock</a:t>
            </a:r>
            <a:endParaRPr sz="2000" b="1" i="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critical section</a:t>
            </a:r>
            <a:endParaRPr sz="2000" b="1" dirty="0">
              <a:latin typeface="Courier New" panose="02070309020205020404" charset="0"/>
              <a:cs typeface="Courier New" panose="02070309020205020404" charset="0"/>
            </a:endParaRPr>
          </a:p>
          <a:p>
            <a:pPr marL="0" indent="0">
              <a:buNone/>
            </a:pPr>
            <a:r>
              <a:rPr sz="2000" b="1" i="1" dirty="0">
                <a:latin typeface="Courier New" panose="02070309020205020404" charset="0"/>
                <a:cs typeface="Courier New" panose="02070309020205020404" charset="0"/>
              </a:rPr>
              <a:t>   release lock </a:t>
            </a:r>
            <a:endParaRPr sz="2000" b="1" i="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remainder section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while (true); </a:t>
            </a:r>
            <a:endParaRPr sz="2000" b="1" dirty="0">
              <a:latin typeface="Courier New" panose="02070309020205020404" charset="0"/>
              <a:cs typeface="Courier New" panose="02070309020205020404" charset="0"/>
            </a:endParaRPr>
          </a:p>
          <a:p>
            <a:pPr marL="0" indent="0">
              <a:buNone/>
            </a:pPr>
            <a:endParaRPr sz="2000" b="1" dirty="0">
              <a:latin typeface="Courier New" panose="02070309020205020404" charset="0"/>
              <a:cs typeface="Courier New" panose="02070309020205020404" charset="0"/>
            </a:endParaRPr>
          </a:p>
          <a:p>
            <a:pPr marL="0" indent="0">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p:txBody>
          <a:bodyPr vert="horz" wrap="square" lIns="130615" tIns="65308" rIns="130615" bIns="65308" anchor="b" anchorCtr="0"/>
          <a:p>
            <a:pPr eaLnBrk="1" hangingPunct="1"/>
            <a:r>
              <a:rPr dirty="0"/>
              <a:t>Semaphore</a:t>
            </a:r>
            <a:endParaRPr dirty="0"/>
          </a:p>
        </p:txBody>
      </p:sp>
      <p:sp>
        <p:nvSpPr>
          <p:cNvPr id="22531" name="Rectangle 3"/>
          <p:cNvSpPr>
            <a:spLocks noGrp="1" noChangeArrowheads="1"/>
          </p:cNvSpPr>
          <p:nvPr>
            <p:ph idx="1"/>
          </p:nvPr>
        </p:nvSpPr>
        <p:spPr>
          <a:xfrm>
            <a:off x="1241425" y="1706563"/>
            <a:ext cx="11882438" cy="7005638"/>
          </a:xfrm>
        </p:spPr>
        <p:txBody>
          <a:bodyPr vert="horz" wrap="square" lIns="130615" tIns="65308" rIns="130615" bIns="65308" numCol="1" anchor="t" anchorCtr="0" compatLnSpc="1"/>
          <a:p>
            <a:pPr>
              <a:lnSpc>
                <a:spcPct val="90000"/>
              </a:lnSpc>
            </a:pPr>
            <a:r>
              <a:rPr sz="2300"/>
              <a:t>Synchronization tool that does not require busy waiting </a:t>
            </a:r>
            <a:endParaRPr sz="2300" i="1">
              <a:solidFill>
                <a:schemeClr val="tx2"/>
              </a:solidFill>
            </a:endParaRPr>
          </a:p>
          <a:p>
            <a:pPr>
              <a:lnSpc>
                <a:spcPct val="90000"/>
              </a:lnSpc>
            </a:pPr>
            <a:r>
              <a:rPr sz="2300"/>
              <a:t>Semaphore </a:t>
            </a:r>
            <a:r>
              <a:rPr sz="2300" b="1" i="1"/>
              <a:t>S</a:t>
            </a:r>
            <a:r>
              <a:rPr sz="2300"/>
              <a:t> – integer variable</a:t>
            </a:r>
            <a:endParaRPr sz="2300"/>
          </a:p>
          <a:p>
            <a:pPr>
              <a:lnSpc>
                <a:spcPct val="90000"/>
              </a:lnSpc>
            </a:pPr>
            <a:r>
              <a:rPr sz="2300"/>
              <a:t>Two standard operations </a:t>
            </a:r>
            <a:r>
              <a:rPr sz="2300">
                <a:solidFill>
                  <a:srgbClr val="000000"/>
                </a:solidFill>
              </a:rPr>
              <a:t>modify </a:t>
            </a:r>
            <a:r>
              <a:rPr sz="2300" b="1" i="1">
                <a:solidFill>
                  <a:srgbClr val="000000"/>
                </a:solidFill>
              </a:rPr>
              <a:t>S</a:t>
            </a:r>
            <a:r>
              <a:rPr sz="2300">
                <a:solidFill>
                  <a:srgbClr val="000000"/>
                </a:solidFill>
              </a:rPr>
              <a:t>: </a:t>
            </a:r>
            <a:r>
              <a:rPr sz="2300" b="1">
                <a:solidFill>
                  <a:srgbClr val="000000"/>
                </a:solidFill>
                <a:latin typeface="Courier New" panose="02070309020205020404" charset="0"/>
                <a:cs typeface="Courier New" panose="02070309020205020404" charset="0"/>
              </a:rPr>
              <a:t>wait()</a:t>
            </a:r>
            <a:r>
              <a:rPr sz="2300">
                <a:solidFill>
                  <a:srgbClr val="000000"/>
                </a:solidFill>
              </a:rPr>
              <a:t> and </a:t>
            </a:r>
            <a:r>
              <a:rPr sz="2300" b="1">
                <a:solidFill>
                  <a:srgbClr val="000000"/>
                </a:solidFill>
                <a:latin typeface="Courier New" panose="02070309020205020404" charset="0"/>
                <a:cs typeface="Courier New" panose="02070309020205020404" charset="0"/>
              </a:rPr>
              <a:t>signal()</a:t>
            </a:r>
            <a:endParaRPr sz="2300" b="1">
              <a:solidFill>
                <a:srgbClr val="000000"/>
              </a:solidFill>
              <a:latin typeface="Courier New" panose="02070309020205020404" charset="0"/>
              <a:cs typeface="Courier New" panose="02070309020205020404" charset="0"/>
            </a:endParaRPr>
          </a:p>
          <a:p>
            <a:pPr lvl="1">
              <a:lnSpc>
                <a:spcPct val="90000"/>
              </a:lnSpc>
            </a:pPr>
            <a:r>
              <a:rPr sz="2300">
                <a:ea typeface="MS PGothic" panose="020B0600070205080204" pitchFamily="-84" charset="-128"/>
              </a:rPr>
              <a:t>Originally called </a:t>
            </a:r>
            <a:r>
              <a:rPr sz="2300" b="1">
                <a:solidFill>
                  <a:srgbClr val="000000"/>
                </a:solidFill>
                <a:latin typeface="Courier New" panose="02070309020205020404" charset="0"/>
                <a:cs typeface="Courier New" panose="02070309020205020404" charset="0"/>
              </a:rPr>
              <a:t>P()</a:t>
            </a:r>
            <a:r>
              <a:rPr sz="2300">
                <a:ea typeface="MS PGothic" panose="020B0600070205080204" pitchFamily="-84" charset="-128"/>
              </a:rPr>
              <a:t> and </a:t>
            </a:r>
            <a:r>
              <a:rPr sz="2300" b="1">
                <a:solidFill>
                  <a:srgbClr val="000000"/>
                </a:solidFill>
                <a:latin typeface="Courier New" panose="02070309020205020404" charset="0"/>
                <a:cs typeface="Courier New" panose="02070309020205020404" charset="0"/>
              </a:rPr>
              <a:t>V()</a:t>
            </a:r>
            <a:endParaRPr sz="2300" b="1">
              <a:solidFill>
                <a:srgbClr val="000000"/>
              </a:solidFill>
              <a:latin typeface="Courier New" panose="02070309020205020404" charset="0"/>
              <a:cs typeface="Courier New" panose="02070309020205020404" charset="0"/>
            </a:endParaRPr>
          </a:p>
          <a:p>
            <a:pPr>
              <a:lnSpc>
                <a:spcPct val="90000"/>
              </a:lnSpc>
            </a:pPr>
            <a:r>
              <a:rPr sz="2300"/>
              <a:t>Less complicated</a:t>
            </a:r>
            <a:endParaRPr sz="2300"/>
          </a:p>
          <a:p>
            <a:pPr>
              <a:lnSpc>
                <a:spcPct val="90000"/>
              </a:lnSpc>
            </a:pPr>
            <a:r>
              <a:rPr sz="2300"/>
              <a:t>Can only be accessed via two indivisible (atomic) operations</a:t>
            </a:r>
            <a:endParaRPr sz="2300"/>
          </a:p>
          <a:p>
            <a:pPr lvl="1">
              <a:lnSpc>
                <a:spcPct val="90000"/>
              </a:lnSpc>
              <a:buNone/>
            </a:pPr>
            <a:r>
              <a:rPr sz="2300" b="1">
                <a:latin typeface="Courier New" panose="02070309020205020404" charset="0"/>
                <a:cs typeface="Courier New" panose="02070309020205020404" charset="0"/>
                <a:sym typeface="Symbol" panose="05050102010706020507" pitchFamily="-84" charset="2"/>
              </a:rPr>
              <a:t>wait (S) { </a:t>
            </a:r>
            <a:endParaRPr sz="2300" b="1">
              <a:latin typeface="Courier New" panose="02070309020205020404" charset="0"/>
              <a:cs typeface="Courier New" panose="02070309020205020404" charset="0"/>
              <a:sym typeface="Symbol" panose="05050102010706020507" pitchFamily="-84" charset="2"/>
            </a:endParaRPr>
          </a:p>
          <a:p>
            <a:pPr lvl="1">
              <a:lnSpc>
                <a:spcPct val="90000"/>
              </a:lnSpc>
              <a:buNone/>
            </a:pPr>
            <a:r>
              <a:rPr sz="2300" b="1">
                <a:latin typeface="Courier New" panose="02070309020205020404" charset="0"/>
                <a:cs typeface="Courier New" panose="02070309020205020404" charset="0"/>
                <a:sym typeface="Symbol" panose="05050102010706020507" pitchFamily="-84" charset="2"/>
              </a:rPr>
              <a:t>    while (S &lt;= 0)</a:t>
            </a:r>
            <a:endParaRPr sz="2300" b="1">
              <a:latin typeface="Courier New" panose="02070309020205020404" charset="0"/>
              <a:cs typeface="Courier New" panose="02070309020205020404" charset="0"/>
              <a:sym typeface="Symbol" panose="05050102010706020507" pitchFamily="-84" charset="2"/>
            </a:endParaRPr>
          </a:p>
          <a:p>
            <a:pPr lvl="1">
              <a:lnSpc>
                <a:spcPct val="90000"/>
              </a:lnSpc>
              <a:buNone/>
            </a:pPr>
            <a:r>
              <a:rPr sz="2300" b="1">
                <a:latin typeface="Courier New" panose="02070309020205020404" charset="0"/>
                <a:cs typeface="Courier New" panose="02070309020205020404" charset="0"/>
                <a:sym typeface="Symbol" panose="05050102010706020507" pitchFamily="-84" charset="2"/>
              </a:rPr>
              <a:t>       ; // busy wait</a:t>
            </a:r>
            <a:endParaRPr sz="2300" b="1">
              <a:latin typeface="Courier New" panose="02070309020205020404" charset="0"/>
              <a:cs typeface="Courier New" panose="02070309020205020404" charset="0"/>
              <a:sym typeface="Symbol" panose="05050102010706020507" pitchFamily="-84" charset="2"/>
            </a:endParaRPr>
          </a:p>
          <a:p>
            <a:pPr lvl="1">
              <a:lnSpc>
                <a:spcPct val="90000"/>
              </a:lnSpc>
              <a:buNone/>
            </a:pPr>
            <a:r>
              <a:rPr sz="2300" b="1">
                <a:latin typeface="Courier New" panose="02070309020205020404" charset="0"/>
                <a:cs typeface="Courier New" panose="02070309020205020404" charset="0"/>
                <a:sym typeface="Symbol" panose="05050102010706020507" pitchFamily="-84" charset="2"/>
              </a:rPr>
              <a:t>    S--;</a:t>
            </a:r>
            <a:endParaRPr sz="2300" b="1">
              <a:latin typeface="Courier New" panose="02070309020205020404" charset="0"/>
              <a:cs typeface="Courier New" panose="02070309020205020404" charset="0"/>
              <a:sym typeface="Symbol" panose="05050102010706020507" pitchFamily="-84" charset="2"/>
            </a:endParaRPr>
          </a:p>
          <a:p>
            <a:pPr lvl="1">
              <a:lnSpc>
                <a:spcPct val="90000"/>
              </a:lnSpc>
              <a:buNone/>
            </a:pPr>
            <a:r>
              <a:rPr sz="2300" b="1">
                <a:latin typeface="Courier New" panose="02070309020205020404" charset="0"/>
                <a:cs typeface="Courier New" panose="02070309020205020404" charset="0"/>
                <a:sym typeface="Symbol" panose="05050102010706020507" pitchFamily="-84" charset="2"/>
              </a:rPr>
              <a:t>}</a:t>
            </a:r>
            <a:endParaRPr sz="2300" b="1">
              <a:latin typeface="Courier New" panose="02070309020205020404" charset="0"/>
              <a:cs typeface="Courier New" panose="02070309020205020404" charset="0"/>
              <a:sym typeface="Symbol" panose="05050102010706020507" pitchFamily="-84" charset="2"/>
            </a:endParaRPr>
          </a:p>
          <a:p>
            <a:pPr lvl="1">
              <a:lnSpc>
                <a:spcPct val="90000"/>
              </a:lnSpc>
              <a:buNone/>
            </a:pPr>
            <a:r>
              <a:rPr sz="2300" b="1">
                <a:latin typeface="Courier New" panose="02070309020205020404" charset="0"/>
                <a:cs typeface="Courier New" panose="02070309020205020404" charset="0"/>
                <a:sym typeface="Symbol" panose="05050102010706020507" pitchFamily="-84" charset="2"/>
              </a:rPr>
              <a:t>signal (S) { </a:t>
            </a:r>
            <a:endParaRPr sz="2300" b="1">
              <a:latin typeface="Courier New" panose="02070309020205020404" charset="0"/>
              <a:cs typeface="Courier New" panose="02070309020205020404" charset="0"/>
              <a:sym typeface="Symbol" panose="05050102010706020507" pitchFamily="-84" charset="2"/>
            </a:endParaRPr>
          </a:p>
          <a:p>
            <a:pPr lvl="1">
              <a:lnSpc>
                <a:spcPct val="90000"/>
              </a:lnSpc>
              <a:buNone/>
            </a:pPr>
            <a:r>
              <a:rPr sz="2300" b="1">
                <a:latin typeface="Courier New" panose="02070309020205020404" charset="0"/>
                <a:cs typeface="Courier New" panose="02070309020205020404" charset="0"/>
                <a:sym typeface="Symbol" panose="05050102010706020507" pitchFamily="-84" charset="2"/>
              </a:rPr>
              <a:t>    S++;</a:t>
            </a:r>
            <a:endParaRPr sz="2300" b="1">
              <a:latin typeface="Courier New" panose="02070309020205020404" charset="0"/>
              <a:cs typeface="Courier New" panose="02070309020205020404" charset="0"/>
              <a:sym typeface="Symbol" panose="05050102010706020507" pitchFamily="-84" charset="2"/>
            </a:endParaRPr>
          </a:p>
          <a:p>
            <a:pPr lvl="1">
              <a:lnSpc>
                <a:spcPct val="90000"/>
              </a:lnSpc>
              <a:buNone/>
            </a:pPr>
            <a:r>
              <a:rPr sz="2300" b="1">
                <a:latin typeface="Courier New" panose="02070309020205020404" charset="0"/>
                <a:cs typeface="Courier New" panose="02070309020205020404" charset="0"/>
                <a:sym typeface="Symbol" panose="05050102010706020507" pitchFamily="-84" charset="2"/>
              </a:rPr>
              <a:t>}</a:t>
            </a:r>
            <a:endParaRPr sz="2300" b="1">
              <a:latin typeface="Courier New" panose="02070309020205020404" charset="0"/>
              <a:ea typeface="Courier New" panose="02070309020205020404" charset="0"/>
              <a:sym typeface="Symbol" panose="05050102010706020507" pitchFamily="-84"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842963" y="577850"/>
            <a:ext cx="12801600" cy="609600"/>
          </a:xfrm>
        </p:spPr>
        <p:txBody>
          <a:bodyPr vert="horz" wrap="square" lIns="130615" tIns="65308" rIns="130615" bIns="65308" anchor="b" anchorCtr="0"/>
          <a:p>
            <a:pPr eaLnBrk="1" hangingPunct="1"/>
            <a:r>
              <a:rPr sz="4000" dirty="0"/>
              <a:t>Semaphore Usage</a:t>
            </a:r>
            <a:endParaRPr sz="4000" dirty="0"/>
          </a:p>
        </p:txBody>
      </p:sp>
      <p:sp>
        <p:nvSpPr>
          <p:cNvPr id="47106" name="Rectangle 3"/>
          <p:cNvSpPr>
            <a:spLocks noGrp="1"/>
          </p:cNvSpPr>
          <p:nvPr>
            <p:ph idx="1"/>
          </p:nvPr>
        </p:nvSpPr>
        <p:spPr/>
        <p:txBody>
          <a:bodyPr vert="horz" wrap="square" lIns="130615" tIns="65308" rIns="130615" bIns="65308" anchor="t" anchorCtr="0"/>
          <a:p>
            <a:pPr defTabSz="914400">
              <a:tabLst>
                <a:tab pos="2862580" algn="ctr"/>
                <a:tab pos="6451600" algn="ctr"/>
              </a:tabLst>
            </a:pPr>
            <a:r>
              <a:rPr sz="2300" b="1" dirty="0">
                <a:solidFill>
                  <a:srgbClr val="3366FF"/>
                </a:solidFill>
              </a:rPr>
              <a:t>Counting semaphore </a:t>
            </a:r>
            <a:r>
              <a:rPr sz="2300" dirty="0"/>
              <a:t>– integer value can range over an unrestricted domain</a:t>
            </a:r>
            <a:endParaRPr sz="2300" dirty="0"/>
          </a:p>
          <a:p>
            <a:pPr defTabSz="914400">
              <a:tabLst>
                <a:tab pos="2862580" algn="ctr"/>
                <a:tab pos="6451600" algn="ctr"/>
              </a:tabLst>
            </a:pPr>
            <a:r>
              <a:rPr sz="2300" b="1" dirty="0">
                <a:solidFill>
                  <a:srgbClr val="3366FF"/>
                </a:solidFill>
              </a:rPr>
              <a:t>Binary semaphore </a:t>
            </a:r>
            <a:r>
              <a:rPr sz="2300" dirty="0"/>
              <a:t>– integer value can range only between 0 and 1</a:t>
            </a:r>
            <a:endParaRPr sz="2300" dirty="0"/>
          </a:p>
          <a:p>
            <a:pPr lvl="1" defTabSz="914400">
              <a:tabLst>
                <a:tab pos="2862580" algn="ctr"/>
                <a:tab pos="6451600" algn="ctr"/>
              </a:tabLst>
            </a:pPr>
            <a:r>
              <a:rPr sz="2300" dirty="0">
                <a:sym typeface="MT Extra" panose="05050102010205020202" pitchFamily="-84" charset="0"/>
              </a:rPr>
              <a:t>Then a </a:t>
            </a:r>
            <a:r>
              <a:rPr sz="2300" b="1" dirty="0">
                <a:solidFill>
                  <a:srgbClr val="3366FF"/>
                </a:solidFill>
                <a:sym typeface="MT Extra" panose="05050102010205020202" pitchFamily="-84" charset="0"/>
              </a:rPr>
              <a:t>mutex lock</a:t>
            </a:r>
            <a:endParaRPr sz="2300" b="1" dirty="0">
              <a:solidFill>
                <a:srgbClr val="3366FF"/>
              </a:solidFill>
            </a:endParaRPr>
          </a:p>
          <a:p>
            <a:pPr defTabSz="914400">
              <a:tabLst>
                <a:tab pos="2862580" algn="ctr"/>
                <a:tab pos="6451600" algn="ctr"/>
              </a:tabLst>
            </a:pPr>
            <a:r>
              <a:rPr sz="2300" dirty="0"/>
              <a:t>Can implement a counting semaphore </a:t>
            </a:r>
            <a:r>
              <a:rPr sz="2300" b="1" i="1" dirty="0">
                <a:solidFill>
                  <a:srgbClr val="000000"/>
                </a:solidFill>
              </a:rPr>
              <a:t>S</a:t>
            </a:r>
            <a:r>
              <a:rPr sz="2300" dirty="0"/>
              <a:t> as a binary semaphore</a:t>
            </a:r>
            <a:endParaRPr sz="2300" dirty="0"/>
          </a:p>
          <a:p>
            <a:pPr defTabSz="914400">
              <a:tabLst>
                <a:tab pos="2862580" algn="ctr"/>
                <a:tab pos="6451600" algn="ctr"/>
              </a:tabLst>
            </a:pPr>
            <a:r>
              <a:rPr sz="2300" dirty="0">
                <a:sym typeface="MT Extra" panose="05050102010205020202" pitchFamily="-84" charset="0"/>
              </a:rPr>
              <a:t>Can solve various synchronization problems</a:t>
            </a:r>
            <a:endParaRPr sz="2300" dirty="0">
              <a:sym typeface="MT Extra" panose="05050102010205020202" pitchFamily="-84" charset="0"/>
            </a:endParaRPr>
          </a:p>
          <a:p>
            <a:pPr defTabSz="914400">
              <a:tabLst>
                <a:tab pos="2862580" algn="ctr"/>
                <a:tab pos="6451600" algn="ctr"/>
              </a:tabLst>
            </a:pPr>
            <a:r>
              <a:rPr sz="2300" dirty="0">
                <a:sym typeface="MT Extra" panose="05050102010205020202" pitchFamily="-84" charset="0"/>
              </a:rPr>
              <a:t>Consider </a:t>
            </a:r>
            <a:r>
              <a:rPr sz="2300" b="1" i="1" dirty="0">
                <a:sym typeface="MT Extra" panose="05050102010205020202" pitchFamily="-84" charset="0"/>
              </a:rPr>
              <a:t>P</a:t>
            </a:r>
            <a:r>
              <a:rPr sz="2300" b="1" i="1" baseline="-25000" dirty="0">
                <a:sym typeface="MT Extra" panose="05050102010205020202" pitchFamily="-84" charset="0"/>
              </a:rPr>
              <a:t>1</a:t>
            </a:r>
            <a:r>
              <a:rPr sz="2300" b="1" i="1" dirty="0">
                <a:sym typeface="MT Extra" panose="05050102010205020202" pitchFamily="-84" charset="0"/>
              </a:rPr>
              <a:t> </a:t>
            </a:r>
            <a:r>
              <a:rPr sz="2300" dirty="0">
                <a:sym typeface="MT Extra" panose="05050102010205020202" pitchFamily="-84" charset="0"/>
              </a:rPr>
              <a:t> and </a:t>
            </a:r>
            <a:r>
              <a:rPr sz="2300" b="1" i="1" dirty="0">
                <a:sym typeface="MT Extra" panose="05050102010205020202" pitchFamily="-84" charset="0"/>
              </a:rPr>
              <a:t>P</a:t>
            </a:r>
            <a:r>
              <a:rPr sz="2300" b="1" i="1" baseline="-25000" dirty="0">
                <a:sym typeface="MT Extra" panose="05050102010205020202" pitchFamily="-84" charset="0"/>
              </a:rPr>
              <a:t>2</a:t>
            </a:r>
            <a:r>
              <a:rPr sz="2300" dirty="0">
                <a:sym typeface="MT Extra" panose="05050102010205020202" pitchFamily="-84" charset="0"/>
              </a:rPr>
              <a:t> that require</a:t>
            </a:r>
            <a:r>
              <a:rPr sz="2300" b="1" i="1" dirty="0">
                <a:sym typeface="MT Extra" panose="05050102010205020202" pitchFamily="-84" charset="0"/>
              </a:rPr>
              <a:t> S</a:t>
            </a:r>
            <a:r>
              <a:rPr sz="2300" b="1" i="1" baseline="-25000" dirty="0">
                <a:sym typeface="MT Extra" panose="05050102010205020202" pitchFamily="-84" charset="0"/>
              </a:rPr>
              <a:t>1</a:t>
            </a:r>
            <a:r>
              <a:rPr sz="2300" b="1" i="1" dirty="0">
                <a:sym typeface="MT Extra" panose="05050102010205020202" pitchFamily="-84" charset="0"/>
              </a:rPr>
              <a:t> </a:t>
            </a:r>
            <a:r>
              <a:rPr sz="2300" dirty="0">
                <a:sym typeface="MT Extra" panose="05050102010205020202" pitchFamily="-84" charset="0"/>
              </a:rPr>
              <a:t>to happen before </a:t>
            </a:r>
            <a:r>
              <a:rPr sz="2300" b="1" i="1" dirty="0">
                <a:sym typeface="MT Extra" panose="05050102010205020202" pitchFamily="-84" charset="0"/>
              </a:rPr>
              <a:t>S</a:t>
            </a:r>
            <a:r>
              <a:rPr sz="2300" b="1" i="1" baseline="-25000" dirty="0">
                <a:sym typeface="MT Extra" panose="05050102010205020202" pitchFamily="-84" charset="0"/>
              </a:rPr>
              <a:t>2</a:t>
            </a:r>
            <a:endParaRPr sz="2300" b="1" i="1" baseline="-25000" dirty="0">
              <a:sym typeface="MT Extra" panose="05050102010205020202" pitchFamily="-84" charset="0"/>
            </a:endParaRPr>
          </a:p>
          <a:p>
            <a:pPr lvl="1" defTabSz="914400">
              <a:buNone/>
              <a:tabLst>
                <a:tab pos="2862580" algn="ctr"/>
                <a:tab pos="6451600" algn="ctr"/>
              </a:tabLst>
            </a:pPr>
            <a:r>
              <a:rPr sz="2300" b="1" dirty="0">
                <a:solidFill>
                  <a:srgbClr val="000000"/>
                </a:solidFill>
                <a:latin typeface="Courier New" panose="02070309020205020404" charset="0"/>
                <a:cs typeface="Courier New" panose="02070309020205020404" charset="0"/>
                <a:sym typeface="MT Extra" panose="05050102010205020202" pitchFamily="-84" charset="0"/>
              </a:rPr>
              <a:t>P1:</a:t>
            </a:r>
            <a:endParaRPr sz="2300" b="1" dirty="0">
              <a:solidFill>
                <a:srgbClr val="000000"/>
              </a:solidFill>
              <a:latin typeface="Courier New" panose="02070309020205020404" charset="0"/>
              <a:cs typeface="Courier New" panose="02070309020205020404" charset="0"/>
              <a:sym typeface="MT Extra" panose="05050102010205020202" pitchFamily="-84" charset="0"/>
            </a:endParaRPr>
          </a:p>
          <a:p>
            <a:pPr lvl="1" defTabSz="914400">
              <a:buNone/>
              <a:tabLst>
                <a:tab pos="2862580" algn="ctr"/>
                <a:tab pos="6451600" algn="ctr"/>
              </a:tabLst>
            </a:pPr>
            <a:r>
              <a:rPr sz="2300" b="1" dirty="0">
                <a:solidFill>
                  <a:srgbClr val="000000"/>
                </a:solidFill>
                <a:latin typeface="Courier New" panose="02070309020205020404" charset="0"/>
                <a:cs typeface="Courier New" panose="02070309020205020404" charset="0"/>
                <a:sym typeface="MT Extra" panose="05050102010205020202" pitchFamily="-84" charset="0"/>
              </a:rPr>
              <a:t>   S</a:t>
            </a:r>
            <a:r>
              <a:rPr sz="2300" b="1" baseline="-25000" dirty="0">
                <a:solidFill>
                  <a:srgbClr val="000000"/>
                </a:solidFill>
                <a:latin typeface="Courier New" panose="02070309020205020404" charset="0"/>
                <a:cs typeface="Courier New" panose="02070309020205020404" charset="0"/>
                <a:sym typeface="MT Extra" panose="05050102010205020202" pitchFamily="-84" charset="0"/>
              </a:rPr>
              <a:t>1</a:t>
            </a:r>
            <a:r>
              <a:rPr sz="2300" b="1" dirty="0">
                <a:solidFill>
                  <a:srgbClr val="000000"/>
                </a:solidFill>
                <a:latin typeface="Courier New" panose="02070309020205020404" charset="0"/>
                <a:cs typeface="Courier New" panose="02070309020205020404" charset="0"/>
                <a:sym typeface="MT Extra" panose="05050102010205020202" pitchFamily="-84" charset="0"/>
              </a:rPr>
              <a:t>;</a:t>
            </a:r>
            <a:endParaRPr sz="2300" b="1" dirty="0">
              <a:solidFill>
                <a:srgbClr val="000000"/>
              </a:solidFill>
              <a:latin typeface="Courier New" panose="02070309020205020404" charset="0"/>
              <a:cs typeface="Courier New" panose="02070309020205020404" charset="0"/>
              <a:sym typeface="MT Extra" panose="05050102010205020202" pitchFamily="-84" charset="0"/>
            </a:endParaRPr>
          </a:p>
          <a:p>
            <a:pPr lvl="1" defTabSz="914400">
              <a:buNone/>
              <a:tabLst>
                <a:tab pos="2862580" algn="ctr"/>
                <a:tab pos="6451600" algn="ctr"/>
              </a:tabLst>
            </a:pPr>
            <a:r>
              <a:rPr sz="2300" b="1" dirty="0">
                <a:solidFill>
                  <a:srgbClr val="000000"/>
                </a:solidFill>
                <a:latin typeface="Courier New" panose="02070309020205020404" charset="0"/>
                <a:cs typeface="Courier New" panose="02070309020205020404" charset="0"/>
                <a:sym typeface="MT Extra" panose="05050102010205020202" pitchFamily="-84" charset="0"/>
              </a:rPr>
              <a:t>   signal(synch);</a:t>
            </a:r>
            <a:endParaRPr sz="2300" b="1" dirty="0">
              <a:solidFill>
                <a:srgbClr val="000000"/>
              </a:solidFill>
              <a:latin typeface="Courier New" panose="02070309020205020404" charset="0"/>
              <a:cs typeface="Courier New" panose="02070309020205020404" charset="0"/>
              <a:sym typeface="MT Extra" panose="05050102010205020202" pitchFamily="-84" charset="0"/>
            </a:endParaRPr>
          </a:p>
          <a:p>
            <a:pPr lvl="1" defTabSz="914400">
              <a:buNone/>
              <a:tabLst>
                <a:tab pos="2862580" algn="ctr"/>
                <a:tab pos="6451600" algn="ctr"/>
              </a:tabLst>
            </a:pPr>
            <a:r>
              <a:rPr sz="2300" b="1" dirty="0">
                <a:solidFill>
                  <a:srgbClr val="000000"/>
                </a:solidFill>
                <a:latin typeface="Courier New" panose="02070309020205020404" charset="0"/>
                <a:cs typeface="Courier New" panose="02070309020205020404" charset="0"/>
                <a:sym typeface="MT Extra" panose="05050102010205020202" pitchFamily="-84" charset="0"/>
              </a:rPr>
              <a:t>P2:</a:t>
            </a:r>
            <a:endParaRPr sz="2300" b="1" dirty="0">
              <a:solidFill>
                <a:srgbClr val="000000"/>
              </a:solidFill>
              <a:latin typeface="Courier New" panose="02070309020205020404" charset="0"/>
              <a:cs typeface="Courier New" panose="02070309020205020404" charset="0"/>
              <a:sym typeface="MT Extra" panose="05050102010205020202" pitchFamily="-84" charset="0"/>
            </a:endParaRPr>
          </a:p>
          <a:p>
            <a:pPr lvl="1" defTabSz="914400">
              <a:buNone/>
              <a:tabLst>
                <a:tab pos="2862580" algn="ctr"/>
                <a:tab pos="6451600" algn="ctr"/>
              </a:tabLst>
            </a:pPr>
            <a:r>
              <a:rPr sz="2300" b="1" dirty="0">
                <a:solidFill>
                  <a:srgbClr val="000000"/>
                </a:solidFill>
                <a:latin typeface="Courier New" panose="02070309020205020404" charset="0"/>
                <a:cs typeface="Courier New" panose="02070309020205020404" charset="0"/>
                <a:sym typeface="MT Extra" panose="05050102010205020202" pitchFamily="-84" charset="0"/>
              </a:rPr>
              <a:t>   wait(synch)</a:t>
            </a:r>
            <a:r>
              <a:rPr sz="2000" dirty="0">
                <a:solidFill>
                  <a:srgbClr val="0000FF"/>
                </a:solidFill>
                <a:ea typeface="MS PGothic" panose="020B0600070205080204" pitchFamily="-84" charset="-128"/>
                <a:sym typeface="MT Extra" panose="05050102010205020202" pitchFamily="-84" charset="0"/>
              </a:rPr>
              <a:t>;</a:t>
            </a:r>
            <a:endParaRPr sz="2300" b="1" dirty="0">
              <a:solidFill>
                <a:srgbClr val="000000"/>
              </a:solidFill>
              <a:latin typeface="Courier New" panose="02070309020205020404" charset="0"/>
              <a:cs typeface="Courier New" panose="02070309020205020404" charset="0"/>
              <a:sym typeface="MT Extra" panose="05050102010205020202" pitchFamily="-84" charset="0"/>
            </a:endParaRPr>
          </a:p>
          <a:p>
            <a:pPr lvl="1" defTabSz="914400">
              <a:buNone/>
              <a:tabLst>
                <a:tab pos="2862580" algn="ctr"/>
                <a:tab pos="6451600" algn="ctr"/>
              </a:tabLst>
            </a:pPr>
            <a:r>
              <a:rPr sz="2300" b="1" dirty="0">
                <a:solidFill>
                  <a:srgbClr val="000000"/>
                </a:solidFill>
                <a:latin typeface="Courier New" panose="02070309020205020404" charset="0"/>
                <a:cs typeface="Courier New" panose="02070309020205020404" charset="0"/>
                <a:sym typeface="MT Extra" panose="05050102010205020202" pitchFamily="-84" charset="0"/>
              </a:rPr>
              <a:t>   S</a:t>
            </a:r>
            <a:r>
              <a:rPr sz="2300" b="1" baseline="-25000" dirty="0">
                <a:solidFill>
                  <a:srgbClr val="000000"/>
                </a:solidFill>
                <a:latin typeface="Courier New" panose="02070309020205020404" charset="0"/>
                <a:cs typeface="Courier New" panose="02070309020205020404" charset="0"/>
                <a:sym typeface="MT Extra" panose="05050102010205020202" pitchFamily="-84" charset="0"/>
              </a:rPr>
              <a:t>2</a:t>
            </a:r>
            <a:r>
              <a:rPr sz="2300" b="1" dirty="0">
                <a:solidFill>
                  <a:srgbClr val="000000"/>
                </a:solidFill>
                <a:latin typeface="Courier New" panose="02070309020205020404" charset="0"/>
                <a:cs typeface="Courier New" panose="02070309020205020404" charset="0"/>
                <a:sym typeface="MT Extra" panose="05050102010205020202" pitchFamily="-84" charset="0"/>
              </a:rPr>
              <a:t>;</a:t>
            </a:r>
            <a:endParaRPr sz="2000" dirty="0">
              <a:solidFill>
                <a:srgbClr val="0000FF"/>
              </a:solidFill>
              <a:ea typeface="MS PGothic" panose="020B0600070205080204" pitchFamily="-84" charset="-128"/>
              <a:sym typeface="MT Extra" panose="05050102010205020202" pitchFamily="-8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vert="horz" wrap="square" lIns="130615" tIns="65308" rIns="130615" bIns="65308" anchor="b" anchorCtr="0"/>
          <a:p>
            <a:pPr eaLnBrk="1" hangingPunct="1"/>
            <a:r>
              <a:rPr dirty="0"/>
              <a:t>Semaphore Implementation</a:t>
            </a:r>
            <a:endParaRPr dirty="0"/>
          </a:p>
        </p:txBody>
      </p:sp>
      <p:sp>
        <p:nvSpPr>
          <p:cNvPr id="49154" name="Rectangle 3"/>
          <p:cNvSpPr>
            <a:spLocks noGrp="1"/>
          </p:cNvSpPr>
          <p:nvPr>
            <p:ph idx="1"/>
          </p:nvPr>
        </p:nvSpPr>
        <p:spPr>
          <a:xfrm>
            <a:off x="1209675" y="1644650"/>
            <a:ext cx="11625263" cy="6040438"/>
          </a:xfrm>
        </p:spPr>
        <p:txBody>
          <a:bodyPr vert="horz" wrap="square" lIns="130615" tIns="65308" rIns="130615" bIns="65308" anchor="t" anchorCtr="0"/>
          <a:p>
            <a:r>
              <a:t>Must guarantee that no two processes can execute </a:t>
            </a:r>
            <a:r>
              <a:rPr b="1">
                <a:latin typeface="Courier New" panose="02070309020205020404" charset="0"/>
                <a:cs typeface="Courier New" panose="02070309020205020404" charset="0"/>
              </a:rPr>
              <a:t>wait() </a:t>
            </a:r>
            <a:r>
              <a:t>and </a:t>
            </a:r>
            <a:r>
              <a:rPr b="1">
                <a:latin typeface="Courier New" panose="02070309020205020404" charset="0"/>
                <a:cs typeface="Courier New" panose="02070309020205020404" charset="0"/>
              </a:rPr>
              <a:t>signal() </a:t>
            </a:r>
            <a:r>
              <a:t>on the same semaphore at the same time</a:t>
            </a:r>
          </a:p>
          <a:p/>
          <a:p>
            <a:r>
              <a:t>Thus, implementation becomes the critical section problem where the wait and signal code are placed in the critical section</a:t>
            </a:r>
          </a:p>
          <a:p>
            <a:pPr lvl="1"/>
            <a:r>
              <a:t>Could now have </a:t>
            </a:r>
            <a:r>
              <a:rPr b="1">
                <a:solidFill>
                  <a:srgbClr val="3366FF"/>
                </a:solidFill>
              </a:rPr>
              <a:t>busy waiting</a:t>
            </a:r>
            <a:r>
              <a:rPr>
                <a:solidFill>
                  <a:srgbClr val="3366FF"/>
                </a:solidFill>
              </a:rPr>
              <a:t> </a:t>
            </a:r>
            <a:r>
              <a:t>in critical section implementation</a:t>
            </a:r>
          </a:p>
          <a:p>
            <a:pPr lvl="2"/>
            <a:r>
              <a:t>But implementation code is short</a:t>
            </a:r>
          </a:p>
          <a:p>
            <a:pPr lvl="2"/>
            <a:r>
              <a:t>Little busy waiting if critical section rarely occupied</a:t>
            </a:r>
          </a:p>
          <a:p>
            <a:pPr lvl="2"/>
          </a:p>
          <a:p>
            <a:r>
              <a:t>Note that applications may spend lots of time in critical sections and therefore this is not a good solution</a:t>
            </a:r>
          </a:p>
          <a:p>
            <a:pPr>
              <a:buNone/>
            </a:pPr>
            <a:r>
              <a:t> </a:t>
            </a:r>
          </a:p>
          <a:p>
            <a:pPr lvl="1">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1014413" y="368300"/>
            <a:ext cx="12115800" cy="812800"/>
          </a:xfrm>
        </p:spPr>
        <p:txBody>
          <a:bodyPr vert="horz" wrap="square" lIns="130615" tIns="65308" rIns="130615" bIns="65308" anchor="b" anchorCtr="0"/>
          <a:p>
            <a:pPr eaLnBrk="1" hangingPunct="1"/>
            <a:r>
              <a:rPr sz="4000" dirty="0"/>
              <a:t>Semaphore Implementation </a:t>
            </a:r>
            <a:br>
              <a:rPr sz="4000" dirty="0"/>
            </a:br>
            <a:r>
              <a:rPr sz="4000" dirty="0"/>
              <a:t>with no Busy waiting </a:t>
            </a:r>
            <a:endParaRPr sz="4000" dirty="0"/>
          </a:p>
        </p:txBody>
      </p:sp>
      <p:sp>
        <p:nvSpPr>
          <p:cNvPr id="51202" name="Rectangle 3"/>
          <p:cNvSpPr>
            <a:spLocks noGrp="1"/>
          </p:cNvSpPr>
          <p:nvPr>
            <p:ph idx="1"/>
          </p:nvPr>
        </p:nvSpPr>
        <p:spPr>
          <a:xfrm>
            <a:off x="1266825" y="1900238"/>
            <a:ext cx="11261725" cy="6267450"/>
          </a:xfrm>
        </p:spPr>
        <p:txBody>
          <a:bodyPr vert="horz" wrap="square" lIns="130615" tIns="65308" rIns="130615" bIns="65308" anchor="t" anchorCtr="0"/>
          <a:p>
            <a:r>
              <a:rPr dirty="0"/>
              <a:t>With each semaphore there is an associated waiting queue</a:t>
            </a:r>
            <a:endParaRPr dirty="0"/>
          </a:p>
          <a:p>
            <a:r>
              <a:rPr dirty="0"/>
              <a:t>Each entry in a waiting queue has two data items:</a:t>
            </a:r>
            <a:endParaRPr dirty="0"/>
          </a:p>
          <a:p>
            <a:pPr lvl="1"/>
            <a:r>
              <a:rPr dirty="0"/>
              <a:t> value (of type integer)</a:t>
            </a:r>
            <a:endParaRPr dirty="0"/>
          </a:p>
          <a:p>
            <a:pPr lvl="1"/>
            <a:r>
              <a:rPr dirty="0"/>
              <a:t> pointer to next record in the list</a:t>
            </a:r>
            <a:endParaRPr dirty="0"/>
          </a:p>
          <a:p>
            <a:pPr lvl="1">
              <a:buNone/>
            </a:pPr>
            <a:endParaRPr dirty="0"/>
          </a:p>
          <a:p>
            <a:r>
              <a:rPr dirty="0"/>
              <a:t>Two operations:</a:t>
            </a:r>
            <a:endParaRPr dirty="0"/>
          </a:p>
          <a:p>
            <a:pPr lvl="1"/>
            <a:r>
              <a:rPr b="1" dirty="0">
                <a:solidFill>
                  <a:srgbClr val="3366FF"/>
                </a:solidFill>
              </a:rPr>
              <a:t>block</a:t>
            </a:r>
            <a:r>
              <a:rPr dirty="0">
                <a:solidFill>
                  <a:srgbClr val="3366FF"/>
                </a:solidFill>
              </a:rPr>
              <a:t> </a:t>
            </a:r>
            <a:r>
              <a:rPr dirty="0"/>
              <a:t>– place the process invoking the operation on the appropriate waiting queue</a:t>
            </a:r>
            <a:endParaRPr dirty="0"/>
          </a:p>
          <a:p>
            <a:pPr lvl="1"/>
            <a:r>
              <a:rPr b="1" dirty="0">
                <a:solidFill>
                  <a:srgbClr val="3366FF"/>
                </a:solidFill>
              </a:rPr>
              <a:t>wakeup</a:t>
            </a:r>
            <a:r>
              <a:rPr dirty="0">
                <a:solidFill>
                  <a:srgbClr val="3366FF"/>
                </a:solidFill>
              </a:rPr>
              <a:t> </a:t>
            </a:r>
            <a:r>
              <a:rPr dirty="0"/>
              <a:t>– remove one of processes in the waiting queue and place it in the ready queue</a:t>
            </a:r>
            <a:endParaRPr dirty="0"/>
          </a:p>
          <a:p>
            <a:pPr>
              <a:buNone/>
            </a:pPr>
            <a:r>
              <a:rPr dirty="0">
                <a:solidFill>
                  <a:srgbClr val="0000FF"/>
                </a:solidFill>
              </a:rPr>
              <a:t>                        </a:t>
            </a:r>
            <a:endParaRPr dirty="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1081088" y="406400"/>
            <a:ext cx="12534900" cy="774700"/>
          </a:xfrm>
        </p:spPr>
        <p:txBody>
          <a:bodyPr vert="horz" wrap="square" lIns="130615" tIns="65308" rIns="130615" bIns="65308" anchor="b" anchorCtr="0"/>
          <a:p>
            <a:pPr eaLnBrk="1" hangingPunct="1"/>
            <a:r>
              <a:rPr sz="4000" dirty="0"/>
              <a:t>Semaphore Implementation with </a:t>
            </a:r>
            <a:br>
              <a:rPr sz="4000" dirty="0"/>
            </a:br>
            <a:r>
              <a:rPr sz="4000" dirty="0"/>
              <a:t>no Busy waiting (Cont.)</a:t>
            </a:r>
            <a:endParaRPr sz="4000" dirty="0"/>
          </a:p>
        </p:txBody>
      </p:sp>
      <p:sp>
        <p:nvSpPr>
          <p:cNvPr id="53250" name="Rectangle 3"/>
          <p:cNvSpPr>
            <a:spLocks noGrp="1"/>
          </p:cNvSpPr>
          <p:nvPr>
            <p:ph idx="1"/>
          </p:nvPr>
        </p:nvSpPr>
        <p:spPr>
          <a:xfrm>
            <a:off x="1241425" y="1427163"/>
            <a:ext cx="11136313" cy="6248400"/>
          </a:xfrm>
        </p:spPr>
        <p:txBody>
          <a:bodyPr vert="horz" wrap="square" lIns="130615" tIns="65308" rIns="130615" bIns="65308" anchor="t" anchorCtr="0"/>
          <a:p>
            <a:pPr marL="0" indent="0">
              <a:buNone/>
            </a:pPr>
            <a:r>
              <a:rPr sz="2000" b="1" dirty="0">
                <a:latin typeface="Courier New" panose="02070309020205020404" charset="0"/>
                <a:cs typeface="Courier New" panose="02070309020205020404" charset="0"/>
              </a:rPr>
              <a:t>typedef struct{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int value;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struct process *list;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semaphore;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wait(semaphore *S) {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S-&gt;value--;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if (S-&gt;value &lt; 0) {</a:t>
            </a:r>
            <a:br>
              <a:rPr sz="2000" b="1" dirty="0">
                <a:latin typeface="Courier New" panose="02070309020205020404" charset="0"/>
                <a:cs typeface="Courier New" panose="02070309020205020404" charset="0"/>
              </a:rPr>
            </a:br>
            <a:r>
              <a:rPr sz="2000" b="1" dirty="0">
                <a:latin typeface="Courier New" panose="02070309020205020404" charset="0"/>
                <a:cs typeface="Courier New" panose="02070309020205020404" charset="0"/>
              </a:rPr>
              <a:t>      add this process to S-&gt;list;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block();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signal(semaphore *S) {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S-&gt;value++;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if (S-&gt;value &lt;= 0) {</a:t>
            </a:r>
            <a:br>
              <a:rPr sz="2000" b="1" dirty="0">
                <a:latin typeface="Courier New" panose="02070309020205020404" charset="0"/>
                <a:cs typeface="Courier New" panose="02070309020205020404" charset="0"/>
              </a:rPr>
            </a:br>
            <a:r>
              <a:rPr sz="2000" b="1" dirty="0">
                <a:latin typeface="Courier New" panose="02070309020205020404" charset="0"/>
                <a:cs typeface="Courier New" panose="02070309020205020404" charset="0"/>
              </a:rPr>
              <a:t>      remove a process P from S-&gt;list;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wakeup(P);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 </a:t>
            </a:r>
            <a:endParaRPr sz="2000" b="1" dirty="0">
              <a:latin typeface="Courier New" panose="02070309020205020404" charset="0"/>
              <a:cs typeface="Courier New" panose="02070309020205020404" charset="0"/>
            </a:endParaRPr>
          </a:p>
          <a:p>
            <a:pPr marL="0" indent="0">
              <a:buNone/>
            </a:pPr>
            <a:r>
              <a:rPr sz="2000" b="1" dirty="0">
                <a:latin typeface="Courier New" panose="02070309020205020404" charset="0"/>
                <a:cs typeface="Courier New" panose="02070309020205020404" charset="0"/>
              </a:rPr>
              <a:t>} </a:t>
            </a:r>
            <a:endParaRPr sz="2000" b="1" dirty="0">
              <a:latin typeface="Courier New" panose="02070309020205020404" charset="0"/>
              <a:ea typeface="Courier New" panose="020703090202050204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xfrm>
            <a:off x="1455738" y="369888"/>
            <a:ext cx="11574462" cy="768350"/>
          </a:xfrm>
        </p:spPr>
        <p:txBody>
          <a:bodyPr vert="horz" wrap="square" lIns="130615" tIns="65308" rIns="130615" bIns="65308" anchor="b" anchorCtr="0"/>
          <a:p>
            <a:pPr eaLnBrk="1" hangingPunct="1"/>
            <a:r>
              <a:rPr dirty="0"/>
              <a:t>Deadlock and Starvation</a:t>
            </a:r>
            <a:endParaRPr dirty="0"/>
          </a:p>
        </p:txBody>
      </p:sp>
      <p:sp>
        <p:nvSpPr>
          <p:cNvPr id="55298" name="Rectangle 3"/>
          <p:cNvSpPr>
            <a:spLocks noGrp="1"/>
          </p:cNvSpPr>
          <p:nvPr>
            <p:ph idx="1"/>
          </p:nvPr>
        </p:nvSpPr>
        <p:spPr>
          <a:xfrm>
            <a:off x="1209675" y="1644650"/>
            <a:ext cx="11420475" cy="6223000"/>
          </a:xfrm>
        </p:spPr>
        <p:txBody>
          <a:bodyPr vert="horz" wrap="square" lIns="130615" tIns="65308" rIns="130615" bIns="65308" anchor="t" anchorCtr="0"/>
          <a:p>
            <a:pPr defTabSz="914400">
              <a:lnSpc>
                <a:spcPct val="90000"/>
              </a:lnSpc>
              <a:tabLst>
                <a:tab pos="2694305" algn="ctr"/>
                <a:tab pos="6529705" algn="ctr"/>
              </a:tabLst>
            </a:pPr>
            <a:r>
              <a:rPr b="1" dirty="0">
                <a:solidFill>
                  <a:srgbClr val="3366FF"/>
                </a:solidFill>
              </a:rPr>
              <a:t>Deadlock </a:t>
            </a:r>
            <a:r>
              <a:rPr dirty="0"/>
              <a:t>– two or more processes are waiting indefinitely for an event that can be caused by only one of the waiting processes</a:t>
            </a:r>
            <a:endParaRPr dirty="0"/>
          </a:p>
          <a:p>
            <a:pPr defTabSz="914400">
              <a:lnSpc>
                <a:spcPct val="90000"/>
              </a:lnSpc>
              <a:tabLst>
                <a:tab pos="2694305" algn="ctr"/>
                <a:tab pos="6529705" algn="ctr"/>
              </a:tabLst>
            </a:pPr>
            <a:r>
              <a:rPr dirty="0">
                <a:solidFill>
                  <a:srgbClr val="000000"/>
                </a:solidFill>
              </a:rPr>
              <a:t>Let </a:t>
            </a:r>
            <a:r>
              <a:rPr sz="2300" b="1" i="1" dirty="0">
                <a:solidFill>
                  <a:srgbClr val="000000"/>
                </a:solidFill>
                <a:latin typeface="Courier New" panose="02070309020205020404" charset="0"/>
                <a:cs typeface="Courier New" panose="02070309020205020404" charset="0"/>
              </a:rPr>
              <a:t>S</a:t>
            </a:r>
            <a:r>
              <a:rPr dirty="0">
                <a:solidFill>
                  <a:srgbClr val="000000"/>
                </a:solidFill>
              </a:rPr>
              <a:t> and</a:t>
            </a:r>
            <a:r>
              <a:rPr sz="2300" b="1" dirty="0">
                <a:solidFill>
                  <a:srgbClr val="000000"/>
                </a:solidFill>
                <a:latin typeface="Courier New" panose="02070309020205020404" charset="0"/>
                <a:cs typeface="Courier New" panose="02070309020205020404" charset="0"/>
              </a:rPr>
              <a:t> </a:t>
            </a:r>
            <a:r>
              <a:rPr sz="2300" b="1" i="1" dirty="0">
                <a:solidFill>
                  <a:srgbClr val="000000"/>
                </a:solidFill>
                <a:latin typeface="Courier New" panose="02070309020205020404" charset="0"/>
                <a:cs typeface="Courier New" panose="02070309020205020404" charset="0"/>
              </a:rPr>
              <a:t>Q</a:t>
            </a:r>
            <a:r>
              <a:rPr sz="2300" b="1" dirty="0">
                <a:solidFill>
                  <a:srgbClr val="000000"/>
                </a:solidFill>
                <a:latin typeface="Courier New" panose="02070309020205020404" charset="0"/>
                <a:cs typeface="Courier New" panose="02070309020205020404" charset="0"/>
              </a:rPr>
              <a:t> </a:t>
            </a:r>
            <a:r>
              <a:rPr dirty="0">
                <a:solidFill>
                  <a:srgbClr val="000000"/>
                </a:solidFill>
              </a:rPr>
              <a:t>be </a:t>
            </a:r>
            <a:r>
              <a:rPr dirty="0"/>
              <a:t>two semaphores initialized to 1</a:t>
            </a:r>
            <a:endParaRPr dirty="0"/>
          </a:p>
          <a:p>
            <a:pPr defTabSz="914400">
              <a:lnSpc>
                <a:spcPct val="90000"/>
              </a:lnSpc>
              <a:buNone/>
              <a:tabLst>
                <a:tab pos="2694305" algn="ctr"/>
                <a:tab pos="6529705" algn="ctr"/>
              </a:tabLst>
            </a:pPr>
            <a:r>
              <a:rPr i="1" dirty="0">
                <a:solidFill>
                  <a:srgbClr val="000000"/>
                </a:solidFill>
              </a:rPr>
              <a:t>		        P</a:t>
            </a:r>
            <a:r>
              <a:rPr baseline="-25000" dirty="0">
                <a:solidFill>
                  <a:srgbClr val="000000"/>
                </a:solidFill>
              </a:rPr>
              <a:t>0</a:t>
            </a:r>
            <a:r>
              <a:rPr dirty="0">
                <a:solidFill>
                  <a:srgbClr val="000000"/>
                </a:solidFill>
              </a:rPr>
              <a:t>	                            </a:t>
            </a:r>
            <a:r>
              <a:rPr i="1" dirty="0">
                <a:solidFill>
                  <a:srgbClr val="000000"/>
                </a:solidFill>
              </a:rPr>
              <a:t>P</a:t>
            </a:r>
            <a:r>
              <a:rPr baseline="-25000" dirty="0">
                <a:solidFill>
                  <a:srgbClr val="000000"/>
                </a:solidFill>
              </a:rPr>
              <a:t>1</a:t>
            </a:r>
            <a:endParaRPr baseline="-25000" dirty="0">
              <a:solidFill>
                <a:srgbClr val="000000"/>
              </a:solidFill>
            </a:endParaRPr>
          </a:p>
          <a:p>
            <a:pPr defTabSz="914400">
              <a:lnSpc>
                <a:spcPct val="90000"/>
              </a:lnSpc>
              <a:buNone/>
              <a:tabLst>
                <a:tab pos="2694305" algn="ctr"/>
                <a:tab pos="6529705" algn="ctr"/>
              </a:tabLst>
            </a:pPr>
            <a:r>
              <a:rPr b="1" dirty="0">
                <a:solidFill>
                  <a:srgbClr val="000000"/>
                </a:solidFill>
                <a:latin typeface="Courier New" panose="02070309020205020404" charset="0"/>
                <a:cs typeface="Courier New" panose="02070309020205020404" charset="0"/>
              </a:rPr>
              <a:t>	              </a:t>
            </a:r>
            <a:r>
              <a:rPr sz="2300" b="1" dirty="0">
                <a:solidFill>
                  <a:srgbClr val="000000"/>
                </a:solidFill>
                <a:latin typeface="Courier New" panose="02070309020205020404" charset="0"/>
                <a:cs typeface="Courier New" panose="02070309020205020404" charset="0"/>
              </a:rPr>
              <a:t>wait(S); 	              wait(Q);</a:t>
            </a:r>
            <a:endParaRPr sz="2300" b="1" dirty="0">
              <a:solidFill>
                <a:srgbClr val="000000"/>
              </a:solidFill>
              <a:latin typeface="Courier New" panose="02070309020205020404" charset="0"/>
              <a:cs typeface="Courier New" panose="02070309020205020404" charset="0"/>
            </a:endParaRPr>
          </a:p>
          <a:p>
            <a:pPr defTabSz="914400">
              <a:lnSpc>
                <a:spcPct val="90000"/>
              </a:lnSpc>
              <a:buNone/>
              <a:tabLst>
                <a:tab pos="2694305" algn="ctr"/>
                <a:tab pos="6529705" algn="ctr"/>
              </a:tabLst>
            </a:pPr>
            <a:r>
              <a:rPr sz="2300" b="1" dirty="0">
                <a:solidFill>
                  <a:srgbClr val="000000"/>
                </a:solidFill>
                <a:latin typeface="Courier New" panose="02070309020205020404" charset="0"/>
                <a:cs typeface="Courier New" panose="02070309020205020404" charset="0"/>
              </a:rPr>
              <a:t>	           wait(Q); 	              wait(S);</a:t>
            </a:r>
            <a:endParaRPr sz="2300" b="1" dirty="0">
              <a:solidFill>
                <a:srgbClr val="000000"/>
              </a:solidFill>
              <a:latin typeface="Courier New" panose="02070309020205020404" charset="0"/>
              <a:cs typeface="Courier New" panose="02070309020205020404" charset="0"/>
            </a:endParaRPr>
          </a:p>
          <a:p>
            <a:pPr defTabSz="914400">
              <a:lnSpc>
                <a:spcPct val="90000"/>
              </a:lnSpc>
              <a:buNone/>
              <a:tabLst>
                <a:tab pos="2694305" algn="ctr"/>
                <a:tab pos="6529705" algn="ctr"/>
              </a:tabLst>
            </a:pPr>
            <a:r>
              <a:rPr sz="2300" b="1" dirty="0">
                <a:solidFill>
                  <a:srgbClr val="000000"/>
                </a:solidFill>
                <a:latin typeface="Courier New" panose="02070309020205020404" charset="0"/>
                <a:cs typeface="Courier New" panose="02070309020205020404" charset="0"/>
              </a:rPr>
              <a:t>		 . 		.</a:t>
            </a:r>
            <a:endParaRPr sz="2300" b="1" dirty="0">
              <a:solidFill>
                <a:srgbClr val="000000"/>
              </a:solidFill>
              <a:latin typeface="Courier New" panose="02070309020205020404" charset="0"/>
              <a:cs typeface="Courier New" panose="02070309020205020404" charset="0"/>
            </a:endParaRPr>
          </a:p>
          <a:p>
            <a:pPr defTabSz="914400">
              <a:lnSpc>
                <a:spcPct val="90000"/>
              </a:lnSpc>
              <a:buNone/>
              <a:tabLst>
                <a:tab pos="2694305" algn="ctr"/>
                <a:tab pos="6529705" algn="ctr"/>
              </a:tabLst>
            </a:pPr>
            <a:r>
              <a:rPr sz="2300" b="1" dirty="0">
                <a:solidFill>
                  <a:srgbClr val="000000"/>
                </a:solidFill>
                <a:latin typeface="Courier New" panose="02070309020205020404" charset="0"/>
                <a:cs typeface="Courier New" panose="02070309020205020404" charset="0"/>
              </a:rPr>
              <a:t>	           signal(S);                signal(Q);</a:t>
            </a:r>
            <a:endParaRPr sz="2300" b="1" dirty="0">
              <a:solidFill>
                <a:srgbClr val="000000"/>
              </a:solidFill>
              <a:latin typeface="Courier New" panose="02070309020205020404" charset="0"/>
              <a:cs typeface="Courier New" panose="02070309020205020404" charset="0"/>
            </a:endParaRPr>
          </a:p>
          <a:p>
            <a:pPr defTabSz="914400">
              <a:lnSpc>
                <a:spcPct val="90000"/>
              </a:lnSpc>
              <a:buNone/>
              <a:tabLst>
                <a:tab pos="2694305" algn="ctr"/>
                <a:tab pos="6529705" algn="ctr"/>
              </a:tabLst>
            </a:pPr>
            <a:r>
              <a:rPr sz="2300" b="1" dirty="0">
                <a:solidFill>
                  <a:srgbClr val="000000"/>
                </a:solidFill>
                <a:latin typeface="Courier New" panose="02070309020205020404" charset="0"/>
                <a:cs typeface="Courier New" panose="02070309020205020404" charset="0"/>
              </a:rPr>
              <a:t>              signal(Q);                signal(S);</a:t>
            </a:r>
            <a:endParaRPr sz="2300" b="1" dirty="0">
              <a:solidFill>
                <a:srgbClr val="000000"/>
              </a:solidFill>
              <a:latin typeface="Courier New" panose="02070309020205020404" charset="0"/>
              <a:cs typeface="Courier New" panose="02070309020205020404" charset="0"/>
            </a:endParaRPr>
          </a:p>
          <a:p>
            <a:pPr defTabSz="914400">
              <a:lnSpc>
                <a:spcPct val="90000"/>
              </a:lnSpc>
              <a:buNone/>
              <a:tabLst>
                <a:tab pos="2694305" algn="ctr"/>
                <a:tab pos="6529705" algn="ctr"/>
              </a:tabLst>
            </a:pPr>
            <a:endParaRPr sz="2300" b="1" dirty="0">
              <a:solidFill>
                <a:srgbClr val="000000"/>
              </a:solidFill>
              <a:latin typeface="Courier New" panose="02070309020205020404" charset="0"/>
              <a:cs typeface="Courier New" panose="02070309020205020404" charset="0"/>
            </a:endParaRPr>
          </a:p>
          <a:p>
            <a:pPr defTabSz="914400">
              <a:lnSpc>
                <a:spcPct val="90000"/>
              </a:lnSpc>
              <a:tabLst>
                <a:tab pos="2694305" algn="ctr"/>
                <a:tab pos="6529705" algn="ctr"/>
              </a:tabLst>
            </a:pPr>
            <a:r>
              <a:rPr b="1" dirty="0">
                <a:solidFill>
                  <a:srgbClr val="3366FF"/>
                </a:solidFill>
                <a:sym typeface="MT Extra" panose="05050102010205020202" pitchFamily="-84" charset="0"/>
              </a:rPr>
              <a:t>Starvation</a:t>
            </a:r>
            <a:r>
              <a:rPr dirty="0">
                <a:solidFill>
                  <a:srgbClr val="3366FF"/>
                </a:solidFill>
                <a:sym typeface="MT Extra" panose="05050102010205020202" pitchFamily="-84" charset="0"/>
              </a:rPr>
              <a:t> </a:t>
            </a:r>
            <a:r>
              <a:rPr dirty="0"/>
              <a:t>– </a:t>
            </a:r>
            <a:r>
              <a:rPr b="1" dirty="0">
                <a:solidFill>
                  <a:srgbClr val="3366FF"/>
                </a:solidFill>
              </a:rPr>
              <a:t>indefinite blocking  </a:t>
            </a:r>
            <a:endParaRPr b="1" dirty="0">
              <a:solidFill>
                <a:srgbClr val="3366FF"/>
              </a:solidFill>
            </a:endParaRPr>
          </a:p>
          <a:p>
            <a:pPr lvl="1" defTabSz="914400">
              <a:lnSpc>
                <a:spcPct val="90000"/>
              </a:lnSpc>
              <a:tabLst>
                <a:tab pos="2694305" algn="ctr"/>
                <a:tab pos="6529705" algn="ctr"/>
              </a:tabLst>
            </a:pPr>
            <a:r>
              <a:rPr dirty="0"/>
              <a:t>A process may never be removed from the semaphore queue in which it is suspended</a:t>
            </a:r>
            <a:endParaRPr dirty="0"/>
          </a:p>
          <a:p>
            <a:pPr defTabSz="914400">
              <a:lnSpc>
                <a:spcPct val="90000"/>
              </a:lnSpc>
              <a:tabLst>
                <a:tab pos="2694305" algn="ctr"/>
                <a:tab pos="6529705" algn="ctr"/>
              </a:tabLst>
            </a:pPr>
            <a:r>
              <a:rPr b="1" dirty="0">
                <a:solidFill>
                  <a:srgbClr val="3366FF"/>
                </a:solidFill>
              </a:rPr>
              <a:t>Priority Inversion</a:t>
            </a:r>
            <a:r>
              <a:rPr dirty="0">
                <a:solidFill>
                  <a:srgbClr val="3366FF"/>
                </a:solidFill>
              </a:rPr>
              <a:t> </a:t>
            </a:r>
            <a:r>
              <a:rPr dirty="0"/>
              <a:t>– Scheduling problem when lower-priority process holds a lock needed by higher-priority process</a:t>
            </a:r>
            <a:endParaRPr dirty="0"/>
          </a:p>
          <a:p>
            <a:pPr lvl="1" defTabSz="914400">
              <a:lnSpc>
                <a:spcPct val="90000"/>
              </a:lnSpc>
              <a:tabLst>
                <a:tab pos="2694305" algn="ctr"/>
                <a:tab pos="6529705" algn="ctr"/>
              </a:tabLst>
            </a:pPr>
            <a:r>
              <a:rPr dirty="0"/>
              <a:t>Solved via </a:t>
            </a:r>
            <a:r>
              <a:rPr b="1" dirty="0">
                <a:solidFill>
                  <a:srgbClr val="3366FF"/>
                </a:solidFill>
              </a:rPr>
              <a:t>priority-inheritance protocol</a:t>
            </a:r>
            <a:endParaRPr b="1" dirty="0">
              <a:solidFill>
                <a:srgbClr val="3366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1371600" y="304800"/>
            <a:ext cx="12115800" cy="812800"/>
          </a:xfrm>
        </p:spPr>
        <p:txBody>
          <a:bodyPr vert="horz" wrap="square" lIns="130615" tIns="65308" rIns="130615" bIns="65308" anchor="b" anchorCtr="0"/>
          <a:p>
            <a:pPr eaLnBrk="1" hangingPunct="1"/>
            <a:r>
              <a:rPr dirty="0"/>
              <a:t>Classical Problems of Synchronization</a:t>
            </a:r>
            <a:endParaRPr dirty="0"/>
          </a:p>
        </p:txBody>
      </p:sp>
      <p:sp>
        <p:nvSpPr>
          <p:cNvPr id="57346" name="Rectangle 3"/>
          <p:cNvSpPr>
            <a:spLocks noGrp="1"/>
          </p:cNvSpPr>
          <p:nvPr>
            <p:ph idx="1"/>
          </p:nvPr>
        </p:nvSpPr>
        <p:spPr/>
        <p:txBody>
          <a:bodyPr vert="horz" wrap="square" lIns="130615" tIns="65308" rIns="130615" bIns="65308" anchor="t" anchorCtr="0"/>
          <a:p>
            <a:r>
              <a:rPr dirty="0"/>
              <a:t>Classical problems used to test newly-proposed synchronization schemes</a:t>
            </a:r>
            <a:endParaRPr dirty="0"/>
          </a:p>
          <a:p>
            <a:endParaRPr dirty="0"/>
          </a:p>
          <a:p>
            <a:pPr lvl="1"/>
            <a:r>
              <a:rPr dirty="0"/>
              <a:t>Bounded-Buffer Problem</a:t>
            </a:r>
            <a:endParaRPr dirty="0"/>
          </a:p>
          <a:p>
            <a:endParaRPr dirty="0"/>
          </a:p>
          <a:p>
            <a:pPr lvl="1"/>
            <a:r>
              <a:rPr dirty="0"/>
              <a:t>Readers and Writers Problem</a:t>
            </a:r>
            <a:endParaRPr dirty="0"/>
          </a:p>
          <a:p>
            <a:endParaRPr dirty="0"/>
          </a:p>
          <a:p>
            <a:pPr lvl="1"/>
            <a:r>
              <a:rPr dirty="0"/>
              <a:t>Dining-Philosophers Problem</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1919288" y="369888"/>
            <a:ext cx="11110912" cy="768350"/>
          </a:xfrm>
        </p:spPr>
        <p:txBody>
          <a:bodyPr vert="horz" wrap="square" lIns="130615" tIns="65308" rIns="130615" bIns="65308" anchor="b" anchorCtr="0"/>
          <a:p>
            <a:pPr eaLnBrk="1" hangingPunct="1"/>
            <a:r>
              <a:rPr dirty="0"/>
              <a:t>Bounded-Buffer Problem</a:t>
            </a:r>
            <a:endParaRPr dirty="0"/>
          </a:p>
        </p:txBody>
      </p:sp>
      <p:sp>
        <p:nvSpPr>
          <p:cNvPr id="59394" name="Rectangle 3"/>
          <p:cNvSpPr>
            <a:spLocks noGrp="1"/>
          </p:cNvSpPr>
          <p:nvPr>
            <p:ph idx="1"/>
          </p:nvPr>
        </p:nvSpPr>
        <p:spPr>
          <a:xfrm>
            <a:off x="1371600" y="1725613"/>
            <a:ext cx="10815638" cy="4967287"/>
          </a:xfrm>
        </p:spPr>
        <p:txBody>
          <a:bodyPr vert="horz" wrap="square" lIns="130615" tIns="65308" rIns="130615" bIns="65308" anchor="t" anchorCtr="0"/>
          <a:p>
            <a:r>
              <a:rPr b="1" i="1" dirty="0"/>
              <a:t>n</a:t>
            </a:r>
            <a:r>
              <a:rPr dirty="0"/>
              <a:t> buffers, each can hold one item</a:t>
            </a:r>
            <a:endParaRPr dirty="0"/>
          </a:p>
          <a:p>
            <a:endParaRPr dirty="0"/>
          </a:p>
          <a:p>
            <a:r>
              <a:rPr dirty="0"/>
              <a:t>Semaphore </a:t>
            </a:r>
            <a:r>
              <a:rPr b="1" dirty="0">
                <a:solidFill>
                  <a:srgbClr val="000000"/>
                </a:solidFill>
                <a:latin typeface="Courier New" panose="02070309020205020404" charset="0"/>
                <a:cs typeface="Courier New" panose="02070309020205020404" charset="0"/>
              </a:rPr>
              <a:t>mutex</a:t>
            </a:r>
            <a:r>
              <a:rPr dirty="0">
                <a:solidFill>
                  <a:srgbClr val="000000"/>
                </a:solidFill>
              </a:rPr>
              <a:t> i</a:t>
            </a:r>
            <a:r>
              <a:rPr dirty="0"/>
              <a:t>nitialized to the value 1</a:t>
            </a:r>
            <a:endParaRPr dirty="0"/>
          </a:p>
          <a:p>
            <a:endParaRPr dirty="0"/>
          </a:p>
          <a:p>
            <a:r>
              <a:rPr dirty="0">
                <a:solidFill>
                  <a:srgbClr val="000000"/>
                </a:solidFill>
              </a:rPr>
              <a:t>Semaphore </a:t>
            </a:r>
            <a:r>
              <a:rPr b="1" dirty="0">
                <a:solidFill>
                  <a:srgbClr val="000000"/>
                </a:solidFill>
                <a:latin typeface="Courier New" panose="02070309020205020404" charset="0"/>
                <a:cs typeface="Courier New" panose="02070309020205020404" charset="0"/>
              </a:rPr>
              <a:t>full</a:t>
            </a:r>
            <a:r>
              <a:rPr dirty="0">
                <a:solidFill>
                  <a:srgbClr val="000000"/>
                </a:solidFill>
              </a:rPr>
              <a:t> initialized </a:t>
            </a:r>
            <a:r>
              <a:rPr dirty="0"/>
              <a:t>to the value 0</a:t>
            </a:r>
            <a:endParaRPr dirty="0"/>
          </a:p>
          <a:p>
            <a:endParaRPr dirty="0"/>
          </a:p>
          <a:p>
            <a:r>
              <a:rPr dirty="0"/>
              <a:t>Semaphore </a:t>
            </a:r>
            <a:r>
              <a:rPr b="1" dirty="0">
                <a:solidFill>
                  <a:srgbClr val="000000"/>
                </a:solidFill>
                <a:latin typeface="Courier New" panose="02070309020205020404" charset="0"/>
                <a:cs typeface="Courier New" panose="02070309020205020404" charset="0"/>
              </a:rPr>
              <a:t>empty </a:t>
            </a:r>
            <a:r>
              <a:rPr dirty="0">
                <a:solidFill>
                  <a:srgbClr val="000000"/>
                </a:solidFill>
              </a:rPr>
              <a:t>initialized </a:t>
            </a:r>
            <a:r>
              <a:rPr dirty="0"/>
              <a:t>to the value n</a:t>
            </a:r>
            <a:endParaRPr dirty="0"/>
          </a:p>
          <a:p>
            <a:endParaRPr dirty="0"/>
          </a:p>
        </p:txBody>
      </p:sp>
      <p:sp>
        <p:nvSpPr>
          <p:cNvPr id="59395" name="Rectangle 5"/>
          <p:cNvSpPr/>
          <p:nvPr/>
        </p:nvSpPr>
        <p:spPr>
          <a:xfrm>
            <a:off x="3738563" y="4329113"/>
            <a:ext cx="263525" cy="409575"/>
          </a:xfrm>
          <a:prstGeom prst="rect">
            <a:avLst/>
          </a:prstGeom>
          <a:noFill/>
          <a:ln w="9525">
            <a:noFill/>
          </a:ln>
        </p:spPr>
        <p:txBody>
          <a:bodyPr wrap="none" lIns="130615" tIns="65308" rIns="130615" bIns="65308">
            <a:spAutoFit/>
          </a:bodyPr>
          <a:p>
            <a:endParaRPr dirty="0">
              <a:latin typeface="Helvetica" pitchFamily="-8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1666875" y="369888"/>
            <a:ext cx="11363325" cy="768350"/>
          </a:xfrm>
        </p:spPr>
        <p:txBody>
          <a:bodyPr vert="horz" wrap="square" lIns="130615" tIns="65308" rIns="130615" bIns="65308" anchor="b" anchorCtr="0"/>
          <a:p>
            <a:pPr eaLnBrk="1" hangingPunct="1"/>
            <a:r>
              <a:rPr dirty="0"/>
              <a:t>Bounded Buffer Problem (Cont.)</a:t>
            </a:r>
            <a:endParaRPr dirty="0"/>
          </a:p>
        </p:txBody>
      </p:sp>
      <p:sp>
        <p:nvSpPr>
          <p:cNvPr id="30723" name="Rectangle 3"/>
          <p:cNvSpPr>
            <a:spLocks noGrp="1" noChangeArrowheads="1"/>
          </p:cNvSpPr>
          <p:nvPr>
            <p:ph idx="1"/>
          </p:nvPr>
        </p:nvSpPr>
        <p:spPr>
          <a:xfrm>
            <a:off x="1241425" y="1706563"/>
            <a:ext cx="11772900" cy="6502400"/>
          </a:xfrm>
        </p:spPr>
        <p:txBody>
          <a:bodyPr vert="horz" wrap="square" lIns="130615" tIns="65308" rIns="130615" bIns="65308" numCol="1" anchor="t" anchorCtr="0" compatLnSpc="1"/>
          <a:lstStyle/>
          <a:p>
            <a:pPr marL="487680" marR="0" lvl="0" indent="-48768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23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The structure of the producer process</a:t>
            </a:r>
            <a:endParaRPr kumimoji="1" lang="en-US" sz="23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endPar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do {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produce an item in </a:t>
            </a:r>
            <a:r>
              <a:rPr kumimoji="1" lang="en-US" sz="2000" b="1" i="0" u="none" strike="noStrike" kern="0" cap="none" spc="0" normalizeH="0" baseline="0" noProof="0" dirty="0" err="1"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next_produced</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wait</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(empty);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wait</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r>
              <a:rPr kumimoji="1" lang="en-US" sz="2000" b="1" i="0" u="none" strike="noStrike" kern="0" cap="none" spc="0" normalizeH="0" baseline="0" noProof="0" dirty="0" err="1">
                <a:ln>
                  <a:noFill/>
                </a:ln>
                <a:solidFill>
                  <a:schemeClr val="tx1"/>
                </a:solidFill>
                <a:effectLst/>
                <a:uLnTx/>
                <a:uFillTx/>
                <a:latin typeface="Courier New" panose="02070309020205020404"/>
                <a:ea typeface="MS PGothic" panose="020B0600070205080204" pitchFamily="-84" charset="-128"/>
                <a:cs typeface="Courier New" panose="02070309020205020404"/>
              </a:rPr>
              <a:t>mutex</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add next produced to the buffer */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signal</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r>
              <a:rPr kumimoji="1" lang="en-US" sz="2000" b="1" i="0" u="none" strike="noStrike" kern="0" cap="none" spc="0" normalizeH="0" baseline="0" noProof="0" dirty="0" err="1">
                <a:ln>
                  <a:noFill/>
                </a:ln>
                <a:solidFill>
                  <a:schemeClr val="tx1"/>
                </a:solidFill>
                <a:effectLst/>
                <a:uLnTx/>
                <a:uFillTx/>
                <a:latin typeface="Courier New" panose="02070309020205020404"/>
                <a:ea typeface="MS PGothic" panose="020B0600070205080204" pitchFamily="-84" charset="-128"/>
                <a:cs typeface="Courier New" panose="02070309020205020404"/>
              </a:rPr>
              <a:t>mutex</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signal</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(full);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while (true);</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endPar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p:txBody>
          <a:bodyPr vert="horz" wrap="square" lIns="130615" tIns="65308" rIns="130615" bIns="65308" anchor="b" anchorCtr="0"/>
          <a:p>
            <a:pPr eaLnBrk="1" hangingPunct="1"/>
            <a:r>
              <a:rPr dirty="0"/>
              <a:t>Objectives</a:t>
            </a:r>
            <a:endParaRPr dirty="0"/>
          </a:p>
        </p:txBody>
      </p:sp>
      <p:sp>
        <p:nvSpPr>
          <p:cNvPr id="9218" name="Content Placeholder 2"/>
          <p:cNvSpPr>
            <a:spLocks noGrp="1"/>
          </p:cNvSpPr>
          <p:nvPr>
            <p:ph idx="1"/>
          </p:nvPr>
        </p:nvSpPr>
        <p:spPr>
          <a:xfrm>
            <a:off x="1209675" y="1644650"/>
            <a:ext cx="11518900" cy="6040438"/>
          </a:xfrm>
        </p:spPr>
        <p:txBody>
          <a:bodyPr vert="horz" wrap="square" lIns="130615" tIns="65308" rIns="130615" bIns="65308" anchor="t" anchorCtr="0"/>
          <a:p>
            <a:r>
              <a:rPr sz="2400" b="1" dirty="0"/>
              <a:t>To introduce the critical-section problem, whose solutions can be used to ensure the consistency of shared data</a:t>
            </a:r>
            <a:endParaRPr sz="2400" b="1" dirty="0"/>
          </a:p>
          <a:p>
            <a:endParaRPr sz="2400" b="1" dirty="0"/>
          </a:p>
          <a:p>
            <a:r>
              <a:rPr sz="2400" b="1" dirty="0"/>
              <a:t>To present both software and hardware solutions of the critical-section problem</a:t>
            </a:r>
            <a:endParaRPr sz="2400" b="1" dirty="0"/>
          </a:p>
          <a:p>
            <a:endParaRPr sz="2400" b="1" dirty="0"/>
          </a:p>
          <a:p>
            <a:r>
              <a:rPr sz="2400" b="1" dirty="0"/>
              <a:t>To examine several classical process-synchronization problems</a:t>
            </a:r>
            <a:endParaRPr sz="2400" b="1" dirty="0"/>
          </a:p>
          <a:p>
            <a:endParaRPr sz="2400" b="1" dirty="0"/>
          </a:p>
          <a:p>
            <a:r>
              <a:rPr sz="2400" b="1" dirty="0"/>
              <a:t>To explore several tools that are used to solve process synchronization problems</a:t>
            </a:r>
            <a:endParaRPr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1960563" y="369888"/>
            <a:ext cx="10734675" cy="768350"/>
          </a:xfrm>
        </p:spPr>
        <p:txBody>
          <a:bodyPr vert="horz" wrap="square" lIns="130615" tIns="65308" rIns="130615" bIns="65308" anchor="b" anchorCtr="0"/>
          <a:p>
            <a:pPr eaLnBrk="1" hangingPunct="1"/>
            <a:r>
              <a:rPr dirty="0"/>
              <a:t>Bounded Buffer Problem (Cont.)</a:t>
            </a:r>
            <a:endParaRPr dirty="0"/>
          </a:p>
        </p:txBody>
      </p:sp>
      <p:sp>
        <p:nvSpPr>
          <p:cNvPr id="31747" name="Rectangle 3"/>
          <p:cNvSpPr>
            <a:spLocks noGrp="1" noChangeArrowheads="1"/>
          </p:cNvSpPr>
          <p:nvPr>
            <p:ph idx="1"/>
          </p:nvPr>
        </p:nvSpPr>
        <p:spPr>
          <a:xfrm>
            <a:off x="1241425" y="1706563"/>
            <a:ext cx="11772900" cy="6502400"/>
          </a:xfrm>
        </p:spPr>
        <p:txBody>
          <a:bodyPr vert="horz" wrap="square" lIns="130615" tIns="65308" rIns="130615" bIns="65308" numCol="1" anchor="t" anchorCtr="0" compatLnSpc="1"/>
          <a:lstStyle/>
          <a:p>
            <a:pPr marL="487680" marR="0" lvl="0" indent="-48768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23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The structure of the consumer </a:t>
            </a:r>
            <a:r>
              <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process</a:t>
            </a:r>
            <a:endParaRPr kumimoji="1" lang="en-US" sz="2300" b="0" i="0" u="none" strike="noStrike" kern="0" cap="none" spc="0" normalizeH="0" baseline="0" noProof="0" dirty="0" smtClean="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23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do {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wait</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(full);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wait</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r>
              <a:rPr kumimoji="1" lang="en-US" sz="2000" b="1" i="0" u="none" strike="noStrike" kern="0" cap="none" spc="0" normalizeH="0" baseline="0" noProof="0" dirty="0" err="1">
                <a:ln>
                  <a:noFill/>
                </a:ln>
                <a:solidFill>
                  <a:schemeClr val="tx1"/>
                </a:solidFill>
                <a:effectLst/>
                <a:uLnTx/>
                <a:uFillTx/>
                <a:latin typeface="Courier New" panose="02070309020205020404"/>
                <a:ea typeface="MS PGothic" panose="020B0600070205080204" pitchFamily="-84" charset="-128"/>
                <a:cs typeface="Courier New" panose="02070309020205020404"/>
              </a:rPr>
              <a:t>mutex</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remove an item from buffer to </a:t>
            </a:r>
            <a:r>
              <a:rPr kumimoji="1" lang="en-US" sz="2000" b="1" i="0" u="none" strike="noStrike" kern="0" cap="none" spc="0" normalizeH="0" baseline="0" noProof="0" dirty="0" err="1"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next_consumed</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signal</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r>
              <a:rPr kumimoji="1" lang="en-US" sz="2000" b="1" i="0" u="none" strike="noStrike" kern="0" cap="none" spc="0" normalizeH="0" baseline="0" noProof="0" dirty="0" err="1">
                <a:ln>
                  <a:noFill/>
                </a:ln>
                <a:solidFill>
                  <a:schemeClr val="tx1"/>
                </a:solidFill>
                <a:effectLst/>
                <a:uLnTx/>
                <a:uFillTx/>
                <a:latin typeface="Courier New" panose="02070309020205020404"/>
                <a:ea typeface="MS PGothic" panose="020B0600070205080204" pitchFamily="-84" charset="-128"/>
                <a:cs typeface="Courier New" panose="02070309020205020404"/>
              </a:rPr>
              <a:t>mutex</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signal</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(empty);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consume the item in next consumed */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while (true);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487680" marR="0" lvl="0" indent="-48768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endParaRPr kumimoji="1" lang="en-US" sz="23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xfrm>
            <a:off x="1681163" y="369888"/>
            <a:ext cx="11349037" cy="768350"/>
          </a:xfrm>
        </p:spPr>
        <p:txBody>
          <a:bodyPr vert="horz" wrap="square" lIns="130615" tIns="65308" rIns="130615" bIns="65308" anchor="b" anchorCtr="0"/>
          <a:p>
            <a:pPr eaLnBrk="1" hangingPunct="1"/>
            <a:r>
              <a:rPr dirty="0"/>
              <a:t>Readers-Writers Problem</a:t>
            </a:r>
            <a:endParaRPr dirty="0"/>
          </a:p>
        </p:txBody>
      </p:sp>
      <p:sp>
        <p:nvSpPr>
          <p:cNvPr id="65538" name="Rectangle 3"/>
          <p:cNvSpPr>
            <a:spLocks noGrp="1"/>
          </p:cNvSpPr>
          <p:nvPr>
            <p:ph idx="1"/>
          </p:nvPr>
        </p:nvSpPr>
        <p:spPr>
          <a:xfrm>
            <a:off x="1241425" y="1706563"/>
            <a:ext cx="11496675" cy="6345237"/>
          </a:xfrm>
        </p:spPr>
        <p:txBody>
          <a:bodyPr vert="horz" wrap="square" lIns="130615" tIns="65308" rIns="130615" bIns="65308" anchor="t" anchorCtr="0"/>
          <a:p>
            <a:r>
              <a:rPr dirty="0"/>
              <a:t>A data set is shared among a number of concurrent processes</a:t>
            </a:r>
            <a:endParaRPr dirty="0"/>
          </a:p>
          <a:p>
            <a:pPr lvl="1"/>
            <a:r>
              <a:rPr dirty="0"/>
              <a:t>Readers – only read the data set; they do </a:t>
            </a:r>
            <a:r>
              <a:rPr b="1" i="1" dirty="0"/>
              <a:t>not</a:t>
            </a:r>
            <a:r>
              <a:rPr b="1" dirty="0"/>
              <a:t> </a:t>
            </a:r>
            <a:r>
              <a:rPr dirty="0"/>
              <a:t>perform any updates</a:t>
            </a:r>
            <a:endParaRPr dirty="0"/>
          </a:p>
          <a:p>
            <a:pPr lvl="1"/>
            <a:r>
              <a:rPr dirty="0"/>
              <a:t>Writers   – can both read and write</a:t>
            </a:r>
            <a:br>
              <a:rPr dirty="0"/>
            </a:br>
            <a:endParaRPr dirty="0"/>
          </a:p>
          <a:p>
            <a:r>
              <a:rPr dirty="0"/>
              <a:t>Problem – allow multiple readers to read at the same time</a:t>
            </a:r>
            <a:endParaRPr dirty="0"/>
          </a:p>
          <a:p>
            <a:pPr lvl="1"/>
            <a:r>
              <a:rPr dirty="0"/>
              <a:t>Only one single writer can access the shared data at the same time</a:t>
            </a:r>
            <a:endParaRPr dirty="0"/>
          </a:p>
          <a:p>
            <a:pPr lvl="1"/>
            <a:endParaRPr dirty="0"/>
          </a:p>
          <a:p>
            <a:r>
              <a:rPr dirty="0"/>
              <a:t>Several variations of how readers and writers are treated – all involve priorities</a:t>
            </a:r>
            <a:endParaRPr dirty="0"/>
          </a:p>
          <a:p>
            <a:endParaRPr dirty="0"/>
          </a:p>
          <a:p>
            <a:r>
              <a:rPr dirty="0"/>
              <a:t>Shared Data</a:t>
            </a:r>
            <a:endParaRPr dirty="0"/>
          </a:p>
          <a:p>
            <a:pPr lvl="1"/>
            <a:r>
              <a:rPr dirty="0"/>
              <a:t>Data set</a:t>
            </a:r>
            <a:endParaRPr dirty="0"/>
          </a:p>
          <a:p>
            <a:pPr lvl="1"/>
            <a:r>
              <a:rPr dirty="0"/>
              <a:t>Semaphore</a:t>
            </a:r>
            <a:r>
              <a:rPr b="1" dirty="0">
                <a:solidFill>
                  <a:srgbClr val="000000"/>
                </a:solidFill>
                <a:latin typeface="Courier New" panose="02070309020205020404" charset="0"/>
                <a:cs typeface="Courier New" panose="02070309020205020404" charset="0"/>
              </a:rPr>
              <a:t> rw_mutex </a:t>
            </a:r>
            <a:r>
              <a:rPr dirty="0"/>
              <a:t>initialized to 1</a:t>
            </a:r>
            <a:endParaRPr dirty="0"/>
          </a:p>
          <a:p>
            <a:pPr lvl="1"/>
            <a:r>
              <a:rPr dirty="0"/>
              <a:t>Semaphore </a:t>
            </a:r>
            <a:r>
              <a:rPr b="1" dirty="0">
                <a:solidFill>
                  <a:srgbClr val="000000"/>
                </a:solidFill>
                <a:latin typeface="Courier New" panose="02070309020205020404" charset="0"/>
                <a:cs typeface="Courier New" panose="02070309020205020404" charset="0"/>
              </a:rPr>
              <a:t>mutex </a:t>
            </a:r>
            <a:r>
              <a:rPr dirty="0"/>
              <a:t>initialized to 1</a:t>
            </a:r>
            <a:endParaRPr dirty="0"/>
          </a:p>
          <a:p>
            <a:pPr lvl="1"/>
            <a:r>
              <a:rPr dirty="0"/>
              <a:t>Integer </a:t>
            </a:r>
            <a:r>
              <a:rPr b="1" dirty="0">
                <a:solidFill>
                  <a:srgbClr val="000000"/>
                </a:solidFill>
                <a:latin typeface="Courier New" panose="02070309020205020404" charset="0"/>
                <a:cs typeface="Courier New" panose="02070309020205020404" charset="0"/>
              </a:rPr>
              <a:t>read_count</a:t>
            </a:r>
            <a:r>
              <a:rPr dirty="0"/>
              <a:t> initialized to 0</a:t>
            </a:r>
            <a:endParaRPr dirty="0"/>
          </a:p>
          <a:p>
            <a:pPr lvl="1"/>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a:xfrm>
            <a:off x="1538288" y="369888"/>
            <a:ext cx="11491912" cy="768350"/>
          </a:xfrm>
        </p:spPr>
        <p:txBody>
          <a:bodyPr vert="horz" wrap="square" lIns="130615" tIns="65308" rIns="130615" bIns="65308" anchor="b" anchorCtr="0"/>
          <a:p>
            <a:pPr eaLnBrk="1" hangingPunct="1"/>
            <a:r>
              <a:rPr dirty="0"/>
              <a:t>Readers-Writers Problem (Cont.)</a:t>
            </a:r>
            <a:endParaRPr dirty="0"/>
          </a:p>
        </p:txBody>
      </p:sp>
      <p:sp>
        <p:nvSpPr>
          <p:cNvPr id="33795" name="Rectangle 3"/>
          <p:cNvSpPr>
            <a:spLocks noGrp="1" noChangeArrowheads="1"/>
          </p:cNvSpPr>
          <p:nvPr>
            <p:ph idx="1"/>
          </p:nvPr>
        </p:nvSpPr>
        <p:spPr>
          <a:xfrm>
            <a:off x="1241425" y="1706563"/>
            <a:ext cx="11772900" cy="6502400"/>
          </a:xfrm>
        </p:spPr>
        <p:txBody>
          <a:bodyPr vert="horz" wrap="square" lIns="130615" tIns="65308" rIns="130615" bIns="65308" numCol="1" anchor="t" anchorCtr="0" compatLnSpc="1"/>
          <a:lstStyle/>
          <a:p>
            <a:pPr marL="487680" marR="0" lvl="0" indent="-48768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The structure of a writer process</a:t>
            </a:r>
            <a:endParaRPr kumimoji="1" lang="en-US" sz="18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18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rPr>
              <a:t>        </a:t>
            </a:r>
            <a:endParaRPr kumimoji="1" lang="en-US" sz="18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do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wait</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r>
              <a:rPr kumimoji="1" lang="en-US" sz="2000" b="1" i="0" u="none" strike="noStrike" kern="0" cap="none" spc="0" normalizeH="0" baseline="0" noProof="0" dirty="0" err="1"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rw_mutex</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writing is performed */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signal</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r>
              <a:rPr kumimoji="1" lang="en-US" sz="2000" b="1" i="0" u="none" strike="noStrike" kern="0" cap="none" spc="0" normalizeH="0" baseline="0" noProof="0" dirty="0" err="1"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rw_mutex</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while (true);</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487680" marR="0" lvl="0" indent="-48768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endParaRPr kumimoji="1" lang="en-US" sz="18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endParaRPr kumimoji="1" lang="en-US" sz="18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18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rPr>
              <a:t>       </a:t>
            </a:r>
            <a:endParaRPr kumimoji="1" lang="en-US" sz="18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1552575" y="369888"/>
            <a:ext cx="11477625" cy="768350"/>
          </a:xfrm>
        </p:spPr>
        <p:txBody>
          <a:bodyPr vert="horz" wrap="square" lIns="130615" tIns="65308" rIns="130615" bIns="65308" anchor="b" anchorCtr="0"/>
          <a:p>
            <a:pPr eaLnBrk="1" hangingPunct="1"/>
            <a:r>
              <a:rPr dirty="0"/>
              <a:t>Readers-Writers Problem (Cont.)</a:t>
            </a:r>
            <a:endParaRPr dirty="0"/>
          </a:p>
        </p:txBody>
      </p:sp>
      <p:sp>
        <p:nvSpPr>
          <p:cNvPr id="69634" name="Rectangle 3"/>
          <p:cNvSpPr>
            <a:spLocks noGrp="1" noChangeArrowheads="1"/>
          </p:cNvSpPr>
          <p:nvPr>
            <p:ph idx="1"/>
          </p:nvPr>
        </p:nvSpPr>
        <p:spPr>
          <a:xfrm>
            <a:off x="1241425" y="1706563"/>
            <a:ext cx="11620500" cy="6753225"/>
          </a:xfrm>
        </p:spPr>
        <p:txBody>
          <a:bodyPr vert="horz" wrap="square" lIns="130615" tIns="65308" rIns="130615" bIns="65308" numCol="1" anchor="t" anchorCtr="0" compatLnSpc="1"/>
          <a:lstStyle/>
          <a:p>
            <a:pPr marL="487680" marR="0" lvl="0" indent="-487680" algn="l" defTabSz="914400" rtl="0" eaLnBrk="0" fontAlgn="base" latinLnBrk="0" hangingPunct="0">
              <a:lnSpc>
                <a:spcPct val="80000"/>
              </a:lnSpc>
              <a:spcBef>
                <a:spcPct val="35000"/>
              </a:spcBef>
              <a:spcAft>
                <a:spcPct val="0"/>
              </a:spcAft>
              <a:buClr>
                <a:srgbClr val="993300"/>
              </a:buClr>
              <a:buSzPct val="90000"/>
              <a:buFont typeface="Monotype Sorts" charset="0"/>
              <a:buChar char="n"/>
              <a:defRPr/>
            </a:pPr>
            <a:r>
              <a:rPr kumimoji="1" lang="en-US" sz="23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rPr>
              <a:t>The structure of a reader process</a:t>
            </a:r>
            <a:endParaRPr kumimoji="1" lang="en-US" sz="2300" b="0" i="0" u="none" strike="noStrike" kern="0" cap="none" spc="0" normalizeH="0" baseline="0" noProof="0" dirty="0">
              <a:ln>
                <a:noFill/>
              </a:ln>
              <a:solidFill>
                <a:schemeClr val="tx1"/>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80000"/>
              </a:lnSpc>
              <a:spcBef>
                <a:spcPct val="35000"/>
              </a:spcBef>
              <a:spcAft>
                <a:spcPct val="0"/>
              </a:spcAft>
              <a:buClr>
                <a:srgbClr val="993300"/>
              </a:buClr>
              <a:buSzPct val="90000"/>
              <a:buFont typeface="Monotype Sorts" charset="0"/>
              <a:buNone/>
              <a:defRPr/>
            </a:pPr>
            <a:r>
              <a:rPr kumimoji="1" lang="en-US" sz="23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rPr>
              <a:t>        </a:t>
            </a:r>
            <a:endParaRPr kumimoji="1" lang="en-US" sz="23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do {</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wait</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(mutex);</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read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count++;</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if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r>
              <a:rPr kumimoji="1" lang="en-US" sz="2000" b="1" i="0" u="none" strike="noStrike" kern="0" cap="none" spc="0" normalizeH="0" baseline="0" noProof="0" dirty="0" err="1"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read_count</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1) </a:t>
            </a:r>
            <a:endPar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wait</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r>
              <a:rPr kumimoji="1" lang="en-US" sz="2000" b="1" i="0" u="none" strike="noStrike" kern="0" cap="none" spc="0" normalizeH="0" baseline="0" noProof="0" dirty="0" err="1"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rw_mutex</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signal</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(mutex); </a:t>
            </a:r>
            <a:endPar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reading is performed */ </a:t>
            </a:r>
            <a:endPar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wait</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(mutex);</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read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count--;</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if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r>
              <a:rPr kumimoji="1" lang="en-US" sz="2000" b="1" i="0" u="none" strike="noStrike" kern="0" cap="none" spc="0" normalizeH="0" baseline="0" noProof="0" dirty="0" err="1"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read_count</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0) </a:t>
            </a:r>
            <a:endPar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signal</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a:t>
            </a:r>
            <a:r>
              <a:rPr kumimoji="1" lang="en-US" sz="2000" b="1" i="0" u="none" strike="noStrike" kern="0" cap="none" spc="0" normalizeH="0" baseline="0" noProof="0" dirty="0" err="1"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rw_mutex</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endPar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a:t>
            </a:r>
            <a:r>
              <a:rPr kumimoji="1" lang="en-US" sz="20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84" charset="-128"/>
                <a:cs typeface="Courier New" panose="02070309020205020404"/>
              </a:rPr>
              <a:t>  signal</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(mutex); </a:t>
            </a:r>
            <a:endPar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t>} while (true);</a:t>
            </a:r>
            <a:b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rPr>
            </a:br>
            <a:endPar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84" charset="-128"/>
              <a:cs typeface="Courier New" panose="02070309020205020404"/>
            </a:endParaRPr>
          </a:p>
          <a:p>
            <a:pPr marL="487680" marR="0" lvl="0" indent="-487680" algn="l" defTabSz="914400" rtl="0" eaLnBrk="0" fontAlgn="base" latinLnBrk="0" hangingPunct="0">
              <a:lnSpc>
                <a:spcPct val="80000"/>
              </a:lnSpc>
              <a:spcBef>
                <a:spcPct val="35000"/>
              </a:spcBef>
              <a:spcAft>
                <a:spcPct val="0"/>
              </a:spcAft>
              <a:buClr>
                <a:srgbClr val="993300"/>
              </a:buClr>
              <a:buSzPct val="90000"/>
              <a:buFont typeface="Monotype Sorts" charset="0"/>
              <a:buNone/>
              <a:defRPr/>
            </a:pPr>
            <a:endParaRPr kumimoji="1" lang="en-US" sz="23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80000"/>
              </a:lnSpc>
              <a:spcBef>
                <a:spcPct val="35000"/>
              </a:spcBef>
              <a:spcAft>
                <a:spcPct val="0"/>
              </a:spcAft>
              <a:buClr>
                <a:srgbClr val="993300"/>
              </a:buClr>
              <a:buSzPct val="90000"/>
              <a:buFont typeface="Monotype Sorts" charset="0"/>
              <a:buNone/>
              <a:defRPr/>
            </a:pPr>
            <a:endParaRPr kumimoji="1" lang="en-US" sz="23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endParaRPr>
          </a:p>
          <a:p>
            <a:pPr marL="487680" marR="0" lvl="0" indent="-487680" algn="l" defTabSz="914400" rtl="0" eaLnBrk="0" fontAlgn="base" latinLnBrk="0" hangingPunct="0">
              <a:lnSpc>
                <a:spcPct val="80000"/>
              </a:lnSpc>
              <a:spcBef>
                <a:spcPct val="35000"/>
              </a:spcBef>
              <a:spcAft>
                <a:spcPct val="0"/>
              </a:spcAft>
              <a:buClr>
                <a:srgbClr val="993300"/>
              </a:buClr>
              <a:buSzPct val="90000"/>
              <a:buFont typeface="Monotype Sorts" charset="0"/>
              <a:buNone/>
              <a:defRPr/>
            </a:pPr>
            <a:r>
              <a:rPr kumimoji="1" lang="en-US" sz="23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rPr>
              <a:t>       </a:t>
            </a:r>
            <a:endParaRPr kumimoji="1" lang="en-US" sz="2300" b="0" i="0" u="none" strike="noStrike" kern="0" cap="none" spc="0" normalizeH="0" baseline="0" noProof="0" dirty="0">
              <a:ln>
                <a:noFill/>
              </a:ln>
              <a:solidFill>
                <a:srgbClr val="0000FF"/>
              </a:solidFill>
              <a:effectLst/>
              <a:uLnTx/>
              <a:uFillTx/>
              <a:latin typeface="Helvetica" pitchFamily="-84" charset="0"/>
              <a:ea typeface="MS PGothic" panose="020B0600070205080204" pitchFamily="-84" charset="-128"/>
              <a:cs typeface="MS PGothic" panose="020B0600070205080204" pitchFamily="-8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Title 1"/>
          <p:cNvSpPr>
            <a:spLocks noGrp="1"/>
          </p:cNvSpPr>
          <p:nvPr>
            <p:ph type="title"/>
          </p:nvPr>
        </p:nvSpPr>
        <p:spPr/>
        <p:txBody>
          <a:bodyPr vert="horz" wrap="square" lIns="130615" tIns="65308" rIns="130615" bIns="65308" anchor="b" anchorCtr="0"/>
          <a:p>
            <a:r>
              <a:rPr dirty="0"/>
              <a:t>Readers-Writers Problem Variations</a:t>
            </a:r>
            <a:endParaRPr dirty="0"/>
          </a:p>
        </p:txBody>
      </p:sp>
      <p:sp>
        <p:nvSpPr>
          <p:cNvPr id="71682" name="Content Placeholder 2"/>
          <p:cNvSpPr>
            <a:spLocks noGrp="1"/>
          </p:cNvSpPr>
          <p:nvPr>
            <p:ph idx="1"/>
          </p:nvPr>
        </p:nvSpPr>
        <p:spPr/>
        <p:txBody>
          <a:bodyPr vert="horz" wrap="square" lIns="130615" tIns="65308" rIns="130615" bIns="65308" anchor="t" anchorCtr="0"/>
          <a:p>
            <a:r>
              <a:rPr b="1" i="1"/>
              <a:t>First</a:t>
            </a:r>
            <a:r>
              <a:rPr i="1"/>
              <a:t> </a:t>
            </a:r>
            <a:r>
              <a:t>variation – no reader kept waiting unless writer has permission to use shared object</a:t>
            </a:r>
          </a:p>
          <a:p/>
          <a:p>
            <a:r>
              <a:rPr b="1" i="1"/>
              <a:t>Second</a:t>
            </a:r>
            <a:r>
              <a:rPr i="1"/>
              <a:t> </a:t>
            </a:r>
            <a:r>
              <a:t>variation – once writer is ready, it performs write ASAP</a:t>
            </a:r>
          </a:p>
          <a:p/>
          <a:p>
            <a:r>
              <a:t>Both may have starvation leading to even more variations</a:t>
            </a:r>
          </a:p>
          <a:p/>
          <a:p>
            <a:r>
              <a:t>Problem is solved on some systems by kernel providing reader-writer locks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xfrm>
            <a:off x="1524000" y="369888"/>
            <a:ext cx="11506200" cy="768350"/>
          </a:xfrm>
        </p:spPr>
        <p:txBody>
          <a:bodyPr vert="horz" wrap="square" lIns="130615" tIns="65308" rIns="130615" bIns="65308" anchor="b" anchorCtr="0"/>
          <a:p>
            <a:pPr eaLnBrk="1" hangingPunct="1"/>
            <a:r>
              <a:rPr dirty="0"/>
              <a:t>Dining-Philosophers Problem</a:t>
            </a:r>
            <a:endParaRPr dirty="0"/>
          </a:p>
        </p:txBody>
      </p:sp>
      <p:sp>
        <p:nvSpPr>
          <p:cNvPr id="72706" name="Rectangle 3"/>
          <p:cNvSpPr>
            <a:spLocks noGrp="1"/>
          </p:cNvSpPr>
          <p:nvPr>
            <p:ph idx="1"/>
          </p:nvPr>
        </p:nvSpPr>
        <p:spPr>
          <a:xfrm>
            <a:off x="1371600" y="5557838"/>
            <a:ext cx="10544175" cy="2139950"/>
          </a:xfrm>
        </p:spPr>
        <p:txBody>
          <a:bodyPr vert="horz" wrap="square" lIns="130615" tIns="65308" rIns="130615" bIns="65308" anchor="t" anchorCtr="0"/>
          <a:p>
            <a:pPr defTabSz="914400">
              <a:tabLst>
                <a:tab pos="1954530" algn="l"/>
                <a:tab pos="2200275" algn="l"/>
              </a:tabLst>
            </a:pPr>
            <a:r>
              <a:rPr dirty="0"/>
              <a:t>Philosophers spend their lives thinking and eating</a:t>
            </a:r>
            <a:endParaRPr dirty="0"/>
          </a:p>
          <a:p>
            <a:pPr defTabSz="914400">
              <a:tabLst>
                <a:tab pos="1954530" algn="l"/>
                <a:tab pos="2200275" algn="l"/>
              </a:tabLst>
            </a:pPr>
            <a:r>
              <a:rPr dirty="0"/>
              <a:t>Don</a:t>
            </a:r>
            <a:r>
              <a:rPr lang="ja-JP" altLang="en-US" dirty="0"/>
              <a:t>’</a:t>
            </a:r>
            <a:r>
              <a:rPr lang="en-US" altLang="ja-JP" dirty="0"/>
              <a:t>t interact with their neighbors, occasionally try to pick up 2 chopsticks (one at a time) to eat from bowl</a:t>
            </a:r>
            <a:endParaRPr lang="en-US" altLang="ja-JP" dirty="0"/>
          </a:p>
          <a:p>
            <a:pPr lvl="1" defTabSz="914400">
              <a:tabLst>
                <a:tab pos="1954530" algn="l"/>
                <a:tab pos="2200275" algn="l"/>
              </a:tabLst>
            </a:pPr>
            <a:r>
              <a:rPr dirty="0"/>
              <a:t>Need both to eat, then release both when done</a:t>
            </a:r>
            <a:endParaRPr dirty="0"/>
          </a:p>
          <a:p>
            <a:pPr defTabSz="914400">
              <a:tabLst>
                <a:tab pos="1954530" algn="l"/>
                <a:tab pos="2200275" algn="l"/>
              </a:tabLst>
            </a:pPr>
            <a:r>
              <a:rPr dirty="0"/>
              <a:t>In the case of 5 philosophers</a:t>
            </a:r>
            <a:endParaRPr dirty="0"/>
          </a:p>
          <a:p>
            <a:pPr lvl="1" defTabSz="914400">
              <a:tabLst>
                <a:tab pos="1954530" algn="l"/>
                <a:tab pos="2200275" algn="l"/>
              </a:tabLst>
            </a:pPr>
            <a:r>
              <a:rPr dirty="0"/>
              <a:t>Shared data </a:t>
            </a:r>
            <a:endParaRPr dirty="0"/>
          </a:p>
          <a:p>
            <a:pPr lvl="2" defTabSz="914400">
              <a:tabLst>
                <a:tab pos="1954530" algn="l"/>
                <a:tab pos="2200275" algn="l"/>
              </a:tabLst>
            </a:pPr>
            <a:r>
              <a:rPr dirty="0"/>
              <a:t>Bowl of rice (data set)</a:t>
            </a:r>
            <a:endParaRPr dirty="0"/>
          </a:p>
          <a:p>
            <a:pPr lvl="2" defTabSz="914400">
              <a:tabLst>
                <a:tab pos="1954530" algn="l"/>
                <a:tab pos="2200275" algn="l"/>
              </a:tabLst>
            </a:pPr>
            <a:r>
              <a:rPr dirty="0"/>
              <a:t>Semaphore </a:t>
            </a:r>
            <a:r>
              <a:rPr dirty="0">
                <a:solidFill>
                  <a:srgbClr val="FF0000"/>
                </a:solidFill>
              </a:rPr>
              <a:t>chopstick [5]</a:t>
            </a:r>
            <a:r>
              <a:rPr dirty="0"/>
              <a:t> initialized to 1</a:t>
            </a:r>
            <a:endParaRPr dirty="0"/>
          </a:p>
        </p:txBody>
      </p:sp>
      <p:pic>
        <p:nvPicPr>
          <p:cNvPr id="72707" name="Picture 5" descr="6"/>
          <p:cNvPicPr>
            <a:picLocks noChangeAspect="1"/>
          </p:cNvPicPr>
          <p:nvPr/>
        </p:nvPicPr>
        <p:blipFill>
          <a:blip r:embed="rId1"/>
          <a:stretch>
            <a:fillRect/>
          </a:stretch>
        </p:blipFill>
        <p:spPr>
          <a:xfrm>
            <a:off x="4265613" y="1636713"/>
            <a:ext cx="4160837" cy="3554412"/>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a:xfrm>
            <a:off x="1557338" y="369888"/>
            <a:ext cx="11798300" cy="768350"/>
          </a:xfrm>
        </p:spPr>
        <p:txBody>
          <a:bodyPr vert="horz" wrap="square" lIns="130615" tIns="65308" rIns="130615" bIns="65308" anchor="b" anchorCtr="0"/>
          <a:p>
            <a:pPr eaLnBrk="1" hangingPunct="1"/>
            <a:r>
              <a:rPr dirty="0"/>
              <a:t>  Dining-Philosophers Problem Algorithm</a:t>
            </a:r>
            <a:endParaRPr dirty="0"/>
          </a:p>
        </p:txBody>
      </p:sp>
      <p:sp>
        <p:nvSpPr>
          <p:cNvPr id="74754" name="Rectangle 3"/>
          <p:cNvSpPr>
            <a:spLocks noGrp="1"/>
          </p:cNvSpPr>
          <p:nvPr>
            <p:ph idx="1"/>
          </p:nvPr>
        </p:nvSpPr>
        <p:spPr>
          <a:xfrm>
            <a:off x="1241425" y="1706563"/>
            <a:ext cx="10660063" cy="6378575"/>
          </a:xfrm>
        </p:spPr>
        <p:txBody>
          <a:bodyPr vert="horz" wrap="square" lIns="130615" tIns="65308" rIns="130615" bIns="65308" anchor="t" anchorCtr="0"/>
          <a:p>
            <a:pPr marL="541655" indent="-541655" defTabSz="914400">
              <a:lnSpc>
                <a:spcPct val="90000"/>
              </a:lnSpc>
              <a:tabLst>
                <a:tab pos="2444750" algn="l"/>
                <a:tab pos="2862580" algn="l"/>
                <a:tab pos="3186430" algn="l"/>
                <a:tab pos="3510280" algn="l"/>
              </a:tabLst>
            </a:pPr>
            <a:r>
              <a:t>The structure of Philosopher</a:t>
            </a:r>
            <a:r>
              <a:rPr i="1">
                <a:solidFill>
                  <a:srgbClr val="0000FF"/>
                </a:solidFill>
              </a:rPr>
              <a:t> </a:t>
            </a:r>
            <a:r>
              <a:rPr i="1" err="1">
                <a:solidFill>
                  <a:srgbClr val="0000FF"/>
                </a:solidFill>
              </a:rPr>
              <a:t>i</a:t>
            </a:r>
            <a:r>
              <a:t>:</a:t>
            </a:r>
          </a:p>
          <a:p>
            <a:pPr marL="541655" indent="-541655" defTabSz="914400">
              <a:lnSpc>
                <a:spcPct val="90000"/>
              </a:lnSpc>
              <a:buNone/>
              <a:tabLst>
                <a:tab pos="2444750" algn="l"/>
                <a:tab pos="2862580" algn="l"/>
                <a:tab pos="3186430" algn="l"/>
                <a:tab pos="3510280" algn="l"/>
              </a:tabLst>
            </a:pPr>
          </a:p>
          <a:p>
            <a:pPr marL="1711325" lvl="2" indent="-487045" defTabSz="914400">
              <a:lnSpc>
                <a:spcPct val="90000"/>
              </a:lnSpc>
              <a:buNone/>
              <a:tabLst>
                <a:tab pos="2444750" algn="l"/>
                <a:tab pos="2862580" algn="l"/>
                <a:tab pos="3186430" algn="l"/>
                <a:tab pos="3510280" algn="l"/>
              </a:tabLst>
            </a:pPr>
            <a:r>
              <a:rPr b="1">
                <a:solidFill>
                  <a:srgbClr val="000000"/>
                </a:solidFill>
                <a:latin typeface="Courier New" panose="02070309020205020404" charset="0"/>
                <a:cs typeface="Courier New" panose="02070309020205020404" charset="0"/>
              </a:rPr>
              <a:t>do  { </a:t>
            </a: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r>
              <a:rPr b="1">
                <a:solidFill>
                  <a:srgbClr val="000000"/>
                </a:solidFill>
                <a:latin typeface="Courier New" panose="02070309020205020404" charset="0"/>
                <a:cs typeface="Courier New" panose="02070309020205020404" charset="0"/>
              </a:rPr>
              <a:t>        wait (chopstick[</a:t>
            </a:r>
            <a:r>
              <a:rPr b="1" err="1">
                <a:solidFill>
                  <a:srgbClr val="000000"/>
                </a:solidFill>
                <a:latin typeface="Courier New" panose="02070309020205020404" charset="0"/>
                <a:cs typeface="Courier New" panose="02070309020205020404" charset="0"/>
              </a:rPr>
              <a:t>i</a:t>
            </a:r>
            <a:r>
              <a:rPr b="1">
                <a:solidFill>
                  <a:srgbClr val="000000"/>
                </a:solidFill>
                <a:latin typeface="Courier New" panose="02070309020205020404" charset="0"/>
                <a:cs typeface="Courier New" panose="02070309020205020404" charset="0"/>
              </a:rPr>
              <a:t>] );</a:t>
            </a: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r>
              <a:rPr b="1">
                <a:solidFill>
                  <a:srgbClr val="000000"/>
                </a:solidFill>
                <a:latin typeface="Courier New" panose="02070309020205020404" charset="0"/>
                <a:cs typeface="Courier New" panose="02070309020205020404" charset="0"/>
              </a:rPr>
              <a:t>	     wait (</a:t>
            </a:r>
            <a:r>
              <a:rPr b="1" err="1">
                <a:solidFill>
                  <a:srgbClr val="000000"/>
                </a:solidFill>
                <a:latin typeface="Courier New" panose="02070309020205020404" charset="0"/>
                <a:cs typeface="Courier New" panose="02070309020205020404" charset="0"/>
              </a:rPr>
              <a:t>chopStick</a:t>
            </a:r>
            <a:r>
              <a:rPr b="1">
                <a:solidFill>
                  <a:srgbClr val="000000"/>
                </a:solidFill>
                <a:latin typeface="Courier New" panose="02070309020205020404" charset="0"/>
                <a:cs typeface="Courier New" panose="02070309020205020404" charset="0"/>
              </a:rPr>
              <a:t>[ (</a:t>
            </a:r>
            <a:r>
              <a:rPr b="1" err="1">
                <a:solidFill>
                  <a:srgbClr val="000000"/>
                </a:solidFill>
                <a:latin typeface="Courier New" panose="02070309020205020404" charset="0"/>
                <a:cs typeface="Courier New" panose="02070309020205020404" charset="0"/>
              </a:rPr>
              <a:t>i</a:t>
            </a:r>
            <a:r>
              <a:rPr b="1">
                <a:solidFill>
                  <a:srgbClr val="000000"/>
                </a:solidFill>
                <a:latin typeface="Courier New" panose="02070309020205020404" charset="0"/>
                <a:cs typeface="Courier New" panose="02070309020205020404" charset="0"/>
              </a:rPr>
              <a:t> + 1) % 5] );</a:t>
            </a: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r>
              <a:rPr b="1">
                <a:solidFill>
                  <a:srgbClr val="000000"/>
                </a:solidFill>
                <a:latin typeface="Courier New" panose="02070309020205020404" charset="0"/>
                <a:cs typeface="Courier New" panose="02070309020205020404" charset="0"/>
              </a:rPr>
              <a:t>	</a:t>
            </a: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r>
              <a:rPr b="1">
                <a:solidFill>
                  <a:srgbClr val="000000"/>
                </a:solidFill>
                <a:latin typeface="Courier New" panose="02070309020205020404" charset="0"/>
                <a:cs typeface="Courier New" panose="02070309020205020404" charset="0"/>
              </a:rPr>
              <a:t>	             //  eat</a:t>
            </a: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r>
              <a:rPr b="1">
                <a:solidFill>
                  <a:srgbClr val="000000"/>
                </a:solidFill>
                <a:latin typeface="Courier New" panose="02070309020205020404" charset="0"/>
                <a:cs typeface="Courier New" panose="02070309020205020404" charset="0"/>
              </a:rPr>
              <a:t>	     signal (chopstick[</a:t>
            </a:r>
            <a:r>
              <a:rPr b="1" err="1">
                <a:solidFill>
                  <a:srgbClr val="000000"/>
                </a:solidFill>
                <a:latin typeface="Courier New" panose="02070309020205020404" charset="0"/>
                <a:cs typeface="Courier New" panose="02070309020205020404" charset="0"/>
              </a:rPr>
              <a:t>i</a:t>
            </a:r>
            <a:r>
              <a:rPr b="1">
                <a:solidFill>
                  <a:srgbClr val="000000"/>
                </a:solidFill>
                <a:latin typeface="Courier New" panose="02070309020205020404" charset="0"/>
                <a:cs typeface="Courier New" panose="02070309020205020404" charset="0"/>
              </a:rPr>
              <a:t>] );</a:t>
            </a: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r>
              <a:rPr b="1">
                <a:solidFill>
                  <a:srgbClr val="000000"/>
                </a:solidFill>
                <a:latin typeface="Courier New" panose="02070309020205020404" charset="0"/>
                <a:cs typeface="Courier New" panose="02070309020205020404" charset="0"/>
              </a:rPr>
              <a:t>	     signal (chopstick[ (</a:t>
            </a:r>
            <a:r>
              <a:rPr b="1" err="1">
                <a:solidFill>
                  <a:srgbClr val="000000"/>
                </a:solidFill>
                <a:latin typeface="Courier New" panose="02070309020205020404" charset="0"/>
                <a:cs typeface="Courier New" panose="02070309020205020404" charset="0"/>
              </a:rPr>
              <a:t>i</a:t>
            </a:r>
            <a:r>
              <a:rPr b="1">
                <a:solidFill>
                  <a:srgbClr val="000000"/>
                </a:solidFill>
                <a:latin typeface="Courier New" panose="02070309020205020404" charset="0"/>
                <a:cs typeface="Courier New" panose="02070309020205020404" charset="0"/>
              </a:rPr>
              <a:t> + 1) % 5] );</a:t>
            </a: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r>
              <a:rPr b="1">
                <a:solidFill>
                  <a:srgbClr val="000000"/>
                </a:solidFill>
                <a:latin typeface="Courier New" panose="02070309020205020404" charset="0"/>
                <a:cs typeface="Courier New" panose="02070309020205020404" charset="0"/>
              </a:rPr>
              <a:t>	</a:t>
            </a: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r>
              <a:rPr b="1">
                <a:solidFill>
                  <a:srgbClr val="000000"/>
                </a:solidFill>
                <a:latin typeface="Courier New" panose="02070309020205020404" charset="0"/>
                <a:cs typeface="Courier New" panose="02070309020205020404" charset="0"/>
              </a:rPr>
              <a:t>                 //  think</a:t>
            </a: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r>
              <a:rPr b="1">
                <a:solidFill>
                  <a:srgbClr val="000000"/>
                </a:solidFill>
                <a:latin typeface="Courier New" panose="02070309020205020404" charset="0"/>
                <a:cs typeface="Courier New" panose="02070309020205020404" charset="0"/>
              </a:rPr>
              <a:t>} while (TRUE);</a:t>
            </a:r>
            <a:endParaRPr b="1">
              <a:solidFill>
                <a:srgbClr val="000000"/>
              </a:solidFill>
              <a:latin typeface="Courier New" panose="02070309020205020404" charset="0"/>
              <a:cs typeface="Courier New" panose="02070309020205020404" charset="0"/>
            </a:endParaRPr>
          </a:p>
          <a:p>
            <a:pPr marL="1711325" lvl="2" indent="-487045" defTabSz="914400">
              <a:lnSpc>
                <a:spcPct val="90000"/>
              </a:lnSpc>
              <a:buNone/>
              <a:tabLst>
                <a:tab pos="2444750" algn="l"/>
                <a:tab pos="2862580" algn="l"/>
                <a:tab pos="3186430" algn="l"/>
                <a:tab pos="3510280" algn="l"/>
              </a:tabLst>
            </a:pPr>
            <a:endParaRPr>
              <a:solidFill>
                <a:srgbClr val="0000FF"/>
              </a:solidFill>
            </a:endParaRPr>
          </a:p>
          <a:p>
            <a:pPr marL="541655" indent="-541655" defTabSz="914400">
              <a:lnSpc>
                <a:spcPct val="90000"/>
              </a:lnSpc>
              <a:tabLst>
                <a:tab pos="2444750" algn="l"/>
                <a:tab pos="2862580" algn="l"/>
                <a:tab pos="3186430" algn="l"/>
                <a:tab pos="3510280" algn="l"/>
              </a:tabLst>
            </a:pPr>
            <a:r>
              <a:t>What is the problem with this algorithm?</a:t>
            </a:r>
          </a:p>
          <a:p>
            <a:pPr marL="1711325" lvl="2" indent="-487045" defTabSz="914400">
              <a:lnSpc>
                <a:spcPct val="90000"/>
              </a:lnSpc>
              <a:buNone/>
              <a:tabLst>
                <a:tab pos="2444750" algn="l"/>
                <a:tab pos="2862580" algn="l"/>
                <a:tab pos="3186430" algn="l"/>
                <a:tab pos="3510280" algn="l"/>
              </a:tabLst>
            </a:pPr>
            <a:endParaRPr>
              <a:solidFill>
                <a:srgbClr val="0000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a:xfrm>
            <a:off x="1385888" y="369888"/>
            <a:ext cx="11644312" cy="768350"/>
          </a:xfrm>
        </p:spPr>
        <p:txBody>
          <a:bodyPr vert="horz" wrap="square" lIns="130615" tIns="65308" rIns="130615" bIns="65308" anchor="b" anchorCtr="0"/>
          <a:p>
            <a:pPr eaLnBrk="1" hangingPunct="1"/>
            <a:r>
              <a:rPr dirty="0"/>
              <a:t>Problems with Semaphores</a:t>
            </a:r>
            <a:endParaRPr dirty="0"/>
          </a:p>
        </p:txBody>
      </p:sp>
      <p:sp>
        <p:nvSpPr>
          <p:cNvPr id="76802" name="Rectangle 3"/>
          <p:cNvSpPr>
            <a:spLocks noGrp="1"/>
          </p:cNvSpPr>
          <p:nvPr>
            <p:ph idx="1"/>
          </p:nvPr>
        </p:nvSpPr>
        <p:spPr>
          <a:xfrm>
            <a:off x="1241425" y="1709738"/>
            <a:ext cx="10439400" cy="6481762"/>
          </a:xfrm>
        </p:spPr>
        <p:txBody>
          <a:bodyPr vert="horz" wrap="square" lIns="130615" tIns="65308" rIns="130615" bIns="65308" anchor="t" anchorCtr="0"/>
          <a:p>
            <a:r>
              <a:rPr dirty="0"/>
              <a:t> Incorrect use of semaphore operations:</a:t>
            </a:r>
            <a:br>
              <a:rPr dirty="0"/>
            </a:br>
            <a:endParaRPr dirty="0"/>
          </a:p>
          <a:p>
            <a:pPr lvl="1"/>
            <a:r>
              <a:rPr dirty="0"/>
              <a:t> signal (mutex)  ….  wait (mutex)</a:t>
            </a:r>
            <a:br>
              <a:rPr dirty="0"/>
            </a:br>
            <a:endParaRPr dirty="0"/>
          </a:p>
          <a:p>
            <a:pPr lvl="1"/>
            <a:r>
              <a:rPr dirty="0"/>
              <a:t> wait (mutex)  …  wait (mutex)</a:t>
            </a:r>
            <a:endParaRPr dirty="0"/>
          </a:p>
          <a:p>
            <a:pPr lvl="1"/>
            <a:endParaRPr dirty="0"/>
          </a:p>
          <a:p>
            <a:pPr lvl="1"/>
            <a:r>
              <a:rPr dirty="0"/>
              <a:t> Omitting  of wait (mutex) or signal (mutex) (or both)</a:t>
            </a:r>
            <a:endParaRPr dirty="0"/>
          </a:p>
          <a:p>
            <a:pPr lvl="1"/>
            <a:endParaRPr dirty="0"/>
          </a:p>
          <a:p>
            <a:r>
              <a:rPr dirty="0"/>
              <a:t>Deadlock and starvation</a:t>
            </a:r>
            <a:endParaRPr dirty="0"/>
          </a:p>
          <a:p>
            <a:endParaRPr dirty="0"/>
          </a:p>
          <a:p>
            <a:endParaRPr dirty="0"/>
          </a:p>
          <a:p>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p:txBody>
          <a:bodyPr vert="horz" wrap="square" lIns="130615" tIns="65308" rIns="130615" bIns="65308" anchor="b" anchorCtr="0"/>
          <a:p>
            <a:pPr eaLnBrk="1" hangingPunct="1"/>
            <a:r>
              <a:rPr dirty="0"/>
              <a:t>Monitors</a:t>
            </a:r>
            <a:endParaRPr dirty="0"/>
          </a:p>
        </p:txBody>
      </p:sp>
      <p:sp>
        <p:nvSpPr>
          <p:cNvPr id="78850" name="Rectangle 3"/>
          <p:cNvSpPr>
            <a:spLocks noGrp="1"/>
          </p:cNvSpPr>
          <p:nvPr>
            <p:ph idx="1"/>
          </p:nvPr>
        </p:nvSpPr>
        <p:spPr>
          <a:xfrm>
            <a:off x="1241425" y="1709738"/>
            <a:ext cx="11474450" cy="6481762"/>
          </a:xfrm>
        </p:spPr>
        <p:txBody>
          <a:bodyPr vert="horz" wrap="square" lIns="130615" tIns="65308" rIns="130615" bIns="65308" anchor="t" anchorCtr="0"/>
          <a:p>
            <a:pPr>
              <a:lnSpc>
                <a:spcPct val="80000"/>
              </a:lnSpc>
            </a:pPr>
            <a:r>
              <a:rPr sz="2300"/>
              <a:t>A high-level abstraction that provides a convenient and effective mechanism for process synchronization</a:t>
            </a:r>
            <a:endParaRPr sz="2300"/>
          </a:p>
          <a:p>
            <a:pPr>
              <a:lnSpc>
                <a:spcPct val="80000"/>
              </a:lnSpc>
            </a:pPr>
            <a:r>
              <a:rPr sz="2300" i="1"/>
              <a:t>Abstract data type</a:t>
            </a:r>
            <a:r>
              <a:rPr sz="2300"/>
              <a:t>, internal variables only accessible by code within the procedure</a:t>
            </a:r>
            <a:endParaRPr sz="2300"/>
          </a:p>
          <a:p>
            <a:pPr>
              <a:lnSpc>
                <a:spcPct val="80000"/>
              </a:lnSpc>
            </a:pPr>
            <a:r>
              <a:rPr sz="2300"/>
              <a:t>Only one process may be active within the monitor at a time</a:t>
            </a:r>
            <a:endParaRPr sz="2300"/>
          </a:p>
          <a:p>
            <a:pPr>
              <a:lnSpc>
                <a:spcPct val="80000"/>
              </a:lnSpc>
            </a:pPr>
            <a:r>
              <a:rPr sz="2300"/>
              <a:t>But not powerful enough to model some synchronization schemes</a:t>
            </a:r>
            <a:endParaRPr sz="2300"/>
          </a:p>
          <a:p>
            <a:pPr lvl="2">
              <a:lnSpc>
                <a:spcPct val="80000"/>
              </a:lnSpc>
              <a:buNone/>
            </a:pPr>
            <a:endParaRPr sz="2000">
              <a:solidFill>
                <a:srgbClr val="0000FF"/>
              </a:solidFill>
            </a:endParaRPr>
          </a:p>
          <a:p>
            <a:pPr lvl="2">
              <a:lnSpc>
                <a:spcPct val="80000"/>
              </a:lnSpc>
              <a:buNone/>
            </a:pPr>
            <a:r>
              <a:rPr sz="2300" b="1">
                <a:solidFill>
                  <a:srgbClr val="000000"/>
                </a:solidFill>
                <a:latin typeface="Courier New" panose="02070309020205020404" charset="0"/>
                <a:cs typeface="Courier New" panose="02070309020205020404" charset="0"/>
              </a:rPr>
              <a:t>monitor monitor-name</a:t>
            </a:r>
            <a:endParaRPr sz="2300" b="1">
              <a:solidFill>
                <a:srgbClr val="000000"/>
              </a:solidFill>
              <a:latin typeface="Courier New" panose="02070309020205020404" charset="0"/>
              <a:cs typeface="Courier New" panose="02070309020205020404" charset="0"/>
            </a:endParaRPr>
          </a:p>
          <a:p>
            <a:pPr lvl="2">
              <a:lnSpc>
                <a:spcPct val="80000"/>
              </a:lnSpc>
              <a:buNone/>
            </a:pPr>
            <a:r>
              <a:rPr sz="2300" b="1">
                <a:solidFill>
                  <a:srgbClr val="000000"/>
                </a:solidFill>
                <a:latin typeface="Courier New" panose="02070309020205020404" charset="0"/>
                <a:cs typeface="Courier New" panose="02070309020205020404" charset="0"/>
              </a:rPr>
              <a:t>{</a:t>
            </a:r>
            <a:endParaRPr sz="2300" b="1">
              <a:solidFill>
                <a:srgbClr val="000000"/>
              </a:solidFill>
              <a:latin typeface="Courier New" panose="02070309020205020404" charset="0"/>
              <a:cs typeface="Courier New" panose="02070309020205020404" charset="0"/>
            </a:endParaRPr>
          </a:p>
          <a:p>
            <a:pPr lvl="2">
              <a:lnSpc>
                <a:spcPct val="80000"/>
              </a:lnSpc>
              <a:buNone/>
            </a:pPr>
            <a:r>
              <a:rPr sz="2300" b="1">
                <a:solidFill>
                  <a:srgbClr val="000000"/>
                </a:solidFill>
                <a:latin typeface="Courier New" panose="02070309020205020404" charset="0"/>
                <a:cs typeface="Courier New" panose="02070309020205020404" charset="0"/>
              </a:rPr>
              <a:t>	// shared variable declarations</a:t>
            </a:r>
            <a:endParaRPr sz="2300" b="1">
              <a:solidFill>
                <a:srgbClr val="000000"/>
              </a:solidFill>
              <a:latin typeface="Courier New" panose="02070309020205020404" charset="0"/>
              <a:cs typeface="Courier New" panose="02070309020205020404" charset="0"/>
            </a:endParaRPr>
          </a:p>
          <a:p>
            <a:pPr lvl="2">
              <a:lnSpc>
                <a:spcPct val="80000"/>
              </a:lnSpc>
              <a:buNone/>
            </a:pPr>
            <a:r>
              <a:rPr sz="2300" b="1">
                <a:solidFill>
                  <a:srgbClr val="000000"/>
                </a:solidFill>
                <a:latin typeface="Courier New" panose="02070309020205020404" charset="0"/>
                <a:cs typeface="Courier New" panose="02070309020205020404" charset="0"/>
              </a:rPr>
              <a:t>	procedure P1 (</a:t>
            </a:r>
            <a:r>
              <a:rPr sz="2300" b="1">
                <a:solidFill>
                  <a:srgbClr val="000000"/>
                </a:solidFill>
                <a:latin typeface="Courier New" panose="02070309020205020404" charset="0"/>
                <a:ea typeface="Courier New" panose="02070309020205020404" charset="0"/>
              </a:rPr>
              <a:t>…</a:t>
            </a:r>
            <a:r>
              <a:rPr sz="2300" b="1">
                <a:solidFill>
                  <a:srgbClr val="000000"/>
                </a:solidFill>
                <a:latin typeface="Courier New" panose="02070309020205020404" charset="0"/>
                <a:cs typeface="Courier New" panose="02070309020205020404" charset="0"/>
              </a:rPr>
              <a:t>) { </a:t>
            </a:r>
            <a:r>
              <a:rPr sz="2300" b="1">
                <a:solidFill>
                  <a:srgbClr val="000000"/>
                </a:solidFill>
                <a:latin typeface="Courier New" panose="02070309020205020404" charset="0"/>
                <a:ea typeface="Courier New" panose="02070309020205020404" charset="0"/>
              </a:rPr>
              <a:t>…</a:t>
            </a:r>
            <a:r>
              <a:rPr sz="2300" b="1">
                <a:solidFill>
                  <a:srgbClr val="000000"/>
                </a:solidFill>
                <a:latin typeface="Courier New" panose="02070309020205020404" charset="0"/>
                <a:cs typeface="Courier New" panose="02070309020205020404" charset="0"/>
              </a:rPr>
              <a:t>. }</a:t>
            </a:r>
            <a:endParaRPr sz="2300" b="1">
              <a:solidFill>
                <a:srgbClr val="000000"/>
              </a:solidFill>
              <a:latin typeface="Courier New" panose="02070309020205020404" charset="0"/>
              <a:cs typeface="Courier New" panose="02070309020205020404" charset="0"/>
            </a:endParaRPr>
          </a:p>
          <a:p>
            <a:pPr lvl="2">
              <a:lnSpc>
                <a:spcPct val="80000"/>
              </a:lnSpc>
              <a:buNone/>
            </a:pPr>
            <a:endParaRPr sz="2300" b="1">
              <a:solidFill>
                <a:srgbClr val="000000"/>
              </a:solidFill>
              <a:latin typeface="Courier New" panose="02070309020205020404" charset="0"/>
              <a:cs typeface="Courier New" panose="02070309020205020404" charset="0"/>
            </a:endParaRPr>
          </a:p>
          <a:p>
            <a:pPr lvl="2">
              <a:lnSpc>
                <a:spcPct val="80000"/>
              </a:lnSpc>
              <a:buNone/>
            </a:pPr>
            <a:r>
              <a:rPr sz="2300" b="1">
                <a:solidFill>
                  <a:srgbClr val="000000"/>
                </a:solidFill>
                <a:latin typeface="Courier New" panose="02070309020205020404" charset="0"/>
                <a:cs typeface="Courier New" panose="02070309020205020404" charset="0"/>
              </a:rPr>
              <a:t>	procedure </a:t>
            </a:r>
            <a:r>
              <a:rPr sz="2300" b="1" err="1">
                <a:solidFill>
                  <a:srgbClr val="000000"/>
                </a:solidFill>
                <a:latin typeface="Courier New" panose="02070309020205020404" charset="0"/>
                <a:cs typeface="Courier New" panose="02070309020205020404" charset="0"/>
              </a:rPr>
              <a:t>Pn</a:t>
            </a:r>
            <a:r>
              <a:rPr sz="2300" b="1">
                <a:solidFill>
                  <a:srgbClr val="000000"/>
                </a:solidFill>
                <a:latin typeface="Courier New" panose="02070309020205020404" charset="0"/>
                <a:cs typeface="Courier New" panose="02070309020205020404" charset="0"/>
              </a:rPr>
              <a:t> (</a:t>
            </a:r>
            <a:r>
              <a:rPr sz="2300" b="1">
                <a:solidFill>
                  <a:srgbClr val="000000"/>
                </a:solidFill>
                <a:latin typeface="Courier New" panose="02070309020205020404" charset="0"/>
                <a:ea typeface="Courier New" panose="02070309020205020404" charset="0"/>
              </a:rPr>
              <a:t>…</a:t>
            </a:r>
            <a:r>
              <a:rPr sz="2300" b="1">
                <a:solidFill>
                  <a:srgbClr val="000000"/>
                </a:solidFill>
                <a:latin typeface="Courier New" panose="02070309020205020404" charset="0"/>
                <a:cs typeface="Courier New" panose="02070309020205020404" charset="0"/>
              </a:rPr>
              <a:t>) {</a:t>
            </a:r>
            <a:r>
              <a:rPr sz="2300" b="1">
                <a:solidFill>
                  <a:srgbClr val="000000"/>
                </a:solidFill>
                <a:latin typeface="Courier New" panose="02070309020205020404" charset="0"/>
                <a:ea typeface="Courier New" panose="02070309020205020404" charset="0"/>
              </a:rPr>
              <a:t>……</a:t>
            </a:r>
            <a:r>
              <a:rPr sz="2300" b="1">
                <a:solidFill>
                  <a:srgbClr val="000000"/>
                </a:solidFill>
                <a:latin typeface="Courier New" panose="02070309020205020404" charset="0"/>
                <a:cs typeface="Courier New" panose="02070309020205020404" charset="0"/>
              </a:rPr>
              <a:t>}</a:t>
            </a:r>
            <a:endParaRPr sz="2300" b="1">
              <a:solidFill>
                <a:srgbClr val="000000"/>
              </a:solidFill>
              <a:latin typeface="Courier New" panose="02070309020205020404" charset="0"/>
              <a:cs typeface="Courier New" panose="02070309020205020404" charset="0"/>
            </a:endParaRPr>
          </a:p>
          <a:p>
            <a:pPr lvl="2">
              <a:lnSpc>
                <a:spcPct val="80000"/>
              </a:lnSpc>
              <a:buNone/>
            </a:pPr>
            <a:endParaRPr sz="2300" b="1">
              <a:solidFill>
                <a:srgbClr val="000000"/>
              </a:solidFill>
              <a:latin typeface="Courier New" panose="02070309020205020404" charset="0"/>
              <a:cs typeface="Courier New" panose="02070309020205020404" charset="0"/>
            </a:endParaRPr>
          </a:p>
          <a:p>
            <a:pPr lvl="2">
              <a:lnSpc>
                <a:spcPct val="80000"/>
              </a:lnSpc>
              <a:buNone/>
            </a:pPr>
            <a:r>
              <a:rPr sz="2300" b="1">
                <a:solidFill>
                  <a:srgbClr val="000000"/>
                </a:solidFill>
                <a:latin typeface="Courier New" panose="02070309020205020404" charset="0"/>
                <a:cs typeface="Courier New" panose="02070309020205020404" charset="0"/>
              </a:rPr>
              <a:t>    Initialization code (</a:t>
            </a:r>
            <a:r>
              <a:rPr sz="2300" b="1">
                <a:solidFill>
                  <a:srgbClr val="000000"/>
                </a:solidFill>
                <a:latin typeface="Courier New" panose="02070309020205020404" charset="0"/>
                <a:ea typeface="Courier New" panose="02070309020205020404" charset="0"/>
              </a:rPr>
              <a:t>…</a:t>
            </a:r>
            <a:r>
              <a:rPr sz="2300" b="1">
                <a:solidFill>
                  <a:srgbClr val="000000"/>
                </a:solidFill>
                <a:latin typeface="Courier New" panose="02070309020205020404" charset="0"/>
                <a:cs typeface="Courier New" panose="02070309020205020404" charset="0"/>
              </a:rPr>
              <a:t>) { </a:t>
            </a:r>
            <a:r>
              <a:rPr sz="2300" b="1">
                <a:solidFill>
                  <a:srgbClr val="000000"/>
                </a:solidFill>
                <a:latin typeface="Courier New" panose="02070309020205020404" charset="0"/>
                <a:ea typeface="Courier New" panose="02070309020205020404" charset="0"/>
              </a:rPr>
              <a:t>…</a:t>
            </a:r>
            <a:r>
              <a:rPr sz="2300" b="1">
                <a:solidFill>
                  <a:srgbClr val="000000"/>
                </a:solidFill>
                <a:latin typeface="Courier New" panose="02070309020205020404" charset="0"/>
                <a:cs typeface="Courier New" panose="02070309020205020404" charset="0"/>
              </a:rPr>
              <a:t> }</a:t>
            </a:r>
            <a:endParaRPr sz="2300" b="1">
              <a:solidFill>
                <a:srgbClr val="000000"/>
              </a:solidFill>
              <a:latin typeface="Courier New" panose="02070309020205020404" charset="0"/>
              <a:cs typeface="Courier New" panose="02070309020205020404" charset="0"/>
            </a:endParaRPr>
          </a:p>
          <a:p>
            <a:pPr lvl="2">
              <a:lnSpc>
                <a:spcPct val="80000"/>
              </a:lnSpc>
              <a:buNone/>
            </a:pPr>
            <a:r>
              <a:rPr sz="2300" b="1">
                <a:solidFill>
                  <a:srgbClr val="000000"/>
                </a:solidFill>
                <a:latin typeface="Courier New" panose="02070309020205020404" charset="0"/>
                <a:cs typeface="Courier New" panose="02070309020205020404" charset="0"/>
              </a:rPr>
              <a:t>	}</a:t>
            </a:r>
            <a:endParaRPr sz="2300" b="1">
              <a:solidFill>
                <a:srgbClr val="000000"/>
              </a:solidFill>
              <a:latin typeface="Courier New" panose="02070309020205020404" charset="0"/>
              <a:cs typeface="Courier New" panose="02070309020205020404" charset="0"/>
            </a:endParaRPr>
          </a:p>
          <a:p>
            <a:pPr lvl="2">
              <a:lnSpc>
                <a:spcPct val="80000"/>
              </a:lnSpc>
              <a:buNone/>
            </a:pPr>
            <a:r>
              <a:rPr sz="2300" b="1">
                <a:solidFill>
                  <a:srgbClr val="000000"/>
                </a:solidFill>
                <a:latin typeface="Courier New" panose="02070309020205020404" charset="0"/>
                <a:cs typeface="Courier New" panose="02070309020205020404" charset="0"/>
              </a:rPr>
              <a:t>}</a:t>
            </a:r>
            <a:endParaRPr sz="2300" b="1">
              <a:solidFill>
                <a:srgbClr val="000000"/>
              </a:solidFill>
              <a:latin typeface="Courier New" panose="02070309020205020404" charset="0"/>
              <a:ea typeface="Courier New" panose="020703090202050204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a:xfrm>
            <a:off x="1833563" y="369888"/>
            <a:ext cx="11196637" cy="768350"/>
          </a:xfrm>
        </p:spPr>
        <p:txBody>
          <a:bodyPr vert="horz" wrap="square" lIns="130615" tIns="65308" rIns="130615" bIns="65308" anchor="b" anchorCtr="0"/>
          <a:p>
            <a:pPr eaLnBrk="1" hangingPunct="1"/>
            <a:r>
              <a:rPr dirty="0"/>
              <a:t>Schematic view of a Monitor</a:t>
            </a:r>
            <a:endParaRPr dirty="0"/>
          </a:p>
        </p:txBody>
      </p:sp>
      <p:pic>
        <p:nvPicPr>
          <p:cNvPr id="80898" name="Picture 4" descr="6"/>
          <p:cNvPicPr>
            <a:picLocks noChangeAspect="1"/>
          </p:cNvPicPr>
          <p:nvPr/>
        </p:nvPicPr>
        <p:blipFill>
          <a:blip r:embed="rId1"/>
          <a:stretch>
            <a:fillRect/>
          </a:stretch>
        </p:blipFill>
        <p:spPr>
          <a:xfrm>
            <a:off x="2971800" y="1468438"/>
            <a:ext cx="8118475" cy="68611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4"/>
          <p:cNvSpPr>
            <a:spLocks noGrp="1"/>
          </p:cNvSpPr>
          <p:nvPr>
            <p:ph type="title"/>
          </p:nvPr>
        </p:nvSpPr>
        <p:spPr>
          <a:xfrm>
            <a:off x="1176338" y="369888"/>
            <a:ext cx="11853862" cy="768350"/>
          </a:xfrm>
        </p:spPr>
        <p:txBody>
          <a:bodyPr vert="horz" wrap="square" lIns="130615" tIns="65308" rIns="130615" bIns="65308" anchor="b" anchorCtr="0"/>
          <a:p>
            <a:pPr eaLnBrk="1" hangingPunct="1"/>
            <a:r>
              <a:rPr dirty="0"/>
              <a:t>Background</a:t>
            </a:r>
            <a:endParaRPr dirty="0"/>
          </a:p>
        </p:txBody>
      </p:sp>
      <p:sp>
        <p:nvSpPr>
          <p:cNvPr id="11266" name="Rectangle 5"/>
          <p:cNvSpPr>
            <a:spLocks noGrp="1"/>
          </p:cNvSpPr>
          <p:nvPr>
            <p:ph idx="1"/>
          </p:nvPr>
        </p:nvSpPr>
        <p:spPr>
          <a:xfrm>
            <a:off x="1241425" y="1820863"/>
            <a:ext cx="11379200" cy="6480175"/>
          </a:xfrm>
        </p:spPr>
        <p:txBody>
          <a:bodyPr vert="horz" wrap="square" lIns="130615" tIns="65308" rIns="130615" bIns="65308" anchor="t" anchorCtr="0"/>
          <a:p>
            <a:r>
              <a:rPr sz="2000" b="1" dirty="0"/>
              <a:t>Processes can execute concurrently</a:t>
            </a:r>
            <a:endParaRPr sz="2000" b="1" dirty="0"/>
          </a:p>
          <a:p>
            <a:pPr lvl="1"/>
            <a:r>
              <a:rPr sz="2000" b="1" dirty="0">
                <a:ea typeface="MS PGothic" panose="020B0600070205080204" pitchFamily="-84" charset="-128"/>
              </a:rPr>
              <a:t>May be interrupted at any time, partially completing execution</a:t>
            </a:r>
            <a:endParaRPr sz="2000" b="1" dirty="0">
              <a:ea typeface="MS PGothic" panose="020B0600070205080204" pitchFamily="-84" charset="-128"/>
            </a:endParaRPr>
          </a:p>
          <a:p>
            <a:endParaRPr sz="2000" b="1" dirty="0"/>
          </a:p>
          <a:p>
            <a:r>
              <a:rPr sz="2000" b="1" dirty="0"/>
              <a:t>Concurrent access to shared data may result in data inconsistency</a:t>
            </a:r>
            <a:endParaRPr sz="2000" b="1" dirty="0"/>
          </a:p>
          <a:p>
            <a:endParaRPr sz="2000" b="1" dirty="0"/>
          </a:p>
          <a:p>
            <a:r>
              <a:rPr sz="2000" b="1" dirty="0"/>
              <a:t>Maintaining data consistency requires mechanisms to ensure the orderly execution of cooperating processes</a:t>
            </a:r>
            <a:endParaRPr sz="2000" b="1" dirty="0"/>
          </a:p>
          <a:p>
            <a:endParaRPr sz="2000" b="1" dirty="0"/>
          </a:p>
          <a:p>
            <a:r>
              <a:rPr sz="2000" b="1" dirty="0"/>
              <a:t>Illustration of the problem:</a:t>
            </a:r>
            <a:br>
              <a:rPr sz="2000" b="1" dirty="0"/>
            </a:br>
            <a:r>
              <a:rPr sz="2000" b="1" dirty="0"/>
              <a:t>Suppose that we wanted to provide a solution to the consumer-producer problem that fills </a:t>
            </a:r>
            <a:r>
              <a:rPr sz="2000" b="1" i="1" dirty="0">
                <a:solidFill>
                  <a:srgbClr val="000000"/>
                </a:solidFill>
              </a:rPr>
              <a:t>all</a:t>
            </a:r>
            <a:r>
              <a:rPr sz="2000" b="1" dirty="0">
                <a:solidFill>
                  <a:srgbClr val="000000"/>
                </a:solidFill>
              </a:rPr>
              <a:t> </a:t>
            </a:r>
            <a:r>
              <a:rPr sz="2000" b="1" dirty="0"/>
              <a:t>the buffers. We can do so by having an integer </a:t>
            </a:r>
            <a:r>
              <a:rPr sz="2000" b="1" dirty="0">
                <a:latin typeface="Courier" pitchFamily="-84" charset="0"/>
                <a:cs typeface="Courier" pitchFamily="-84" charset="0"/>
              </a:rPr>
              <a:t>counter</a:t>
            </a:r>
            <a:r>
              <a:rPr sz="2000" b="1" dirty="0">
                <a:solidFill>
                  <a:srgbClr val="0000FF"/>
                </a:solidFill>
              </a:rPr>
              <a:t> </a:t>
            </a:r>
            <a:r>
              <a:rPr sz="2000" b="1" dirty="0"/>
              <a:t>that keeps track of the number of full buffers.  Initially, </a:t>
            </a:r>
            <a:r>
              <a:rPr sz="2000" b="1" dirty="0">
                <a:latin typeface="Courier" pitchFamily="-84" charset="0"/>
                <a:cs typeface="Courier" pitchFamily="-84" charset="0"/>
              </a:rPr>
              <a:t>counter </a:t>
            </a:r>
            <a:r>
              <a:rPr sz="2000" b="1" dirty="0"/>
              <a:t>is set to 0. It is incremented by the producer after it produces a new buffer and is decremented by the consumer after it consumes a buffer.</a:t>
            </a:r>
            <a:endParaRPr sz="2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4"/>
          <p:cNvSpPr>
            <a:spLocks noGrp="1"/>
          </p:cNvSpPr>
          <p:nvPr>
            <p:ph type="title"/>
          </p:nvPr>
        </p:nvSpPr>
        <p:spPr>
          <a:xfrm>
            <a:off x="1541463" y="369888"/>
            <a:ext cx="11488737" cy="768350"/>
          </a:xfrm>
        </p:spPr>
        <p:txBody>
          <a:bodyPr vert="horz" wrap="square" lIns="130615" tIns="65308" rIns="130615" bIns="65308" anchor="b" anchorCtr="0"/>
          <a:p>
            <a:pPr eaLnBrk="1" hangingPunct="1"/>
            <a:r>
              <a:rPr dirty="0"/>
              <a:t>Condition Variables</a:t>
            </a:r>
            <a:endParaRPr dirty="0"/>
          </a:p>
        </p:txBody>
      </p:sp>
      <p:sp>
        <p:nvSpPr>
          <p:cNvPr id="82946" name="Rectangle 5"/>
          <p:cNvSpPr>
            <a:spLocks noGrp="1"/>
          </p:cNvSpPr>
          <p:nvPr>
            <p:ph idx="1"/>
          </p:nvPr>
        </p:nvSpPr>
        <p:spPr>
          <a:xfrm>
            <a:off x="1241425" y="1843088"/>
            <a:ext cx="11498263" cy="5859462"/>
          </a:xfrm>
        </p:spPr>
        <p:txBody>
          <a:bodyPr vert="horz" wrap="square" lIns="130615" tIns="65308" rIns="130615" bIns="65308" anchor="t" anchorCtr="0"/>
          <a:p>
            <a:r>
              <a:rPr b="1">
                <a:solidFill>
                  <a:srgbClr val="000000"/>
                </a:solidFill>
                <a:latin typeface="Courier New" panose="02070309020205020404" charset="0"/>
                <a:cs typeface="Courier New" panose="02070309020205020404" charset="0"/>
              </a:rPr>
              <a:t>condition x, y;</a:t>
            </a:r>
            <a:endParaRPr b="1">
              <a:solidFill>
                <a:srgbClr val="000000"/>
              </a:solidFill>
              <a:latin typeface="Courier New" panose="02070309020205020404" charset="0"/>
              <a:cs typeface="Courier New" panose="02070309020205020404" charset="0"/>
            </a:endParaRPr>
          </a:p>
          <a:p>
            <a:endParaRPr>
              <a:solidFill>
                <a:srgbClr val="0000FF"/>
              </a:solidFill>
            </a:endParaRPr>
          </a:p>
          <a:p>
            <a:r>
              <a:t>Two operations on a condition variable:</a:t>
            </a:r>
          </a:p>
          <a:p>
            <a:pPr lvl="1"/>
            <a:r>
              <a:rPr b="1" err="1">
                <a:solidFill>
                  <a:srgbClr val="000000"/>
                </a:solidFill>
                <a:latin typeface="Courier New" panose="02070309020205020404" charset="0"/>
                <a:cs typeface="Courier New" panose="02070309020205020404" charset="0"/>
              </a:rPr>
              <a:t>x.wait</a:t>
            </a:r>
            <a:r>
              <a:rPr b="1">
                <a:solidFill>
                  <a:srgbClr val="000000"/>
                </a:solidFill>
                <a:latin typeface="Courier New" panose="02070309020205020404" charset="0"/>
                <a:cs typeface="Courier New" panose="02070309020205020404" charset="0"/>
              </a:rPr>
              <a:t>()  </a:t>
            </a:r>
            <a:r>
              <a:t>– a process that invokes the operation is suspended until </a:t>
            </a:r>
            <a:r>
              <a:rPr b="1" err="1">
                <a:solidFill>
                  <a:srgbClr val="000000"/>
                </a:solidFill>
                <a:latin typeface="Courier New" panose="02070309020205020404" charset="0"/>
                <a:cs typeface="Courier New" panose="02070309020205020404" charset="0"/>
              </a:rPr>
              <a:t>x.signal</a:t>
            </a:r>
            <a:r>
              <a:rPr b="1">
                <a:solidFill>
                  <a:srgbClr val="000000"/>
                </a:solidFill>
                <a:latin typeface="Courier New" panose="02070309020205020404" charset="0"/>
                <a:cs typeface="Courier New" panose="02070309020205020404" charset="0"/>
              </a:rPr>
              <a:t>() </a:t>
            </a:r>
            <a:endParaRPr b="1">
              <a:solidFill>
                <a:srgbClr val="000000"/>
              </a:solidFill>
              <a:latin typeface="Courier New" panose="02070309020205020404" charset="0"/>
              <a:cs typeface="Courier New" panose="02070309020205020404" charset="0"/>
            </a:endParaRPr>
          </a:p>
          <a:p>
            <a:pPr lvl="1"/>
            <a:r>
              <a:rPr b="1" err="1">
                <a:solidFill>
                  <a:srgbClr val="000000"/>
                </a:solidFill>
                <a:latin typeface="Courier New" panose="02070309020205020404" charset="0"/>
                <a:cs typeface="Courier New" panose="02070309020205020404" charset="0"/>
              </a:rPr>
              <a:t>x.signal</a:t>
            </a:r>
            <a:r>
              <a:rPr b="1">
                <a:solidFill>
                  <a:srgbClr val="000000"/>
                </a:solidFill>
                <a:latin typeface="Courier New" panose="02070309020205020404" charset="0"/>
                <a:cs typeface="Courier New" panose="02070309020205020404" charset="0"/>
              </a:rPr>
              <a:t>() </a:t>
            </a:r>
            <a:r>
              <a:t>–</a:t>
            </a:r>
            <a:r>
              <a:rPr>
                <a:solidFill>
                  <a:srgbClr val="0000FF"/>
                </a:solidFill>
              </a:rPr>
              <a:t> </a:t>
            </a:r>
            <a:r>
              <a:t>resumes one of processes</a:t>
            </a:r>
            <a:r>
              <a:rPr>
                <a:solidFill>
                  <a:srgbClr val="0000FF"/>
                </a:solidFill>
              </a:rPr>
              <a:t> </a:t>
            </a:r>
            <a:r>
              <a:t>(if any)</a:t>
            </a:r>
            <a:r>
              <a:rPr>
                <a:solidFill>
                  <a:srgbClr val="0000FF"/>
                </a:solidFill>
              </a:rPr>
              <a:t> </a:t>
            </a:r>
            <a:r>
              <a:t>that</a:t>
            </a:r>
            <a:r>
              <a:rPr>
                <a:solidFill>
                  <a:srgbClr val="0000FF"/>
                </a:solidFill>
              </a:rPr>
              <a:t> </a:t>
            </a:r>
            <a:r>
              <a:t> invoked</a:t>
            </a:r>
            <a:r>
              <a:rPr>
                <a:solidFill>
                  <a:srgbClr val="0000FF"/>
                </a:solidFill>
              </a:rPr>
              <a:t> </a:t>
            </a:r>
            <a:r>
              <a:rPr b="1" err="1">
                <a:solidFill>
                  <a:srgbClr val="000000"/>
                </a:solidFill>
                <a:latin typeface="Courier New" panose="02070309020205020404" charset="0"/>
                <a:cs typeface="Courier New" panose="02070309020205020404" charset="0"/>
              </a:rPr>
              <a:t>x.wait</a:t>
            </a:r>
            <a:r>
              <a:rPr b="1">
                <a:solidFill>
                  <a:srgbClr val="000000"/>
                </a:solidFill>
                <a:latin typeface="Courier New" panose="02070309020205020404" charset="0"/>
                <a:cs typeface="Courier New" panose="02070309020205020404" charset="0"/>
              </a:rPr>
              <a:t>()</a:t>
            </a:r>
            <a:endParaRPr b="1">
              <a:solidFill>
                <a:srgbClr val="000000"/>
              </a:solidFill>
              <a:latin typeface="Courier New" panose="02070309020205020404" charset="0"/>
              <a:cs typeface="Courier New" panose="02070309020205020404" charset="0"/>
            </a:endParaRPr>
          </a:p>
          <a:p>
            <a:pPr lvl="2"/>
            <a:r>
              <a:t>If no </a:t>
            </a:r>
            <a:r>
              <a:rPr b="1" err="1">
                <a:solidFill>
                  <a:srgbClr val="000000"/>
                </a:solidFill>
                <a:latin typeface="Courier New" panose="02070309020205020404" charset="0"/>
                <a:cs typeface="Courier New" panose="02070309020205020404" charset="0"/>
              </a:rPr>
              <a:t>x.wait</a:t>
            </a:r>
            <a:r>
              <a:rPr b="1">
                <a:solidFill>
                  <a:srgbClr val="000000"/>
                </a:solidFill>
                <a:latin typeface="Courier New" panose="02070309020205020404" charset="0"/>
                <a:cs typeface="Courier New" panose="02070309020205020404" charset="0"/>
              </a:rPr>
              <a:t>()</a:t>
            </a:r>
            <a:r>
              <a:rPr>
                <a:solidFill>
                  <a:srgbClr val="0000FF"/>
                </a:solidFill>
              </a:rPr>
              <a:t> </a:t>
            </a:r>
            <a:r>
              <a:t>on the variable, then it has no effect on the variable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xfrm>
            <a:off x="1260475" y="369888"/>
            <a:ext cx="11769725" cy="768350"/>
          </a:xfrm>
        </p:spPr>
        <p:txBody>
          <a:bodyPr vert="horz" wrap="square" lIns="130615" tIns="65308" rIns="130615" bIns="65308" anchor="b" anchorCtr="0"/>
          <a:p>
            <a:pPr eaLnBrk="1" hangingPunct="1"/>
            <a:r>
              <a:rPr dirty="0"/>
              <a:t> Monitor with Condition Variables</a:t>
            </a:r>
            <a:endParaRPr dirty="0"/>
          </a:p>
        </p:txBody>
      </p:sp>
      <p:pic>
        <p:nvPicPr>
          <p:cNvPr id="84994" name="Picture 4" descr="6"/>
          <p:cNvPicPr>
            <a:picLocks noChangeAspect="1"/>
          </p:cNvPicPr>
          <p:nvPr/>
        </p:nvPicPr>
        <p:blipFill>
          <a:blip r:embed="rId1"/>
          <a:stretch>
            <a:fillRect/>
          </a:stretch>
        </p:blipFill>
        <p:spPr>
          <a:xfrm>
            <a:off x="1693863" y="1820863"/>
            <a:ext cx="10355262" cy="636270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7042" name="Rectangle 4"/>
          <p:cNvSpPr>
            <a:spLocks noGrp="1"/>
          </p:cNvSpPr>
          <p:nvPr>
            <p:ph type="title"/>
          </p:nvPr>
        </p:nvSpPr>
        <p:spPr>
          <a:xfrm>
            <a:off x="1541463" y="369888"/>
            <a:ext cx="11488737" cy="768350"/>
          </a:xfrm>
        </p:spPr>
        <p:txBody>
          <a:bodyPr vert="horz" wrap="square" lIns="130615" tIns="65308" rIns="130615" bIns="65308" anchor="b" anchorCtr="0"/>
          <a:p>
            <a:pPr eaLnBrk="1" hangingPunct="1"/>
            <a:r>
              <a:rPr dirty="0"/>
              <a:t>Condition Variables Choices</a:t>
            </a:r>
            <a:endParaRPr dirty="0"/>
          </a:p>
        </p:txBody>
      </p:sp>
      <p:sp>
        <p:nvSpPr>
          <p:cNvPr id="87043" name="Rectangle 5"/>
          <p:cNvSpPr>
            <a:spLocks noGrp="1"/>
          </p:cNvSpPr>
          <p:nvPr>
            <p:ph idx="1"/>
          </p:nvPr>
        </p:nvSpPr>
        <p:spPr>
          <a:xfrm>
            <a:off x="1241425" y="1843088"/>
            <a:ext cx="11498263" cy="5859462"/>
          </a:xfrm>
        </p:spPr>
        <p:txBody>
          <a:bodyPr vert="horz" wrap="square" lIns="130615" tIns="65308" rIns="130615" bIns="65308" anchor="t" anchorCtr="0"/>
          <a:p>
            <a:r>
              <a:t>If process P invokes </a:t>
            </a:r>
            <a:r>
              <a:rPr b="1" err="1">
                <a:solidFill>
                  <a:srgbClr val="000000"/>
                </a:solidFill>
                <a:latin typeface="Courier New" panose="02070309020205020404" charset="0"/>
                <a:cs typeface="Courier New" panose="02070309020205020404" charset="0"/>
              </a:rPr>
              <a:t>x.signal</a:t>
            </a:r>
            <a:r>
              <a:rPr b="1">
                <a:solidFill>
                  <a:srgbClr val="000000"/>
                </a:solidFill>
                <a:latin typeface="Courier New" panose="02070309020205020404" charset="0"/>
                <a:cs typeface="Courier New" panose="02070309020205020404" charset="0"/>
              </a:rPr>
              <a:t>(),</a:t>
            </a:r>
            <a:r>
              <a:t> with Q in </a:t>
            </a:r>
            <a:r>
              <a:rPr b="1" err="1">
                <a:solidFill>
                  <a:srgbClr val="000000"/>
                </a:solidFill>
                <a:latin typeface="Courier New" panose="02070309020205020404" charset="0"/>
                <a:cs typeface="Courier New" panose="02070309020205020404" charset="0"/>
              </a:rPr>
              <a:t>x.wait</a:t>
            </a:r>
            <a:r>
              <a:rPr b="1">
                <a:solidFill>
                  <a:srgbClr val="000000"/>
                </a:solidFill>
                <a:latin typeface="Courier New" panose="02070309020205020404" charset="0"/>
                <a:cs typeface="Courier New" panose="02070309020205020404" charset="0"/>
              </a:rPr>
              <a:t>()</a:t>
            </a:r>
            <a:r>
              <a:t> state, what should happen next?</a:t>
            </a:r>
          </a:p>
          <a:p>
            <a:pPr lvl="1"/>
            <a:r>
              <a:t>If Q is resumed, then P must wait</a:t>
            </a:r>
          </a:p>
          <a:p>
            <a:pPr lvl="1"/>
          </a:p>
          <a:p>
            <a:r>
              <a:t>Options include</a:t>
            </a:r>
          </a:p>
          <a:p>
            <a:pPr lvl="1"/>
            <a:r>
              <a:rPr b="1"/>
              <a:t>Signal and wait </a:t>
            </a:r>
            <a:r>
              <a:t>– P waits until Q leaves monitor or waits for another condition</a:t>
            </a:r>
          </a:p>
          <a:p>
            <a:pPr lvl="1"/>
            <a:r>
              <a:rPr b="1"/>
              <a:t>Signal and continue </a:t>
            </a:r>
            <a:r>
              <a:t>– Q waits until P leaves the monitor or waits for another condition</a:t>
            </a:r>
          </a:p>
          <a:p>
            <a:pPr lvl="1"/>
          </a:p>
          <a:p>
            <a:pPr lvl="1"/>
            <a:r>
              <a:t>Both have pros and cons – language implementer can decide</a:t>
            </a:r>
          </a:p>
          <a:p>
            <a:pPr lvl="1"/>
            <a:r>
              <a:t>Monitors implemented in Concurrent Pascal compromise</a:t>
            </a:r>
          </a:p>
          <a:p>
            <a:pPr lvl="2"/>
            <a:r>
              <a:t>P executing signal immediately leaves the monitor, Q is resumed</a:t>
            </a:r>
          </a:p>
          <a:p>
            <a:pPr lvl="1"/>
            <a:r>
              <a:t>Implemented in other languages including Mesa, C#, Java</a:t>
            </a:r>
          </a:p>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xfrm>
            <a:off x="1285875" y="312738"/>
            <a:ext cx="12115800" cy="812800"/>
          </a:xfrm>
        </p:spPr>
        <p:txBody>
          <a:bodyPr vert="horz" wrap="square" lIns="130615" tIns="65308" rIns="130615" bIns="65308" anchor="b" anchorCtr="0"/>
          <a:p>
            <a:pPr eaLnBrk="1" hangingPunct="1"/>
            <a:r>
              <a:rPr dirty="0"/>
              <a:t>Solution to Dining Philosophers</a:t>
            </a:r>
            <a:endParaRPr dirty="0"/>
          </a:p>
        </p:txBody>
      </p:sp>
      <p:sp>
        <p:nvSpPr>
          <p:cNvPr id="89090" name="Rectangle 3"/>
          <p:cNvSpPr>
            <a:spLocks noGrp="1"/>
          </p:cNvSpPr>
          <p:nvPr>
            <p:ph idx="1"/>
          </p:nvPr>
        </p:nvSpPr>
        <p:spPr>
          <a:xfrm>
            <a:off x="1241425" y="1706563"/>
            <a:ext cx="10683875" cy="7178675"/>
          </a:xfrm>
        </p:spPr>
        <p:txBody>
          <a:bodyPr vert="horz" wrap="square" lIns="130615" tIns="65308" rIns="130615" bIns="65308" anchor="t" anchorCtr="0"/>
          <a:p>
            <a:pPr>
              <a:lnSpc>
                <a:spcPct val="80000"/>
              </a:lnSpc>
              <a:buNone/>
            </a:pPr>
            <a:r>
              <a:rPr>
                <a:solidFill>
                  <a:srgbClr val="000000"/>
                </a:solidFill>
                <a:latin typeface="Courier New" panose="02070309020205020404" charset="0"/>
                <a:cs typeface="Courier New" panose="02070309020205020404" charset="0"/>
              </a:rPr>
              <a:t>monitor </a:t>
            </a:r>
            <a:r>
              <a:rPr err="1">
                <a:solidFill>
                  <a:srgbClr val="000000"/>
                </a:solidFill>
                <a:latin typeface="Courier New" panose="02070309020205020404" charset="0"/>
                <a:cs typeface="Courier New" panose="02070309020205020404" charset="0"/>
              </a:rPr>
              <a:t>DiningPhilosophers</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a:t>
            </a:r>
            <a:r>
              <a:rPr err="1">
                <a:solidFill>
                  <a:srgbClr val="000000"/>
                </a:solidFill>
                <a:latin typeface="Courier New" panose="02070309020205020404" charset="0"/>
                <a:cs typeface="Courier New" panose="02070309020205020404" charset="0"/>
              </a:rPr>
              <a:t>enum</a:t>
            </a:r>
            <a:r>
              <a:rPr>
                <a:solidFill>
                  <a:srgbClr val="000000"/>
                </a:solidFill>
                <a:latin typeface="Courier New" panose="02070309020205020404" charset="0"/>
                <a:cs typeface="Courier New" panose="02070309020205020404" charset="0"/>
              </a:rPr>
              <a:t> { THINKING; HUNGRY, EATING) state [5]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condition self [5];</a:t>
            </a:r>
            <a:endParaRPr>
              <a:solidFill>
                <a:srgbClr val="000000"/>
              </a:solidFill>
              <a:latin typeface="Courier New" panose="02070309020205020404" charset="0"/>
              <a:cs typeface="Courier New" panose="02070309020205020404" charset="0"/>
            </a:endParaRPr>
          </a:p>
          <a:p>
            <a:pPr>
              <a:lnSpc>
                <a:spcPct val="80000"/>
              </a:lnSpc>
              <a:buNone/>
            </a:pP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void pickup (</a:t>
            </a:r>
            <a:r>
              <a:rPr err="1">
                <a:solidFill>
                  <a:srgbClr val="000000"/>
                </a:solidFill>
                <a:latin typeface="Courier New" panose="02070309020205020404" charset="0"/>
                <a:cs typeface="Courier New" panose="02070309020205020404" charset="0"/>
              </a:rPr>
              <a:t>int</a:t>
            </a:r>
            <a:r>
              <a:rPr>
                <a:solidFill>
                  <a:srgbClr val="000000"/>
                </a:solidFill>
                <a:latin typeface="Courier New" panose="02070309020205020404" charset="0"/>
                <a:cs typeface="Courier New" panose="02070309020205020404" charset="0"/>
              </a:rPr>
              <a:t> </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state[</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HUNGRY;</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test(</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if (state[</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EATING) self [</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].wait;</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void putdown (</a:t>
            </a:r>
            <a:r>
              <a:rPr err="1">
                <a:solidFill>
                  <a:srgbClr val="000000"/>
                </a:solidFill>
                <a:latin typeface="Courier New" panose="02070309020205020404" charset="0"/>
                <a:cs typeface="Courier New" panose="02070309020205020404" charset="0"/>
              </a:rPr>
              <a:t>int</a:t>
            </a:r>
            <a:r>
              <a:rPr>
                <a:solidFill>
                  <a:srgbClr val="000000"/>
                </a:solidFill>
                <a:latin typeface="Courier New" panose="02070309020205020404" charset="0"/>
                <a:cs typeface="Courier New" panose="02070309020205020404" charset="0"/>
              </a:rPr>
              <a:t> </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state[</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THINKING;</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 test left and right neighbors</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test((</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+ 4) % 5);</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test((</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+ 1) % 5);</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a:t>
            </a:r>
            <a:endParaRPr>
              <a:solidFill>
                <a:srgbClr val="000000"/>
              </a:solidFill>
              <a:latin typeface="Courier New" panose="02070309020205020404" charset="0"/>
              <a:cs typeface="Courier New" panose="02070309020205020404" charset="0"/>
            </a:endParaRPr>
          </a:p>
          <a:p>
            <a:pPr>
              <a:lnSpc>
                <a:spcPct val="80000"/>
              </a:lnSpc>
              <a:buNone/>
            </a:pPr>
            <a:r>
              <a:rPr sz="2300">
                <a:solidFill>
                  <a:srgbClr val="0000FF"/>
                </a:solidFill>
              </a:rPr>
              <a:t>	</a:t>
            </a:r>
            <a:endParaRPr sz="2300">
              <a:solidFill>
                <a:srgbClr val="0000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xfrm>
            <a:off x="1552575" y="280988"/>
            <a:ext cx="11876088" cy="850900"/>
          </a:xfrm>
        </p:spPr>
        <p:txBody>
          <a:bodyPr vert="horz" wrap="square" lIns="130615" tIns="65308" rIns="130615" bIns="65308" anchor="b" anchorCtr="0"/>
          <a:p>
            <a:pPr eaLnBrk="1" hangingPunct="1"/>
            <a:r>
              <a:rPr dirty="0"/>
              <a:t>Solution to Dining Philosophers (Cont.)</a:t>
            </a:r>
            <a:endParaRPr dirty="0"/>
          </a:p>
        </p:txBody>
      </p:sp>
      <p:sp>
        <p:nvSpPr>
          <p:cNvPr id="91138" name="Rectangle 3"/>
          <p:cNvSpPr>
            <a:spLocks noGrp="1"/>
          </p:cNvSpPr>
          <p:nvPr>
            <p:ph idx="1"/>
          </p:nvPr>
        </p:nvSpPr>
        <p:spPr>
          <a:xfrm>
            <a:off x="1241425" y="1706563"/>
            <a:ext cx="11707813" cy="7024687"/>
          </a:xfrm>
        </p:spPr>
        <p:txBody>
          <a:bodyPr vert="horz" wrap="square" lIns="130615" tIns="65308" rIns="130615" bIns="65308" anchor="t" anchorCtr="0"/>
          <a:p>
            <a:pPr>
              <a:lnSpc>
                <a:spcPct val="80000"/>
              </a:lnSpc>
              <a:buNone/>
            </a:pP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void test (</a:t>
            </a:r>
            <a:r>
              <a:rPr err="1">
                <a:solidFill>
                  <a:srgbClr val="000000"/>
                </a:solidFill>
                <a:latin typeface="Courier New" panose="02070309020205020404" charset="0"/>
                <a:cs typeface="Courier New" panose="02070309020205020404" charset="0"/>
              </a:rPr>
              <a:t>int</a:t>
            </a:r>
            <a:r>
              <a:rPr>
                <a:solidFill>
                  <a:srgbClr val="000000"/>
                </a:solidFill>
                <a:latin typeface="Courier New" panose="02070309020205020404" charset="0"/>
                <a:cs typeface="Courier New" panose="02070309020205020404" charset="0"/>
              </a:rPr>
              <a:t> </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if ( (state[(</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+ 4) % 5] != EATING) &amp;&amp;</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(state[</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HUNGRY) &amp;&amp;</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(state[(</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+ 1) % 5] != EATING) ) {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state[</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EATING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self[</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].signal ()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a:t>
            </a:r>
            <a:endParaRPr>
              <a:solidFill>
                <a:srgbClr val="000000"/>
              </a:solidFill>
              <a:latin typeface="Courier New" panose="02070309020205020404" charset="0"/>
              <a:cs typeface="Courier New" panose="02070309020205020404" charset="0"/>
            </a:endParaRPr>
          </a:p>
          <a:p>
            <a:pPr>
              <a:lnSpc>
                <a:spcPct val="80000"/>
              </a:lnSpc>
              <a:buNone/>
            </a:pP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a:t>
            </a:r>
            <a:r>
              <a:rPr err="1">
                <a:solidFill>
                  <a:srgbClr val="000000"/>
                </a:solidFill>
                <a:latin typeface="Courier New" panose="02070309020205020404" charset="0"/>
                <a:cs typeface="Courier New" panose="02070309020205020404" charset="0"/>
              </a:rPr>
              <a:t>initialization_code</a:t>
            </a:r>
            <a:r>
              <a:rPr>
                <a:solidFill>
                  <a:srgbClr val="000000"/>
                </a:solidFill>
                <a:latin typeface="Courier New" panose="02070309020205020404" charset="0"/>
                <a:cs typeface="Courier New" panose="02070309020205020404" charset="0"/>
              </a:rPr>
              <a:t>() {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for (</a:t>
            </a:r>
            <a:r>
              <a:rPr err="1">
                <a:solidFill>
                  <a:srgbClr val="000000"/>
                </a:solidFill>
                <a:latin typeface="Courier New" panose="02070309020205020404" charset="0"/>
                <a:cs typeface="Courier New" panose="02070309020205020404" charset="0"/>
              </a:rPr>
              <a:t>int</a:t>
            </a:r>
            <a:r>
              <a:rPr>
                <a:solidFill>
                  <a:srgbClr val="000000"/>
                </a:solidFill>
                <a:latin typeface="Courier New" panose="02070309020205020404" charset="0"/>
                <a:cs typeface="Courier New" panose="02070309020205020404" charset="0"/>
              </a:rPr>
              <a:t> </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0; </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&lt; 5; </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state[</a:t>
            </a:r>
            <a:r>
              <a:rPr err="1">
                <a:solidFill>
                  <a:srgbClr val="000000"/>
                </a:solidFill>
                <a:latin typeface="Courier New" panose="02070309020205020404" charset="0"/>
                <a:cs typeface="Courier New" panose="02070309020205020404" charset="0"/>
              </a:rPr>
              <a:t>i</a:t>
            </a:r>
            <a:r>
              <a:rPr>
                <a:solidFill>
                  <a:srgbClr val="000000"/>
                </a:solidFill>
                <a:latin typeface="Courier New" panose="02070309020205020404" charset="0"/>
                <a:cs typeface="Courier New" panose="02070309020205020404" charset="0"/>
              </a:rPr>
              <a:t>] = THINKING;</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	}</a:t>
            </a:r>
            <a:endParaRPr>
              <a:solidFill>
                <a:srgbClr val="000000"/>
              </a:solidFill>
              <a:latin typeface="Courier New" panose="02070309020205020404" charset="0"/>
              <a:cs typeface="Courier New" panose="02070309020205020404" charset="0"/>
            </a:endParaRPr>
          </a:p>
          <a:p>
            <a:pPr>
              <a:lnSpc>
                <a:spcPct val="80000"/>
              </a:lnSpc>
              <a:buNone/>
            </a:pPr>
            <a:r>
              <a:rPr>
                <a:solidFill>
                  <a:srgbClr val="000000"/>
                </a:solidFill>
                <a:latin typeface="Courier New" panose="02070309020205020404" charset="0"/>
                <a:cs typeface="Courier New" panose="02070309020205020404" charset="0"/>
              </a:rPr>
              <a:t>}</a:t>
            </a:r>
            <a:endParaRPr>
              <a:solidFill>
                <a:srgbClr val="000000"/>
              </a:solidFill>
              <a:latin typeface="Courier New" panose="02070309020205020404" charset="0"/>
              <a:ea typeface="Courier New" panose="020703090202050204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3"/>
          <p:cNvSpPr>
            <a:spLocks noGrp="1"/>
          </p:cNvSpPr>
          <p:nvPr>
            <p:ph idx="1"/>
          </p:nvPr>
        </p:nvSpPr>
        <p:spPr>
          <a:xfrm>
            <a:off x="1241425" y="1706563"/>
            <a:ext cx="11707813" cy="7024687"/>
          </a:xfrm>
        </p:spPr>
        <p:txBody>
          <a:bodyPr vert="horz" wrap="square" lIns="130615" tIns="65308" rIns="130615" bIns="65308" anchor="t" anchorCtr="0"/>
          <a:p>
            <a:pPr>
              <a:lnSpc>
                <a:spcPct val="80000"/>
              </a:lnSpc>
              <a:buNone/>
            </a:pPr>
            <a:endParaRPr sz="2300">
              <a:solidFill>
                <a:srgbClr val="0000FF"/>
              </a:solidFill>
            </a:endParaRPr>
          </a:p>
          <a:p>
            <a:pPr>
              <a:lnSpc>
                <a:spcPct val="80000"/>
              </a:lnSpc>
            </a:pPr>
            <a:r>
              <a:t>Each philosopher </a:t>
            </a:r>
            <a:r>
              <a:rPr i="1" err="1"/>
              <a:t>i</a:t>
            </a:r>
            <a:r>
              <a:rPr i="1"/>
              <a:t> </a:t>
            </a:r>
            <a:r>
              <a:t>invokes the</a:t>
            </a:r>
            <a:r>
              <a:rPr i="1"/>
              <a:t> </a:t>
            </a:r>
            <a:r>
              <a:t>operations </a:t>
            </a:r>
            <a:r>
              <a:rPr b="1">
                <a:solidFill>
                  <a:srgbClr val="000000"/>
                </a:solidFill>
                <a:latin typeface="Courier New" panose="02070309020205020404" charset="0"/>
                <a:cs typeface="Courier New" panose="02070309020205020404" charset="0"/>
              </a:rPr>
              <a:t>pickup()</a:t>
            </a:r>
            <a:r>
              <a:rPr i="1"/>
              <a:t> </a:t>
            </a:r>
            <a:r>
              <a:t>and </a:t>
            </a:r>
            <a:r>
              <a:rPr b="1">
                <a:solidFill>
                  <a:srgbClr val="000000"/>
                </a:solidFill>
                <a:latin typeface="Courier New" panose="02070309020205020404" charset="0"/>
                <a:cs typeface="Courier New" panose="02070309020205020404" charset="0"/>
              </a:rPr>
              <a:t>putdown()</a:t>
            </a:r>
            <a:r>
              <a:t> in the following sequence:</a:t>
            </a:r>
          </a:p>
          <a:p>
            <a:pPr>
              <a:lnSpc>
                <a:spcPct val="80000"/>
              </a:lnSpc>
              <a:buNone/>
            </a:pPr>
            <a:endParaRPr b="1">
              <a:solidFill>
                <a:srgbClr val="000000"/>
              </a:solidFill>
              <a:latin typeface="Courier New" panose="02070309020205020404" charset="0"/>
              <a:cs typeface="Courier New" panose="02070309020205020404" charset="0"/>
            </a:endParaRPr>
          </a:p>
          <a:p>
            <a:pPr>
              <a:lnSpc>
                <a:spcPct val="80000"/>
              </a:lnSpc>
              <a:buNone/>
            </a:pPr>
            <a:r>
              <a:rPr b="1">
                <a:solidFill>
                  <a:srgbClr val="000000"/>
                </a:solidFill>
                <a:latin typeface="Courier New" panose="02070309020205020404" charset="0"/>
                <a:cs typeface="Courier New" panose="02070309020205020404" charset="0"/>
              </a:rPr>
              <a:t>              </a:t>
            </a:r>
            <a:r>
              <a:rPr b="1" err="1">
                <a:solidFill>
                  <a:srgbClr val="000000"/>
                </a:solidFill>
                <a:latin typeface="Courier New" panose="02070309020205020404" charset="0"/>
                <a:cs typeface="Courier New" panose="02070309020205020404" charset="0"/>
              </a:rPr>
              <a:t>DiningPhilosophers.pickup</a:t>
            </a:r>
            <a:r>
              <a:rPr b="1">
                <a:solidFill>
                  <a:srgbClr val="000000"/>
                </a:solidFill>
                <a:latin typeface="Courier New" panose="02070309020205020404" charset="0"/>
                <a:cs typeface="Courier New" panose="02070309020205020404" charset="0"/>
              </a:rPr>
              <a:t>(</a:t>
            </a:r>
            <a:r>
              <a:rPr b="1" err="1">
                <a:solidFill>
                  <a:srgbClr val="000000"/>
                </a:solidFill>
                <a:latin typeface="Courier New" panose="02070309020205020404" charset="0"/>
                <a:cs typeface="Courier New" panose="02070309020205020404" charset="0"/>
              </a:rPr>
              <a:t>i</a:t>
            </a:r>
            <a:r>
              <a:rPr b="1">
                <a:solidFill>
                  <a:srgbClr val="000000"/>
                </a:solidFill>
                <a:latin typeface="Courier New" panose="02070309020205020404" charset="0"/>
                <a:cs typeface="Courier New" panose="02070309020205020404" charset="0"/>
              </a:rPr>
              <a:t>);</a:t>
            </a:r>
            <a:endParaRPr b="1">
              <a:solidFill>
                <a:srgbClr val="000000"/>
              </a:solidFill>
              <a:latin typeface="Courier New" panose="02070309020205020404" charset="0"/>
              <a:cs typeface="Courier New" panose="02070309020205020404" charset="0"/>
            </a:endParaRPr>
          </a:p>
          <a:p>
            <a:pPr>
              <a:lnSpc>
                <a:spcPct val="80000"/>
              </a:lnSpc>
              <a:buNone/>
            </a:pPr>
            <a:endParaRPr b="1">
              <a:solidFill>
                <a:srgbClr val="000000"/>
              </a:solidFill>
              <a:latin typeface="Courier New" panose="02070309020205020404" charset="0"/>
              <a:cs typeface="Courier New" panose="02070309020205020404" charset="0"/>
            </a:endParaRPr>
          </a:p>
          <a:p>
            <a:pPr>
              <a:lnSpc>
                <a:spcPct val="80000"/>
              </a:lnSpc>
              <a:buNone/>
            </a:pPr>
            <a:r>
              <a:rPr b="1">
                <a:solidFill>
                  <a:srgbClr val="000000"/>
                </a:solidFill>
                <a:latin typeface="Courier New" panose="02070309020205020404" charset="0"/>
                <a:cs typeface="Courier New" panose="02070309020205020404" charset="0"/>
              </a:rPr>
              <a:t>                   EAT</a:t>
            </a:r>
            <a:endParaRPr b="1">
              <a:solidFill>
                <a:srgbClr val="000000"/>
              </a:solidFill>
              <a:latin typeface="Courier New" panose="02070309020205020404" charset="0"/>
              <a:cs typeface="Courier New" panose="02070309020205020404" charset="0"/>
            </a:endParaRPr>
          </a:p>
          <a:p>
            <a:pPr>
              <a:lnSpc>
                <a:spcPct val="80000"/>
              </a:lnSpc>
              <a:buNone/>
            </a:pPr>
            <a:endParaRPr b="1">
              <a:solidFill>
                <a:srgbClr val="000000"/>
              </a:solidFill>
              <a:latin typeface="Courier New" panose="02070309020205020404" charset="0"/>
              <a:cs typeface="Courier New" panose="02070309020205020404" charset="0"/>
            </a:endParaRPr>
          </a:p>
          <a:p>
            <a:pPr>
              <a:lnSpc>
                <a:spcPct val="80000"/>
              </a:lnSpc>
              <a:buNone/>
            </a:pPr>
            <a:r>
              <a:rPr b="1">
                <a:solidFill>
                  <a:srgbClr val="000000"/>
                </a:solidFill>
                <a:latin typeface="Courier New" panose="02070309020205020404" charset="0"/>
                <a:cs typeface="Courier New" panose="02070309020205020404" charset="0"/>
              </a:rPr>
              <a:t>              </a:t>
            </a:r>
            <a:r>
              <a:rPr b="1" err="1">
                <a:solidFill>
                  <a:srgbClr val="000000"/>
                </a:solidFill>
                <a:latin typeface="Courier New" panose="02070309020205020404" charset="0"/>
                <a:cs typeface="Courier New" panose="02070309020205020404" charset="0"/>
              </a:rPr>
              <a:t>DiningPhilosophers.putdown</a:t>
            </a:r>
            <a:r>
              <a:rPr b="1">
                <a:solidFill>
                  <a:srgbClr val="000000"/>
                </a:solidFill>
                <a:latin typeface="Courier New" panose="02070309020205020404" charset="0"/>
                <a:cs typeface="Courier New" panose="02070309020205020404" charset="0"/>
              </a:rPr>
              <a:t>(</a:t>
            </a:r>
            <a:r>
              <a:rPr b="1" err="1">
                <a:solidFill>
                  <a:srgbClr val="000000"/>
                </a:solidFill>
                <a:latin typeface="Courier New" panose="02070309020205020404" charset="0"/>
                <a:cs typeface="Courier New" panose="02070309020205020404" charset="0"/>
              </a:rPr>
              <a:t>i</a:t>
            </a:r>
            <a:r>
              <a:rPr b="1">
                <a:solidFill>
                  <a:srgbClr val="000000"/>
                </a:solidFill>
                <a:latin typeface="Courier New" panose="02070309020205020404" charset="0"/>
                <a:cs typeface="Courier New" panose="02070309020205020404" charset="0"/>
              </a:rPr>
              <a:t>);</a:t>
            </a:r>
            <a:endParaRPr b="1">
              <a:solidFill>
                <a:srgbClr val="000000"/>
              </a:solidFill>
              <a:latin typeface="Courier New" panose="02070309020205020404" charset="0"/>
              <a:cs typeface="Courier New" panose="02070309020205020404" charset="0"/>
            </a:endParaRPr>
          </a:p>
          <a:p>
            <a:pPr>
              <a:lnSpc>
                <a:spcPct val="80000"/>
              </a:lnSpc>
              <a:buNone/>
            </a:pPr>
            <a:endParaRPr>
              <a:solidFill>
                <a:srgbClr val="0000FF"/>
              </a:solidFill>
            </a:endParaRPr>
          </a:p>
          <a:p>
            <a:pPr>
              <a:lnSpc>
                <a:spcPct val="80000"/>
              </a:lnSpc>
            </a:pPr>
            <a:r>
              <a:t>No deadlock, but starvation is possible</a:t>
            </a:r>
          </a:p>
          <a:p>
            <a:pPr>
              <a:lnSpc>
                <a:spcPct val="80000"/>
              </a:lnSpc>
              <a:buNone/>
            </a:pPr>
            <a:endParaRPr>
              <a:solidFill>
                <a:srgbClr val="0000FF"/>
              </a:solidFill>
            </a:endParaRPr>
          </a:p>
          <a:p>
            <a:pPr>
              <a:lnSpc>
                <a:spcPct val="80000"/>
              </a:lnSpc>
              <a:buNone/>
            </a:pPr>
            <a:endParaRPr>
              <a:solidFill>
                <a:srgbClr val="0000FF"/>
              </a:solidFill>
            </a:endParaRPr>
          </a:p>
          <a:p>
            <a:pPr>
              <a:lnSpc>
                <a:spcPct val="80000"/>
              </a:lnSpc>
              <a:buNone/>
            </a:pPr>
            <a:r>
              <a:rPr i="1">
                <a:solidFill>
                  <a:srgbClr val="0000FF"/>
                </a:solidFill>
              </a:rPr>
              <a:t>       </a:t>
            </a:r>
            <a:endParaRPr i="1">
              <a:solidFill>
                <a:srgbClr val="0000FF"/>
              </a:solidFill>
            </a:endParaRPr>
          </a:p>
        </p:txBody>
      </p:sp>
      <p:sp>
        <p:nvSpPr>
          <p:cNvPr id="93186" name="Rectangle 2"/>
          <p:cNvSpPr/>
          <p:nvPr/>
        </p:nvSpPr>
        <p:spPr>
          <a:xfrm>
            <a:off x="1552575" y="280988"/>
            <a:ext cx="11876088" cy="850900"/>
          </a:xfrm>
          <a:prstGeom prst="rect">
            <a:avLst/>
          </a:prstGeom>
          <a:noFill/>
          <a:ln w="9525">
            <a:noFill/>
          </a:ln>
        </p:spPr>
        <p:txBody>
          <a:bodyPr lIns="130615" tIns="65308" rIns="130615" bIns="65308" anchor="b" anchorCtr="0"/>
          <a:p>
            <a:pPr algn="ctr" eaLnBrk="1" hangingPunct="1"/>
            <a:r>
              <a:rPr sz="4600" b="1" dirty="0">
                <a:solidFill>
                  <a:srgbClr val="006699"/>
                </a:solidFill>
                <a:latin typeface="Arial" panose="020B0604020202020204" pitchFamily="34" charset="0"/>
              </a:rPr>
              <a:t>Solution to Dining Philosophers (Cont.)</a:t>
            </a:r>
            <a:endParaRPr sz="4600" b="1" dirty="0">
              <a:solidFill>
                <a:srgbClr val="006699"/>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p:nvPr>
        </p:nvSpPr>
        <p:spPr>
          <a:xfrm>
            <a:off x="1557338" y="-12700"/>
            <a:ext cx="11572875" cy="1125538"/>
          </a:xfrm>
        </p:spPr>
        <p:txBody>
          <a:bodyPr vert="horz" wrap="square" lIns="130615" tIns="65308" rIns="130615" bIns="65308" anchor="b" anchorCtr="0"/>
          <a:p>
            <a:pPr eaLnBrk="1" hangingPunct="1"/>
            <a:r>
              <a:rPr sz="4000" dirty="0"/>
              <a:t>Monitor Implementation Using Semaphores</a:t>
            </a:r>
            <a:endParaRPr sz="4000" dirty="0"/>
          </a:p>
        </p:txBody>
      </p:sp>
      <p:sp>
        <p:nvSpPr>
          <p:cNvPr id="95234" name="Rectangle 3"/>
          <p:cNvSpPr>
            <a:spLocks noGrp="1"/>
          </p:cNvSpPr>
          <p:nvPr>
            <p:ph idx="1"/>
          </p:nvPr>
        </p:nvSpPr>
        <p:spPr>
          <a:xfrm>
            <a:off x="1579563" y="1854200"/>
            <a:ext cx="10564812" cy="5949950"/>
          </a:xfrm>
        </p:spPr>
        <p:txBody>
          <a:bodyPr vert="horz" wrap="square" lIns="130615" tIns="65308" rIns="130615" bIns="65308" anchor="t" anchorCtr="0"/>
          <a:p>
            <a:pPr defTabSz="914400">
              <a:lnSpc>
                <a:spcPct val="80000"/>
              </a:lnSpc>
              <a:tabLst>
                <a:tab pos="2698750" algn="l"/>
                <a:tab pos="3338830" algn="l"/>
                <a:tab pos="3584575" algn="l"/>
              </a:tabLst>
            </a:pPr>
            <a:r>
              <a:rPr sz="2300"/>
              <a:t>Variables </a:t>
            </a:r>
            <a:endParaRPr sz="2300"/>
          </a:p>
          <a:p>
            <a:pPr defTabSz="914400">
              <a:lnSpc>
                <a:spcPct val="80000"/>
              </a:lnSpc>
              <a:spcBef>
                <a:spcPct val="15000"/>
              </a:spcBef>
              <a:buNone/>
              <a:tabLst>
                <a:tab pos="2698750" algn="l"/>
                <a:tab pos="3338830" algn="l"/>
                <a:tab pos="3584575" algn="l"/>
              </a:tabLst>
            </a:pPr>
            <a:r>
              <a:rPr b="1">
                <a:solidFill>
                  <a:srgbClr val="000000"/>
                </a:solidFill>
                <a:latin typeface="Courier New" panose="02070309020205020404" charset="0"/>
                <a:cs typeface="Courier New" panose="02070309020205020404" charset="0"/>
              </a:rPr>
              <a:t>		semaphore mutex;  // (initially  = 1)</a:t>
            </a:r>
            <a:endParaRPr b="1">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2698750" algn="l"/>
                <a:tab pos="3338830" algn="l"/>
                <a:tab pos="3584575" algn="l"/>
              </a:tabLst>
            </a:pPr>
            <a:r>
              <a:rPr b="1">
                <a:solidFill>
                  <a:srgbClr val="000000"/>
                </a:solidFill>
                <a:latin typeface="Courier New" panose="02070309020205020404" charset="0"/>
                <a:cs typeface="Courier New" panose="02070309020205020404" charset="0"/>
              </a:rPr>
              <a:t>		semaphore next;   // (initially  = 0)</a:t>
            </a:r>
            <a:endParaRPr b="1">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2698750" algn="l"/>
                <a:tab pos="3338830" algn="l"/>
                <a:tab pos="3584575" algn="l"/>
              </a:tabLst>
            </a:pPr>
            <a:r>
              <a:rPr b="1">
                <a:solidFill>
                  <a:srgbClr val="000000"/>
                </a:solidFill>
                <a:latin typeface="Courier New" panose="02070309020205020404" charset="0"/>
                <a:cs typeface="Courier New" panose="02070309020205020404" charset="0"/>
              </a:rPr>
              <a:t>		</a:t>
            </a:r>
            <a:r>
              <a:rPr b="1" err="1">
                <a:solidFill>
                  <a:srgbClr val="000000"/>
                </a:solidFill>
                <a:latin typeface="Courier New" panose="02070309020205020404" charset="0"/>
                <a:cs typeface="Courier New" panose="02070309020205020404" charset="0"/>
              </a:rPr>
              <a:t>int</a:t>
            </a:r>
            <a:r>
              <a:rPr b="1">
                <a:solidFill>
                  <a:srgbClr val="000000"/>
                </a:solidFill>
                <a:latin typeface="Courier New" panose="02070309020205020404" charset="0"/>
                <a:cs typeface="Courier New" panose="02070309020205020404" charset="0"/>
              </a:rPr>
              <a:t> </a:t>
            </a:r>
            <a:r>
              <a:rPr b="1" err="1">
                <a:solidFill>
                  <a:srgbClr val="000000"/>
                </a:solidFill>
                <a:latin typeface="Courier New" panose="02070309020205020404" charset="0"/>
                <a:cs typeface="Courier New" panose="02070309020205020404" charset="0"/>
              </a:rPr>
              <a:t>next_count</a:t>
            </a:r>
            <a:r>
              <a:rPr b="1">
                <a:solidFill>
                  <a:srgbClr val="000000"/>
                </a:solidFill>
                <a:latin typeface="Courier New" panose="02070309020205020404" charset="0"/>
                <a:cs typeface="Courier New" panose="02070309020205020404" charset="0"/>
              </a:rPr>
              <a:t> = 0;</a:t>
            </a:r>
            <a:br>
              <a:rPr b="1">
                <a:solidFill>
                  <a:srgbClr val="000000"/>
                </a:solidFill>
                <a:latin typeface="Courier New" panose="02070309020205020404" charset="0"/>
                <a:cs typeface="Courier New" panose="02070309020205020404" charset="0"/>
              </a:rPr>
            </a:br>
            <a:endParaRPr b="1">
              <a:solidFill>
                <a:srgbClr val="000000"/>
              </a:solidFill>
              <a:latin typeface="Courier New" panose="02070309020205020404" charset="0"/>
              <a:cs typeface="Courier New" panose="02070309020205020404" charset="0"/>
            </a:endParaRPr>
          </a:p>
          <a:p>
            <a:pPr defTabSz="914400">
              <a:lnSpc>
                <a:spcPct val="80000"/>
              </a:lnSpc>
              <a:tabLst>
                <a:tab pos="2698750" algn="l"/>
                <a:tab pos="3338830" algn="l"/>
                <a:tab pos="3584575" algn="l"/>
              </a:tabLst>
            </a:pPr>
            <a:r>
              <a:rPr sz="2300"/>
              <a:t>Each procedure </a:t>
            </a:r>
            <a:r>
              <a:rPr sz="2300" b="1" i="1"/>
              <a:t>F</a:t>
            </a:r>
            <a:r>
              <a:rPr sz="2300"/>
              <a:t>  will be replaced by</a:t>
            </a:r>
            <a:endParaRPr sz="2300"/>
          </a:p>
          <a:p>
            <a:pPr defTabSz="914400">
              <a:lnSpc>
                <a:spcPct val="80000"/>
              </a:lnSpc>
              <a:tabLst>
                <a:tab pos="2698750" algn="l"/>
                <a:tab pos="3338830" algn="l"/>
                <a:tab pos="3584575" algn="l"/>
              </a:tabLst>
            </a:pPr>
            <a:endParaRPr sz="2300"/>
          </a:p>
          <a:p>
            <a:pPr defTabSz="914400">
              <a:lnSpc>
                <a:spcPct val="80000"/>
              </a:lnSpc>
              <a:spcBef>
                <a:spcPct val="15000"/>
              </a:spcBef>
              <a:buNone/>
              <a:tabLst>
                <a:tab pos="2698750" algn="l"/>
                <a:tab pos="3338830" algn="l"/>
                <a:tab pos="3584575" algn="l"/>
              </a:tabLst>
            </a:pPr>
            <a:r>
              <a:rPr b="1">
                <a:solidFill>
                  <a:srgbClr val="000000"/>
                </a:solidFill>
                <a:latin typeface="Courier New" panose="02070309020205020404" charset="0"/>
                <a:cs typeface="Courier New" panose="02070309020205020404" charset="0"/>
              </a:rPr>
              <a:t>			wait(mutex);</a:t>
            </a:r>
            <a:endParaRPr b="1">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2698750" algn="l"/>
                <a:tab pos="3338830" algn="l"/>
                <a:tab pos="3584575" algn="l"/>
              </a:tabLst>
            </a:pPr>
            <a:r>
              <a:rPr b="1">
                <a:solidFill>
                  <a:srgbClr val="000000"/>
                </a:solidFill>
                <a:latin typeface="Courier New" panose="02070309020205020404" charset="0"/>
                <a:cs typeface="Courier New" panose="02070309020205020404" charset="0"/>
              </a:rPr>
              <a:t>			     </a:t>
            </a:r>
            <a:r>
              <a:rPr b="1">
                <a:solidFill>
                  <a:srgbClr val="000000"/>
                </a:solidFill>
                <a:latin typeface="Courier New" panose="02070309020205020404" charset="0"/>
                <a:ea typeface="Courier New" panose="02070309020205020404" charset="0"/>
              </a:rPr>
              <a:t>…</a:t>
            </a:r>
            <a:r>
              <a:rPr b="1">
                <a:solidFill>
                  <a:srgbClr val="000000"/>
                </a:solidFill>
                <a:latin typeface="Courier New" panose="02070309020205020404" charset="0"/>
                <a:cs typeface="Courier New" panose="02070309020205020404" charset="0"/>
              </a:rPr>
              <a:t>			 </a:t>
            </a:r>
            <a:endParaRPr b="1">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2698750" algn="l"/>
                <a:tab pos="3338830" algn="l"/>
                <a:tab pos="3584575" algn="l"/>
              </a:tabLst>
            </a:pPr>
            <a:r>
              <a:rPr b="1">
                <a:solidFill>
                  <a:srgbClr val="000000"/>
                </a:solidFill>
                <a:latin typeface="Courier New" panose="02070309020205020404" charset="0"/>
                <a:cs typeface="Courier New" panose="02070309020205020404" charset="0"/>
              </a:rPr>
              <a:t>                         body of F;</a:t>
            </a:r>
            <a:endParaRPr b="1">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2698750" algn="l"/>
                <a:tab pos="3338830" algn="l"/>
                <a:tab pos="3584575" algn="l"/>
              </a:tabLst>
            </a:pPr>
            <a:endParaRPr b="1">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2698750" algn="l"/>
                <a:tab pos="3338830" algn="l"/>
                <a:tab pos="3584575" algn="l"/>
              </a:tabLst>
            </a:pPr>
            <a:r>
              <a:rPr b="1">
                <a:solidFill>
                  <a:srgbClr val="000000"/>
                </a:solidFill>
                <a:latin typeface="Courier New" panose="02070309020205020404" charset="0"/>
                <a:cs typeface="Courier New" panose="02070309020205020404" charset="0"/>
              </a:rPr>
              <a:t>			     </a:t>
            </a:r>
            <a:r>
              <a:rPr b="1">
                <a:solidFill>
                  <a:srgbClr val="000000"/>
                </a:solidFill>
                <a:latin typeface="Courier New" panose="02070309020205020404" charset="0"/>
                <a:ea typeface="Courier New" panose="02070309020205020404" charset="0"/>
              </a:rPr>
              <a:t>…</a:t>
            </a:r>
            <a:endParaRPr b="1">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2698750" algn="l"/>
                <a:tab pos="3338830" algn="l"/>
                <a:tab pos="3584575" algn="l"/>
              </a:tabLst>
            </a:pPr>
            <a:r>
              <a:rPr b="1">
                <a:solidFill>
                  <a:srgbClr val="000000"/>
                </a:solidFill>
                <a:latin typeface="Courier New" panose="02070309020205020404" charset="0"/>
                <a:cs typeface="Courier New" panose="02070309020205020404" charset="0"/>
              </a:rPr>
              <a:t>			if (</a:t>
            </a:r>
            <a:r>
              <a:rPr b="1" err="1">
                <a:solidFill>
                  <a:srgbClr val="000000"/>
                </a:solidFill>
                <a:latin typeface="Courier New" panose="02070309020205020404" charset="0"/>
                <a:cs typeface="Courier New" panose="02070309020205020404" charset="0"/>
              </a:rPr>
              <a:t>next_count</a:t>
            </a:r>
            <a:r>
              <a:rPr b="1">
                <a:solidFill>
                  <a:srgbClr val="000000"/>
                </a:solidFill>
                <a:latin typeface="Courier New" panose="02070309020205020404" charset="0"/>
                <a:cs typeface="Courier New" panose="02070309020205020404" charset="0"/>
              </a:rPr>
              <a:t> &gt; 0)</a:t>
            </a:r>
            <a:endParaRPr b="1">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2698750" algn="l"/>
                <a:tab pos="3338830" algn="l"/>
                <a:tab pos="3584575" algn="l"/>
              </a:tabLst>
            </a:pPr>
            <a:r>
              <a:rPr b="1">
                <a:solidFill>
                  <a:srgbClr val="000000"/>
                </a:solidFill>
                <a:latin typeface="Courier New" panose="02070309020205020404" charset="0"/>
                <a:cs typeface="Courier New" panose="02070309020205020404" charset="0"/>
              </a:rPr>
              <a:t>				signal(next)</a:t>
            </a:r>
            <a:endParaRPr b="1">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2698750" algn="l"/>
                <a:tab pos="3338830" algn="l"/>
                <a:tab pos="3584575" algn="l"/>
              </a:tabLst>
            </a:pPr>
            <a:r>
              <a:rPr b="1">
                <a:solidFill>
                  <a:srgbClr val="000000"/>
                </a:solidFill>
                <a:latin typeface="Courier New" panose="02070309020205020404" charset="0"/>
                <a:cs typeface="Courier New" panose="02070309020205020404" charset="0"/>
              </a:rPr>
              <a:t>			else </a:t>
            </a:r>
            <a:endParaRPr b="1">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2698750" algn="l"/>
                <a:tab pos="3338830" algn="l"/>
                <a:tab pos="3584575" algn="l"/>
              </a:tabLst>
            </a:pPr>
            <a:r>
              <a:rPr b="1">
                <a:solidFill>
                  <a:srgbClr val="000000"/>
                </a:solidFill>
                <a:latin typeface="Courier New" panose="02070309020205020404" charset="0"/>
                <a:cs typeface="Courier New" panose="02070309020205020404" charset="0"/>
              </a:rPr>
              <a:t>				signal(mutex);</a:t>
            </a:r>
            <a:br>
              <a:rPr b="1">
                <a:solidFill>
                  <a:srgbClr val="000000"/>
                </a:solidFill>
                <a:latin typeface="Courier New" panose="02070309020205020404" charset="0"/>
                <a:cs typeface="Courier New" panose="02070309020205020404" charset="0"/>
              </a:rPr>
            </a:br>
            <a:endParaRPr b="1">
              <a:solidFill>
                <a:srgbClr val="000000"/>
              </a:solidFill>
              <a:latin typeface="Courier New" panose="02070309020205020404" charset="0"/>
              <a:cs typeface="Courier New" panose="02070309020205020404" charset="0"/>
            </a:endParaRPr>
          </a:p>
          <a:p>
            <a:pPr defTabSz="914400">
              <a:lnSpc>
                <a:spcPct val="80000"/>
              </a:lnSpc>
              <a:tabLst>
                <a:tab pos="2698750" algn="l"/>
                <a:tab pos="3338830" algn="l"/>
                <a:tab pos="3584575" algn="l"/>
              </a:tabLst>
            </a:pPr>
            <a:r>
              <a:rPr sz="2300"/>
              <a:t>Mutual exclusion within a monitor is ensured</a:t>
            </a:r>
            <a:endParaRPr sz="23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xfrm>
            <a:off x="1371600" y="369888"/>
            <a:ext cx="11658600" cy="768350"/>
          </a:xfrm>
        </p:spPr>
        <p:txBody>
          <a:bodyPr vert="horz" wrap="square" lIns="130615" tIns="65308" rIns="130615" bIns="65308" anchor="b" anchorCtr="0"/>
          <a:p>
            <a:pPr eaLnBrk="1" hangingPunct="1"/>
            <a:r>
              <a:rPr sz="4000" dirty="0"/>
              <a:t>Monitor Implementation – Condition Variables</a:t>
            </a:r>
            <a:endParaRPr sz="4000" dirty="0"/>
          </a:p>
        </p:txBody>
      </p:sp>
      <p:sp>
        <p:nvSpPr>
          <p:cNvPr id="97282" name="Rectangle 3"/>
          <p:cNvSpPr>
            <a:spLocks noGrp="1"/>
          </p:cNvSpPr>
          <p:nvPr>
            <p:ph idx="1"/>
          </p:nvPr>
        </p:nvSpPr>
        <p:spPr/>
        <p:txBody>
          <a:bodyPr vert="horz" wrap="square" lIns="130615" tIns="65308" rIns="130615" bIns="65308" anchor="t" anchorCtr="0"/>
          <a:p>
            <a:pPr defTabSz="914400">
              <a:lnSpc>
                <a:spcPct val="90000"/>
              </a:lnSpc>
              <a:spcBef>
                <a:spcPct val="15000"/>
              </a:spcBef>
              <a:tabLst>
                <a:tab pos="2616200" algn="l"/>
                <a:tab pos="3171825" algn="l"/>
              </a:tabLst>
            </a:pPr>
            <a:r>
              <a:rPr sz="2300"/>
              <a:t>For each condition variable </a:t>
            </a:r>
            <a:r>
              <a:rPr sz="2300" b="1" i="1"/>
              <a:t>x</a:t>
            </a:r>
            <a:r>
              <a:rPr sz="2300"/>
              <a:t>, we  have:</a:t>
            </a:r>
            <a:endParaRPr sz="2300"/>
          </a:p>
          <a:p>
            <a:pPr defTabSz="914400">
              <a:lnSpc>
                <a:spcPct val="90000"/>
              </a:lnSpc>
              <a:spcBef>
                <a:spcPct val="15000"/>
              </a:spcBef>
              <a:buNone/>
              <a:tabLst>
                <a:tab pos="2616200" algn="l"/>
                <a:tab pos="3171825" algn="l"/>
              </a:tabLst>
            </a:pPr>
            <a:endParaRPr sz="2300"/>
          </a:p>
          <a:p>
            <a:pPr defTabSz="914400">
              <a:lnSpc>
                <a:spcPct val="90000"/>
              </a:lnSpc>
              <a:spcBef>
                <a:spcPct val="15000"/>
              </a:spcBef>
              <a:buNone/>
              <a:tabLst>
                <a:tab pos="2616200" algn="l"/>
                <a:tab pos="3171825" algn="l"/>
              </a:tabLst>
            </a:pPr>
            <a:r>
              <a:rPr b="1">
                <a:solidFill>
                  <a:srgbClr val="000000"/>
                </a:solidFill>
                <a:latin typeface="Courier New" panose="02070309020205020404" charset="0"/>
                <a:cs typeface="Courier New" panose="02070309020205020404" charset="0"/>
              </a:rPr>
              <a:t>		semaphore </a:t>
            </a:r>
            <a:r>
              <a:rPr b="1" err="1">
                <a:solidFill>
                  <a:srgbClr val="000000"/>
                </a:solidFill>
                <a:latin typeface="Courier New" panose="02070309020205020404" charset="0"/>
                <a:cs typeface="Courier New" panose="02070309020205020404" charset="0"/>
              </a:rPr>
              <a:t>x_sem</a:t>
            </a:r>
            <a:r>
              <a:rPr b="1">
                <a:solidFill>
                  <a:srgbClr val="000000"/>
                </a:solidFill>
                <a:latin typeface="Courier New" panose="02070309020205020404" charset="0"/>
                <a:cs typeface="Courier New" panose="02070309020205020404" charset="0"/>
              </a:rPr>
              <a:t>; // (initially  = 0)</a:t>
            </a:r>
            <a:endParaRPr b="1">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2616200" algn="l"/>
                <a:tab pos="3171825" algn="l"/>
              </a:tabLst>
            </a:pPr>
            <a:r>
              <a:rPr b="1">
                <a:solidFill>
                  <a:srgbClr val="000000"/>
                </a:solidFill>
                <a:latin typeface="Courier New" panose="02070309020205020404" charset="0"/>
                <a:cs typeface="Courier New" panose="02070309020205020404" charset="0"/>
              </a:rPr>
              <a:t>		</a:t>
            </a:r>
            <a:r>
              <a:rPr b="1" err="1">
                <a:solidFill>
                  <a:srgbClr val="000000"/>
                </a:solidFill>
                <a:latin typeface="Courier New" panose="02070309020205020404" charset="0"/>
                <a:cs typeface="Courier New" panose="02070309020205020404" charset="0"/>
              </a:rPr>
              <a:t>int</a:t>
            </a:r>
            <a:r>
              <a:rPr b="1">
                <a:solidFill>
                  <a:srgbClr val="000000"/>
                </a:solidFill>
                <a:latin typeface="Courier New" panose="02070309020205020404" charset="0"/>
                <a:cs typeface="Courier New" panose="02070309020205020404" charset="0"/>
              </a:rPr>
              <a:t> </a:t>
            </a:r>
            <a:r>
              <a:rPr b="1" err="1">
                <a:solidFill>
                  <a:srgbClr val="000000"/>
                </a:solidFill>
                <a:latin typeface="Courier New" panose="02070309020205020404" charset="0"/>
                <a:cs typeface="Courier New" panose="02070309020205020404" charset="0"/>
              </a:rPr>
              <a:t>x_count</a:t>
            </a:r>
            <a:r>
              <a:rPr b="1">
                <a:solidFill>
                  <a:srgbClr val="000000"/>
                </a:solidFill>
                <a:latin typeface="Courier New" panose="02070309020205020404" charset="0"/>
                <a:cs typeface="Courier New" panose="02070309020205020404" charset="0"/>
              </a:rPr>
              <a:t> = 0;</a:t>
            </a:r>
            <a:br>
              <a:rPr b="1">
                <a:solidFill>
                  <a:srgbClr val="000000"/>
                </a:solidFill>
                <a:latin typeface="Courier New" panose="02070309020205020404" charset="0"/>
                <a:cs typeface="Courier New" panose="02070309020205020404" charset="0"/>
              </a:rPr>
            </a:br>
            <a:endParaRPr b="1">
              <a:solidFill>
                <a:srgbClr val="000000"/>
              </a:solidFill>
              <a:latin typeface="Courier New" panose="02070309020205020404" charset="0"/>
              <a:cs typeface="Courier New" panose="02070309020205020404" charset="0"/>
            </a:endParaRPr>
          </a:p>
          <a:p>
            <a:pPr defTabSz="914400">
              <a:lnSpc>
                <a:spcPct val="90000"/>
              </a:lnSpc>
              <a:spcBef>
                <a:spcPct val="15000"/>
              </a:spcBef>
              <a:tabLst>
                <a:tab pos="2616200" algn="l"/>
                <a:tab pos="3171825" algn="l"/>
              </a:tabLst>
            </a:pPr>
            <a:r>
              <a:rPr sz="2300"/>
              <a:t>The operation </a:t>
            </a:r>
            <a:r>
              <a:rPr sz="2300" err="1">
                <a:solidFill>
                  <a:srgbClr val="0000FF"/>
                </a:solidFill>
              </a:rPr>
              <a:t>x.wait</a:t>
            </a:r>
            <a:r>
              <a:rPr sz="2300" b="1"/>
              <a:t> </a:t>
            </a:r>
            <a:r>
              <a:rPr sz="2300"/>
              <a:t>can be implemented as:</a:t>
            </a:r>
            <a:endParaRPr sz="2300"/>
          </a:p>
          <a:p>
            <a:pPr defTabSz="914400">
              <a:lnSpc>
                <a:spcPct val="90000"/>
              </a:lnSpc>
              <a:spcBef>
                <a:spcPct val="15000"/>
              </a:spcBef>
              <a:buNone/>
              <a:tabLst>
                <a:tab pos="2616200" algn="l"/>
                <a:tab pos="3171825" algn="l"/>
              </a:tabLst>
            </a:pPr>
            <a:r>
              <a:rPr sz="2300"/>
              <a:t>		</a:t>
            </a:r>
            <a:endParaRPr sz="2300"/>
          </a:p>
          <a:p>
            <a:pPr defTabSz="914400">
              <a:lnSpc>
                <a:spcPct val="90000"/>
              </a:lnSpc>
              <a:spcBef>
                <a:spcPct val="15000"/>
              </a:spcBef>
              <a:buNone/>
              <a:tabLst>
                <a:tab pos="2616200" algn="l"/>
                <a:tab pos="3171825" algn="l"/>
              </a:tabLst>
            </a:pPr>
            <a:r>
              <a:rPr b="1">
                <a:solidFill>
                  <a:srgbClr val="000000"/>
                </a:solidFill>
                <a:latin typeface="Courier New" panose="02070309020205020404" charset="0"/>
                <a:cs typeface="Courier New" panose="02070309020205020404" charset="0"/>
              </a:rPr>
              <a:t>		</a:t>
            </a:r>
            <a:r>
              <a:rPr b="1" err="1">
                <a:solidFill>
                  <a:srgbClr val="000000"/>
                </a:solidFill>
                <a:latin typeface="Courier New" panose="02070309020205020404" charset="0"/>
                <a:cs typeface="Courier New" panose="02070309020205020404" charset="0"/>
              </a:rPr>
              <a:t>x_count</a:t>
            </a:r>
            <a:r>
              <a:rPr b="1">
                <a:solidFill>
                  <a:srgbClr val="000000"/>
                </a:solidFill>
                <a:latin typeface="Courier New" panose="02070309020205020404" charset="0"/>
                <a:cs typeface="Courier New" panose="02070309020205020404" charset="0"/>
              </a:rPr>
              <a:t>++;</a:t>
            </a:r>
            <a:endParaRPr b="1">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2616200" algn="l"/>
                <a:tab pos="3171825" algn="l"/>
              </a:tabLst>
            </a:pPr>
            <a:r>
              <a:rPr b="1">
                <a:solidFill>
                  <a:srgbClr val="000000"/>
                </a:solidFill>
                <a:latin typeface="Courier New" panose="02070309020205020404" charset="0"/>
                <a:cs typeface="Courier New" panose="02070309020205020404" charset="0"/>
              </a:rPr>
              <a:t>		if (</a:t>
            </a:r>
            <a:r>
              <a:rPr b="1" err="1">
                <a:solidFill>
                  <a:srgbClr val="000000"/>
                </a:solidFill>
                <a:latin typeface="Courier New" panose="02070309020205020404" charset="0"/>
                <a:cs typeface="Courier New" panose="02070309020205020404" charset="0"/>
              </a:rPr>
              <a:t>next_count</a:t>
            </a:r>
            <a:r>
              <a:rPr b="1">
                <a:solidFill>
                  <a:srgbClr val="000000"/>
                </a:solidFill>
                <a:latin typeface="Courier New" panose="02070309020205020404" charset="0"/>
                <a:cs typeface="Courier New" panose="02070309020205020404" charset="0"/>
              </a:rPr>
              <a:t> &gt; 0)</a:t>
            </a:r>
            <a:endParaRPr b="1">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2616200" algn="l"/>
                <a:tab pos="3171825" algn="l"/>
              </a:tabLst>
            </a:pPr>
            <a:r>
              <a:rPr b="1">
                <a:solidFill>
                  <a:srgbClr val="000000"/>
                </a:solidFill>
                <a:latin typeface="Courier New" panose="02070309020205020404" charset="0"/>
                <a:cs typeface="Courier New" panose="02070309020205020404" charset="0"/>
              </a:rPr>
              <a:t>			signal(next);</a:t>
            </a:r>
            <a:endParaRPr b="1">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2616200" algn="l"/>
                <a:tab pos="3171825" algn="l"/>
              </a:tabLst>
            </a:pPr>
            <a:r>
              <a:rPr b="1">
                <a:solidFill>
                  <a:srgbClr val="000000"/>
                </a:solidFill>
                <a:latin typeface="Courier New" panose="02070309020205020404" charset="0"/>
                <a:cs typeface="Courier New" panose="02070309020205020404" charset="0"/>
              </a:rPr>
              <a:t>		else</a:t>
            </a:r>
            <a:endParaRPr b="1">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2616200" algn="l"/>
                <a:tab pos="3171825" algn="l"/>
              </a:tabLst>
            </a:pPr>
            <a:r>
              <a:rPr b="1">
                <a:solidFill>
                  <a:srgbClr val="000000"/>
                </a:solidFill>
                <a:latin typeface="Courier New" panose="02070309020205020404" charset="0"/>
                <a:cs typeface="Courier New" panose="02070309020205020404" charset="0"/>
              </a:rPr>
              <a:t>			signal(mutex);</a:t>
            </a:r>
            <a:endParaRPr b="1">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2616200" algn="l"/>
                <a:tab pos="3171825" algn="l"/>
              </a:tabLst>
            </a:pPr>
            <a:r>
              <a:rPr b="1">
                <a:solidFill>
                  <a:srgbClr val="000000"/>
                </a:solidFill>
                <a:latin typeface="Courier New" panose="02070309020205020404" charset="0"/>
                <a:cs typeface="Courier New" panose="02070309020205020404" charset="0"/>
              </a:rPr>
              <a:t>		wait(</a:t>
            </a:r>
            <a:r>
              <a:rPr b="1" err="1">
                <a:solidFill>
                  <a:srgbClr val="000000"/>
                </a:solidFill>
                <a:latin typeface="Courier New" panose="02070309020205020404" charset="0"/>
                <a:cs typeface="Courier New" panose="02070309020205020404" charset="0"/>
              </a:rPr>
              <a:t>x_sem</a:t>
            </a:r>
            <a:r>
              <a:rPr b="1">
                <a:solidFill>
                  <a:srgbClr val="000000"/>
                </a:solidFill>
                <a:latin typeface="Courier New" panose="02070309020205020404" charset="0"/>
                <a:cs typeface="Courier New" panose="02070309020205020404" charset="0"/>
              </a:rPr>
              <a:t>);</a:t>
            </a:r>
            <a:endParaRPr b="1">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2616200" algn="l"/>
                <a:tab pos="3171825" algn="l"/>
              </a:tabLst>
            </a:pPr>
            <a:r>
              <a:rPr b="1">
                <a:solidFill>
                  <a:srgbClr val="000000"/>
                </a:solidFill>
                <a:latin typeface="Courier New" panose="02070309020205020404" charset="0"/>
                <a:cs typeface="Courier New" panose="02070309020205020404" charset="0"/>
              </a:rPr>
              <a:t>		</a:t>
            </a:r>
            <a:r>
              <a:rPr b="1" err="1">
                <a:solidFill>
                  <a:srgbClr val="000000"/>
                </a:solidFill>
                <a:latin typeface="Courier New" panose="02070309020205020404" charset="0"/>
                <a:cs typeface="Courier New" panose="02070309020205020404" charset="0"/>
              </a:rPr>
              <a:t>x_count</a:t>
            </a:r>
            <a:r>
              <a:rPr b="1">
                <a:solidFill>
                  <a:srgbClr val="000000"/>
                </a:solidFill>
                <a:latin typeface="Courier New" panose="02070309020205020404" charset="0"/>
                <a:cs typeface="Courier New" panose="02070309020205020404" charset="0"/>
              </a:rPr>
              <a:t>--;</a:t>
            </a:r>
            <a:endParaRPr b="1">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2616200" algn="l"/>
                <a:tab pos="3171825" algn="l"/>
              </a:tabLst>
            </a:pPr>
            <a:r>
              <a:rPr sz="2300" b="1"/>
              <a:t>		</a:t>
            </a:r>
            <a:endParaRPr sz="23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type="title"/>
          </p:nvPr>
        </p:nvSpPr>
        <p:spPr>
          <a:xfrm>
            <a:off x="1400175" y="369888"/>
            <a:ext cx="11630025" cy="768350"/>
          </a:xfrm>
        </p:spPr>
        <p:txBody>
          <a:bodyPr vert="horz" wrap="square" lIns="130615" tIns="65308" rIns="130615" bIns="65308" anchor="b" anchorCtr="0"/>
          <a:p>
            <a:pPr eaLnBrk="1" hangingPunct="1"/>
            <a:r>
              <a:rPr dirty="0"/>
              <a:t>Monitor Implementation (Cont.)</a:t>
            </a:r>
            <a:endParaRPr dirty="0"/>
          </a:p>
        </p:txBody>
      </p:sp>
      <p:sp>
        <p:nvSpPr>
          <p:cNvPr id="99330" name="Rectangle 3"/>
          <p:cNvSpPr>
            <a:spLocks noGrp="1"/>
          </p:cNvSpPr>
          <p:nvPr>
            <p:ph idx="1"/>
          </p:nvPr>
        </p:nvSpPr>
        <p:spPr/>
        <p:txBody>
          <a:bodyPr vert="horz" wrap="square" lIns="130615" tIns="65308" rIns="130615" bIns="65308" anchor="t" anchorCtr="0"/>
          <a:p>
            <a:pPr defTabSz="914400">
              <a:tabLst>
                <a:tab pos="1957705" algn="l"/>
                <a:tab pos="2451100" algn="l"/>
                <a:tab pos="3338830" algn="l"/>
              </a:tabLst>
            </a:pPr>
            <a:r>
              <a:t>The operation </a:t>
            </a:r>
            <a:r>
              <a:rPr b="1" err="1">
                <a:solidFill>
                  <a:srgbClr val="000000"/>
                </a:solidFill>
                <a:latin typeface="Courier New" panose="02070309020205020404" charset="0"/>
                <a:cs typeface="Courier New" panose="02070309020205020404" charset="0"/>
              </a:rPr>
              <a:t>x.signal</a:t>
            </a:r>
            <a:r>
              <a:rPr b="1">
                <a:solidFill>
                  <a:srgbClr val="000000"/>
                </a:solidFill>
                <a:latin typeface="Courier New" panose="02070309020205020404" charset="0"/>
                <a:cs typeface="Courier New" panose="02070309020205020404" charset="0"/>
              </a:rPr>
              <a:t> </a:t>
            </a:r>
            <a:r>
              <a:t>can be implemented as:</a:t>
            </a:r>
            <a:br/>
          </a:p>
          <a:p>
            <a:pPr defTabSz="914400">
              <a:spcBef>
                <a:spcPct val="15000"/>
              </a:spcBef>
              <a:buNone/>
              <a:tabLst>
                <a:tab pos="1957705" algn="l"/>
                <a:tab pos="2451100" algn="l"/>
                <a:tab pos="3338830" algn="l"/>
              </a:tabLst>
            </a:pPr>
            <a:r>
              <a:rPr b="1">
                <a:solidFill>
                  <a:srgbClr val="000000"/>
                </a:solidFill>
                <a:latin typeface="Courier New" panose="02070309020205020404" charset="0"/>
                <a:cs typeface="Courier New" panose="02070309020205020404" charset="0"/>
              </a:rPr>
              <a:t>		if (</a:t>
            </a:r>
            <a:r>
              <a:rPr b="1" err="1">
                <a:solidFill>
                  <a:srgbClr val="000000"/>
                </a:solidFill>
                <a:latin typeface="Courier New" panose="02070309020205020404" charset="0"/>
                <a:cs typeface="Courier New" panose="02070309020205020404" charset="0"/>
              </a:rPr>
              <a:t>x_count</a:t>
            </a:r>
            <a:r>
              <a:rPr b="1">
                <a:solidFill>
                  <a:srgbClr val="000000"/>
                </a:solidFill>
                <a:latin typeface="Courier New" panose="02070309020205020404" charset="0"/>
                <a:cs typeface="Courier New" panose="02070309020205020404" charset="0"/>
              </a:rPr>
              <a:t> &gt; 0) {</a:t>
            </a:r>
            <a:endParaRPr b="1">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b="1">
                <a:solidFill>
                  <a:srgbClr val="000000"/>
                </a:solidFill>
                <a:latin typeface="Courier New" panose="02070309020205020404" charset="0"/>
                <a:cs typeface="Courier New" panose="02070309020205020404" charset="0"/>
              </a:rPr>
              <a:t>			</a:t>
            </a:r>
            <a:r>
              <a:rPr b="1" err="1">
                <a:solidFill>
                  <a:srgbClr val="000000"/>
                </a:solidFill>
                <a:latin typeface="Courier New" panose="02070309020205020404" charset="0"/>
                <a:cs typeface="Courier New" panose="02070309020205020404" charset="0"/>
              </a:rPr>
              <a:t>next_count</a:t>
            </a:r>
            <a:r>
              <a:rPr b="1">
                <a:solidFill>
                  <a:srgbClr val="000000"/>
                </a:solidFill>
                <a:latin typeface="Courier New" panose="02070309020205020404" charset="0"/>
                <a:cs typeface="Courier New" panose="02070309020205020404" charset="0"/>
              </a:rPr>
              <a:t>++;</a:t>
            </a:r>
            <a:endParaRPr b="1">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b="1">
                <a:solidFill>
                  <a:srgbClr val="000000"/>
                </a:solidFill>
                <a:latin typeface="Courier New" panose="02070309020205020404" charset="0"/>
                <a:cs typeface="Courier New" panose="02070309020205020404" charset="0"/>
              </a:rPr>
              <a:t>			signal(</a:t>
            </a:r>
            <a:r>
              <a:rPr b="1" err="1">
                <a:solidFill>
                  <a:srgbClr val="000000"/>
                </a:solidFill>
                <a:latin typeface="Courier New" panose="02070309020205020404" charset="0"/>
                <a:cs typeface="Courier New" panose="02070309020205020404" charset="0"/>
              </a:rPr>
              <a:t>x_sem</a:t>
            </a:r>
            <a:r>
              <a:rPr b="1">
                <a:solidFill>
                  <a:srgbClr val="000000"/>
                </a:solidFill>
                <a:latin typeface="Courier New" panose="02070309020205020404" charset="0"/>
                <a:cs typeface="Courier New" panose="02070309020205020404" charset="0"/>
              </a:rPr>
              <a:t>);</a:t>
            </a:r>
            <a:endParaRPr b="1">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b="1">
                <a:solidFill>
                  <a:srgbClr val="000000"/>
                </a:solidFill>
                <a:latin typeface="Courier New" panose="02070309020205020404" charset="0"/>
                <a:cs typeface="Courier New" panose="02070309020205020404" charset="0"/>
              </a:rPr>
              <a:t>			wait(next);</a:t>
            </a:r>
            <a:endParaRPr b="1">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b="1">
                <a:solidFill>
                  <a:srgbClr val="000000"/>
                </a:solidFill>
                <a:latin typeface="Courier New" panose="02070309020205020404" charset="0"/>
                <a:cs typeface="Courier New" panose="02070309020205020404" charset="0"/>
              </a:rPr>
              <a:t>			</a:t>
            </a:r>
            <a:r>
              <a:rPr b="1" err="1">
                <a:solidFill>
                  <a:srgbClr val="000000"/>
                </a:solidFill>
                <a:latin typeface="Courier New" panose="02070309020205020404" charset="0"/>
                <a:cs typeface="Courier New" panose="02070309020205020404" charset="0"/>
              </a:rPr>
              <a:t>next_count</a:t>
            </a:r>
            <a:r>
              <a:rPr b="1">
                <a:solidFill>
                  <a:srgbClr val="000000"/>
                </a:solidFill>
                <a:latin typeface="Courier New" panose="02070309020205020404" charset="0"/>
                <a:cs typeface="Courier New" panose="02070309020205020404" charset="0"/>
              </a:rPr>
              <a:t>--;</a:t>
            </a:r>
            <a:endParaRPr b="1">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b="1">
                <a:solidFill>
                  <a:srgbClr val="000000"/>
                </a:solidFill>
                <a:latin typeface="Courier New" panose="02070309020205020404" charset="0"/>
                <a:cs typeface="Courier New" panose="02070309020205020404" charset="0"/>
              </a:rPr>
              <a:t>		}</a:t>
            </a:r>
            <a:endParaRPr b="1">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b="1"/>
              <a:t>		</a:t>
            </a:r>
            <a: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Title 1"/>
          <p:cNvSpPr>
            <a:spLocks noGrp="1"/>
          </p:cNvSpPr>
          <p:nvPr>
            <p:ph type="title"/>
          </p:nvPr>
        </p:nvSpPr>
        <p:spPr>
          <a:xfrm>
            <a:off x="1336675" y="369888"/>
            <a:ext cx="12344400" cy="768350"/>
          </a:xfrm>
        </p:spPr>
        <p:txBody>
          <a:bodyPr vert="horz" wrap="square" lIns="130615" tIns="65308" rIns="130615" bIns="65308" anchor="b" anchorCtr="0"/>
          <a:p>
            <a:r>
              <a:rPr dirty="0"/>
              <a:t>Resuming Processes within a Monitor</a:t>
            </a:r>
            <a:endParaRPr dirty="0"/>
          </a:p>
        </p:txBody>
      </p:sp>
      <p:sp>
        <p:nvSpPr>
          <p:cNvPr id="101378" name="Content Placeholder 2"/>
          <p:cNvSpPr>
            <a:spLocks noGrp="1"/>
          </p:cNvSpPr>
          <p:nvPr>
            <p:ph idx="1"/>
          </p:nvPr>
        </p:nvSpPr>
        <p:spPr/>
        <p:txBody>
          <a:bodyPr vert="horz" wrap="square" lIns="130615" tIns="65308" rIns="130615" bIns="65308" anchor="t" anchorCtr="0"/>
          <a:p>
            <a:r>
              <a:rPr dirty="0"/>
              <a:t>If several processes queued on condition x, and x.signal() executed, which should be resumed?</a:t>
            </a:r>
            <a:endParaRPr dirty="0"/>
          </a:p>
          <a:p>
            <a:endParaRPr dirty="0"/>
          </a:p>
          <a:p>
            <a:r>
              <a:rPr dirty="0"/>
              <a:t>FCFS frequently not adequate </a:t>
            </a:r>
            <a:endParaRPr dirty="0"/>
          </a:p>
          <a:p>
            <a:endParaRPr dirty="0"/>
          </a:p>
          <a:p>
            <a:r>
              <a:rPr b="1" dirty="0">
                <a:solidFill>
                  <a:srgbClr val="0000FF"/>
                </a:solidFill>
              </a:rPr>
              <a:t>conditional-wait </a:t>
            </a:r>
            <a:r>
              <a:rPr dirty="0"/>
              <a:t>construct of the form x.wait(c)</a:t>
            </a:r>
            <a:endParaRPr dirty="0"/>
          </a:p>
          <a:p>
            <a:pPr lvl="1"/>
            <a:r>
              <a:rPr dirty="0"/>
              <a:t>Where c is </a:t>
            </a:r>
            <a:r>
              <a:rPr b="1" dirty="0">
                <a:solidFill>
                  <a:srgbClr val="0000FF"/>
                </a:solidFill>
              </a:rPr>
              <a:t>priority number</a:t>
            </a:r>
            <a:endParaRPr b="1" dirty="0">
              <a:solidFill>
                <a:srgbClr val="0000FF"/>
              </a:solidFill>
            </a:endParaRPr>
          </a:p>
          <a:p>
            <a:pPr lvl="1"/>
            <a:r>
              <a:rPr dirty="0"/>
              <a:t>Process with lowest number (highest priority) is scheduled next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1026"/>
          <p:cNvSpPr>
            <a:spLocks noGrp="1"/>
          </p:cNvSpPr>
          <p:nvPr>
            <p:ph type="title"/>
          </p:nvPr>
        </p:nvSpPr>
        <p:spPr/>
        <p:txBody>
          <a:bodyPr vert="horz" wrap="square" lIns="130615" tIns="65308" rIns="130615" bIns="65308" anchor="b" anchorCtr="0"/>
          <a:p>
            <a:pPr eaLnBrk="1" hangingPunct="1"/>
            <a:r>
              <a:rPr dirty="0"/>
              <a:t>Race Condition</a:t>
            </a:r>
            <a:endParaRPr dirty="0"/>
          </a:p>
        </p:txBody>
      </p:sp>
      <p:sp>
        <p:nvSpPr>
          <p:cNvPr id="17410" name="Rectangle 1027"/>
          <p:cNvSpPr>
            <a:spLocks noGrp="1"/>
          </p:cNvSpPr>
          <p:nvPr>
            <p:ph idx="1"/>
          </p:nvPr>
        </p:nvSpPr>
        <p:spPr>
          <a:xfrm>
            <a:off x="1241425" y="1706563"/>
            <a:ext cx="12101513" cy="6897687"/>
          </a:xfrm>
        </p:spPr>
        <p:txBody>
          <a:bodyPr vert="horz" wrap="square" lIns="130615" tIns="65308" rIns="130615" bIns="65308" anchor="t" anchorCtr="0"/>
          <a:p>
            <a:pPr>
              <a:lnSpc>
                <a:spcPct val="90000"/>
              </a:lnSpc>
            </a:pPr>
            <a:r>
              <a:rPr sz="2300" b="1" dirty="0">
                <a:solidFill>
                  <a:srgbClr val="0000FF"/>
                </a:solidFill>
                <a:latin typeface="Courier New" panose="02070309020205020404" charset="0"/>
                <a:cs typeface="Courier New" panose="02070309020205020404" charset="0"/>
              </a:rPr>
              <a:t>counter++ </a:t>
            </a:r>
            <a:r>
              <a:rPr sz="2300" dirty="0"/>
              <a:t>could be implemented as</a:t>
            </a:r>
            <a:br>
              <a:rPr sz="2300" dirty="0"/>
            </a:br>
            <a:br>
              <a:rPr sz="2300" dirty="0"/>
            </a:br>
            <a:r>
              <a:rPr sz="2300" b="1" dirty="0">
                <a:latin typeface="Courier New" panose="02070309020205020404" charset="0"/>
                <a:cs typeface="Courier New" panose="02070309020205020404" charset="0"/>
              </a:rPr>
              <a:t>     </a:t>
            </a:r>
            <a:r>
              <a:rPr sz="2300" b="1" dirty="0">
                <a:solidFill>
                  <a:srgbClr val="0000FF"/>
                </a:solidFill>
                <a:latin typeface="Courier New" panose="02070309020205020404" charset="0"/>
                <a:cs typeface="Courier New" panose="02070309020205020404" charset="0"/>
              </a:rPr>
              <a:t>register1 = counter</a:t>
            </a:r>
            <a:br>
              <a:rPr sz="2300" b="1" dirty="0">
                <a:solidFill>
                  <a:srgbClr val="0000FF"/>
                </a:solidFill>
                <a:latin typeface="Courier New" panose="02070309020205020404" charset="0"/>
                <a:cs typeface="Courier New" panose="02070309020205020404" charset="0"/>
              </a:rPr>
            </a:br>
            <a:r>
              <a:rPr sz="2300" b="1" dirty="0">
                <a:solidFill>
                  <a:srgbClr val="0000FF"/>
                </a:solidFill>
                <a:latin typeface="Courier New" panose="02070309020205020404" charset="0"/>
                <a:cs typeface="Courier New" panose="02070309020205020404" charset="0"/>
              </a:rPr>
              <a:t>     register1 = register1 + 1</a:t>
            </a:r>
            <a:br>
              <a:rPr sz="2300" b="1" dirty="0">
                <a:solidFill>
                  <a:srgbClr val="0000FF"/>
                </a:solidFill>
                <a:latin typeface="Courier New" panose="02070309020205020404" charset="0"/>
                <a:cs typeface="Courier New" panose="02070309020205020404" charset="0"/>
              </a:rPr>
            </a:br>
            <a:r>
              <a:rPr sz="2300" b="1" dirty="0">
                <a:solidFill>
                  <a:srgbClr val="0000FF"/>
                </a:solidFill>
                <a:latin typeface="Courier New" panose="02070309020205020404" charset="0"/>
                <a:cs typeface="Courier New" panose="02070309020205020404" charset="0"/>
              </a:rPr>
              <a:t>     counter = register1</a:t>
            </a:r>
            <a:endParaRPr sz="2300" b="1" dirty="0">
              <a:solidFill>
                <a:srgbClr val="0000FF"/>
              </a:solidFill>
              <a:latin typeface="Courier New" panose="02070309020205020404" charset="0"/>
              <a:cs typeface="Courier New" panose="02070309020205020404" charset="0"/>
            </a:endParaRPr>
          </a:p>
          <a:p>
            <a:pPr>
              <a:lnSpc>
                <a:spcPct val="90000"/>
              </a:lnSpc>
            </a:pPr>
            <a:endParaRPr sz="1100" dirty="0">
              <a:solidFill>
                <a:srgbClr val="0000FF"/>
              </a:solidFill>
            </a:endParaRPr>
          </a:p>
          <a:p>
            <a:pPr>
              <a:lnSpc>
                <a:spcPct val="90000"/>
              </a:lnSpc>
            </a:pPr>
            <a:r>
              <a:rPr sz="2300" b="1" dirty="0">
                <a:solidFill>
                  <a:schemeClr val="tx2"/>
                </a:solidFill>
                <a:latin typeface="Courier New" panose="02070309020205020404" charset="0"/>
                <a:cs typeface="Courier New" panose="02070309020205020404" charset="0"/>
              </a:rPr>
              <a:t>counter-- </a:t>
            </a:r>
            <a:r>
              <a:rPr sz="2300" dirty="0"/>
              <a:t>could be implemented as</a:t>
            </a:r>
            <a:br>
              <a:rPr sz="2300" dirty="0"/>
            </a:br>
            <a:br>
              <a:rPr sz="2300" dirty="0"/>
            </a:br>
            <a:r>
              <a:rPr sz="2300" b="1" dirty="0">
                <a:latin typeface="Courier New" panose="02070309020205020404" charset="0"/>
                <a:cs typeface="Courier New" panose="02070309020205020404" charset="0"/>
              </a:rPr>
              <a:t>     </a:t>
            </a:r>
            <a:r>
              <a:rPr sz="2300" b="1" dirty="0">
                <a:solidFill>
                  <a:schemeClr val="tx2"/>
                </a:solidFill>
                <a:latin typeface="Courier New" panose="02070309020205020404" charset="0"/>
                <a:cs typeface="Courier New" panose="02070309020205020404" charset="0"/>
              </a:rPr>
              <a:t>register2 = counter</a:t>
            </a:r>
            <a:br>
              <a:rPr sz="2300" b="1" dirty="0">
                <a:solidFill>
                  <a:schemeClr val="tx2"/>
                </a:solidFill>
                <a:latin typeface="Courier New" panose="02070309020205020404" charset="0"/>
                <a:cs typeface="Courier New" panose="02070309020205020404" charset="0"/>
              </a:rPr>
            </a:br>
            <a:r>
              <a:rPr sz="2300" b="1" dirty="0">
                <a:solidFill>
                  <a:schemeClr val="tx2"/>
                </a:solidFill>
                <a:latin typeface="Courier New" panose="02070309020205020404" charset="0"/>
                <a:cs typeface="Courier New" panose="02070309020205020404" charset="0"/>
              </a:rPr>
              <a:t>     register2 = register2 - 1</a:t>
            </a:r>
            <a:br>
              <a:rPr sz="2300" b="1" dirty="0">
                <a:solidFill>
                  <a:schemeClr val="tx2"/>
                </a:solidFill>
                <a:latin typeface="Courier New" panose="02070309020205020404" charset="0"/>
                <a:cs typeface="Courier New" panose="02070309020205020404" charset="0"/>
              </a:rPr>
            </a:br>
            <a:r>
              <a:rPr sz="2300" b="1" dirty="0">
                <a:solidFill>
                  <a:schemeClr val="tx2"/>
                </a:solidFill>
                <a:latin typeface="Courier New" panose="02070309020205020404" charset="0"/>
                <a:cs typeface="Courier New" panose="02070309020205020404" charset="0"/>
              </a:rPr>
              <a:t>     counter = register2</a:t>
            </a:r>
            <a:endParaRPr sz="2300" b="1" dirty="0">
              <a:solidFill>
                <a:schemeClr val="tx2"/>
              </a:solidFill>
              <a:latin typeface="Courier New" panose="02070309020205020404" charset="0"/>
              <a:cs typeface="Courier New" panose="02070309020205020404" charset="0"/>
            </a:endParaRPr>
          </a:p>
          <a:p>
            <a:pPr>
              <a:lnSpc>
                <a:spcPct val="90000"/>
              </a:lnSpc>
            </a:pPr>
            <a:endParaRPr sz="1100" dirty="0">
              <a:solidFill>
                <a:schemeClr val="tx2"/>
              </a:solidFill>
            </a:endParaRPr>
          </a:p>
          <a:p>
            <a:pPr>
              <a:lnSpc>
                <a:spcPct val="90000"/>
              </a:lnSpc>
            </a:pPr>
            <a:r>
              <a:rPr sz="2300" dirty="0"/>
              <a:t>Consider this execution interleaving with </a:t>
            </a:r>
            <a:r>
              <a:rPr lang="ja-JP" altLang="en-US" sz="2300" dirty="0"/>
              <a:t>“</a:t>
            </a:r>
            <a:r>
              <a:rPr lang="en-US" altLang="ja-JP" sz="2300" dirty="0"/>
              <a:t>count = 5</a:t>
            </a:r>
            <a:r>
              <a:rPr lang="ja-JP" altLang="en-US" sz="2300" dirty="0"/>
              <a:t>”</a:t>
            </a:r>
            <a:r>
              <a:rPr lang="en-US" altLang="ja-JP" sz="2300" dirty="0"/>
              <a:t> initially:</a:t>
            </a:r>
            <a:endParaRPr lang="en-US" altLang="ja-JP" sz="2300" dirty="0"/>
          </a:p>
          <a:p>
            <a:pPr lvl="1">
              <a:lnSpc>
                <a:spcPct val="90000"/>
              </a:lnSpc>
              <a:buNone/>
            </a:pPr>
            <a:r>
              <a:rPr sz="2300" dirty="0"/>
              <a:t>	</a:t>
            </a:r>
            <a:r>
              <a:rPr dirty="0"/>
              <a:t>S0: producer execute </a:t>
            </a:r>
            <a:r>
              <a:rPr b="1" dirty="0">
                <a:solidFill>
                  <a:srgbClr val="0000FF"/>
                </a:solidFill>
                <a:latin typeface="Courier New" panose="02070309020205020404" charset="0"/>
                <a:cs typeface="Courier New" panose="02070309020205020404" charset="0"/>
              </a:rPr>
              <a:t>register1 = counter</a:t>
            </a:r>
            <a:r>
              <a:rPr b="1" dirty="0">
                <a:latin typeface="Courier New" panose="02070309020205020404" charset="0"/>
                <a:cs typeface="Courier New" panose="02070309020205020404" charset="0"/>
              </a:rPr>
              <a:t>         </a:t>
            </a:r>
            <a:r>
              <a:rPr dirty="0"/>
              <a:t>{register1 = 5}</a:t>
            </a:r>
            <a:br>
              <a:rPr dirty="0"/>
            </a:br>
            <a:r>
              <a:rPr dirty="0"/>
              <a:t>S1: producer execute </a:t>
            </a:r>
            <a:r>
              <a:rPr b="1" dirty="0">
                <a:solidFill>
                  <a:srgbClr val="0000FF"/>
                </a:solidFill>
                <a:latin typeface="Courier New" panose="02070309020205020404" charset="0"/>
                <a:cs typeface="Courier New" panose="02070309020205020404" charset="0"/>
              </a:rPr>
              <a:t>register1 = register1 + 1   </a:t>
            </a:r>
            <a:r>
              <a:rPr dirty="0"/>
              <a:t>{register1 = 6} </a:t>
            </a:r>
            <a:br>
              <a:rPr dirty="0"/>
            </a:br>
            <a:r>
              <a:rPr dirty="0"/>
              <a:t>S2: consumer execute </a:t>
            </a:r>
            <a:r>
              <a:rPr b="1" dirty="0">
                <a:solidFill>
                  <a:schemeClr val="tx2"/>
                </a:solidFill>
                <a:latin typeface="Courier New" panose="02070309020205020404" charset="0"/>
                <a:cs typeface="Courier New" panose="02070309020205020404" charset="0"/>
              </a:rPr>
              <a:t>register2 = counter</a:t>
            </a:r>
            <a:r>
              <a:rPr b="1" dirty="0">
                <a:latin typeface="Courier New" panose="02070309020205020404" charset="0"/>
                <a:cs typeface="Courier New" panose="02070309020205020404" charset="0"/>
              </a:rPr>
              <a:t>        </a:t>
            </a:r>
            <a:r>
              <a:rPr dirty="0"/>
              <a:t>{register2 = 5} </a:t>
            </a:r>
            <a:br>
              <a:rPr dirty="0"/>
            </a:br>
            <a:r>
              <a:rPr dirty="0"/>
              <a:t>S3: consumer execute </a:t>
            </a:r>
            <a:r>
              <a:rPr b="1" dirty="0">
                <a:solidFill>
                  <a:schemeClr val="tx2"/>
                </a:solidFill>
                <a:latin typeface="Courier New" panose="02070309020205020404" charset="0"/>
                <a:cs typeface="Courier New" panose="02070309020205020404" charset="0"/>
              </a:rPr>
              <a:t>register2 = register2 – 1  </a:t>
            </a:r>
            <a:r>
              <a:rPr dirty="0"/>
              <a:t>{register2 = 4} </a:t>
            </a:r>
            <a:br>
              <a:rPr dirty="0"/>
            </a:br>
            <a:r>
              <a:rPr dirty="0"/>
              <a:t>S4: producer execute </a:t>
            </a:r>
            <a:r>
              <a:rPr b="1" dirty="0">
                <a:solidFill>
                  <a:srgbClr val="0000FF"/>
                </a:solidFill>
                <a:latin typeface="Courier New" panose="02070309020205020404" charset="0"/>
                <a:cs typeface="Courier New" panose="02070309020205020404" charset="0"/>
              </a:rPr>
              <a:t>counter = register1         </a:t>
            </a:r>
            <a:r>
              <a:rPr dirty="0"/>
              <a:t>{counter = 6 } </a:t>
            </a:r>
            <a:br>
              <a:rPr dirty="0"/>
            </a:br>
            <a:r>
              <a:rPr dirty="0"/>
              <a:t>S5: consumer execute </a:t>
            </a:r>
            <a:r>
              <a:rPr b="1" dirty="0">
                <a:solidFill>
                  <a:schemeClr val="tx2"/>
                </a:solidFill>
                <a:latin typeface="Courier New" panose="02070309020205020404" charset="0"/>
                <a:cs typeface="Courier New" panose="02070309020205020404" charset="0"/>
              </a:rPr>
              <a:t>counter = register2        </a:t>
            </a:r>
            <a:r>
              <a:rPr dirty="0"/>
              <a:t>{counter = 4}</a:t>
            </a:r>
            <a:endParaRPr dirty="0"/>
          </a:p>
          <a:p>
            <a:pPr lvl="1">
              <a:lnSpc>
                <a:spcPct val="90000"/>
              </a:lnSpc>
              <a:buNone/>
            </a:pP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a:xfrm>
            <a:off x="1498600" y="369888"/>
            <a:ext cx="11531600" cy="768350"/>
          </a:xfrm>
        </p:spPr>
        <p:txBody>
          <a:bodyPr vert="horz" wrap="square" lIns="130615" tIns="65308" rIns="130615" bIns="65308" anchor="b" anchorCtr="0"/>
          <a:p>
            <a:pPr eaLnBrk="1" hangingPunct="1"/>
            <a:r>
              <a:rPr dirty="0"/>
              <a:t>A Monitor to Allocate Single Resource</a:t>
            </a:r>
            <a:endParaRPr dirty="0"/>
          </a:p>
        </p:txBody>
      </p:sp>
      <p:sp>
        <p:nvSpPr>
          <p:cNvPr id="102402" name="Rectangle 3"/>
          <p:cNvSpPr>
            <a:spLocks noGrp="1"/>
          </p:cNvSpPr>
          <p:nvPr>
            <p:ph idx="1"/>
          </p:nvPr>
        </p:nvSpPr>
        <p:spPr>
          <a:xfrm>
            <a:off x="2470150" y="1644650"/>
            <a:ext cx="11083925" cy="6040438"/>
          </a:xfrm>
        </p:spPr>
        <p:txBody>
          <a:bodyPr vert="horz" wrap="square" lIns="130615" tIns="65308" rIns="130615" bIns="65308" anchor="t" anchorCtr="0"/>
          <a:p>
            <a:pPr defTabSz="914400">
              <a:buNone/>
              <a:tabLst>
                <a:tab pos="1957705" algn="l"/>
                <a:tab pos="2451100" algn="l"/>
                <a:tab pos="3338830" algn="l"/>
              </a:tabLst>
            </a:pPr>
            <a:endParaRPr sz="2000"/>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monitor </a:t>
            </a:r>
            <a:r>
              <a:rPr err="1">
                <a:solidFill>
                  <a:srgbClr val="000000"/>
                </a:solidFill>
                <a:latin typeface="Courier New" panose="02070309020205020404" charset="0"/>
                <a:cs typeface="Courier New" panose="02070309020205020404" charset="0"/>
              </a:rPr>
              <a:t>ResourceAllocator</a:t>
            </a:r>
            <a:r>
              <a:rPr>
                <a:solidFill>
                  <a:srgbClr val="000000"/>
                </a:solidFill>
                <a:latin typeface="Courier New" panose="02070309020205020404" charset="0"/>
                <a:cs typeface="Courier New" panose="02070309020205020404" charset="0"/>
              </a:rPr>
              <a:t>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a:t>
            </a:r>
            <a:r>
              <a:rPr err="1">
                <a:solidFill>
                  <a:srgbClr val="000000"/>
                </a:solidFill>
                <a:latin typeface="Courier New" panose="02070309020205020404" charset="0"/>
                <a:cs typeface="Courier New" panose="02070309020205020404" charset="0"/>
              </a:rPr>
              <a:t>boolean</a:t>
            </a:r>
            <a:r>
              <a:rPr>
                <a:solidFill>
                  <a:srgbClr val="000000"/>
                </a:solidFill>
                <a:latin typeface="Courier New" panose="02070309020205020404" charset="0"/>
                <a:cs typeface="Courier New" panose="02070309020205020404" charset="0"/>
              </a:rPr>
              <a:t> busy;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condition x;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void acquire(</a:t>
            </a:r>
            <a:r>
              <a:rPr err="1">
                <a:solidFill>
                  <a:srgbClr val="000000"/>
                </a:solidFill>
                <a:latin typeface="Courier New" panose="02070309020205020404" charset="0"/>
                <a:cs typeface="Courier New" panose="02070309020205020404" charset="0"/>
              </a:rPr>
              <a:t>int</a:t>
            </a:r>
            <a:r>
              <a:rPr>
                <a:solidFill>
                  <a:srgbClr val="000000"/>
                </a:solidFill>
                <a:latin typeface="Courier New" panose="02070309020205020404" charset="0"/>
                <a:cs typeface="Courier New" panose="02070309020205020404" charset="0"/>
              </a:rPr>
              <a:t> time) {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if (busy)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a:t>
            </a:r>
            <a:r>
              <a:rPr err="1">
                <a:solidFill>
                  <a:srgbClr val="000000"/>
                </a:solidFill>
                <a:latin typeface="Courier New" panose="02070309020205020404" charset="0"/>
                <a:cs typeface="Courier New" panose="02070309020205020404" charset="0"/>
              </a:rPr>
              <a:t>x.wait</a:t>
            </a:r>
            <a:r>
              <a:rPr>
                <a:solidFill>
                  <a:srgbClr val="000000"/>
                </a:solidFill>
                <a:latin typeface="Courier New" panose="02070309020205020404" charset="0"/>
                <a:cs typeface="Courier New" panose="02070309020205020404" charset="0"/>
              </a:rPr>
              <a:t>(time);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busy = TRUE;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void release() {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busy = FALSE;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a:t>
            </a:r>
            <a:r>
              <a:rPr err="1">
                <a:solidFill>
                  <a:srgbClr val="000000"/>
                </a:solidFill>
                <a:latin typeface="Courier New" panose="02070309020205020404" charset="0"/>
                <a:cs typeface="Courier New" panose="02070309020205020404" charset="0"/>
              </a:rPr>
              <a:t>x.signal</a:t>
            </a:r>
            <a:r>
              <a:rPr>
                <a:solidFill>
                  <a:srgbClr val="000000"/>
                </a:solidFill>
                <a:latin typeface="Courier New" panose="02070309020205020404" charset="0"/>
                <a:cs typeface="Courier New" panose="02070309020205020404" charset="0"/>
              </a:rPr>
              <a:t>();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initialization code()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busy = FALSE;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	}</a:t>
            </a:r>
            <a:endParaRPr>
              <a:solidFill>
                <a:srgbClr val="000000"/>
              </a:solidFill>
              <a:latin typeface="Courier New" panose="02070309020205020404" charset="0"/>
              <a:cs typeface="Courier New" panose="02070309020205020404" charset="0"/>
            </a:endParaRPr>
          </a:p>
          <a:p>
            <a:pPr defTabSz="914400">
              <a:spcBef>
                <a:spcPct val="15000"/>
              </a:spcBef>
              <a:buNone/>
              <a:tabLst>
                <a:tab pos="1957705" algn="l"/>
                <a:tab pos="2451100" algn="l"/>
                <a:tab pos="3338830" algn="l"/>
              </a:tabLst>
            </a:pPr>
            <a:r>
              <a:rPr>
                <a:solidFill>
                  <a:srgbClr val="000000"/>
                </a:solidFill>
                <a:latin typeface="Courier New" panose="02070309020205020404" charset="0"/>
                <a:cs typeface="Courier New" panose="02070309020205020404" charset="0"/>
              </a:rPr>
              <a:t>}</a:t>
            </a:r>
            <a:r>
              <a:rPr sz="2000" b="1"/>
              <a:t>		</a:t>
            </a:r>
            <a:r>
              <a:rPr sz="2000"/>
              <a:t>	</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a:spLocks noGrp="1"/>
          </p:cNvSpPr>
          <p:nvPr>
            <p:ph type="title"/>
          </p:nvPr>
        </p:nvSpPr>
        <p:spPr>
          <a:xfrm>
            <a:off x="1736725" y="369888"/>
            <a:ext cx="11293475" cy="768350"/>
          </a:xfrm>
        </p:spPr>
        <p:txBody>
          <a:bodyPr vert="horz" wrap="square" lIns="130615" tIns="65308" rIns="130615" bIns="65308" anchor="b" anchorCtr="0"/>
          <a:p>
            <a:pPr eaLnBrk="1" hangingPunct="1"/>
            <a:r>
              <a:rPr dirty="0"/>
              <a:t>Synchronization Examples</a:t>
            </a:r>
            <a:endParaRPr dirty="0"/>
          </a:p>
        </p:txBody>
      </p:sp>
      <p:sp>
        <p:nvSpPr>
          <p:cNvPr id="104450" name="Rectangle 3"/>
          <p:cNvSpPr>
            <a:spLocks noGrp="1"/>
          </p:cNvSpPr>
          <p:nvPr>
            <p:ph idx="1"/>
          </p:nvPr>
        </p:nvSpPr>
        <p:spPr/>
        <p:txBody>
          <a:bodyPr vert="horz" wrap="square" lIns="130615" tIns="65308" rIns="130615" bIns="65308" anchor="t" anchorCtr="0"/>
          <a:p>
            <a:r>
              <a:rPr dirty="0"/>
              <a:t>Solaris</a:t>
            </a:r>
            <a:endParaRPr dirty="0"/>
          </a:p>
          <a:p>
            <a:endParaRPr dirty="0"/>
          </a:p>
          <a:p>
            <a:r>
              <a:rPr dirty="0"/>
              <a:t>Windows XP</a:t>
            </a:r>
            <a:endParaRPr dirty="0"/>
          </a:p>
          <a:p>
            <a:endParaRPr dirty="0"/>
          </a:p>
          <a:p>
            <a:r>
              <a:rPr dirty="0"/>
              <a:t>Linux</a:t>
            </a:r>
            <a:endParaRPr dirty="0"/>
          </a:p>
          <a:p>
            <a:endParaRPr dirty="0"/>
          </a:p>
          <a:p>
            <a:r>
              <a:rPr dirty="0"/>
              <a:t>Pthreads</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6498" name="Rectangle 2"/>
          <p:cNvSpPr>
            <a:spLocks noGrp="1"/>
          </p:cNvSpPr>
          <p:nvPr>
            <p:ph type="title"/>
          </p:nvPr>
        </p:nvSpPr>
        <p:spPr>
          <a:xfrm>
            <a:off x="1666875" y="369888"/>
            <a:ext cx="11363325" cy="768350"/>
          </a:xfrm>
        </p:spPr>
        <p:txBody>
          <a:bodyPr vert="horz" wrap="square" lIns="130615" tIns="65308" rIns="130615" bIns="65308" anchor="b" anchorCtr="0"/>
          <a:p>
            <a:pPr eaLnBrk="1" hangingPunct="1"/>
            <a:r>
              <a:rPr dirty="0"/>
              <a:t>Solaris Synchronization</a:t>
            </a:r>
            <a:endParaRPr dirty="0"/>
          </a:p>
        </p:txBody>
      </p:sp>
      <p:sp>
        <p:nvSpPr>
          <p:cNvPr id="106499" name="Rectangle 3"/>
          <p:cNvSpPr>
            <a:spLocks noGrp="1"/>
          </p:cNvSpPr>
          <p:nvPr>
            <p:ph idx="1"/>
          </p:nvPr>
        </p:nvSpPr>
        <p:spPr>
          <a:xfrm>
            <a:off x="1209675" y="1644650"/>
            <a:ext cx="11518900" cy="6040438"/>
          </a:xfrm>
        </p:spPr>
        <p:txBody>
          <a:bodyPr vert="horz" wrap="square" lIns="130615" tIns="65308" rIns="130615" bIns="65308" anchor="t" anchorCtr="0"/>
          <a:p>
            <a:r>
              <a:rPr dirty="0"/>
              <a:t>Implements a variety of locks to support multitasking, multithreading (including real-time threads), and multiprocessing</a:t>
            </a:r>
            <a:endParaRPr dirty="0"/>
          </a:p>
          <a:p>
            <a:endParaRPr dirty="0"/>
          </a:p>
          <a:p>
            <a:r>
              <a:rPr dirty="0"/>
              <a:t>Uses </a:t>
            </a:r>
            <a:r>
              <a:rPr b="1" dirty="0">
                <a:solidFill>
                  <a:srgbClr val="3366FF"/>
                </a:solidFill>
              </a:rPr>
              <a:t>adaptive mutexes</a:t>
            </a:r>
            <a:r>
              <a:rPr dirty="0">
                <a:solidFill>
                  <a:srgbClr val="3366FF"/>
                </a:solidFill>
              </a:rPr>
              <a:t> </a:t>
            </a:r>
            <a:r>
              <a:rPr dirty="0"/>
              <a:t>for efficiency when protecting data from short code segments</a:t>
            </a:r>
            <a:endParaRPr dirty="0"/>
          </a:p>
          <a:p>
            <a:pPr lvl="1"/>
            <a:r>
              <a:rPr dirty="0"/>
              <a:t>Starts as a standard semaphore spin-lock</a:t>
            </a:r>
            <a:endParaRPr dirty="0"/>
          </a:p>
          <a:p>
            <a:pPr lvl="1"/>
            <a:r>
              <a:rPr dirty="0"/>
              <a:t>If lock held, and by a thread running on another CPU, spins</a:t>
            </a:r>
            <a:endParaRPr dirty="0"/>
          </a:p>
          <a:p>
            <a:pPr lvl="1"/>
            <a:r>
              <a:rPr dirty="0"/>
              <a:t>If lock held by non-run-state thread, block and sleep waiting for signal of lock being released</a:t>
            </a:r>
            <a:endParaRPr dirty="0"/>
          </a:p>
          <a:p>
            <a:endParaRPr dirty="0"/>
          </a:p>
          <a:p>
            <a:r>
              <a:rPr dirty="0"/>
              <a:t>Uses </a:t>
            </a:r>
            <a:r>
              <a:rPr b="1" dirty="0">
                <a:solidFill>
                  <a:srgbClr val="3366FF"/>
                </a:solidFill>
              </a:rPr>
              <a:t>condition variables</a:t>
            </a:r>
            <a:r>
              <a:rPr dirty="0">
                <a:solidFill>
                  <a:srgbClr val="3366FF"/>
                </a:solidFill>
              </a:rPr>
              <a:t> </a:t>
            </a:r>
            <a:endParaRPr dirty="0">
              <a:solidFill>
                <a:srgbClr val="3366FF"/>
              </a:solidFill>
            </a:endParaRPr>
          </a:p>
          <a:p>
            <a:pPr>
              <a:buNone/>
            </a:pPr>
            <a:endParaRPr dirty="0"/>
          </a:p>
          <a:p>
            <a:r>
              <a:rPr dirty="0"/>
              <a:t>Uses </a:t>
            </a:r>
            <a:r>
              <a:rPr b="1" dirty="0">
                <a:solidFill>
                  <a:srgbClr val="3366FF"/>
                </a:solidFill>
              </a:rPr>
              <a:t>readers-writers</a:t>
            </a:r>
            <a:r>
              <a:rPr dirty="0">
                <a:solidFill>
                  <a:srgbClr val="3366FF"/>
                </a:solidFill>
              </a:rPr>
              <a:t> </a:t>
            </a:r>
            <a:r>
              <a:rPr dirty="0"/>
              <a:t>locks when longer sections of code need access to data</a:t>
            </a:r>
            <a:endParaRPr dirty="0"/>
          </a:p>
          <a:p>
            <a:endParaRPr dirty="0"/>
          </a:p>
          <a:p>
            <a:r>
              <a:rPr dirty="0"/>
              <a:t>Uses </a:t>
            </a:r>
            <a:r>
              <a:rPr b="1" dirty="0">
                <a:solidFill>
                  <a:srgbClr val="3366FF"/>
                </a:solidFill>
              </a:rPr>
              <a:t>turnstiles</a:t>
            </a:r>
            <a:r>
              <a:rPr dirty="0"/>
              <a:t> to order the list of threads waiting to acquire either an adaptive mutex or reader-writer lock</a:t>
            </a:r>
            <a:endParaRPr dirty="0"/>
          </a:p>
          <a:p>
            <a:pPr lvl="1"/>
            <a:r>
              <a:rPr dirty="0"/>
              <a:t>Turnstiles are per-lock-holding-thread, not per-object</a:t>
            </a:r>
            <a:endParaRPr dirty="0"/>
          </a:p>
          <a:p>
            <a:pPr lvl="1"/>
            <a:endParaRPr dirty="0"/>
          </a:p>
          <a:p>
            <a:r>
              <a:rPr dirty="0"/>
              <a:t>Priority-inheritance per-turnstile gives the running thread the highest of the priorities of the threads in its turnstile</a:t>
            </a:r>
            <a:endParaRPr dirty="0"/>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8546" name="Rectangle 2"/>
          <p:cNvSpPr>
            <a:spLocks noGrp="1"/>
          </p:cNvSpPr>
          <p:nvPr>
            <p:ph type="title"/>
          </p:nvPr>
        </p:nvSpPr>
        <p:spPr>
          <a:xfrm>
            <a:off x="1624013" y="369888"/>
            <a:ext cx="11406187" cy="768350"/>
          </a:xfrm>
        </p:spPr>
        <p:txBody>
          <a:bodyPr vert="horz" wrap="square" lIns="130615" tIns="65308" rIns="130615" bIns="65308" anchor="b" anchorCtr="0"/>
          <a:p>
            <a:pPr eaLnBrk="1" hangingPunct="1"/>
            <a:r>
              <a:rPr dirty="0"/>
              <a:t>Windows XP Synchronization</a:t>
            </a:r>
            <a:endParaRPr dirty="0"/>
          </a:p>
        </p:txBody>
      </p:sp>
      <p:sp>
        <p:nvSpPr>
          <p:cNvPr id="108547" name="Rectangle 3"/>
          <p:cNvSpPr>
            <a:spLocks noGrp="1"/>
          </p:cNvSpPr>
          <p:nvPr>
            <p:ph idx="1"/>
          </p:nvPr>
        </p:nvSpPr>
        <p:spPr>
          <a:xfrm>
            <a:off x="1209675" y="1644650"/>
            <a:ext cx="11420475" cy="6040438"/>
          </a:xfrm>
        </p:spPr>
        <p:txBody>
          <a:bodyPr vert="horz" wrap="square" lIns="130615" tIns="65308" rIns="130615" bIns="65308" anchor="t" anchorCtr="0"/>
          <a:p>
            <a:r>
              <a:rPr dirty="0"/>
              <a:t>Uses interrupt masks to protect access to global resources on uniprocessor systems</a:t>
            </a:r>
            <a:endParaRPr dirty="0"/>
          </a:p>
          <a:p>
            <a:endParaRPr dirty="0"/>
          </a:p>
          <a:p>
            <a:r>
              <a:rPr dirty="0"/>
              <a:t>Uses </a:t>
            </a:r>
            <a:r>
              <a:rPr b="1" dirty="0">
                <a:solidFill>
                  <a:srgbClr val="3366FF"/>
                </a:solidFill>
              </a:rPr>
              <a:t>spinlocks </a:t>
            </a:r>
            <a:r>
              <a:rPr dirty="0"/>
              <a:t>on multiprocessor systems</a:t>
            </a:r>
            <a:endParaRPr dirty="0"/>
          </a:p>
          <a:p>
            <a:pPr lvl="1"/>
            <a:r>
              <a:rPr dirty="0"/>
              <a:t>Spinlocking-thread will never be preempted</a:t>
            </a:r>
            <a:endParaRPr dirty="0"/>
          </a:p>
          <a:p>
            <a:endParaRPr dirty="0"/>
          </a:p>
          <a:p>
            <a:r>
              <a:rPr dirty="0"/>
              <a:t>Also provides </a:t>
            </a:r>
            <a:r>
              <a:rPr b="1" dirty="0">
                <a:solidFill>
                  <a:srgbClr val="3366FF"/>
                </a:solidFill>
              </a:rPr>
              <a:t>dispatcher objects </a:t>
            </a:r>
            <a:r>
              <a:rPr dirty="0">
                <a:solidFill>
                  <a:srgbClr val="000000"/>
                </a:solidFill>
              </a:rPr>
              <a:t>user-land </a:t>
            </a:r>
            <a:r>
              <a:rPr dirty="0"/>
              <a:t>which may act mutexes, semaphores, events, and timers</a:t>
            </a:r>
            <a:endParaRPr dirty="0"/>
          </a:p>
          <a:p>
            <a:endParaRPr dirty="0"/>
          </a:p>
          <a:p>
            <a:pPr lvl="1"/>
            <a:r>
              <a:rPr b="1" dirty="0">
                <a:solidFill>
                  <a:srgbClr val="3366FF"/>
                </a:solidFill>
              </a:rPr>
              <a:t>Events</a:t>
            </a:r>
            <a:endParaRPr b="1" dirty="0">
              <a:solidFill>
                <a:srgbClr val="3366FF"/>
              </a:solidFill>
            </a:endParaRPr>
          </a:p>
          <a:p>
            <a:pPr lvl="2"/>
            <a:r>
              <a:rPr dirty="0"/>
              <a:t>An event acts much like a condition variable</a:t>
            </a:r>
            <a:endParaRPr dirty="0"/>
          </a:p>
          <a:p>
            <a:pPr lvl="1"/>
            <a:r>
              <a:rPr dirty="0"/>
              <a:t>Timers notify one or more thread when time expired</a:t>
            </a:r>
            <a:endParaRPr dirty="0"/>
          </a:p>
          <a:p>
            <a:pPr lvl="1"/>
            <a:r>
              <a:rPr dirty="0"/>
              <a:t>Dispatcher objects either </a:t>
            </a:r>
            <a:r>
              <a:rPr b="1" dirty="0">
                <a:solidFill>
                  <a:srgbClr val="3366FF"/>
                </a:solidFill>
              </a:rPr>
              <a:t>signaled-state </a:t>
            </a:r>
            <a:r>
              <a:rPr dirty="0"/>
              <a:t>(object available) or </a:t>
            </a:r>
            <a:r>
              <a:rPr b="1" dirty="0">
                <a:solidFill>
                  <a:srgbClr val="3366FF"/>
                </a:solidFill>
              </a:rPr>
              <a:t>non-signaled state </a:t>
            </a:r>
            <a:r>
              <a:rPr dirty="0"/>
              <a:t>(thread will block)</a:t>
            </a:r>
            <a:endParaRPr dirty="0"/>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0594" name="Rectangle 2"/>
          <p:cNvSpPr>
            <a:spLocks noGrp="1"/>
          </p:cNvSpPr>
          <p:nvPr>
            <p:ph type="title"/>
          </p:nvPr>
        </p:nvSpPr>
        <p:spPr>
          <a:xfrm>
            <a:off x="1498600" y="369888"/>
            <a:ext cx="11531600" cy="768350"/>
          </a:xfrm>
        </p:spPr>
        <p:txBody>
          <a:bodyPr vert="horz" wrap="square" lIns="130615" tIns="65308" rIns="130615" bIns="65308" anchor="b" anchorCtr="0"/>
          <a:p>
            <a:pPr eaLnBrk="1" hangingPunct="1"/>
            <a:r>
              <a:rPr dirty="0"/>
              <a:t>Linux Synchronization</a:t>
            </a:r>
            <a:endParaRPr dirty="0"/>
          </a:p>
        </p:txBody>
      </p:sp>
      <p:sp>
        <p:nvSpPr>
          <p:cNvPr id="110595" name="Rectangle 3"/>
          <p:cNvSpPr>
            <a:spLocks noGrp="1"/>
          </p:cNvSpPr>
          <p:nvPr>
            <p:ph idx="1"/>
          </p:nvPr>
        </p:nvSpPr>
        <p:spPr>
          <a:xfrm>
            <a:off x="1209675" y="1644650"/>
            <a:ext cx="11518900" cy="6040438"/>
          </a:xfrm>
        </p:spPr>
        <p:txBody>
          <a:bodyPr vert="horz" wrap="square" lIns="130615" tIns="65308" rIns="130615" bIns="65308" anchor="t" anchorCtr="0"/>
          <a:p>
            <a:r>
              <a:rPr dirty="0"/>
              <a:t>Linux:</a:t>
            </a:r>
            <a:endParaRPr dirty="0"/>
          </a:p>
          <a:p>
            <a:pPr lvl="1"/>
            <a:r>
              <a:rPr dirty="0"/>
              <a:t>Prior to kernel Version 2.6, disables interrupts to implement short critical sections</a:t>
            </a:r>
            <a:endParaRPr dirty="0"/>
          </a:p>
          <a:p>
            <a:pPr lvl="1"/>
            <a:r>
              <a:rPr dirty="0"/>
              <a:t>Version 2.6 and later, fully preemptive</a:t>
            </a:r>
            <a:endParaRPr dirty="0"/>
          </a:p>
          <a:p>
            <a:endParaRPr dirty="0"/>
          </a:p>
          <a:p>
            <a:r>
              <a:rPr dirty="0"/>
              <a:t>Linux provides:</a:t>
            </a:r>
            <a:endParaRPr dirty="0"/>
          </a:p>
          <a:p>
            <a:pPr lvl="1"/>
            <a:r>
              <a:rPr dirty="0"/>
              <a:t>semaphores</a:t>
            </a:r>
            <a:endParaRPr dirty="0"/>
          </a:p>
          <a:p>
            <a:pPr lvl="1"/>
            <a:r>
              <a:rPr dirty="0"/>
              <a:t>spinlocks</a:t>
            </a:r>
            <a:endParaRPr dirty="0"/>
          </a:p>
          <a:p>
            <a:pPr lvl="1"/>
            <a:r>
              <a:rPr dirty="0"/>
              <a:t>reader-writer versions of both</a:t>
            </a:r>
            <a:endParaRPr dirty="0"/>
          </a:p>
          <a:p>
            <a:pPr lvl="1"/>
            <a:endParaRPr dirty="0"/>
          </a:p>
          <a:p>
            <a:r>
              <a:rPr dirty="0"/>
              <a:t>On single-cpu system, spinlocks replaced by enabling and disabling kernel preemption</a:t>
            </a:r>
            <a:endParaRPr dirty="0"/>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42" name="Rectangle 2"/>
          <p:cNvSpPr>
            <a:spLocks noGrp="1"/>
          </p:cNvSpPr>
          <p:nvPr>
            <p:ph type="title"/>
          </p:nvPr>
        </p:nvSpPr>
        <p:spPr>
          <a:xfrm>
            <a:off x="1804988" y="369888"/>
            <a:ext cx="11225212" cy="768350"/>
          </a:xfrm>
        </p:spPr>
        <p:txBody>
          <a:bodyPr vert="horz" wrap="square" lIns="130615" tIns="65308" rIns="130615" bIns="65308" anchor="b" anchorCtr="0"/>
          <a:p>
            <a:pPr eaLnBrk="1" hangingPunct="1"/>
            <a:r>
              <a:rPr dirty="0"/>
              <a:t>Pthreads Synchronization</a:t>
            </a:r>
            <a:endParaRPr dirty="0"/>
          </a:p>
        </p:txBody>
      </p:sp>
      <p:sp>
        <p:nvSpPr>
          <p:cNvPr id="112643" name="Rectangle 3"/>
          <p:cNvSpPr>
            <a:spLocks noGrp="1"/>
          </p:cNvSpPr>
          <p:nvPr>
            <p:ph type="body" sz="half" idx="1"/>
          </p:nvPr>
        </p:nvSpPr>
        <p:spPr>
          <a:xfrm>
            <a:off x="1576388" y="1903413"/>
            <a:ext cx="11144250" cy="6149975"/>
          </a:xfrm>
        </p:spPr>
        <p:txBody>
          <a:bodyPr vert="horz" wrap="square" lIns="130615" tIns="65308" rIns="130615" bIns="65308" anchor="t" anchorCtr="0"/>
          <a:p>
            <a:pPr>
              <a:buClr>
                <a:srgbClr val="993300"/>
              </a:buClr>
              <a:buSzPct val="90000"/>
              <a:buFont typeface="Monotype Sorts" pitchFamily="-84" charset="2"/>
            </a:pPr>
            <a:r>
              <a:rPr sz="1800" err="1"/>
              <a:t>Pthreads</a:t>
            </a:r>
            <a:r>
              <a:rPr sz="1800"/>
              <a:t> API is OS-independent</a:t>
            </a:r>
            <a:endParaRPr sz="1800"/>
          </a:p>
          <a:p>
            <a:pPr>
              <a:buClr>
                <a:srgbClr val="993300"/>
              </a:buClr>
              <a:buSzPct val="90000"/>
              <a:buFont typeface="Monotype Sorts" pitchFamily="-84" charset="2"/>
            </a:pPr>
            <a:endParaRPr sz="1800"/>
          </a:p>
          <a:p>
            <a:pPr>
              <a:buClr>
                <a:srgbClr val="993300"/>
              </a:buClr>
              <a:buSzPct val="90000"/>
              <a:buFont typeface="Monotype Sorts" pitchFamily="-84" charset="2"/>
            </a:pPr>
            <a:r>
              <a:rPr sz="1800"/>
              <a:t>It provides:</a:t>
            </a:r>
            <a:endParaRPr sz="1800"/>
          </a:p>
          <a:p>
            <a:pPr lvl="1">
              <a:buClr>
                <a:srgbClr val="CC6600"/>
              </a:buClr>
              <a:buSzPct val="80000"/>
              <a:buFont typeface="Monotype Sorts" pitchFamily="-84" charset="2"/>
            </a:pPr>
            <a:r>
              <a:rPr sz="1800"/>
              <a:t>mutex locks</a:t>
            </a:r>
            <a:endParaRPr sz="1800"/>
          </a:p>
          <a:p>
            <a:pPr lvl="1">
              <a:buClr>
                <a:srgbClr val="CC6600"/>
              </a:buClr>
              <a:buSzPct val="80000"/>
              <a:buFont typeface="Monotype Sorts" pitchFamily="-84" charset="2"/>
            </a:pPr>
            <a:r>
              <a:rPr sz="1800"/>
              <a:t>condition variables</a:t>
            </a:r>
            <a:br>
              <a:rPr sz="1800"/>
            </a:br>
            <a:endParaRPr sz="1800"/>
          </a:p>
          <a:p>
            <a:pPr>
              <a:buClr>
                <a:srgbClr val="993300"/>
              </a:buClr>
              <a:buSzPct val="90000"/>
              <a:buFont typeface="Monotype Sorts" pitchFamily="-84" charset="2"/>
            </a:pPr>
            <a:r>
              <a:rPr sz="1800"/>
              <a:t>Non-portable extensions include:</a:t>
            </a:r>
            <a:endParaRPr sz="1800"/>
          </a:p>
          <a:p>
            <a:pPr lvl="1">
              <a:buClr>
                <a:srgbClr val="CC6600"/>
              </a:buClr>
              <a:buSzPct val="80000"/>
              <a:buFont typeface="Monotype Sorts" pitchFamily="-84" charset="2"/>
            </a:pPr>
            <a:r>
              <a:rPr sz="1800"/>
              <a:t>read-write locks</a:t>
            </a:r>
            <a:endParaRPr sz="1800"/>
          </a:p>
          <a:p>
            <a:pPr lvl="1">
              <a:buClr>
                <a:srgbClr val="CC6600"/>
              </a:buClr>
              <a:buSzPct val="80000"/>
              <a:buFont typeface="Monotype Sorts" pitchFamily="-84" charset="2"/>
            </a:pPr>
            <a:r>
              <a:rPr sz="1800"/>
              <a:t>spinlocks</a:t>
            </a:r>
            <a:endParaRPr sz="1800"/>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4690" name="Rectangle 2"/>
          <p:cNvSpPr>
            <a:spLocks noGrp="1"/>
          </p:cNvSpPr>
          <p:nvPr>
            <p:ph type="title"/>
          </p:nvPr>
        </p:nvSpPr>
        <p:spPr/>
        <p:txBody>
          <a:bodyPr vert="horz" wrap="square" lIns="130615" tIns="65308" rIns="130615" bIns="65308" anchor="b" anchorCtr="0"/>
          <a:p>
            <a:pPr eaLnBrk="1" hangingPunct="1"/>
            <a:r>
              <a:rPr dirty="0"/>
              <a:t>Atomic Transactions</a:t>
            </a:r>
            <a:endParaRPr dirty="0"/>
          </a:p>
        </p:txBody>
      </p:sp>
      <p:sp>
        <p:nvSpPr>
          <p:cNvPr id="114691" name="Rectangle 3"/>
          <p:cNvSpPr>
            <a:spLocks noGrp="1"/>
          </p:cNvSpPr>
          <p:nvPr>
            <p:ph idx="1"/>
          </p:nvPr>
        </p:nvSpPr>
        <p:spPr>
          <a:xfrm>
            <a:off x="1385888" y="1428750"/>
            <a:ext cx="10947400" cy="6580188"/>
          </a:xfrm>
        </p:spPr>
        <p:txBody>
          <a:bodyPr vert="horz" wrap="square" lIns="130615" tIns="65308" rIns="130615" bIns="65308" anchor="t" anchorCtr="0"/>
          <a:p>
            <a:pPr>
              <a:buNone/>
            </a:pPr>
            <a:endParaRPr sz="2900" b="1" dirty="0"/>
          </a:p>
          <a:p>
            <a:r>
              <a:rPr dirty="0"/>
              <a:t>System Model</a:t>
            </a:r>
            <a:endParaRPr dirty="0"/>
          </a:p>
          <a:p>
            <a:r>
              <a:rPr dirty="0"/>
              <a:t>Log-based Recovery</a:t>
            </a:r>
            <a:endParaRPr dirty="0"/>
          </a:p>
          <a:p>
            <a:r>
              <a:rPr dirty="0"/>
              <a:t>Checkpoints</a:t>
            </a:r>
            <a:endParaRPr dirty="0"/>
          </a:p>
          <a:p>
            <a:r>
              <a:rPr dirty="0"/>
              <a:t>Concurrent Atomic Transactions</a:t>
            </a:r>
            <a:endParaRPr dirty="0"/>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6738" name="Rectangle 2"/>
          <p:cNvSpPr>
            <a:spLocks noGrp="1"/>
          </p:cNvSpPr>
          <p:nvPr>
            <p:ph type="title"/>
          </p:nvPr>
        </p:nvSpPr>
        <p:spPr/>
        <p:txBody>
          <a:bodyPr vert="horz" wrap="square" lIns="130615" tIns="65308" rIns="130615" bIns="65308" anchor="b" anchorCtr="0"/>
          <a:p>
            <a:pPr eaLnBrk="1" hangingPunct="1"/>
            <a:r>
              <a:rPr dirty="0"/>
              <a:t>System Model</a:t>
            </a:r>
            <a:endParaRPr dirty="0"/>
          </a:p>
        </p:txBody>
      </p:sp>
      <p:sp>
        <p:nvSpPr>
          <p:cNvPr id="116739" name="Rectangle 3"/>
          <p:cNvSpPr>
            <a:spLocks noGrp="1"/>
          </p:cNvSpPr>
          <p:nvPr>
            <p:ph idx="1"/>
          </p:nvPr>
        </p:nvSpPr>
        <p:spPr>
          <a:xfrm>
            <a:off x="976313" y="1865313"/>
            <a:ext cx="11163300" cy="6249987"/>
          </a:xfrm>
        </p:spPr>
        <p:txBody>
          <a:bodyPr vert="horz" wrap="square" lIns="130615" tIns="65308" rIns="130615" bIns="65308" anchor="t" anchorCtr="0"/>
          <a:p>
            <a:r>
              <a:t>Assures that operations happen as a single logical unit of work, in its entirety, or not at all</a:t>
            </a:r>
          </a:p>
          <a:p>
            <a:r>
              <a:t>Related to field of database systems</a:t>
            </a:r>
          </a:p>
          <a:p>
            <a:r>
              <a:t>Challenge is assuring atomicity  despite computer system failures</a:t>
            </a:r>
          </a:p>
          <a:p>
            <a:r>
              <a:rPr b="1">
                <a:solidFill>
                  <a:srgbClr val="3366FF"/>
                </a:solidFill>
              </a:rPr>
              <a:t>Transaction</a:t>
            </a:r>
            <a:r>
              <a:rPr>
                <a:solidFill>
                  <a:srgbClr val="3366FF"/>
                </a:solidFill>
              </a:rPr>
              <a:t> </a:t>
            </a:r>
            <a:r>
              <a:t>- collection of instructions or operations that performs single logical function</a:t>
            </a:r>
          </a:p>
          <a:p>
            <a:pPr lvl="1"/>
            <a:r>
              <a:t>Here we are concerned with changes to stable storage – disk</a:t>
            </a:r>
          </a:p>
          <a:p>
            <a:pPr lvl="1"/>
            <a:r>
              <a:t>Transaction is series of </a:t>
            </a:r>
            <a:r>
              <a:rPr b="1">
                <a:solidFill>
                  <a:srgbClr val="0000FF"/>
                </a:solidFill>
              </a:rPr>
              <a:t>read</a:t>
            </a:r>
            <a:r>
              <a:t> and </a:t>
            </a:r>
            <a:r>
              <a:rPr b="1">
                <a:solidFill>
                  <a:srgbClr val="0000FF"/>
                </a:solidFill>
              </a:rPr>
              <a:t>write</a:t>
            </a:r>
            <a:r>
              <a:t> operations</a:t>
            </a:r>
          </a:p>
          <a:p>
            <a:pPr lvl="1"/>
            <a:r>
              <a:t>Terminated by </a:t>
            </a:r>
            <a:r>
              <a:rPr b="1">
                <a:solidFill>
                  <a:srgbClr val="0000FF"/>
                </a:solidFill>
              </a:rPr>
              <a:t>commit</a:t>
            </a:r>
            <a:r>
              <a:t>  (transaction successful) or </a:t>
            </a:r>
            <a:r>
              <a:rPr b="1">
                <a:solidFill>
                  <a:srgbClr val="0000FF"/>
                </a:solidFill>
              </a:rPr>
              <a:t>abort</a:t>
            </a:r>
            <a:r>
              <a:t> (transaction failed) operation</a:t>
            </a:r>
          </a:p>
          <a:p>
            <a:pPr lvl="1"/>
            <a:r>
              <a:t>Aborted transaction must be </a:t>
            </a:r>
            <a:r>
              <a:rPr b="1">
                <a:solidFill>
                  <a:srgbClr val="3366FF"/>
                </a:solidFill>
              </a:rPr>
              <a:t>rolled back </a:t>
            </a:r>
            <a:r>
              <a:t>to undo any changes it performed</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8786" name="Rectangle 2"/>
          <p:cNvSpPr>
            <a:spLocks noGrp="1"/>
          </p:cNvSpPr>
          <p:nvPr>
            <p:ph type="title"/>
          </p:nvPr>
        </p:nvSpPr>
        <p:spPr/>
        <p:txBody>
          <a:bodyPr vert="horz" wrap="square" lIns="130615" tIns="65308" rIns="130615" bIns="65308" anchor="b" anchorCtr="0"/>
          <a:p>
            <a:pPr eaLnBrk="1" hangingPunct="1"/>
            <a:r>
              <a:rPr dirty="0"/>
              <a:t>Types of Storage Media</a:t>
            </a:r>
            <a:endParaRPr dirty="0"/>
          </a:p>
        </p:txBody>
      </p:sp>
      <p:sp>
        <p:nvSpPr>
          <p:cNvPr id="118787" name="Rectangle 3"/>
          <p:cNvSpPr>
            <a:spLocks noGrp="1"/>
          </p:cNvSpPr>
          <p:nvPr>
            <p:ph idx="1"/>
          </p:nvPr>
        </p:nvSpPr>
        <p:spPr>
          <a:xfrm>
            <a:off x="1131888" y="1905000"/>
            <a:ext cx="11772900" cy="4025900"/>
          </a:xfrm>
        </p:spPr>
        <p:txBody>
          <a:bodyPr vert="horz" wrap="square" lIns="130615" tIns="65308" rIns="130615" bIns="65308" anchor="t" anchorCtr="0"/>
          <a:p>
            <a:r>
              <a:t>Volatile storage – information stored here does not survive system crashes</a:t>
            </a:r>
          </a:p>
          <a:p>
            <a:pPr lvl="1"/>
            <a:r>
              <a:t>Example:  main memory, cache</a:t>
            </a:r>
          </a:p>
          <a:p>
            <a:r>
              <a:t>Nonvolatile storage – Information usually survives crashes</a:t>
            </a:r>
          </a:p>
          <a:p>
            <a:pPr lvl="1"/>
            <a:r>
              <a:t>Example:  disk and tape</a:t>
            </a:r>
          </a:p>
          <a:p>
            <a:r>
              <a:t>Stable storage – Information never lost</a:t>
            </a:r>
          </a:p>
          <a:p>
            <a:pPr lvl="1"/>
            <a:r>
              <a:t>Not actually possible, so approximated via replication or RAID to devices with independent failure modes</a:t>
            </a:r>
          </a:p>
        </p:txBody>
      </p:sp>
      <p:sp>
        <p:nvSpPr>
          <p:cNvPr id="118788" name="Text Box 4"/>
          <p:cNvSpPr txBox="1"/>
          <p:nvPr/>
        </p:nvSpPr>
        <p:spPr>
          <a:xfrm>
            <a:off x="1109663" y="5740400"/>
            <a:ext cx="11930062" cy="855663"/>
          </a:xfrm>
          <a:prstGeom prst="rect">
            <a:avLst/>
          </a:prstGeom>
          <a:noFill/>
          <a:ln w="9525">
            <a:noFill/>
          </a:ln>
        </p:spPr>
        <p:txBody>
          <a:bodyPr lIns="130622" tIns="65311" rIns="130622" bIns="65311">
            <a:spAutoFit/>
          </a:bodyPr>
          <a:p>
            <a:pPr>
              <a:spcBef>
                <a:spcPct val="35000"/>
              </a:spcBef>
              <a:buClr>
                <a:srgbClr val="993300"/>
              </a:buClr>
              <a:buSzPct val="90000"/>
              <a:buFont typeface="Monotype Sorts" pitchFamily="-84" charset="2"/>
            </a:pPr>
            <a:r>
              <a:rPr sz="2000">
                <a:latin typeface="Helvetica" pitchFamily="-84" charset="0"/>
              </a:rPr>
              <a:t>Goal is to assure transaction atomicity where failures cause loss of information on volatile storage</a:t>
            </a:r>
            <a:endParaRPr sz="2000">
              <a:latin typeface="Helvetica" pitchFamily="-84" charset="0"/>
            </a:endParaRPr>
          </a:p>
          <a:p>
            <a:pPr>
              <a:spcBef>
                <a:spcPct val="50000"/>
              </a:spcBef>
            </a:pPr>
            <a:endParaRPr>
              <a:latin typeface="Helvetica" pitchFamily="-84" charset="0"/>
            </a:endParaRP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0834" name="Rectangle 2"/>
          <p:cNvSpPr>
            <a:spLocks noGrp="1"/>
          </p:cNvSpPr>
          <p:nvPr>
            <p:ph type="title"/>
          </p:nvPr>
        </p:nvSpPr>
        <p:spPr/>
        <p:txBody>
          <a:bodyPr vert="horz" wrap="square" lIns="130615" tIns="65308" rIns="130615" bIns="65308" anchor="b" anchorCtr="0"/>
          <a:p>
            <a:pPr eaLnBrk="1" hangingPunct="1"/>
            <a:r>
              <a:rPr dirty="0"/>
              <a:t>Log-Based Recovery</a:t>
            </a:r>
            <a:endParaRPr dirty="0"/>
          </a:p>
        </p:txBody>
      </p:sp>
      <p:sp>
        <p:nvSpPr>
          <p:cNvPr id="120835" name="Rectangle 3"/>
          <p:cNvSpPr>
            <a:spLocks noGrp="1"/>
          </p:cNvSpPr>
          <p:nvPr>
            <p:ph idx="1"/>
          </p:nvPr>
        </p:nvSpPr>
        <p:spPr/>
        <p:txBody>
          <a:bodyPr vert="horz" wrap="square" lIns="130615" tIns="65308" rIns="130615" bIns="65308" anchor="t" anchorCtr="0"/>
          <a:p>
            <a:r>
              <a:t>Record to stable storage information about all modifications by a transaction</a:t>
            </a:r>
          </a:p>
          <a:p>
            <a:r>
              <a:t>Most common is </a:t>
            </a:r>
            <a:r>
              <a:rPr b="1">
                <a:solidFill>
                  <a:srgbClr val="3366FF"/>
                </a:solidFill>
              </a:rPr>
              <a:t>write-ahead logging</a:t>
            </a:r>
            <a:endParaRPr b="1">
              <a:solidFill>
                <a:srgbClr val="3366FF"/>
              </a:solidFill>
            </a:endParaRPr>
          </a:p>
          <a:p>
            <a:pPr lvl="1"/>
            <a:r>
              <a:t>Log on stable storage, each log record describes single transaction write operation, including</a:t>
            </a:r>
          </a:p>
          <a:p>
            <a:pPr lvl="2"/>
            <a:r>
              <a:t>Transaction name</a:t>
            </a:r>
          </a:p>
          <a:p>
            <a:pPr lvl="2"/>
            <a:r>
              <a:t>Data item name</a:t>
            </a:r>
          </a:p>
          <a:p>
            <a:pPr lvl="2"/>
            <a:r>
              <a:t>Old value</a:t>
            </a:r>
          </a:p>
          <a:p>
            <a:pPr lvl="2"/>
            <a:r>
              <a:t>New value</a:t>
            </a:r>
          </a:p>
          <a:p>
            <a:pPr lvl="1"/>
            <a:r>
              <a:t>&lt;T</a:t>
            </a:r>
            <a:r>
              <a:rPr baseline="-25000"/>
              <a:t>i</a:t>
            </a:r>
            <a:r>
              <a:t> starts&gt; written to log when transaction T</a:t>
            </a:r>
            <a:r>
              <a:rPr baseline="-25000"/>
              <a:t>i</a:t>
            </a:r>
            <a:r>
              <a:t> starts</a:t>
            </a:r>
          </a:p>
          <a:p>
            <a:pPr lvl="1"/>
            <a:r>
              <a:t>&lt;T</a:t>
            </a:r>
            <a:r>
              <a:rPr baseline="-25000"/>
              <a:t>i </a:t>
            </a:r>
            <a:r>
              <a:t>commits&gt; written when T</a:t>
            </a:r>
            <a:r>
              <a:rPr baseline="-25000"/>
              <a:t>i</a:t>
            </a:r>
            <a:r>
              <a:t> commits</a:t>
            </a:r>
          </a:p>
          <a:p>
            <a:pPr lvl="1"/>
          </a:p>
          <a:p>
            <a:r>
              <a:rPr sz="2000"/>
              <a:t>Log entry must reach stable storage before operation on data occurs</a:t>
            </a:r>
            <a:endParaRPr sz="2000"/>
          </a:p>
          <a:p>
            <a:pPr lvl="2"/>
            <a:endParaRPr sz="2900"/>
          </a:p>
          <a:p>
            <a:pPr lvl="2"/>
            <a:endParaRPr sz="290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
          <p:cNvSpPr>
            <a:spLocks noGrp="1"/>
          </p:cNvSpPr>
          <p:nvPr>
            <p:ph type="title"/>
          </p:nvPr>
        </p:nvSpPr>
        <p:spPr/>
        <p:txBody>
          <a:bodyPr vert="horz" wrap="square" lIns="130615" tIns="65308" rIns="130615" bIns="65308" anchor="b" anchorCtr="0"/>
          <a:p>
            <a:r>
              <a:rPr dirty="0"/>
              <a:t>Critical Section Problem</a:t>
            </a:r>
            <a:endParaRPr dirty="0"/>
          </a:p>
        </p:txBody>
      </p:sp>
      <p:sp>
        <p:nvSpPr>
          <p:cNvPr id="10243" name="Content Placeholder 2"/>
          <p:cNvSpPr>
            <a:spLocks noGrp="1"/>
          </p:cNvSpPr>
          <p:nvPr>
            <p:ph idx="1"/>
          </p:nvPr>
        </p:nvSpPr>
        <p:spPr/>
        <p:txBody>
          <a:bodyPr vert="horz" wrap="square" lIns="130615" tIns="65308" rIns="130615" bIns="65308" numCol="1" anchor="t" anchorCtr="0" compatLnSpc="1"/>
          <a:p>
            <a:r>
              <a:rPr sz="2400" b="1"/>
              <a:t>Consider system of </a:t>
            </a:r>
            <a:r>
              <a:rPr sz="2400" b="1" i="1"/>
              <a:t>n</a:t>
            </a:r>
            <a:r>
              <a:rPr sz="2400" b="1"/>
              <a:t> processes {</a:t>
            </a:r>
            <a:r>
              <a:rPr sz="2400" b="1" i="1"/>
              <a:t>p</a:t>
            </a:r>
            <a:r>
              <a:rPr sz="2400" b="1" i="1" baseline="-25000"/>
              <a:t>0</a:t>
            </a:r>
            <a:r>
              <a:rPr sz="2400" b="1" i="1"/>
              <a:t>, p</a:t>
            </a:r>
            <a:r>
              <a:rPr sz="2400" b="1" i="1" baseline="-25000"/>
              <a:t>1</a:t>
            </a:r>
            <a:r>
              <a:rPr sz="2400" b="1" i="1"/>
              <a:t>, … p</a:t>
            </a:r>
            <a:r>
              <a:rPr sz="2400" b="1" i="1" baseline="-25000"/>
              <a:t>n-1</a:t>
            </a:r>
            <a:r>
              <a:rPr sz="2400" b="1"/>
              <a:t>}</a:t>
            </a:r>
            <a:endParaRPr sz="2400" b="1"/>
          </a:p>
          <a:p>
            <a:endParaRPr sz="2400" b="1"/>
          </a:p>
          <a:p>
            <a:r>
              <a:rPr sz="2400" b="1"/>
              <a:t>Each process has </a:t>
            </a:r>
            <a:r>
              <a:rPr sz="2400" b="1">
                <a:solidFill>
                  <a:srgbClr val="3366FF"/>
                </a:solidFill>
              </a:rPr>
              <a:t>critical section </a:t>
            </a:r>
            <a:r>
              <a:rPr sz="2400" b="1"/>
              <a:t>segment of code</a:t>
            </a:r>
            <a:endParaRPr sz="2400" b="1"/>
          </a:p>
          <a:p>
            <a:pPr lvl="1"/>
            <a:r>
              <a:rPr sz="2400" b="1"/>
              <a:t>Process may be changing common variables, updating table, writing file, </a:t>
            </a:r>
            <a:r>
              <a:rPr sz="2400" b="1" err="1"/>
              <a:t>etc</a:t>
            </a:r>
            <a:endParaRPr sz="2400" b="1" err="1"/>
          </a:p>
          <a:p>
            <a:pPr lvl="1"/>
            <a:r>
              <a:rPr sz="2400" b="1"/>
              <a:t>When one process in critical section, no other may be in its critical section</a:t>
            </a:r>
            <a:endParaRPr sz="2400" b="1"/>
          </a:p>
          <a:p>
            <a:pPr lvl="1"/>
            <a:endParaRPr sz="2400" b="1"/>
          </a:p>
          <a:p>
            <a:r>
              <a:rPr sz="2400" b="1" i="1"/>
              <a:t>Critical section problem </a:t>
            </a:r>
            <a:r>
              <a:rPr sz="2400" b="1"/>
              <a:t>is to design protocol to solve this</a:t>
            </a:r>
            <a:endParaRPr sz="2400" b="1"/>
          </a:p>
          <a:p>
            <a:endParaRPr sz="2400" b="1"/>
          </a:p>
          <a:p>
            <a:r>
              <a:rPr sz="2400" b="1"/>
              <a:t>Each process must ask permission to enter critical section in </a:t>
            </a:r>
            <a:r>
              <a:rPr sz="2400" b="1">
                <a:solidFill>
                  <a:srgbClr val="3366FF"/>
                </a:solidFill>
              </a:rPr>
              <a:t>entry section</a:t>
            </a:r>
            <a:r>
              <a:rPr sz="2400" b="1"/>
              <a:t>, may follow critical section with </a:t>
            </a:r>
            <a:r>
              <a:rPr sz="2400" b="1">
                <a:solidFill>
                  <a:srgbClr val="3366FF"/>
                </a:solidFill>
              </a:rPr>
              <a:t>exit section</a:t>
            </a:r>
            <a:r>
              <a:rPr sz="2400" b="1"/>
              <a:t>, then </a:t>
            </a:r>
            <a:r>
              <a:rPr sz="2400" b="1">
                <a:solidFill>
                  <a:srgbClr val="3366FF"/>
                </a:solidFill>
              </a:rPr>
              <a:t>remainder section</a:t>
            </a:r>
            <a:r>
              <a:rPr lang="en-US" sz="2400" b="1">
                <a:solidFill>
                  <a:srgbClr val="3366FF"/>
                </a:solidFill>
              </a:rPr>
              <a:t>.</a:t>
            </a:r>
            <a:endParaRPr sz="2400" b="1">
              <a:solidFill>
                <a:srgbClr val="3366FF"/>
              </a:solidFill>
            </a:endParaRPr>
          </a:p>
          <a:p>
            <a:endParaRPr sz="2400" b="1">
              <a:solidFill>
                <a:srgbClr val="3366FF"/>
              </a:solidFill>
            </a:endParaRPr>
          </a:p>
          <a:p>
            <a:pPr>
              <a:buNone/>
            </a:pPr>
            <a:endParaRPr sz="2400"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882" name="Rectangle 2"/>
          <p:cNvSpPr>
            <a:spLocks noGrp="1"/>
          </p:cNvSpPr>
          <p:nvPr>
            <p:ph type="title"/>
          </p:nvPr>
        </p:nvSpPr>
        <p:spPr/>
        <p:txBody>
          <a:bodyPr vert="horz" wrap="square" lIns="130615" tIns="65308" rIns="130615" bIns="65308" anchor="b" anchorCtr="0"/>
          <a:p>
            <a:pPr eaLnBrk="1" hangingPunct="1"/>
            <a:r>
              <a:rPr dirty="0"/>
              <a:t>Log-Based Recovery Algorithm</a:t>
            </a:r>
            <a:endParaRPr dirty="0"/>
          </a:p>
        </p:txBody>
      </p:sp>
      <p:sp>
        <p:nvSpPr>
          <p:cNvPr id="122883" name="Rectangle 3"/>
          <p:cNvSpPr>
            <a:spLocks noGrp="1"/>
          </p:cNvSpPr>
          <p:nvPr>
            <p:ph idx="1"/>
          </p:nvPr>
        </p:nvSpPr>
        <p:spPr/>
        <p:txBody>
          <a:bodyPr vert="horz" wrap="square" lIns="130615" tIns="65308" rIns="130615" bIns="65308" anchor="t" anchorCtr="0"/>
          <a:p>
            <a:r>
              <a:t>Using the log, system can handle any volatile memory errors</a:t>
            </a:r>
          </a:p>
          <a:p>
            <a:pPr lvl="1"/>
            <a:r>
              <a:rPr b="1">
                <a:solidFill>
                  <a:srgbClr val="0000FF"/>
                </a:solidFill>
              </a:rPr>
              <a:t>Undo(T</a:t>
            </a:r>
            <a:r>
              <a:rPr b="1" baseline="-25000">
                <a:solidFill>
                  <a:srgbClr val="0000FF"/>
                </a:solidFill>
              </a:rPr>
              <a:t>i</a:t>
            </a:r>
            <a:r>
              <a:rPr b="1">
                <a:solidFill>
                  <a:srgbClr val="0000FF"/>
                </a:solidFill>
              </a:rPr>
              <a:t>)</a:t>
            </a:r>
            <a:r>
              <a:rPr b="1"/>
              <a:t> </a:t>
            </a:r>
            <a:r>
              <a:t>restores value of all data updated by T</a:t>
            </a:r>
            <a:r>
              <a:rPr baseline="-25000"/>
              <a:t>i</a:t>
            </a:r>
            <a:endParaRPr baseline="-25000"/>
          </a:p>
          <a:p>
            <a:pPr lvl="1"/>
            <a:r>
              <a:rPr b="1">
                <a:solidFill>
                  <a:srgbClr val="0000FF"/>
                </a:solidFill>
              </a:rPr>
              <a:t>Redo(T</a:t>
            </a:r>
            <a:r>
              <a:rPr b="1" baseline="-25000">
                <a:solidFill>
                  <a:srgbClr val="0000FF"/>
                </a:solidFill>
              </a:rPr>
              <a:t>i</a:t>
            </a:r>
            <a:r>
              <a:rPr b="1">
                <a:solidFill>
                  <a:srgbClr val="0000FF"/>
                </a:solidFill>
              </a:rPr>
              <a:t>)</a:t>
            </a:r>
            <a:r>
              <a:rPr b="1"/>
              <a:t> </a:t>
            </a:r>
            <a:r>
              <a:t>sets values of all data in transaction T</a:t>
            </a:r>
            <a:r>
              <a:rPr baseline="-25000"/>
              <a:t>i</a:t>
            </a:r>
            <a:r>
              <a:t> to new values</a:t>
            </a:r>
          </a:p>
          <a:p>
            <a:r>
              <a:t>Undo(T</a:t>
            </a:r>
            <a:r>
              <a:rPr baseline="-25000"/>
              <a:t>i</a:t>
            </a:r>
            <a:r>
              <a:t>) and redo(T</a:t>
            </a:r>
            <a:r>
              <a:rPr baseline="-25000"/>
              <a:t>i</a:t>
            </a:r>
            <a:r>
              <a:t>) must be </a:t>
            </a:r>
            <a:r>
              <a:rPr b="1">
                <a:solidFill>
                  <a:srgbClr val="3366FF"/>
                </a:solidFill>
              </a:rPr>
              <a:t>idempotent</a:t>
            </a:r>
            <a:endParaRPr b="1">
              <a:solidFill>
                <a:srgbClr val="3366FF"/>
              </a:solidFill>
            </a:endParaRPr>
          </a:p>
          <a:p>
            <a:pPr lvl="1"/>
            <a:r>
              <a:t>Multiple executions must have the same result as one execution</a:t>
            </a:r>
          </a:p>
          <a:p>
            <a:r>
              <a:t>If system fails, restore state of all updated data via log</a:t>
            </a:r>
          </a:p>
          <a:p>
            <a:pPr lvl="1"/>
            <a:r>
              <a:t>If log contains &lt;T</a:t>
            </a:r>
            <a:r>
              <a:rPr baseline="-25000"/>
              <a:t>i</a:t>
            </a:r>
            <a:r>
              <a:t> starts&gt; without &lt;T</a:t>
            </a:r>
            <a:r>
              <a:rPr baseline="-25000"/>
              <a:t>i</a:t>
            </a:r>
            <a:r>
              <a:t> commits&gt;, </a:t>
            </a:r>
            <a:r>
              <a:rPr b="1">
                <a:solidFill>
                  <a:srgbClr val="3366FF"/>
                </a:solidFill>
              </a:rPr>
              <a:t>undo(T</a:t>
            </a:r>
            <a:r>
              <a:rPr b="1" baseline="-25000">
                <a:solidFill>
                  <a:srgbClr val="3366FF"/>
                </a:solidFill>
              </a:rPr>
              <a:t>i</a:t>
            </a:r>
            <a:r>
              <a:rPr b="1">
                <a:solidFill>
                  <a:srgbClr val="3366FF"/>
                </a:solidFill>
              </a:rPr>
              <a:t>)</a:t>
            </a:r>
            <a:endParaRPr b="1">
              <a:solidFill>
                <a:srgbClr val="3366FF"/>
              </a:solidFill>
            </a:endParaRPr>
          </a:p>
          <a:p>
            <a:pPr lvl="1"/>
            <a:r>
              <a:t>If log contains &lt;T</a:t>
            </a:r>
            <a:r>
              <a:rPr baseline="-25000"/>
              <a:t>i</a:t>
            </a:r>
            <a:r>
              <a:t> starts&gt; and &lt;T</a:t>
            </a:r>
            <a:r>
              <a:rPr baseline="-25000"/>
              <a:t>i</a:t>
            </a:r>
            <a:r>
              <a:t> commits&gt;, </a:t>
            </a:r>
            <a:r>
              <a:rPr b="1">
                <a:solidFill>
                  <a:srgbClr val="3366FF"/>
                </a:solidFill>
              </a:rPr>
              <a:t>redo(T</a:t>
            </a:r>
            <a:r>
              <a:rPr b="1" baseline="-25000">
                <a:solidFill>
                  <a:srgbClr val="3366FF"/>
                </a:solidFill>
              </a:rPr>
              <a:t>i</a:t>
            </a:r>
            <a:r>
              <a:rPr b="1">
                <a:solidFill>
                  <a:srgbClr val="3366FF"/>
                </a:solidFill>
              </a:rPr>
              <a:t>)</a:t>
            </a:r>
            <a:endParaRPr b="1">
              <a:solidFill>
                <a:srgbClr val="3366FF"/>
              </a:solidFill>
            </a:endParaRP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4930" name="Rectangle 2"/>
          <p:cNvSpPr>
            <a:spLocks noGrp="1"/>
          </p:cNvSpPr>
          <p:nvPr>
            <p:ph type="title"/>
          </p:nvPr>
        </p:nvSpPr>
        <p:spPr/>
        <p:txBody>
          <a:bodyPr vert="horz" wrap="square" lIns="130615" tIns="65308" rIns="130615" bIns="65308" anchor="b" anchorCtr="0"/>
          <a:p>
            <a:pPr eaLnBrk="1" hangingPunct="1"/>
            <a:r>
              <a:rPr dirty="0"/>
              <a:t>Checkpoints</a:t>
            </a:r>
            <a:endParaRPr dirty="0"/>
          </a:p>
        </p:txBody>
      </p:sp>
      <p:sp>
        <p:nvSpPr>
          <p:cNvPr id="124931" name="Rectangle 3"/>
          <p:cNvSpPr>
            <a:spLocks noGrp="1"/>
          </p:cNvSpPr>
          <p:nvPr>
            <p:ph idx="1"/>
          </p:nvPr>
        </p:nvSpPr>
        <p:spPr/>
        <p:txBody>
          <a:bodyPr vert="horz" wrap="square" lIns="130615" tIns="65308" rIns="130615" bIns="65308" anchor="t" anchorCtr="0"/>
          <a:p>
            <a:pPr marL="542925" indent="-542925" defTabSz="663575"/>
            <a:r>
              <a:t>Log could become long, and recovery could take long</a:t>
            </a:r>
          </a:p>
          <a:p>
            <a:pPr marL="542925" indent="-542925" defTabSz="663575"/>
            <a:r>
              <a:t>Checkpoints shorten log and recovery time.</a:t>
            </a:r>
          </a:p>
          <a:p>
            <a:pPr marL="542925" indent="-542925" defTabSz="663575"/>
            <a:r>
              <a:t>Checkpoint scheme:</a:t>
            </a:r>
          </a:p>
          <a:p>
            <a:pPr marL="1141730" lvl="1" indent="-488950" defTabSz="663575">
              <a:buFont typeface="Monotype Sorts" pitchFamily="-84" charset="2"/>
              <a:buAutoNum type="arabicPeriod"/>
            </a:pPr>
            <a:r>
              <a:t>Output all log records currently in volatile storage to stable storage</a:t>
            </a:r>
          </a:p>
          <a:p>
            <a:pPr marL="1141730" lvl="1" indent="-488950" defTabSz="663575">
              <a:buFont typeface="Monotype Sorts" pitchFamily="-84" charset="2"/>
              <a:buAutoNum type="arabicPeriod"/>
            </a:pPr>
            <a:r>
              <a:t>Output all modified data from volatile to stable storage</a:t>
            </a:r>
          </a:p>
          <a:p>
            <a:pPr marL="1141730" lvl="1" indent="-488950" defTabSz="663575">
              <a:buFont typeface="Monotype Sorts" pitchFamily="-84" charset="2"/>
              <a:buAutoNum type="arabicPeriod"/>
            </a:pPr>
            <a:r>
              <a:t>Output a log record &lt;checkpoint&gt; to the log on stable storage</a:t>
            </a:r>
          </a:p>
          <a:p>
            <a:pPr marL="542925" indent="-542925" defTabSz="663575"/>
            <a:r>
              <a:t>Now recovery only includes Ti, such that Ti started executing before the most recent checkpoint, and all transactions after Ti All other transactions already on stable storage</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6978" name="Rectangle 2"/>
          <p:cNvSpPr>
            <a:spLocks noGrp="1"/>
          </p:cNvSpPr>
          <p:nvPr>
            <p:ph type="title"/>
          </p:nvPr>
        </p:nvSpPr>
        <p:spPr/>
        <p:txBody>
          <a:bodyPr vert="horz" wrap="square" lIns="130615" tIns="65308" rIns="130615" bIns="65308" anchor="b" anchorCtr="0"/>
          <a:p>
            <a:pPr eaLnBrk="1" hangingPunct="1"/>
            <a:r>
              <a:rPr dirty="0"/>
              <a:t>Concurrent Transactions</a:t>
            </a:r>
            <a:endParaRPr dirty="0"/>
          </a:p>
        </p:txBody>
      </p:sp>
      <p:sp>
        <p:nvSpPr>
          <p:cNvPr id="126979" name="Rectangle 3"/>
          <p:cNvSpPr>
            <a:spLocks noGrp="1"/>
          </p:cNvSpPr>
          <p:nvPr>
            <p:ph idx="1"/>
          </p:nvPr>
        </p:nvSpPr>
        <p:spPr/>
        <p:txBody>
          <a:bodyPr vert="horz" wrap="square" lIns="130615" tIns="65308" rIns="130615" bIns="65308" anchor="t" anchorCtr="0"/>
          <a:p>
            <a:r>
              <a:t>Must be equivalent to serial execution – </a:t>
            </a:r>
            <a:r>
              <a:rPr b="1" err="1">
                <a:solidFill>
                  <a:srgbClr val="3366FF"/>
                </a:solidFill>
              </a:rPr>
              <a:t>serializability</a:t>
            </a:r>
            <a:endParaRPr b="1">
              <a:solidFill>
                <a:srgbClr val="3366FF"/>
              </a:solidFill>
            </a:endParaRPr>
          </a:p>
          <a:p>
            <a:r>
              <a:t>Could perform all transactions in critical section</a:t>
            </a:r>
          </a:p>
          <a:p>
            <a:pPr lvl="1"/>
            <a:r>
              <a:t>Inefficient, too restrictive</a:t>
            </a:r>
          </a:p>
          <a:p>
            <a:r>
              <a:rPr b="1">
                <a:solidFill>
                  <a:srgbClr val="3366FF"/>
                </a:solidFill>
              </a:rPr>
              <a:t>Concurrency-control algorithms </a:t>
            </a:r>
            <a:r>
              <a:t>provide </a:t>
            </a:r>
            <a:r>
              <a:rPr err="1"/>
              <a:t>serializability</a:t>
            </a:r>
            <a:endParaRPr err="1"/>
          </a:p>
          <a:p>
            <a:pPr>
              <a:buNone/>
            </a:pP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9026" name="Rectangle 2"/>
          <p:cNvSpPr>
            <a:spLocks noGrp="1"/>
          </p:cNvSpPr>
          <p:nvPr>
            <p:ph type="title"/>
          </p:nvPr>
        </p:nvSpPr>
        <p:spPr/>
        <p:txBody>
          <a:bodyPr vert="horz" wrap="square" lIns="130615" tIns="65308" rIns="130615" bIns="65308" anchor="b" anchorCtr="0"/>
          <a:p>
            <a:pPr eaLnBrk="1" hangingPunct="1"/>
            <a:r>
              <a:rPr dirty="0"/>
              <a:t>Serializability</a:t>
            </a:r>
            <a:endParaRPr dirty="0"/>
          </a:p>
        </p:txBody>
      </p:sp>
      <p:sp>
        <p:nvSpPr>
          <p:cNvPr id="129027" name="Rectangle 3"/>
          <p:cNvSpPr>
            <a:spLocks noGrp="1"/>
          </p:cNvSpPr>
          <p:nvPr>
            <p:ph idx="1"/>
          </p:nvPr>
        </p:nvSpPr>
        <p:spPr/>
        <p:txBody>
          <a:bodyPr vert="horz" wrap="square" lIns="130615" tIns="65308" rIns="130615" bIns="65308" anchor="t" anchorCtr="0"/>
          <a:p>
            <a:r>
              <a:rPr dirty="0"/>
              <a:t>Consider two data items A and B</a:t>
            </a:r>
            <a:endParaRPr dirty="0"/>
          </a:p>
          <a:p>
            <a:r>
              <a:rPr dirty="0"/>
              <a:t>Consider Transactions T</a:t>
            </a:r>
            <a:r>
              <a:rPr baseline="-25000" dirty="0"/>
              <a:t>0 </a:t>
            </a:r>
            <a:r>
              <a:rPr dirty="0"/>
              <a:t>and T</a:t>
            </a:r>
            <a:r>
              <a:rPr baseline="-25000" dirty="0"/>
              <a:t>1</a:t>
            </a:r>
            <a:endParaRPr baseline="-25000" dirty="0"/>
          </a:p>
          <a:p>
            <a:r>
              <a:rPr dirty="0"/>
              <a:t>Execute T</a:t>
            </a:r>
            <a:r>
              <a:rPr baseline="-25000" dirty="0"/>
              <a:t>0</a:t>
            </a:r>
            <a:r>
              <a:rPr dirty="0"/>
              <a:t>, T</a:t>
            </a:r>
            <a:r>
              <a:rPr baseline="-25000" dirty="0"/>
              <a:t>1</a:t>
            </a:r>
            <a:r>
              <a:rPr dirty="0"/>
              <a:t> atomically</a:t>
            </a:r>
            <a:endParaRPr dirty="0"/>
          </a:p>
          <a:p>
            <a:r>
              <a:rPr dirty="0"/>
              <a:t>Execution sequence called </a:t>
            </a:r>
            <a:r>
              <a:rPr dirty="0">
                <a:solidFill>
                  <a:schemeClr val="tx2"/>
                </a:solidFill>
              </a:rPr>
              <a:t>schedule</a:t>
            </a:r>
            <a:endParaRPr dirty="0">
              <a:solidFill>
                <a:schemeClr val="tx2"/>
              </a:solidFill>
            </a:endParaRPr>
          </a:p>
          <a:p>
            <a:r>
              <a:rPr dirty="0"/>
              <a:t>Atomically executed transaction order called </a:t>
            </a:r>
            <a:r>
              <a:rPr dirty="0">
                <a:solidFill>
                  <a:schemeClr val="tx2"/>
                </a:solidFill>
              </a:rPr>
              <a:t>serial schedule</a:t>
            </a:r>
            <a:endParaRPr dirty="0">
              <a:solidFill>
                <a:schemeClr val="tx2"/>
              </a:solidFill>
            </a:endParaRPr>
          </a:p>
          <a:p>
            <a:r>
              <a:rPr dirty="0"/>
              <a:t>For N transactions, there are N! valid serial schedules</a:t>
            </a:r>
            <a:endParaRPr dirty="0"/>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1074" name="Rectangle 2"/>
          <p:cNvSpPr>
            <a:spLocks noGrp="1"/>
          </p:cNvSpPr>
          <p:nvPr>
            <p:ph type="title"/>
          </p:nvPr>
        </p:nvSpPr>
        <p:spPr>
          <a:xfrm>
            <a:off x="1074738" y="0"/>
            <a:ext cx="12115800" cy="1179513"/>
          </a:xfrm>
        </p:spPr>
        <p:txBody>
          <a:bodyPr vert="horz" wrap="square" lIns="130615" tIns="65308" rIns="130615" bIns="65308" anchor="b" anchorCtr="0"/>
          <a:p>
            <a:pPr eaLnBrk="1" hangingPunct="1"/>
            <a:r>
              <a:rPr dirty="0"/>
              <a:t>Schedule 1: T</a:t>
            </a:r>
            <a:r>
              <a:rPr baseline="-25000" dirty="0"/>
              <a:t>0</a:t>
            </a:r>
            <a:r>
              <a:rPr dirty="0"/>
              <a:t> then T</a:t>
            </a:r>
            <a:r>
              <a:rPr baseline="-25000" dirty="0"/>
              <a:t>1</a:t>
            </a:r>
            <a:endParaRPr baseline="-25000" dirty="0"/>
          </a:p>
        </p:txBody>
      </p:sp>
      <p:pic>
        <p:nvPicPr>
          <p:cNvPr id="131075" name="Picture 3"/>
          <p:cNvPicPr>
            <a:picLocks noChangeAspect="1"/>
          </p:cNvPicPr>
          <p:nvPr/>
        </p:nvPicPr>
        <p:blipFill>
          <a:blip r:embed="rId1"/>
          <a:srcRect l="19115" t="2287" r="19363" b="2287"/>
          <a:stretch>
            <a:fillRect/>
          </a:stretch>
        </p:blipFill>
        <p:spPr>
          <a:xfrm>
            <a:off x="4289425" y="2427288"/>
            <a:ext cx="5048250" cy="5219700"/>
          </a:xfrm>
          <a:prstGeom prst="rect">
            <a:avLst/>
          </a:prstGeom>
          <a:noFill/>
          <a:ln w="38100">
            <a:noFill/>
          </a:ln>
        </p:spPr>
      </p:pic>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22" name="Rectangle 2"/>
          <p:cNvSpPr>
            <a:spLocks noGrp="1"/>
          </p:cNvSpPr>
          <p:nvPr>
            <p:ph type="title"/>
          </p:nvPr>
        </p:nvSpPr>
        <p:spPr/>
        <p:txBody>
          <a:bodyPr vert="horz" wrap="square" lIns="130615" tIns="65308" rIns="130615" bIns="65308" anchor="b" anchorCtr="0"/>
          <a:p>
            <a:pPr eaLnBrk="1" hangingPunct="1"/>
            <a:r>
              <a:rPr dirty="0"/>
              <a:t>Nonserial Schedule</a:t>
            </a:r>
            <a:endParaRPr dirty="0"/>
          </a:p>
        </p:txBody>
      </p:sp>
      <p:sp>
        <p:nvSpPr>
          <p:cNvPr id="133123" name="Rectangle 3"/>
          <p:cNvSpPr>
            <a:spLocks noGrp="1"/>
          </p:cNvSpPr>
          <p:nvPr>
            <p:ph idx="1"/>
          </p:nvPr>
        </p:nvSpPr>
        <p:spPr/>
        <p:txBody>
          <a:bodyPr vert="horz" wrap="square" lIns="130615" tIns="65308" rIns="130615" bIns="65308" anchor="t" anchorCtr="0"/>
          <a:p>
            <a:r>
              <a:rPr b="1" err="1">
                <a:solidFill>
                  <a:srgbClr val="3366FF"/>
                </a:solidFill>
              </a:rPr>
              <a:t>Nonserial</a:t>
            </a:r>
            <a:r>
              <a:rPr b="1">
                <a:solidFill>
                  <a:srgbClr val="3366FF"/>
                </a:solidFill>
              </a:rPr>
              <a:t> schedule </a:t>
            </a:r>
            <a:r>
              <a:t>allows overlapped execute</a:t>
            </a:r>
          </a:p>
          <a:p>
            <a:pPr lvl="1"/>
            <a:r>
              <a:t>Resulting execution not necessarily incorrect</a:t>
            </a:r>
          </a:p>
          <a:p>
            <a:r>
              <a:t>Consider schedule S, operations </a:t>
            </a:r>
            <a:r>
              <a:rPr err="1"/>
              <a:t>O</a:t>
            </a:r>
            <a:r>
              <a:rPr baseline="-25000" err="1"/>
              <a:t>i</a:t>
            </a:r>
            <a:r>
              <a:t>, </a:t>
            </a:r>
            <a:r>
              <a:rPr err="1"/>
              <a:t>O</a:t>
            </a:r>
            <a:r>
              <a:rPr baseline="-25000" err="1"/>
              <a:t>j</a:t>
            </a:r>
            <a:endParaRPr baseline="-25000"/>
          </a:p>
          <a:p>
            <a:pPr lvl="1"/>
            <a:r>
              <a:rPr b="1">
                <a:solidFill>
                  <a:srgbClr val="3366FF"/>
                </a:solidFill>
              </a:rPr>
              <a:t>Conflict</a:t>
            </a:r>
            <a:r>
              <a:t> if access same data item, with at least one write</a:t>
            </a:r>
          </a:p>
          <a:p>
            <a:r>
              <a:t>If </a:t>
            </a:r>
            <a:r>
              <a:rPr err="1"/>
              <a:t>O</a:t>
            </a:r>
            <a:r>
              <a:rPr baseline="-25000" err="1"/>
              <a:t>i</a:t>
            </a:r>
            <a:r>
              <a:t>, </a:t>
            </a:r>
            <a:r>
              <a:rPr err="1"/>
              <a:t>O</a:t>
            </a:r>
            <a:r>
              <a:rPr baseline="-25000" err="1"/>
              <a:t>j</a:t>
            </a:r>
            <a:r>
              <a:t> consecutive and operations of different transactions &amp; </a:t>
            </a:r>
            <a:r>
              <a:rPr err="1"/>
              <a:t>O</a:t>
            </a:r>
            <a:r>
              <a:rPr baseline="-25000" err="1"/>
              <a:t>i</a:t>
            </a:r>
            <a:r>
              <a:t> and </a:t>
            </a:r>
            <a:r>
              <a:rPr err="1"/>
              <a:t>O</a:t>
            </a:r>
            <a:r>
              <a:rPr baseline="-25000" err="1"/>
              <a:t>j</a:t>
            </a:r>
            <a:r>
              <a:t> don</a:t>
            </a:r>
            <a:r>
              <a:rPr lang="ja-JP" altLang="en-US"/>
              <a:t>’</a:t>
            </a:r>
            <a:r>
              <a:rPr lang="en-US" altLang="ja-JP"/>
              <a:t>t conflict</a:t>
            </a:r>
            <a:endParaRPr lang="en-US" altLang="ja-JP"/>
          </a:p>
          <a:p>
            <a:pPr lvl="1"/>
            <a:r>
              <a:t>Then S</a:t>
            </a:r>
            <a:r>
              <a:rPr lang="ja-JP" altLang="en-US"/>
              <a:t>’</a:t>
            </a:r>
            <a:r>
              <a:rPr lang="en-US" altLang="ja-JP"/>
              <a:t> with swapped order </a:t>
            </a:r>
            <a:r>
              <a:rPr lang="en-US" altLang="ja-JP" err="1"/>
              <a:t>O</a:t>
            </a:r>
            <a:r>
              <a:rPr lang="en-US" altLang="ja-JP" baseline="-25000" err="1"/>
              <a:t>j</a:t>
            </a:r>
            <a:r>
              <a:rPr lang="en-US" altLang="ja-JP"/>
              <a:t> </a:t>
            </a:r>
            <a:r>
              <a:rPr lang="en-US" altLang="ja-JP" err="1"/>
              <a:t>O</a:t>
            </a:r>
            <a:r>
              <a:rPr lang="en-US" altLang="ja-JP" baseline="-25000" err="1"/>
              <a:t>i</a:t>
            </a:r>
            <a:r>
              <a:rPr lang="en-US" altLang="ja-JP" baseline="-25000"/>
              <a:t> </a:t>
            </a:r>
            <a:r>
              <a:rPr lang="en-US" altLang="ja-JP"/>
              <a:t>equivalent to S</a:t>
            </a:r>
            <a:endParaRPr lang="en-US" altLang="ja-JP"/>
          </a:p>
          <a:p>
            <a:r>
              <a:t>If S can become S</a:t>
            </a:r>
            <a:r>
              <a:rPr lang="ja-JP" altLang="en-US"/>
              <a:t>’</a:t>
            </a:r>
            <a:r>
              <a:rPr lang="en-US" altLang="ja-JP"/>
              <a:t> via swapping </a:t>
            </a:r>
            <a:r>
              <a:rPr lang="en-US" altLang="ja-JP" err="1"/>
              <a:t>nonconflicting</a:t>
            </a:r>
            <a:r>
              <a:rPr lang="en-US" altLang="ja-JP"/>
              <a:t> operations</a:t>
            </a:r>
            <a:endParaRPr lang="en-US" altLang="ja-JP"/>
          </a:p>
          <a:p>
            <a:pPr lvl="1"/>
            <a:r>
              <a:t>S is </a:t>
            </a:r>
            <a:r>
              <a:rPr b="1">
                <a:solidFill>
                  <a:srgbClr val="3366FF"/>
                </a:solidFill>
              </a:rPr>
              <a:t>conflict </a:t>
            </a:r>
            <a:r>
              <a:rPr b="1" err="1">
                <a:solidFill>
                  <a:srgbClr val="3366FF"/>
                </a:solidFill>
              </a:rPr>
              <a:t>serializable</a:t>
            </a:r>
            <a:endParaRPr b="1">
              <a:solidFill>
                <a:srgbClr val="3366FF"/>
              </a:solidFill>
            </a:endParaRPr>
          </a:p>
          <a:p>
            <a:pPr lvl="2"/>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5170" name="Rectangle 2"/>
          <p:cNvSpPr>
            <a:spLocks noGrp="1"/>
          </p:cNvSpPr>
          <p:nvPr>
            <p:ph type="title"/>
          </p:nvPr>
        </p:nvSpPr>
        <p:spPr>
          <a:xfrm>
            <a:off x="1438275" y="114300"/>
            <a:ext cx="12115800" cy="812800"/>
          </a:xfrm>
        </p:spPr>
        <p:txBody>
          <a:bodyPr vert="horz" wrap="square" lIns="130615" tIns="65308" rIns="130615" bIns="65308" anchor="b" anchorCtr="0"/>
          <a:p>
            <a:pPr eaLnBrk="1" hangingPunct="1"/>
            <a:r>
              <a:rPr sz="4000" dirty="0"/>
              <a:t>Schedule 2: Concurrent Serializable Schedule</a:t>
            </a:r>
            <a:endParaRPr sz="4000" dirty="0"/>
          </a:p>
        </p:txBody>
      </p:sp>
      <p:pic>
        <p:nvPicPr>
          <p:cNvPr id="135171" name="Picture 3"/>
          <p:cNvPicPr>
            <a:picLocks noChangeAspect="1"/>
          </p:cNvPicPr>
          <p:nvPr/>
        </p:nvPicPr>
        <p:blipFill>
          <a:blip r:embed="rId1"/>
          <a:srcRect l="18951" t="3987" r="19218" b="4343"/>
          <a:stretch>
            <a:fillRect/>
          </a:stretch>
        </p:blipFill>
        <p:spPr>
          <a:xfrm>
            <a:off x="3941763" y="2147888"/>
            <a:ext cx="5453062" cy="5391150"/>
          </a:xfrm>
          <a:prstGeom prst="rect">
            <a:avLst/>
          </a:prstGeom>
          <a:noFill/>
          <a:ln w="38100">
            <a:noFill/>
          </a:ln>
        </p:spPr>
      </p:pic>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7218" name="Rectangle 2"/>
          <p:cNvSpPr>
            <a:spLocks noGrp="1"/>
          </p:cNvSpPr>
          <p:nvPr>
            <p:ph type="title"/>
          </p:nvPr>
        </p:nvSpPr>
        <p:spPr/>
        <p:txBody>
          <a:bodyPr vert="horz" wrap="square" lIns="130615" tIns="65308" rIns="130615" bIns="65308" anchor="b" anchorCtr="0"/>
          <a:p>
            <a:pPr eaLnBrk="1" hangingPunct="1"/>
            <a:r>
              <a:rPr sz="4000" dirty="0"/>
              <a:t>Locking</a:t>
            </a:r>
            <a:r>
              <a:rPr dirty="0">
                <a:solidFill>
                  <a:schemeClr val="tx2"/>
                </a:solidFill>
              </a:rPr>
              <a:t> </a:t>
            </a:r>
            <a:r>
              <a:rPr sz="4000" dirty="0"/>
              <a:t>Protocol</a:t>
            </a:r>
            <a:endParaRPr sz="4000" dirty="0"/>
          </a:p>
        </p:txBody>
      </p:sp>
      <p:sp>
        <p:nvSpPr>
          <p:cNvPr id="137219" name="Rectangle 3"/>
          <p:cNvSpPr>
            <a:spLocks noGrp="1"/>
          </p:cNvSpPr>
          <p:nvPr>
            <p:ph idx="1"/>
          </p:nvPr>
        </p:nvSpPr>
        <p:spPr/>
        <p:txBody>
          <a:bodyPr vert="horz" wrap="square" lIns="130615" tIns="65308" rIns="130615" bIns="65308" anchor="t" anchorCtr="0"/>
          <a:p>
            <a:r>
              <a:t>Ensure </a:t>
            </a:r>
            <a:r>
              <a:rPr err="1"/>
              <a:t>serializability</a:t>
            </a:r>
            <a:r>
              <a:t> by associating lock with each data item</a:t>
            </a:r>
          </a:p>
          <a:p>
            <a:pPr lvl="1"/>
            <a:r>
              <a:t>Follow locking protocol for access control</a:t>
            </a:r>
          </a:p>
          <a:p>
            <a:r>
              <a:t>Locks</a:t>
            </a:r>
          </a:p>
          <a:p>
            <a:pPr lvl="1"/>
            <a:r>
              <a:rPr b="1">
                <a:solidFill>
                  <a:srgbClr val="3366FF"/>
                </a:solidFill>
              </a:rPr>
              <a:t>Shared</a:t>
            </a:r>
            <a:r>
              <a:rPr>
                <a:solidFill>
                  <a:srgbClr val="3366FF"/>
                </a:solidFill>
              </a:rPr>
              <a:t> </a:t>
            </a:r>
            <a:r>
              <a:t>– T</a:t>
            </a:r>
            <a:r>
              <a:rPr baseline="-25000"/>
              <a:t>i</a:t>
            </a:r>
            <a:r>
              <a:t> has shared-mode lock (S) on item Q, T</a:t>
            </a:r>
            <a:r>
              <a:rPr baseline="-25000"/>
              <a:t>i</a:t>
            </a:r>
            <a:r>
              <a:t> can read Q but not write Q</a:t>
            </a:r>
          </a:p>
          <a:p>
            <a:pPr lvl="1"/>
            <a:r>
              <a:rPr b="1">
                <a:solidFill>
                  <a:srgbClr val="3366FF"/>
                </a:solidFill>
              </a:rPr>
              <a:t>Exclusive</a:t>
            </a:r>
            <a:r>
              <a:rPr>
                <a:solidFill>
                  <a:srgbClr val="3366FF"/>
                </a:solidFill>
              </a:rPr>
              <a:t> </a:t>
            </a:r>
            <a:r>
              <a:t>– Ti has exclusive-mode lock (X) on Q, T</a:t>
            </a:r>
            <a:r>
              <a:rPr baseline="-25000"/>
              <a:t>i</a:t>
            </a:r>
            <a:r>
              <a:t> can read and write Q</a:t>
            </a:r>
          </a:p>
          <a:p>
            <a:r>
              <a:t>Require every transaction on item Q acquire appropriate lock</a:t>
            </a:r>
          </a:p>
          <a:p>
            <a:r>
              <a:t>If lock already held, new request may have to wait</a:t>
            </a:r>
          </a:p>
          <a:p>
            <a:pPr lvl="1"/>
            <a:r>
              <a:t>Similar to readers-writers algorithm</a:t>
            </a:r>
          </a:p>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9266" name="Rectangle 2"/>
          <p:cNvSpPr>
            <a:spLocks noGrp="1"/>
          </p:cNvSpPr>
          <p:nvPr>
            <p:ph type="title"/>
          </p:nvPr>
        </p:nvSpPr>
        <p:spPr/>
        <p:txBody>
          <a:bodyPr vert="horz" wrap="square" lIns="130615" tIns="65308" rIns="130615" bIns="65308" anchor="b" anchorCtr="0"/>
          <a:p>
            <a:pPr eaLnBrk="1" hangingPunct="1"/>
            <a:r>
              <a:rPr dirty="0"/>
              <a:t>Two-phase Locking Protocol</a:t>
            </a:r>
            <a:endParaRPr dirty="0"/>
          </a:p>
        </p:txBody>
      </p:sp>
      <p:sp>
        <p:nvSpPr>
          <p:cNvPr id="139267" name="Rectangle 3"/>
          <p:cNvSpPr>
            <a:spLocks noGrp="1"/>
          </p:cNvSpPr>
          <p:nvPr>
            <p:ph idx="1"/>
          </p:nvPr>
        </p:nvSpPr>
        <p:spPr/>
        <p:txBody>
          <a:bodyPr vert="horz" wrap="square" lIns="130615" tIns="65308" rIns="130615" bIns="65308" anchor="t" anchorCtr="0"/>
          <a:p>
            <a:r>
              <a:rPr dirty="0"/>
              <a:t>Generally ensures conflict serializability</a:t>
            </a:r>
            <a:endParaRPr dirty="0"/>
          </a:p>
          <a:p>
            <a:r>
              <a:rPr dirty="0"/>
              <a:t>Each transaction issues lock and unlock requests in two phases</a:t>
            </a:r>
            <a:endParaRPr dirty="0"/>
          </a:p>
          <a:p>
            <a:pPr lvl="1"/>
            <a:r>
              <a:rPr dirty="0"/>
              <a:t>Growing – obtaining locks</a:t>
            </a:r>
            <a:endParaRPr dirty="0"/>
          </a:p>
          <a:p>
            <a:pPr lvl="1"/>
            <a:r>
              <a:rPr dirty="0"/>
              <a:t>Shrinking – releasing locks</a:t>
            </a:r>
            <a:endParaRPr dirty="0"/>
          </a:p>
          <a:p>
            <a:r>
              <a:rPr dirty="0"/>
              <a:t>Does not prevent deadlock</a:t>
            </a:r>
            <a:endParaRPr dirty="0"/>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1314" name="Rectangle 2"/>
          <p:cNvSpPr>
            <a:spLocks noGrp="1"/>
          </p:cNvSpPr>
          <p:nvPr>
            <p:ph type="title"/>
          </p:nvPr>
        </p:nvSpPr>
        <p:spPr/>
        <p:txBody>
          <a:bodyPr vert="horz" wrap="square" lIns="130615" tIns="65308" rIns="130615" bIns="65308" anchor="b" anchorCtr="0"/>
          <a:p>
            <a:pPr eaLnBrk="1" hangingPunct="1"/>
            <a:r>
              <a:rPr dirty="0"/>
              <a:t>Timestamp-based Protocols</a:t>
            </a:r>
            <a:endParaRPr dirty="0"/>
          </a:p>
        </p:txBody>
      </p:sp>
      <p:sp>
        <p:nvSpPr>
          <p:cNvPr id="141315" name="Rectangle 3"/>
          <p:cNvSpPr>
            <a:spLocks noGrp="1"/>
          </p:cNvSpPr>
          <p:nvPr>
            <p:ph idx="1"/>
          </p:nvPr>
        </p:nvSpPr>
        <p:spPr/>
        <p:txBody>
          <a:bodyPr vert="horz" wrap="square" lIns="130615" tIns="65308" rIns="130615" bIns="65308" anchor="t" anchorCtr="0"/>
          <a:p>
            <a:r>
              <a:t>Select order among transactions in advance – </a:t>
            </a:r>
            <a:r>
              <a:rPr b="1">
                <a:solidFill>
                  <a:srgbClr val="3366FF"/>
                </a:solidFill>
              </a:rPr>
              <a:t>timestamp-ordering</a:t>
            </a:r>
            <a:endParaRPr b="1">
              <a:solidFill>
                <a:srgbClr val="3366FF"/>
              </a:solidFill>
            </a:endParaRPr>
          </a:p>
          <a:p>
            <a:r>
              <a:t>Transaction T</a:t>
            </a:r>
            <a:r>
              <a:rPr baseline="-25000"/>
              <a:t>i </a:t>
            </a:r>
            <a:r>
              <a:t>associated with timestamp TS(T</a:t>
            </a:r>
            <a:r>
              <a:rPr baseline="-25000"/>
              <a:t>i</a:t>
            </a:r>
            <a:r>
              <a:t>) before T</a:t>
            </a:r>
            <a:r>
              <a:rPr baseline="-25000"/>
              <a:t>i</a:t>
            </a:r>
            <a:r>
              <a:t> starts</a:t>
            </a:r>
          </a:p>
          <a:p>
            <a:pPr lvl="1"/>
            <a:r>
              <a:t>TS(T</a:t>
            </a:r>
            <a:r>
              <a:rPr baseline="-25000"/>
              <a:t>i</a:t>
            </a:r>
            <a:r>
              <a:t>) &lt; TS(</a:t>
            </a:r>
            <a:r>
              <a:rPr err="1"/>
              <a:t>T</a:t>
            </a:r>
            <a:r>
              <a:rPr baseline="-25000" err="1"/>
              <a:t>j</a:t>
            </a:r>
            <a:r>
              <a:t>) if Ti entered system before </a:t>
            </a:r>
            <a:r>
              <a:rPr err="1"/>
              <a:t>T</a:t>
            </a:r>
            <a:r>
              <a:rPr baseline="-25000" err="1"/>
              <a:t>j</a:t>
            </a:r>
            <a:endParaRPr baseline="-25000"/>
          </a:p>
          <a:p>
            <a:pPr lvl="1"/>
            <a:r>
              <a:t>TS can be generated from system clock or as logical counter incremented at each entry of transaction</a:t>
            </a:r>
          </a:p>
          <a:p>
            <a:r>
              <a:t>Timestamps determine </a:t>
            </a:r>
            <a:r>
              <a:rPr err="1"/>
              <a:t>serializability</a:t>
            </a:r>
            <a:r>
              <a:t> order</a:t>
            </a:r>
          </a:p>
          <a:p>
            <a:pPr lvl="1"/>
            <a:r>
              <a:t>If TS(T</a:t>
            </a:r>
            <a:r>
              <a:rPr baseline="-25000"/>
              <a:t>i</a:t>
            </a:r>
            <a:r>
              <a:t>) &lt; TS(</a:t>
            </a:r>
            <a:r>
              <a:rPr err="1"/>
              <a:t>T</a:t>
            </a:r>
            <a:r>
              <a:rPr baseline="-25000" err="1"/>
              <a:t>j</a:t>
            </a:r>
            <a:r>
              <a:t>), system must ensure produced schedule equivalent to serial schedule where T</a:t>
            </a:r>
            <a:r>
              <a:rPr baseline="-25000"/>
              <a:t>i</a:t>
            </a:r>
            <a:r>
              <a:t> appears before </a:t>
            </a:r>
            <a:r>
              <a:rPr err="1"/>
              <a:t>T</a:t>
            </a:r>
            <a:r>
              <a:rPr baseline="-25000" err="1"/>
              <a:t>j</a:t>
            </a:r>
            <a:endParaRPr baseline="-25000"/>
          </a:p>
          <a:p>
            <a:pPr>
              <a:buNone/>
            </a:pPr>
          </a:p>
          <a:p>
            <a:pPr lvl="1"/>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itle 1"/>
          <p:cNvSpPr>
            <a:spLocks noGrp="1"/>
          </p:cNvSpPr>
          <p:nvPr>
            <p:ph type="title"/>
          </p:nvPr>
        </p:nvSpPr>
        <p:spPr/>
        <p:txBody>
          <a:bodyPr vert="horz" wrap="square" lIns="130615" tIns="65308" rIns="130615" bIns="65308" anchor="b" anchorCtr="0"/>
          <a:p>
            <a:r>
              <a:rPr dirty="0"/>
              <a:t>Critical Section</a:t>
            </a:r>
            <a:endParaRPr dirty="0"/>
          </a:p>
        </p:txBody>
      </p:sp>
      <p:sp>
        <p:nvSpPr>
          <p:cNvPr id="20482" name="Content Placeholder 2"/>
          <p:cNvSpPr>
            <a:spLocks noGrp="1"/>
          </p:cNvSpPr>
          <p:nvPr>
            <p:ph idx="1"/>
          </p:nvPr>
        </p:nvSpPr>
        <p:spPr/>
        <p:txBody>
          <a:bodyPr vert="horz" wrap="square" lIns="130615" tIns="65308" rIns="130615" bIns="65308" anchor="t" anchorCtr="0"/>
          <a:p>
            <a:r>
              <a:rPr b="1" dirty="0"/>
              <a:t>General structure of process </a:t>
            </a:r>
            <a:r>
              <a:rPr b="1" i="1" dirty="0"/>
              <a:t>p</a:t>
            </a:r>
            <a:r>
              <a:rPr b="1" i="1" baseline="-25000" dirty="0"/>
              <a:t>i</a:t>
            </a:r>
            <a:r>
              <a:rPr b="1" baseline="-25000" dirty="0"/>
              <a:t> </a:t>
            </a:r>
            <a:r>
              <a:rPr b="1" dirty="0"/>
              <a:t>is</a:t>
            </a:r>
            <a:endParaRPr b="1" dirty="0"/>
          </a:p>
          <a:p>
            <a:endParaRPr b="1" dirty="0">
              <a:solidFill>
                <a:srgbClr val="0000FF"/>
              </a:solidFill>
            </a:endParaRPr>
          </a:p>
        </p:txBody>
      </p:sp>
      <p:pic>
        <p:nvPicPr>
          <p:cNvPr id="20483" name="Picture 1"/>
          <p:cNvPicPr>
            <a:picLocks noChangeAspect="1"/>
          </p:cNvPicPr>
          <p:nvPr/>
        </p:nvPicPr>
        <p:blipFill>
          <a:blip r:embed="rId1"/>
          <a:stretch>
            <a:fillRect/>
          </a:stretch>
        </p:blipFill>
        <p:spPr>
          <a:xfrm>
            <a:off x="3232150" y="2447290"/>
            <a:ext cx="5842000" cy="3589338"/>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62" name="Rectangle 2"/>
          <p:cNvSpPr>
            <a:spLocks noGrp="1"/>
          </p:cNvSpPr>
          <p:nvPr>
            <p:ph type="title"/>
          </p:nvPr>
        </p:nvSpPr>
        <p:spPr/>
        <p:txBody>
          <a:bodyPr vert="horz" wrap="square" lIns="130615" tIns="65308" rIns="130615" bIns="65308" anchor="b" anchorCtr="0"/>
          <a:p>
            <a:pPr eaLnBrk="1" hangingPunct="1"/>
            <a:r>
              <a:rPr sz="4000" dirty="0"/>
              <a:t>Timestamp-based Protocol Implementation</a:t>
            </a:r>
            <a:endParaRPr sz="4000" dirty="0"/>
          </a:p>
        </p:txBody>
      </p:sp>
      <p:sp>
        <p:nvSpPr>
          <p:cNvPr id="143363" name="Rectangle 3"/>
          <p:cNvSpPr>
            <a:spLocks noGrp="1"/>
          </p:cNvSpPr>
          <p:nvPr>
            <p:ph idx="1"/>
          </p:nvPr>
        </p:nvSpPr>
        <p:spPr/>
        <p:txBody>
          <a:bodyPr vert="horz" wrap="square" lIns="130615" tIns="65308" rIns="130615" bIns="65308" anchor="t" anchorCtr="0"/>
          <a:p>
            <a:pPr>
              <a:lnSpc>
                <a:spcPct val="90000"/>
              </a:lnSpc>
            </a:pPr>
            <a:r>
              <a:t>Data item Q gets two timestamps</a:t>
            </a:r>
          </a:p>
          <a:p>
            <a:pPr lvl="1">
              <a:lnSpc>
                <a:spcPct val="90000"/>
              </a:lnSpc>
            </a:pPr>
            <a:r>
              <a:t>W-timestamp(Q) – largest timestamp of any transaction that executed write(Q) successfully</a:t>
            </a:r>
          </a:p>
          <a:p>
            <a:pPr lvl="1">
              <a:lnSpc>
                <a:spcPct val="90000"/>
              </a:lnSpc>
            </a:pPr>
            <a:r>
              <a:t>R-timestamp(Q) – largest timestamp of successful read(Q)</a:t>
            </a:r>
          </a:p>
          <a:p>
            <a:pPr lvl="1">
              <a:lnSpc>
                <a:spcPct val="90000"/>
              </a:lnSpc>
            </a:pPr>
            <a:r>
              <a:t>Updated whenever read(Q) or write(Q) executed</a:t>
            </a:r>
          </a:p>
          <a:p>
            <a:pPr>
              <a:lnSpc>
                <a:spcPct val="90000"/>
              </a:lnSpc>
            </a:pPr>
            <a:r>
              <a:rPr b="1">
                <a:solidFill>
                  <a:srgbClr val="3366FF"/>
                </a:solidFill>
              </a:rPr>
              <a:t>Timestamp-ordering protocol </a:t>
            </a:r>
            <a:r>
              <a:t>assures any conflicting </a:t>
            </a:r>
            <a:r>
              <a:rPr b="1">
                <a:solidFill>
                  <a:srgbClr val="0000FF"/>
                </a:solidFill>
              </a:rPr>
              <a:t>read</a:t>
            </a:r>
            <a:r>
              <a:t> and </a:t>
            </a:r>
            <a:r>
              <a:rPr b="1">
                <a:solidFill>
                  <a:srgbClr val="0000FF"/>
                </a:solidFill>
              </a:rPr>
              <a:t>write</a:t>
            </a:r>
            <a:r>
              <a:t> executed in timestamp order</a:t>
            </a:r>
          </a:p>
          <a:p>
            <a:pPr>
              <a:lnSpc>
                <a:spcPct val="90000"/>
              </a:lnSpc>
            </a:pPr>
            <a:r>
              <a:t>Suppose Ti executes </a:t>
            </a:r>
            <a:r>
              <a:rPr b="1">
                <a:solidFill>
                  <a:srgbClr val="0000FF"/>
                </a:solidFill>
              </a:rPr>
              <a:t>read(Q)</a:t>
            </a:r>
            <a:endParaRPr b="1">
              <a:solidFill>
                <a:srgbClr val="0000FF"/>
              </a:solidFill>
            </a:endParaRPr>
          </a:p>
          <a:p>
            <a:pPr lvl="1">
              <a:lnSpc>
                <a:spcPct val="90000"/>
              </a:lnSpc>
            </a:pPr>
            <a:r>
              <a:t>If TS(T</a:t>
            </a:r>
            <a:r>
              <a:rPr baseline="-25000"/>
              <a:t>i</a:t>
            </a:r>
            <a:r>
              <a:t>) &lt; W-timestamp(Q), Ti needs to read value of Q that was already overwritten</a:t>
            </a:r>
          </a:p>
          <a:p>
            <a:pPr lvl="2">
              <a:lnSpc>
                <a:spcPct val="90000"/>
              </a:lnSpc>
            </a:pPr>
            <a:r>
              <a:rPr b="1">
                <a:solidFill>
                  <a:srgbClr val="0000FF"/>
                </a:solidFill>
              </a:rPr>
              <a:t>read</a:t>
            </a:r>
            <a:r>
              <a:t> operation rejected and T</a:t>
            </a:r>
            <a:r>
              <a:rPr baseline="-25000"/>
              <a:t>i</a:t>
            </a:r>
            <a:r>
              <a:t> rolled back</a:t>
            </a:r>
          </a:p>
          <a:p>
            <a:pPr lvl="1">
              <a:lnSpc>
                <a:spcPct val="90000"/>
              </a:lnSpc>
            </a:pPr>
            <a:r>
              <a:t>If TS(T</a:t>
            </a:r>
            <a:r>
              <a:rPr baseline="-25000"/>
              <a:t>i</a:t>
            </a:r>
            <a:r>
              <a:t>) ≥ W-timestamp(Q)</a:t>
            </a:r>
          </a:p>
          <a:p>
            <a:pPr lvl="2">
              <a:lnSpc>
                <a:spcPct val="90000"/>
              </a:lnSpc>
            </a:pPr>
            <a:r>
              <a:rPr b="1">
                <a:solidFill>
                  <a:srgbClr val="0000FF"/>
                </a:solidFill>
              </a:rPr>
              <a:t>read</a:t>
            </a:r>
            <a:r>
              <a:t> executed, R-timestamp(Q) set to max(R-timestamp(Q), TS(T</a:t>
            </a:r>
            <a:r>
              <a:rPr baseline="-25000"/>
              <a:t>i</a:t>
            </a:r>
            <a:r>
              <a:t>))</a:t>
            </a: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5410" name="Rectangle 2"/>
          <p:cNvSpPr>
            <a:spLocks noGrp="1"/>
          </p:cNvSpPr>
          <p:nvPr>
            <p:ph type="title"/>
          </p:nvPr>
        </p:nvSpPr>
        <p:spPr/>
        <p:txBody>
          <a:bodyPr vert="horz" wrap="square" lIns="130615" tIns="65308" rIns="130615" bIns="65308" anchor="b" anchorCtr="0"/>
          <a:p>
            <a:pPr eaLnBrk="1" hangingPunct="1"/>
            <a:r>
              <a:rPr dirty="0"/>
              <a:t>Timestamp-ordering Protocol</a:t>
            </a:r>
            <a:endParaRPr dirty="0"/>
          </a:p>
        </p:txBody>
      </p:sp>
      <p:sp>
        <p:nvSpPr>
          <p:cNvPr id="145411" name="Rectangle 3"/>
          <p:cNvSpPr>
            <a:spLocks noGrp="1"/>
          </p:cNvSpPr>
          <p:nvPr>
            <p:ph idx="1"/>
          </p:nvPr>
        </p:nvSpPr>
        <p:spPr/>
        <p:txBody>
          <a:bodyPr vert="horz" wrap="square" lIns="130615" tIns="65308" rIns="130615" bIns="65308" anchor="t" anchorCtr="0"/>
          <a:p>
            <a:r>
              <a:t>Suppose Ti executes write(Q)</a:t>
            </a:r>
          </a:p>
          <a:p>
            <a:pPr lvl="1"/>
            <a:r>
              <a:t>If TS(T</a:t>
            </a:r>
            <a:r>
              <a:rPr baseline="-25000"/>
              <a:t>i</a:t>
            </a:r>
            <a:r>
              <a:t>) &lt; R-timestamp(Q), value Q produced by T</a:t>
            </a:r>
            <a:r>
              <a:rPr baseline="-25000"/>
              <a:t>i</a:t>
            </a:r>
            <a:r>
              <a:t> was needed previously and T</a:t>
            </a:r>
            <a:r>
              <a:rPr baseline="-25000"/>
              <a:t>i</a:t>
            </a:r>
            <a:r>
              <a:t> assumed it would never be produced</a:t>
            </a:r>
          </a:p>
          <a:p>
            <a:pPr lvl="2"/>
            <a:r>
              <a:rPr b="1">
                <a:solidFill>
                  <a:srgbClr val="0000FF"/>
                </a:solidFill>
              </a:rPr>
              <a:t>Write</a:t>
            </a:r>
            <a:r>
              <a:t> operation rejected, T</a:t>
            </a:r>
            <a:r>
              <a:rPr baseline="-25000"/>
              <a:t>i</a:t>
            </a:r>
            <a:r>
              <a:t> rolled back</a:t>
            </a:r>
          </a:p>
          <a:p>
            <a:pPr lvl="1"/>
            <a:r>
              <a:t>If TS(T</a:t>
            </a:r>
            <a:r>
              <a:rPr baseline="-25000"/>
              <a:t>i</a:t>
            </a:r>
            <a:r>
              <a:t>) &lt; W-timestamp(Q), T</a:t>
            </a:r>
            <a:r>
              <a:rPr baseline="-25000"/>
              <a:t>i</a:t>
            </a:r>
            <a:r>
              <a:t> attempting to write obsolete value of Q</a:t>
            </a:r>
          </a:p>
          <a:p>
            <a:pPr lvl="2"/>
            <a:r>
              <a:rPr b="1">
                <a:solidFill>
                  <a:srgbClr val="0000FF"/>
                </a:solidFill>
              </a:rPr>
              <a:t>Write</a:t>
            </a:r>
            <a:r>
              <a:t> operation rejected and T</a:t>
            </a:r>
            <a:r>
              <a:rPr baseline="-25000"/>
              <a:t>i</a:t>
            </a:r>
            <a:r>
              <a:t> rolled back</a:t>
            </a:r>
          </a:p>
          <a:p>
            <a:pPr lvl="1"/>
            <a:r>
              <a:t>Otherwise, </a:t>
            </a:r>
            <a:r>
              <a:rPr b="1">
                <a:solidFill>
                  <a:srgbClr val="0000FF"/>
                </a:solidFill>
              </a:rPr>
              <a:t>write</a:t>
            </a:r>
            <a:r>
              <a:t> executed</a:t>
            </a:r>
          </a:p>
          <a:p>
            <a:r>
              <a:t>Any rolled back transaction T</a:t>
            </a:r>
            <a:r>
              <a:rPr baseline="-25000"/>
              <a:t>i</a:t>
            </a:r>
            <a:r>
              <a:t> is assigned new timestamp and restarted</a:t>
            </a:r>
          </a:p>
          <a:p>
            <a:r>
              <a:t>Algorithm ensures conflict </a:t>
            </a:r>
            <a:r>
              <a:rPr err="1"/>
              <a:t>serializability</a:t>
            </a:r>
            <a:r>
              <a:t> and freedom from deadlock</a:t>
            </a:r>
          </a:p>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Rectangle 2"/>
          <p:cNvSpPr>
            <a:spLocks noGrp="1"/>
          </p:cNvSpPr>
          <p:nvPr>
            <p:ph type="title"/>
          </p:nvPr>
        </p:nvSpPr>
        <p:spPr>
          <a:xfrm>
            <a:off x="1328738" y="287338"/>
            <a:ext cx="12115800" cy="812800"/>
          </a:xfrm>
        </p:spPr>
        <p:txBody>
          <a:bodyPr vert="horz" wrap="square" lIns="130615" tIns="65308" rIns="130615" bIns="65308" anchor="b" anchorCtr="0"/>
          <a:p>
            <a:pPr eaLnBrk="1" hangingPunct="1"/>
            <a:r>
              <a:rPr sz="4000" dirty="0"/>
              <a:t> Schedule Possible Under Timestamp Protocol</a:t>
            </a:r>
            <a:endParaRPr sz="4000" dirty="0"/>
          </a:p>
        </p:txBody>
      </p:sp>
      <p:pic>
        <p:nvPicPr>
          <p:cNvPr id="147458" name="Picture 3"/>
          <p:cNvPicPr>
            <a:picLocks noChangeAspect="1"/>
          </p:cNvPicPr>
          <p:nvPr/>
        </p:nvPicPr>
        <p:blipFill>
          <a:blip r:embed="rId1"/>
          <a:srcRect l="10501" t="4010" r="11266" b="6343"/>
          <a:stretch>
            <a:fillRect/>
          </a:stretch>
        </p:blipFill>
        <p:spPr>
          <a:xfrm>
            <a:off x="3389313" y="2578100"/>
            <a:ext cx="6254750" cy="4779963"/>
          </a:xfrm>
          <a:prstGeom prst="rect">
            <a:avLst/>
          </a:prstGeom>
          <a:noFill/>
          <a:ln w="38100">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Rectangle 2"/>
          <p:cNvSpPr>
            <a:spLocks noGrp="1"/>
          </p:cNvSpPr>
          <p:nvPr>
            <p:ph type="ctrTitle"/>
          </p:nvPr>
        </p:nvSpPr>
        <p:spPr>
          <a:xfrm>
            <a:off x="1028700" y="914400"/>
            <a:ext cx="11658600" cy="2836863"/>
          </a:xfrm>
        </p:spPr>
        <p:txBody>
          <a:bodyPr vert="horz" wrap="square" lIns="130615" tIns="65308" rIns="130615" bIns="65308" anchor="b" anchorCtr="0"/>
          <a:p>
            <a:pPr eaLnBrk="1" hangingPunct="1">
              <a:buClrTx/>
              <a:buSzTx/>
              <a:buFontTx/>
            </a:pPr>
            <a:r>
              <a:rPr dirty="0">
                <a:latin typeface="+mj-lt"/>
                <a:ea typeface="MS PGothic" panose="020B0600070205080204" pitchFamily="-84" charset="-128"/>
                <a:cs typeface="MS PGothic" panose="020B0600070205080204" pitchFamily="-84" charset="-128"/>
              </a:rPr>
              <a:t>End of Chapter 5</a:t>
            </a:r>
            <a:endParaRPr dirty="0">
              <a:latin typeface="+mj-lt"/>
              <a:ea typeface="MS PGothic" panose="020B0600070205080204" pitchFamily="-84" charset="-128"/>
              <a:cs typeface="MS PGothic" panose="020B0600070205080204" pitchFamily="-8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1443038" y="369888"/>
            <a:ext cx="11587162" cy="768350"/>
          </a:xfrm>
        </p:spPr>
        <p:txBody>
          <a:bodyPr vert="horz" wrap="square" lIns="130615" tIns="65308" rIns="130615" bIns="65308" anchor="b" anchorCtr="0"/>
          <a:p>
            <a:pPr eaLnBrk="1" hangingPunct="1"/>
            <a:r>
              <a:rPr dirty="0"/>
              <a:t>Solution to Critical-Section Problem</a:t>
            </a:r>
            <a:endParaRPr dirty="0"/>
          </a:p>
        </p:txBody>
      </p:sp>
      <p:sp>
        <p:nvSpPr>
          <p:cNvPr id="12291" name="Rectangle 3"/>
          <p:cNvSpPr>
            <a:spLocks noGrp="1" noChangeArrowheads="1"/>
          </p:cNvSpPr>
          <p:nvPr>
            <p:ph idx="1"/>
          </p:nvPr>
        </p:nvSpPr>
        <p:spPr>
          <a:xfrm>
            <a:off x="1209675" y="1639888"/>
            <a:ext cx="11501438" cy="6042025"/>
          </a:xfrm>
        </p:spPr>
        <p:txBody>
          <a:bodyPr vert="horz" wrap="square" lIns="130615" tIns="65308" rIns="130615" bIns="65308" numCol="1" anchor="t" anchorCtr="0" compatLnSpc="1"/>
          <a:p>
            <a:pPr>
              <a:buNone/>
            </a:pPr>
            <a:r>
              <a:rPr>
                <a:solidFill>
                  <a:srgbClr val="000000"/>
                </a:solidFill>
              </a:rPr>
              <a:t>1.</a:t>
            </a:r>
            <a:r>
              <a:rPr b="1">
                <a:solidFill>
                  <a:srgbClr val="000000"/>
                </a:solidFill>
              </a:rPr>
              <a:t> Mutual Exclusion </a:t>
            </a:r>
            <a:r>
              <a:rPr b="1"/>
              <a:t>- If process </a:t>
            </a:r>
            <a:r>
              <a:rPr b="1" i="1"/>
              <a:t>P</a:t>
            </a:r>
            <a:r>
              <a:rPr b="1" i="1" baseline="-25000"/>
              <a:t>i</a:t>
            </a:r>
            <a:r>
              <a:rPr b="1"/>
              <a:t> </a:t>
            </a:r>
            <a:r>
              <a:rPr b="1"/>
              <a:t>is executing in its critical section, then no other processes can be executing in their critical sections</a:t>
            </a:r>
            <a:endParaRPr b="1"/>
          </a:p>
          <a:p>
            <a:pPr>
              <a:buFont typeface="Monotype Sorts" pitchFamily="-84" charset="2"/>
              <a:buAutoNum type="arabicPeriod"/>
            </a:pPr>
            <a:endParaRPr b="1"/>
          </a:p>
          <a:p>
            <a:pPr>
              <a:buNone/>
            </a:pPr>
            <a:r>
              <a:rPr b="1">
                <a:solidFill>
                  <a:srgbClr val="000000"/>
                </a:solidFill>
              </a:rPr>
              <a:t>2. Progress</a:t>
            </a:r>
            <a:r>
              <a:rPr b="1"/>
              <a:t> </a:t>
            </a:r>
            <a:r>
              <a:rPr b="1"/>
              <a:t>- If no process is executing in its critical section and there exist some processes that wish to enter their critical section, then the selection of the processes that will enter the critical section next cannot be postponed indefinitely</a:t>
            </a:r>
            <a:endParaRPr b="1"/>
          </a:p>
          <a:p>
            <a:pPr>
              <a:buFont typeface="Monotype Sorts" pitchFamily="-84" charset="2"/>
              <a:buAutoNum type="arabicPeriod" startAt="2"/>
            </a:pPr>
            <a:endParaRPr b="1"/>
          </a:p>
          <a:p>
            <a:pPr>
              <a:buNone/>
            </a:pPr>
            <a:r>
              <a:rPr b="1"/>
              <a:t>3. </a:t>
            </a:r>
            <a:r>
              <a:rPr b="1">
                <a:solidFill>
                  <a:srgbClr val="000000"/>
                </a:solidFill>
              </a:rPr>
              <a:t>Bounded Waiting </a:t>
            </a:r>
            <a:r>
              <a:rPr b="1"/>
              <a:t>-  A bound must exist on the number of times that other processes are allowed to enter their critical sections after a process has made a request to enter its critical section and before that request is granted</a:t>
            </a:r>
            <a:endParaRPr b="1"/>
          </a:p>
          <a:p>
            <a:pPr marL="1139825" lvl="1" indent="-487045">
              <a:buSzPct val="125000"/>
              <a:buFont typeface="Wingdings 2" panose="05020102010507070707" pitchFamily="-84" charset="2"/>
              <a:buChar char=""/>
            </a:pPr>
            <a:r>
              <a:rPr b="1"/>
              <a:t>Assume that each process executes at a nonzero speed </a:t>
            </a:r>
            <a:endParaRPr b="1"/>
          </a:p>
          <a:p>
            <a:pPr marL="1139825" lvl="1" indent="-487045">
              <a:buSzPct val="125000"/>
              <a:buFont typeface="Wingdings 2" panose="05020102010507070707" pitchFamily="-84" charset="2"/>
              <a:buChar char=""/>
            </a:pPr>
            <a:r>
              <a:rPr b="1"/>
              <a:t>No assumption concerning </a:t>
            </a:r>
            <a:r>
              <a:rPr b="1">
                <a:solidFill>
                  <a:srgbClr val="3366FF"/>
                </a:solidFill>
                <a:ea typeface="MS PGothic" panose="020B0600070205080204" pitchFamily="-84" charset="-128"/>
              </a:rPr>
              <a:t>relative speed </a:t>
            </a:r>
            <a:r>
              <a:rPr b="1"/>
              <a:t>of the </a:t>
            </a:r>
            <a:r>
              <a:rPr b="1" i="1">
                <a:solidFill>
                  <a:srgbClr val="000000"/>
                </a:solidFill>
              </a:rPr>
              <a:t>n</a:t>
            </a:r>
            <a:r>
              <a:rPr b="1">
                <a:solidFill>
                  <a:srgbClr val="000000"/>
                </a:solidFill>
              </a:rPr>
              <a:t> </a:t>
            </a:r>
            <a:r>
              <a:rPr b="1"/>
              <a:t>processes</a:t>
            </a:r>
            <a:endParaRPr b="1"/>
          </a:p>
          <a:p>
            <a:pPr marL="1139825" lvl="1" indent="-487045">
              <a:buSzPct val="125000"/>
              <a:buFont typeface="Wingdings 2" panose="05020102010507070707" pitchFamily="-84" charset="2"/>
              <a:buChar char=""/>
            </a:pPr>
            <a:endParaRPr b="1"/>
          </a:p>
          <a:p>
            <a:pPr>
              <a:buSzPct val="125000"/>
            </a:pPr>
            <a:r>
              <a:rPr b="1"/>
              <a:t>Two approaches depending on if kernel is preemptive or non-preemptive </a:t>
            </a:r>
            <a:endParaRPr b="1"/>
          </a:p>
          <a:p>
            <a:pPr marL="1139825" lvl="1" indent="-487045">
              <a:buSzPct val="125000"/>
            </a:pPr>
            <a:r>
              <a:rPr b="1">
                <a:solidFill>
                  <a:srgbClr val="3366FF"/>
                </a:solidFill>
                <a:ea typeface="MS PGothic" panose="020B0600070205080204" pitchFamily="-84" charset="-128"/>
              </a:rPr>
              <a:t>Preemptive</a:t>
            </a:r>
            <a:r>
              <a:rPr b="1"/>
              <a:t> – allows preemption of process when running in kernel mode</a:t>
            </a:r>
            <a:endParaRPr b="1"/>
          </a:p>
          <a:p>
            <a:pPr marL="1139825" lvl="1" indent="-487045">
              <a:buSzPct val="125000"/>
            </a:pPr>
            <a:r>
              <a:rPr b="1">
                <a:solidFill>
                  <a:srgbClr val="3366FF"/>
                </a:solidFill>
                <a:ea typeface="MS PGothic" panose="020B0600070205080204" pitchFamily="-84" charset="-128"/>
              </a:rPr>
              <a:t>Non-preemptive </a:t>
            </a:r>
            <a:r>
              <a:rPr b="1"/>
              <a:t>– runs until exits kernel mode, blocks, or voluntarily yields CPU</a:t>
            </a:r>
            <a:endParaRPr b="1"/>
          </a:p>
          <a:p>
            <a:pPr marL="1427480" lvl="2" indent="-285750">
              <a:buSzPct val="125000"/>
            </a:pPr>
            <a:r>
              <a:rPr b="1"/>
              <a:t>Essentially free of race conditions in kernel mode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1498600" y="369888"/>
            <a:ext cx="11531600" cy="768350"/>
          </a:xfrm>
        </p:spPr>
        <p:txBody>
          <a:bodyPr vert="horz" wrap="square" lIns="130615" tIns="65308" rIns="130615" bIns="65308" anchor="b" anchorCtr="0"/>
          <a:p>
            <a:pPr eaLnBrk="1" hangingPunct="1"/>
            <a:r>
              <a:rPr dirty="0"/>
              <a:t>Peterson</a:t>
            </a:r>
            <a:r>
              <a:rPr lang="ja-JP" altLang="en-US" dirty="0"/>
              <a:t>’</a:t>
            </a:r>
            <a:r>
              <a:rPr lang="en-US" altLang="ja-JP" dirty="0"/>
              <a:t>s Solution</a:t>
            </a:r>
            <a:endParaRPr dirty="0"/>
          </a:p>
        </p:txBody>
      </p:sp>
      <p:sp>
        <p:nvSpPr>
          <p:cNvPr id="23554" name="Rectangle 3"/>
          <p:cNvSpPr>
            <a:spLocks noGrp="1"/>
          </p:cNvSpPr>
          <p:nvPr>
            <p:ph idx="1"/>
          </p:nvPr>
        </p:nvSpPr>
        <p:spPr>
          <a:xfrm>
            <a:off x="1209675" y="1644650"/>
            <a:ext cx="11114088" cy="5897563"/>
          </a:xfrm>
        </p:spPr>
        <p:txBody>
          <a:bodyPr vert="horz" wrap="square" lIns="130615" tIns="65308" rIns="130615" bIns="65308" anchor="t" anchorCtr="0"/>
          <a:p>
            <a:pPr defTabSz="914400">
              <a:lnSpc>
                <a:spcPct val="90000"/>
              </a:lnSpc>
              <a:tabLst>
                <a:tab pos="1060450" algn="l"/>
                <a:tab pos="1462405" algn="l"/>
                <a:tab pos="1798955" algn="l"/>
              </a:tabLst>
            </a:pPr>
            <a:r>
              <a:rPr sz="2400" dirty="0"/>
              <a:t>Good algorithmic  description of solving the problem</a:t>
            </a:r>
            <a:endParaRPr sz="2400" dirty="0"/>
          </a:p>
          <a:p>
            <a:pPr defTabSz="914400">
              <a:lnSpc>
                <a:spcPct val="90000"/>
              </a:lnSpc>
              <a:tabLst>
                <a:tab pos="1060450" algn="l"/>
                <a:tab pos="1462405" algn="l"/>
                <a:tab pos="1798955" algn="l"/>
              </a:tabLst>
            </a:pPr>
            <a:endParaRPr sz="2400" dirty="0"/>
          </a:p>
          <a:p>
            <a:pPr defTabSz="914400">
              <a:lnSpc>
                <a:spcPct val="90000"/>
              </a:lnSpc>
              <a:tabLst>
                <a:tab pos="1060450" algn="l"/>
                <a:tab pos="1462405" algn="l"/>
                <a:tab pos="1798955" algn="l"/>
              </a:tabLst>
            </a:pPr>
            <a:r>
              <a:rPr sz="2400" dirty="0"/>
              <a:t>Two process solution</a:t>
            </a:r>
            <a:endParaRPr sz="2400" dirty="0"/>
          </a:p>
          <a:p>
            <a:pPr defTabSz="914400">
              <a:lnSpc>
                <a:spcPct val="90000"/>
              </a:lnSpc>
              <a:tabLst>
                <a:tab pos="1060450" algn="l"/>
                <a:tab pos="1462405" algn="l"/>
                <a:tab pos="1798955" algn="l"/>
              </a:tabLst>
            </a:pPr>
            <a:r>
              <a:rPr sz="2400" dirty="0"/>
              <a:t>Assume that the </a:t>
            </a:r>
            <a:r>
              <a:rPr sz="2400" b="1" dirty="0">
                <a:latin typeface="Courier New" panose="02070309020205020404" charset="0"/>
                <a:cs typeface="Courier New" panose="02070309020205020404" charset="0"/>
              </a:rPr>
              <a:t>load</a:t>
            </a:r>
            <a:r>
              <a:rPr sz="2400" dirty="0">
                <a:latin typeface="Courier New" panose="02070309020205020404" charset="0"/>
                <a:cs typeface="Courier New" panose="02070309020205020404" charset="0"/>
              </a:rPr>
              <a:t> </a:t>
            </a:r>
            <a:r>
              <a:rPr sz="2400" dirty="0"/>
              <a:t>and </a:t>
            </a:r>
            <a:r>
              <a:rPr sz="2400" b="1" dirty="0">
                <a:latin typeface="Courier New" panose="02070309020205020404" charset="0"/>
                <a:cs typeface="Courier New" panose="02070309020205020404" charset="0"/>
              </a:rPr>
              <a:t>store</a:t>
            </a:r>
            <a:r>
              <a:rPr sz="2400" dirty="0"/>
              <a:t> instructions are atomic; that is, cannot be interrupted</a:t>
            </a:r>
            <a:endParaRPr sz="2400" dirty="0"/>
          </a:p>
          <a:p>
            <a:pPr defTabSz="914400">
              <a:lnSpc>
                <a:spcPct val="90000"/>
              </a:lnSpc>
              <a:tabLst>
                <a:tab pos="1060450" algn="l"/>
                <a:tab pos="1462405" algn="l"/>
                <a:tab pos="1798955" algn="l"/>
              </a:tabLst>
            </a:pPr>
            <a:r>
              <a:rPr sz="2400" dirty="0">
                <a:solidFill>
                  <a:srgbClr val="000000"/>
                </a:solidFill>
              </a:rPr>
              <a:t>The two processes share two variables:</a:t>
            </a:r>
            <a:endParaRPr sz="2400" dirty="0">
              <a:solidFill>
                <a:srgbClr val="000000"/>
              </a:solidFill>
            </a:endParaRPr>
          </a:p>
          <a:p>
            <a:pPr lvl="1" defTabSz="914400">
              <a:lnSpc>
                <a:spcPct val="90000"/>
              </a:lnSpc>
              <a:tabLst>
                <a:tab pos="1060450" algn="l"/>
                <a:tab pos="1462405" algn="l"/>
                <a:tab pos="1798955" algn="l"/>
              </a:tabLst>
            </a:pPr>
            <a:r>
              <a:rPr sz="2400" b="1" dirty="0">
                <a:latin typeface="Courier New" panose="02070309020205020404" charset="0"/>
                <a:cs typeface="Courier New" panose="02070309020205020404" charset="0"/>
              </a:rPr>
              <a:t>int turn; </a:t>
            </a:r>
            <a:endParaRPr sz="2400" b="1" dirty="0">
              <a:latin typeface="Courier New" panose="02070309020205020404" charset="0"/>
              <a:cs typeface="Courier New" panose="02070309020205020404" charset="0"/>
            </a:endParaRPr>
          </a:p>
          <a:p>
            <a:pPr lvl="1" defTabSz="914400">
              <a:lnSpc>
                <a:spcPct val="90000"/>
              </a:lnSpc>
              <a:tabLst>
                <a:tab pos="1060450" algn="l"/>
                <a:tab pos="1462405" algn="l"/>
                <a:tab pos="1798955" algn="l"/>
              </a:tabLst>
            </a:pPr>
            <a:r>
              <a:rPr sz="2400" b="1" dirty="0">
                <a:latin typeface="Courier New" panose="02070309020205020404" charset="0"/>
                <a:cs typeface="Courier New" panose="02070309020205020404" charset="0"/>
              </a:rPr>
              <a:t>Boolean flag[2]</a:t>
            </a:r>
            <a:endParaRPr sz="2400" b="1" dirty="0">
              <a:latin typeface="Courier New" panose="02070309020205020404" charset="0"/>
              <a:cs typeface="Courier New" panose="02070309020205020404" charset="0"/>
            </a:endParaRPr>
          </a:p>
          <a:p>
            <a:pPr lvl="1" defTabSz="914400">
              <a:lnSpc>
                <a:spcPct val="90000"/>
              </a:lnSpc>
              <a:tabLst>
                <a:tab pos="1060450" algn="l"/>
                <a:tab pos="1462405" algn="l"/>
                <a:tab pos="1798955" algn="l"/>
              </a:tabLst>
            </a:pPr>
            <a:endParaRPr sz="2400" b="1" dirty="0">
              <a:solidFill>
                <a:srgbClr val="000000"/>
              </a:solidFill>
            </a:endParaRPr>
          </a:p>
          <a:p>
            <a:pPr defTabSz="914400">
              <a:lnSpc>
                <a:spcPct val="90000"/>
              </a:lnSpc>
              <a:tabLst>
                <a:tab pos="1060450" algn="l"/>
                <a:tab pos="1462405" algn="l"/>
                <a:tab pos="1798955" algn="l"/>
              </a:tabLst>
            </a:pPr>
            <a:r>
              <a:rPr sz="2400" dirty="0">
                <a:solidFill>
                  <a:srgbClr val="000000"/>
                </a:solidFill>
              </a:rPr>
              <a:t>The variable </a:t>
            </a:r>
            <a:r>
              <a:rPr sz="2400" b="1" dirty="0">
                <a:latin typeface="Courier New" panose="02070309020205020404" charset="0"/>
                <a:cs typeface="Courier New" panose="02070309020205020404" charset="0"/>
              </a:rPr>
              <a:t>turn</a:t>
            </a:r>
            <a:r>
              <a:rPr sz="2400" dirty="0">
                <a:solidFill>
                  <a:srgbClr val="000000"/>
                </a:solidFill>
              </a:rPr>
              <a:t> indicates whose turn it is to enter the critical section</a:t>
            </a:r>
            <a:endParaRPr sz="2400" dirty="0">
              <a:solidFill>
                <a:srgbClr val="000000"/>
              </a:solidFill>
            </a:endParaRPr>
          </a:p>
          <a:p>
            <a:pPr defTabSz="914400">
              <a:lnSpc>
                <a:spcPct val="90000"/>
              </a:lnSpc>
              <a:tabLst>
                <a:tab pos="1060450" algn="l"/>
                <a:tab pos="1462405" algn="l"/>
                <a:tab pos="1798955" algn="l"/>
              </a:tabLst>
            </a:pPr>
            <a:r>
              <a:rPr sz="2400" dirty="0">
                <a:solidFill>
                  <a:srgbClr val="000000"/>
                </a:solidFill>
              </a:rPr>
              <a:t>The </a:t>
            </a:r>
            <a:r>
              <a:rPr sz="2400" b="1" dirty="0">
                <a:latin typeface="Courier New" panose="02070309020205020404" charset="0"/>
                <a:cs typeface="Courier New" panose="02070309020205020404" charset="0"/>
              </a:rPr>
              <a:t>flag </a:t>
            </a:r>
            <a:r>
              <a:rPr sz="2400" dirty="0">
                <a:solidFill>
                  <a:srgbClr val="000000"/>
                </a:solidFill>
              </a:rPr>
              <a:t>array is used to indicate if a process is ready to enter the critical section. </a:t>
            </a:r>
            <a:r>
              <a:rPr sz="2400" b="1" dirty="0">
                <a:latin typeface="Courier New" panose="02070309020205020404" charset="0"/>
                <a:cs typeface="Courier New" panose="02070309020205020404" charset="0"/>
              </a:rPr>
              <a:t>flag[i] = true</a:t>
            </a:r>
            <a:r>
              <a:rPr sz="2400" dirty="0">
                <a:solidFill>
                  <a:srgbClr val="000000"/>
                </a:solidFill>
              </a:rPr>
              <a:t> implies that process </a:t>
            </a:r>
            <a:r>
              <a:rPr sz="2400" b="1" dirty="0">
                <a:solidFill>
                  <a:srgbClr val="000000"/>
                </a:solidFill>
                <a:latin typeface="Courier New" panose="02070309020205020404" charset="0"/>
                <a:cs typeface="Courier New" panose="02070309020205020404" charset="0"/>
              </a:rPr>
              <a:t>P</a:t>
            </a:r>
            <a:r>
              <a:rPr sz="2400" b="1" baseline="-25000" dirty="0">
                <a:solidFill>
                  <a:srgbClr val="000000"/>
                </a:solidFill>
                <a:latin typeface="Courier New" panose="02070309020205020404" charset="0"/>
                <a:cs typeface="Courier New" panose="02070309020205020404" charset="0"/>
              </a:rPr>
              <a:t>i</a:t>
            </a:r>
            <a:r>
              <a:rPr sz="2400" dirty="0">
                <a:solidFill>
                  <a:srgbClr val="000000"/>
                </a:solidFill>
              </a:rPr>
              <a:t> is ready!</a:t>
            </a:r>
            <a:endParaRPr sz="2400" dirty="0">
              <a:solidFill>
                <a:srgbClr val="000000"/>
              </a:solidFill>
            </a:endParaRP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8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8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0.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2.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3.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4.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5.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6.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7.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8.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19.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0.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2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3.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4.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5.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6.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7.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8.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ppt/theme/themeOverride9.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docProps/app.xml><?xml version="1.0" encoding="utf-8"?>
<Properties xmlns="http://schemas.openxmlformats.org/officeDocument/2006/extended-properties" xmlns:vt="http://schemas.openxmlformats.org/officeDocument/2006/docPropsVTypes">
  <TotalTime>0</TotalTime>
  <Words>26385</Words>
  <Application>WPS Presentation</Application>
  <PresentationFormat/>
  <Paragraphs>889</Paragraphs>
  <Slides>73</Slides>
  <Notes>69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73</vt:i4>
      </vt:variant>
    </vt:vector>
  </HeadingPairs>
  <TitlesOfParts>
    <vt:vector size="93" baseType="lpstr">
      <vt:lpstr>Arial</vt:lpstr>
      <vt:lpstr>SimSun</vt:lpstr>
      <vt:lpstr>Wingdings</vt:lpstr>
      <vt:lpstr>Verdana</vt:lpstr>
      <vt:lpstr>MS PGothic</vt:lpstr>
      <vt:lpstr>Times New Roman</vt:lpstr>
      <vt:lpstr>Helvetica</vt:lpstr>
      <vt:lpstr>Monotype Sorts</vt:lpstr>
      <vt:lpstr>Webdings</vt:lpstr>
      <vt:lpstr>Courier</vt:lpstr>
      <vt:lpstr>Courier New</vt:lpstr>
      <vt:lpstr>Monotype Sorts</vt:lpstr>
      <vt:lpstr>Wingdings 2</vt:lpstr>
      <vt:lpstr>Wingdings</vt:lpstr>
      <vt:lpstr>Microsoft YaHei</vt:lpstr>
      <vt:lpstr>Arial Unicode MS</vt:lpstr>
      <vt:lpstr>Courier New</vt:lpstr>
      <vt:lpstr>Symbol</vt:lpstr>
      <vt:lpstr>MT Extra</vt:lpstr>
      <vt:lpstr>os-8</vt:lpstr>
      <vt:lpstr>Chapter 5:  Process Synchronization</vt:lpstr>
      <vt:lpstr>Chapter 5: Process Synchronization</vt:lpstr>
      <vt:lpstr>Objectives</vt:lpstr>
      <vt:lpstr>Background</vt:lpstr>
      <vt:lpstr>Race Condition</vt:lpstr>
      <vt:lpstr>Critical Section Problem</vt:lpstr>
      <vt:lpstr>Critical Section</vt:lpstr>
      <vt:lpstr>Solution to Critical-Section Problem</vt:lpstr>
      <vt:lpstr>Peterson’s Solution</vt:lpstr>
      <vt:lpstr>Algorithm for Process Pi</vt:lpstr>
      <vt:lpstr>QUIZ</vt:lpstr>
      <vt:lpstr>PowerPoint 演示文稿</vt:lpstr>
      <vt:lpstr>QUIZ</vt:lpstr>
      <vt:lpstr>Synchronization Hardware</vt:lpstr>
      <vt:lpstr>Solution to Critical-section Problem Using Locks</vt:lpstr>
      <vt:lpstr>test_and_set Instruction </vt:lpstr>
      <vt:lpstr>Solution using test_and_set()</vt:lpstr>
      <vt:lpstr>compare_and_swap Instruction</vt:lpstr>
      <vt:lpstr>Mutex Locks</vt:lpstr>
      <vt:lpstr>acquire() and release()</vt:lpstr>
      <vt:lpstr>Semaphore</vt:lpstr>
      <vt:lpstr>Semaphore Usage</vt:lpstr>
      <vt:lpstr>Semaphore Implementation</vt:lpstr>
      <vt:lpstr>Semaphore Implementation  with no Busy waiting </vt:lpstr>
      <vt:lpstr>Semaphore Implementation with  no Busy waiting (Cont.)</vt:lpstr>
      <vt:lpstr>Deadlock and Starvation</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Readers-Writers Problem Variations</vt:lpstr>
      <vt:lpstr>Dining-Philosophers Problem</vt:lpstr>
      <vt:lpstr>  Dining-Philosophers Problem Algorithm</vt:lpstr>
      <vt:lpstr>Problems with Semaphores</vt:lpstr>
      <vt:lpstr>Monitors</vt:lpstr>
      <vt:lpstr>Schematic view of a Monitor</vt:lpstr>
      <vt:lpstr>Condition Variables</vt:lpstr>
      <vt:lpstr> Monitor with Condition Variables</vt:lpstr>
      <vt:lpstr>Condition Variables Choices</vt:lpstr>
      <vt:lpstr>Solution to Dining Philosophers</vt:lpstr>
      <vt:lpstr>Solution to Dining Philosophers (Cont.)</vt:lpstr>
      <vt:lpstr>PowerPoint 演示文稿</vt:lpstr>
      <vt:lpstr>Monitor Implementation Using Semaphores</vt:lpstr>
      <vt:lpstr>Monitor Implementation – Condition Variables</vt:lpstr>
      <vt:lpstr>Monitor Implementation (Cont.)</vt:lpstr>
      <vt:lpstr>Resuming Processes within a Monitor</vt:lpstr>
      <vt:lpstr>A Monitor to Allocate Single Resource</vt:lpstr>
      <vt:lpstr>Synchronization Examples</vt:lpstr>
      <vt:lpstr>Solaris Synchronization</vt:lpstr>
      <vt:lpstr>Windows XP Synchronization</vt:lpstr>
      <vt:lpstr>Linux Synchronization</vt:lpstr>
      <vt:lpstr>Pthreads Synchronization</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End of Chapter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meesam raza</cp:lastModifiedBy>
  <cp:revision>358</cp:revision>
  <cp:lastPrinted>2011-02-14T00:38:00Z</cp:lastPrinted>
  <dcterms:created xsi:type="dcterms:W3CDTF">2011-02-21T15:27:00Z</dcterms:created>
  <dcterms:modified xsi:type="dcterms:W3CDTF">2024-10-24T05:50:58Z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3F1E8E0A75944AD8B8531A17819E9279_12</vt:lpwstr>
  </property>
  <property fmtid="{D5CDD505-2E9C-101B-9397-08002B2CF9AE}" pid="3" name="KSOProductBuildVer">
    <vt:lpwstr>1033-12.2.0.18586</vt:lpwstr>
  </property>
</Properties>
</file>