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330"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1" r:id="rId16"/>
    <p:sldId id="362" r:id="rId17"/>
    <p:sldId id="363" r:id="rId18"/>
    <p:sldId id="364" r:id="rId19"/>
    <p:sldId id="365" r:id="rId20"/>
    <p:sldId id="367" r:id="rId21"/>
    <p:sldId id="368" r:id="rId22"/>
    <p:sldId id="372" r:id="rId23"/>
    <p:sldId id="373" r:id="rId24"/>
    <p:sldId id="374" r:id="rId25"/>
    <p:sldId id="375" r:id="rId26"/>
    <p:sldId id="377" r:id="rId27"/>
    <p:sldId id="378" r:id="rId28"/>
    <p:sldId id="379" r:id="rId29"/>
    <p:sldId id="380" r:id="rId30"/>
    <p:sldId id="381" r:id="rId31"/>
    <p:sldId id="383" r:id="rId32"/>
    <p:sldId id="384" r:id="rId33"/>
    <p:sldId id="385" r:id="rId34"/>
    <p:sldId id="397" r:id="rId35"/>
    <p:sldId id="389" r:id="rId36"/>
    <p:sldId id="390" r:id="rId37"/>
    <p:sldId id="391" r:id="rId38"/>
    <p:sldId id="399" r:id="rId39"/>
    <p:sldId id="400" r:id="rId40"/>
    <p:sldId id="401" r:id="rId41"/>
    <p:sldId id="402" r:id="rId42"/>
    <p:sldId id="387" r:id="rId43"/>
    <p:sldId id="392" r:id="rId44"/>
    <p:sldId id="331" r:id="rId45"/>
  </p:sldIdLst>
  <p:sldSz cx="9144000" cy="6858000" type="screen4x3"/>
  <p:notesSz cx="6881813"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4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0000"/>
    <a:srgbClr val="CCE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1426"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ln>
        </p:spPr>
        <p:txBody>
          <a:bodyPr vert="horz" wrap="none" lIns="87575" tIns="43788" rIns="87575" bIns="43788" numCol="1" anchor="ctr" anchorCtr="0" compatLnSpc="1"/>
          <a:lstStyle>
            <a:lvl1pPr defTabSz="876300">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ln>
        </p:spPr>
        <p:txBody>
          <a:bodyPr vert="horz" wrap="none" lIns="87575" tIns="43788" rIns="87575" bIns="43788" numCol="1" anchor="ctr" anchorCtr="0" compatLnSpc="1"/>
          <a:lstStyle>
            <a:lvl1pPr algn="r" defTabSz="876300">
              <a:defRPr sz="1100">
                <a:latin typeface="Helvetica" pitchFamily="-84" charset="0"/>
                <a:ea typeface="MS PGothic" panose="020B0600070205080204" pitchFamily="34" charset="-128"/>
                <a:cs typeface="MS PGothic" panose="020B0600070205080204" pitchFamily="34" charset="-128"/>
              </a:defRPr>
            </a:lvl1pPr>
          </a:lstStyle>
          <a:p>
            <a:pPr marL="0" marR="0" lvl="0" indent="0" algn="r"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4" name="Rectangle 4"/>
          <p:cNvSpPr>
            <a:spLocks noGrp="1" noChangeArrowheads="1"/>
          </p:cNvSpPr>
          <p:nvPr>
            <p:ph type="ftr" sz="quarter" idx="2"/>
          </p:nvPr>
        </p:nvSpPr>
        <p:spPr bwMode="auto">
          <a:xfrm>
            <a:off x="0" y="8866188"/>
            <a:ext cx="3016250" cy="442913"/>
          </a:xfrm>
          <a:prstGeom prst="rect">
            <a:avLst/>
          </a:prstGeom>
          <a:noFill/>
          <a:ln w="9525">
            <a:noFill/>
            <a:miter lim="800000"/>
          </a:ln>
        </p:spPr>
        <p:txBody>
          <a:bodyPr vert="horz" wrap="none" lIns="87575" tIns="43788" rIns="87575" bIns="43788" numCol="1" anchor="b" anchorCtr="0" compatLnSpc="1"/>
          <a:lstStyle>
            <a:lvl1pPr defTabSz="876300">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5" name="Rectangle 5"/>
          <p:cNvSpPr>
            <a:spLocks noGrp="1" noChangeArrowheads="1"/>
          </p:cNvSpPr>
          <p:nvPr>
            <p:ph type="sldNum" sz="quarter" idx="3"/>
          </p:nvPr>
        </p:nvSpPr>
        <p:spPr bwMode="auto">
          <a:xfrm>
            <a:off x="3878263" y="8866188"/>
            <a:ext cx="3016250" cy="442913"/>
          </a:xfrm>
          <a:prstGeom prst="rect">
            <a:avLst/>
          </a:prstGeom>
          <a:noFill/>
          <a:ln w="9525">
            <a:noFill/>
            <a:miter lim="800000"/>
          </a:ln>
        </p:spPr>
        <p:txBody>
          <a:bodyPr vert="horz" wrap="none" lIns="87575" tIns="43788" rIns="87575" bIns="43788" numCol="1" anchor="b" anchorCtr="0" compatLnSpc="1"/>
          <a:lstStyle/>
          <a:p>
            <a:pPr lvl="0" algn="r" defTabSz="876300">
              <a:buNone/>
            </a:pPr>
            <a:fld id="{9A0DB2DC-4C9A-4742-B13C-FB6460FD3503}" type="slidenum">
              <a:rPr lang="en-US" sz="1100" dirty="0">
                <a:latin typeface="Helvetica" pitchFamily="-84" charset="0"/>
              </a:rPr>
              <a:t>‹#›</a:t>
            </a:fld>
            <a:endParaRPr lang="en-US" sz="1100" dirty="0">
              <a:latin typeface="Helvetica" pitchFamily="-8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ln>
        </p:spPr>
        <p:txBody>
          <a:bodyPr vert="horz" wrap="none" lIns="92436" tIns="46217" rIns="92436" bIns="46217" numCol="1" anchor="ctr"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ln>
        </p:spPr>
        <p:txBody>
          <a:bodyPr vert="horz" wrap="none" lIns="92436" tIns="46217" rIns="92436" bIns="46217" numCol="1" anchor="ctr" anchorCtr="0" compatLnSpc="1"/>
          <a:lstStyle>
            <a:lvl1pPr algn="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r"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444" name="Rectangle 4"/>
          <p:cNvSpPr>
            <a:spLocks noGrp="1" noRot="1" noChangeAspect="1" noTextEdit="1"/>
          </p:cNvSpPr>
          <p:nvPr>
            <p:ph type="sldImg" idx="2"/>
          </p:nvPr>
        </p:nvSpPr>
        <p:spPr>
          <a:xfrm>
            <a:off x="1117600" y="698500"/>
            <a:ext cx="4648200" cy="34861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ln>
        </p:spPr>
        <p:txBody>
          <a:bodyPr vert="horz" wrap="none" lIns="92436" tIns="46217" rIns="92436" bIns="46217"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ln>
        </p:spPr>
        <p:txBody>
          <a:bodyPr vert="horz" wrap="none" lIns="92436" tIns="46217" rIns="92436" bIns="46217" numCol="1" anchor="b"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ln>
        </p:spPr>
        <p:txBody>
          <a:bodyPr vert="horz" wrap="none" lIns="92436" tIns="46217" rIns="92436" bIns="46217" numCol="1" anchor="b" anchorCtr="0" compatLnSpc="1"/>
          <a:lstStyle/>
          <a:p>
            <a:pPr lvl="0" algn="r" defTabSz="923925">
              <a:buNone/>
            </a:pPr>
            <a:fld id="{9A0DB2DC-4C9A-4742-B13C-FB6460FD3503}" type="slidenum">
              <a:rPr lang="en-US" sz="1200" dirty="0">
                <a:latin typeface="Times New Roman" panose="02020603050405020304" pitchFamily="18" charset="0"/>
              </a:rPr>
              <a:t>‹#›</a:t>
            </a:fld>
            <a:endParaRPr 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p:cNvSpPr>
          <p:nvPr>
            <p:ph type="sldNum" sz="quarter"/>
          </p:nvPr>
        </p:nvSpPr>
        <p:spPr>
          <a:xfrm>
            <a:off x="3900488" y="8832850"/>
            <a:ext cx="2981325" cy="463550"/>
          </a:xfrm>
          <a:prstGeom prst="rect">
            <a:avLst/>
          </a:prstGeom>
          <a:noFill/>
          <a:ln w="9525">
            <a:noFill/>
          </a:ln>
        </p:spPr>
        <p:txBody>
          <a:bodyPr wrap="none" lIns="92436" tIns="46217" rIns="92436" bIns="46217" anchor="b" anchorCtr="0"/>
          <a:lstStyle/>
          <a:p>
            <a:pPr lvl="0" algn="r" defTabSz="923925"/>
            <a:fld id="{9A0DB2DC-4C9A-4742-B13C-FB6460FD3503}" type="slidenum">
              <a:rPr lang="en-US" sz="1200" dirty="0">
                <a:latin typeface="Times New Roman" panose="02020603050405020304" pitchFamily="18" charset="0"/>
              </a:rPr>
              <a:t>1</a:t>
            </a:fld>
            <a:endParaRPr lang="en-US" sz="1200" dirty="0">
              <a:latin typeface="Times New Roman" panose="02020603050405020304" pitchFamily="18" charset="0"/>
            </a:endParaRPr>
          </a:p>
        </p:txBody>
      </p:sp>
      <p:sp>
        <p:nvSpPr>
          <p:cNvPr id="62467" name="Rectangle 2"/>
          <p:cNvSpPr>
            <a:spLocks noGrp="1" noRot="1" noChangeAspect="1" noTextEdit="1"/>
          </p:cNvSpPr>
          <p:nvPr>
            <p:ph type="sldImg"/>
          </p:nvPr>
        </p:nvSpPr>
        <p:spPr>
          <a:ln/>
        </p:spPr>
      </p:sp>
      <p:sp>
        <p:nvSpPr>
          <p:cNvPr id="62468" name="Rectangle 3"/>
          <p:cNvSpPr>
            <a:spLocks noGrp="1"/>
          </p:cNvSpPr>
          <p:nvPr>
            <p:ph type="body" idx="1"/>
          </p:nvPr>
        </p:nvSpPr>
        <p:spPr>
          <a:ln/>
        </p:spPr>
        <p:txBody>
          <a:bodyPr wrap="none" lIns="92436" tIns="46217" rIns="92436" bIns="46217" anchor="ctr" anchorCtr="0"/>
          <a:lstStyle/>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a:xfrm>
            <a:off x="1117600" y="696913"/>
            <a:ext cx="4648200" cy="3486150"/>
          </a:xfrm>
          <a:ln/>
        </p:spPr>
      </p:sp>
      <p:sp>
        <p:nvSpPr>
          <p:cNvPr id="7168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a:xfrm>
            <a:off x="1117600" y="696913"/>
            <a:ext cx="4648200" cy="3486150"/>
          </a:xfrm>
          <a:ln/>
        </p:spPr>
      </p:sp>
      <p:sp>
        <p:nvSpPr>
          <p:cNvPr id="7270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a:xfrm>
            <a:off x="1117600" y="696913"/>
            <a:ext cx="4648200" cy="3486150"/>
          </a:xfrm>
          <a:ln/>
        </p:spPr>
      </p:sp>
      <p:sp>
        <p:nvSpPr>
          <p:cNvPr id="7373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a:xfrm>
            <a:off x="1117600" y="696913"/>
            <a:ext cx="4648200" cy="3486150"/>
          </a:xfrm>
          <a:ln/>
        </p:spPr>
      </p:sp>
      <p:sp>
        <p:nvSpPr>
          <p:cNvPr id="7475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a:xfrm>
            <a:off x="1117600" y="696913"/>
            <a:ext cx="4648200" cy="3486150"/>
          </a:xfrm>
          <a:ln/>
        </p:spPr>
      </p:sp>
      <p:sp>
        <p:nvSpPr>
          <p:cNvPr id="7680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a:xfrm>
            <a:off x="1117600" y="696913"/>
            <a:ext cx="4648200" cy="3486150"/>
          </a:xfrm>
          <a:ln/>
        </p:spPr>
      </p:sp>
      <p:sp>
        <p:nvSpPr>
          <p:cNvPr id="7782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a:xfrm>
            <a:off x="1117600" y="696913"/>
            <a:ext cx="4648200" cy="3486150"/>
          </a:xfrm>
          <a:ln/>
        </p:spPr>
      </p:sp>
      <p:sp>
        <p:nvSpPr>
          <p:cNvPr id="7885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a:xfrm>
            <a:off x="1117600" y="696913"/>
            <a:ext cx="4648200" cy="3486150"/>
          </a:xfrm>
          <a:ln/>
        </p:spPr>
      </p:sp>
      <p:sp>
        <p:nvSpPr>
          <p:cNvPr id="7987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a:xfrm>
            <a:off x="1117600" y="696913"/>
            <a:ext cx="4648200" cy="3486150"/>
          </a:xfrm>
          <a:ln/>
        </p:spPr>
      </p:sp>
      <p:sp>
        <p:nvSpPr>
          <p:cNvPr id="8089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a:xfrm>
            <a:off x="1117600" y="696913"/>
            <a:ext cx="4648200" cy="3486150"/>
          </a:xfrm>
          <a:ln/>
        </p:spPr>
      </p:sp>
      <p:sp>
        <p:nvSpPr>
          <p:cNvPr id="8294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a:xfrm>
            <a:off x="1117600" y="696913"/>
            <a:ext cx="4648200" cy="3486150"/>
          </a:xfrm>
          <a:ln/>
        </p:spPr>
      </p:sp>
      <p:sp>
        <p:nvSpPr>
          <p:cNvPr id="6349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a:xfrm>
            <a:off x="1117600" y="696913"/>
            <a:ext cx="4648200" cy="3486150"/>
          </a:xfrm>
          <a:ln/>
        </p:spPr>
      </p:sp>
      <p:sp>
        <p:nvSpPr>
          <p:cNvPr id="8397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a:xfrm>
            <a:off x="1117600" y="696913"/>
            <a:ext cx="4648200" cy="3486150"/>
          </a:xfrm>
          <a:ln/>
        </p:spPr>
      </p:sp>
      <p:sp>
        <p:nvSpPr>
          <p:cNvPr id="8806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a:xfrm>
            <a:off x="1117600" y="696913"/>
            <a:ext cx="4648200" cy="3486150"/>
          </a:xfrm>
          <a:ln/>
        </p:spPr>
      </p:sp>
      <p:sp>
        <p:nvSpPr>
          <p:cNvPr id="8909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a:xfrm>
            <a:off x="1117600" y="696913"/>
            <a:ext cx="4648200" cy="3486150"/>
          </a:xfrm>
          <a:ln/>
        </p:spPr>
      </p:sp>
      <p:sp>
        <p:nvSpPr>
          <p:cNvPr id="9011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a:xfrm>
            <a:off x="1117600" y="696913"/>
            <a:ext cx="4648200" cy="3486150"/>
          </a:xfrm>
          <a:ln/>
        </p:spPr>
      </p:sp>
      <p:sp>
        <p:nvSpPr>
          <p:cNvPr id="9216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a:xfrm>
            <a:off x="1117600" y="696913"/>
            <a:ext cx="4648200" cy="3486150"/>
          </a:xfrm>
          <a:ln/>
        </p:spPr>
      </p:sp>
      <p:sp>
        <p:nvSpPr>
          <p:cNvPr id="9318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a:xfrm>
            <a:off x="1117600" y="696913"/>
            <a:ext cx="4648200" cy="3486150"/>
          </a:xfrm>
          <a:ln/>
        </p:spPr>
      </p:sp>
      <p:sp>
        <p:nvSpPr>
          <p:cNvPr id="9421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a:xfrm>
            <a:off x="1117600" y="696913"/>
            <a:ext cx="4648200" cy="3486150"/>
          </a:xfrm>
          <a:ln/>
        </p:spPr>
      </p:sp>
      <p:sp>
        <p:nvSpPr>
          <p:cNvPr id="9523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a:xfrm>
            <a:off x="1117600" y="696913"/>
            <a:ext cx="4648200" cy="3486150"/>
          </a:xfrm>
          <a:ln/>
        </p:spPr>
      </p:sp>
      <p:sp>
        <p:nvSpPr>
          <p:cNvPr id="9625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a:xfrm>
            <a:off x="1117600" y="696913"/>
            <a:ext cx="4648200" cy="3486150"/>
          </a:xfrm>
          <a:ln/>
        </p:spPr>
      </p:sp>
      <p:sp>
        <p:nvSpPr>
          <p:cNvPr id="9830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a:xfrm>
            <a:off x="1117600" y="696913"/>
            <a:ext cx="4648200" cy="3486150"/>
          </a:xfrm>
          <a:ln/>
        </p:spPr>
      </p:sp>
      <p:sp>
        <p:nvSpPr>
          <p:cNvPr id="6451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a:xfrm>
            <a:off x="1117600" y="696913"/>
            <a:ext cx="4648200" cy="3486150"/>
          </a:xfrm>
          <a:ln/>
        </p:spPr>
      </p:sp>
      <p:sp>
        <p:nvSpPr>
          <p:cNvPr id="9933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a:xfrm>
            <a:off x="1117600" y="696913"/>
            <a:ext cx="4648200" cy="3486150"/>
          </a:xfrm>
          <a:ln/>
        </p:spPr>
      </p:sp>
      <p:sp>
        <p:nvSpPr>
          <p:cNvPr id="10035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a:xfrm>
            <a:off x="1117600" y="696913"/>
            <a:ext cx="4648200" cy="3486150"/>
          </a:xfrm>
          <a:ln/>
        </p:spPr>
      </p:sp>
      <p:sp>
        <p:nvSpPr>
          <p:cNvPr id="10137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a:xfrm>
            <a:off x="1117600" y="696913"/>
            <a:ext cx="4648200" cy="3486150"/>
          </a:xfrm>
          <a:ln/>
        </p:spPr>
      </p:sp>
      <p:sp>
        <p:nvSpPr>
          <p:cNvPr id="10240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a:xfrm>
            <a:off x="1117600" y="696913"/>
            <a:ext cx="4648200" cy="3486150"/>
          </a:xfrm>
          <a:ln/>
        </p:spPr>
      </p:sp>
      <p:sp>
        <p:nvSpPr>
          <p:cNvPr id="10342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a:xfrm>
            <a:off x="1117600" y="696913"/>
            <a:ext cx="4648200" cy="3486150"/>
          </a:xfrm>
          <a:ln/>
        </p:spPr>
      </p:sp>
      <p:sp>
        <p:nvSpPr>
          <p:cNvPr id="10445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a:xfrm>
            <a:off x="1117600" y="696913"/>
            <a:ext cx="4648200" cy="3486150"/>
          </a:xfrm>
          <a:ln/>
        </p:spPr>
      </p:sp>
      <p:sp>
        <p:nvSpPr>
          <p:cNvPr id="10547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a:xfrm>
            <a:off x="1117600" y="696913"/>
            <a:ext cx="4648200" cy="3486150"/>
          </a:xfrm>
          <a:ln/>
        </p:spPr>
      </p:sp>
      <p:sp>
        <p:nvSpPr>
          <p:cNvPr id="10649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a:xfrm>
            <a:off x="1117600" y="696913"/>
            <a:ext cx="4648200" cy="3486150"/>
          </a:xfrm>
          <a:ln/>
        </p:spPr>
      </p:sp>
      <p:sp>
        <p:nvSpPr>
          <p:cNvPr id="10752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a:xfrm>
            <a:off x="1117600" y="696913"/>
            <a:ext cx="4648200" cy="3486150"/>
          </a:xfrm>
          <a:ln/>
        </p:spPr>
      </p:sp>
      <p:sp>
        <p:nvSpPr>
          <p:cNvPr id="10854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a:xfrm>
            <a:off x="1117600" y="696913"/>
            <a:ext cx="4648200" cy="3486150"/>
          </a:xfrm>
          <a:ln/>
        </p:spPr>
      </p:sp>
      <p:sp>
        <p:nvSpPr>
          <p:cNvPr id="6553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p:cNvSpPr>
          <p:nvPr>
            <p:ph type="sldNum" sz="quarter"/>
          </p:nvPr>
        </p:nvSpPr>
        <p:spPr>
          <a:xfrm>
            <a:off x="3900488" y="8832850"/>
            <a:ext cx="2981325" cy="463550"/>
          </a:xfrm>
          <a:prstGeom prst="rect">
            <a:avLst/>
          </a:prstGeom>
          <a:noFill/>
          <a:ln w="9525">
            <a:noFill/>
          </a:ln>
        </p:spPr>
        <p:txBody>
          <a:bodyPr wrap="none" lIns="92436" tIns="46217" rIns="92436" bIns="46217" anchor="b" anchorCtr="0"/>
          <a:lstStyle/>
          <a:p>
            <a:pPr lvl="0" algn="r" defTabSz="923925"/>
            <a:fld id="{9A0DB2DC-4C9A-4742-B13C-FB6460FD3503}" type="slidenum">
              <a:rPr lang="en-US" sz="1200" dirty="0">
                <a:latin typeface="Times New Roman" panose="02020603050405020304" pitchFamily="18" charset="0"/>
              </a:rPr>
              <a:t>44</a:t>
            </a:fld>
            <a:endParaRPr lang="en-US" sz="1200" dirty="0">
              <a:latin typeface="Times New Roman" panose="02020603050405020304" pitchFamily="18" charset="0"/>
            </a:endParaRPr>
          </a:p>
        </p:txBody>
      </p:sp>
      <p:sp>
        <p:nvSpPr>
          <p:cNvPr id="109571" name="Rectangle 2"/>
          <p:cNvSpPr>
            <a:spLocks noGrp="1" noRot="1" noChangeAspect="1" noTextEdit="1"/>
          </p:cNvSpPr>
          <p:nvPr>
            <p:ph type="sldImg"/>
          </p:nvPr>
        </p:nvSpPr>
        <p:spPr>
          <a:ln/>
        </p:spPr>
      </p:sp>
      <p:sp>
        <p:nvSpPr>
          <p:cNvPr id="109572" name="Rectangle 3"/>
          <p:cNvSpPr>
            <a:spLocks noGrp="1"/>
          </p:cNvSpPr>
          <p:nvPr>
            <p:ph type="body" idx="1"/>
          </p:nvPr>
        </p:nvSpPr>
        <p:spPr>
          <a:ln/>
        </p:spPr>
        <p:txBody>
          <a:bodyPr wrap="none" lIns="92436" tIns="46217" rIns="92436" bIns="46217" anchor="ctr" anchorCtr="0"/>
          <a:lstStyle/>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a:xfrm>
            <a:off x="1117600" y="696913"/>
            <a:ext cx="4648200" cy="3486150"/>
          </a:xfrm>
          <a:ln/>
        </p:spPr>
      </p:sp>
      <p:sp>
        <p:nvSpPr>
          <p:cNvPr id="6656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a:xfrm>
            <a:off x="1117600" y="696913"/>
            <a:ext cx="4648200" cy="3486150"/>
          </a:xfrm>
          <a:ln/>
        </p:spPr>
      </p:sp>
      <p:sp>
        <p:nvSpPr>
          <p:cNvPr id="6758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a:xfrm>
            <a:off x="1117600" y="696913"/>
            <a:ext cx="4648200" cy="3486150"/>
          </a:xfrm>
          <a:ln/>
        </p:spPr>
      </p:sp>
      <p:sp>
        <p:nvSpPr>
          <p:cNvPr id="6861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a:xfrm>
            <a:off x="1117600" y="696913"/>
            <a:ext cx="4648200" cy="3486150"/>
          </a:xfrm>
          <a:ln/>
        </p:spPr>
      </p:sp>
      <p:sp>
        <p:nvSpPr>
          <p:cNvPr id="6963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a:xfrm>
            <a:off x="1117600" y="696913"/>
            <a:ext cx="4648200" cy="3486150"/>
          </a:xfrm>
          <a:ln/>
        </p:spPr>
      </p:sp>
      <p:sp>
        <p:nvSpPr>
          <p:cNvPr id="7065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
          <p:cNvGrpSpPr/>
          <p:nvPr/>
        </p:nvGrpSpPr>
        <p:grpSpPr>
          <a:xfrm>
            <a:off x="198438" y="2960688"/>
            <a:ext cx="8610600" cy="201612"/>
            <a:chOff x="125" y="1865"/>
            <a:chExt cx="5424" cy="127"/>
          </a:xfrm>
        </p:grpSpPr>
        <p:sp>
          <p:nvSpPr>
            <p:cNvPr id="2057" name="Rectangle 4"/>
            <p:cNvSpPr/>
            <p:nvPr/>
          </p:nvSpPr>
          <p:spPr>
            <a:xfrm>
              <a:off x="125" y="1865"/>
              <a:ext cx="1808" cy="127"/>
            </a:xfrm>
            <a:prstGeom prst="rect">
              <a:avLst/>
            </a:prstGeom>
            <a:solidFill>
              <a:srgbClr val="336699"/>
            </a:solidFill>
            <a:ln w="9525">
              <a:noFill/>
            </a:ln>
          </p:spPr>
          <p:txBody>
            <a:bodyPr wrap="none" anchor="ctr" anchorCtr="0"/>
            <a:lstStyle/>
            <a:p>
              <a:pPr lvl="0">
                <a:buNone/>
              </a:pPr>
              <a:endParaRPr dirty="0">
                <a:latin typeface="Verdana" panose="020B0604030504040204" pitchFamily="34" charset="0"/>
              </a:endParaRPr>
            </a:p>
          </p:txBody>
        </p:sp>
        <p:sp>
          <p:nvSpPr>
            <p:cNvPr id="2058" name="Rectangle 5"/>
            <p:cNvSpPr/>
            <p:nvPr/>
          </p:nvSpPr>
          <p:spPr>
            <a:xfrm>
              <a:off x="1933" y="1865"/>
              <a:ext cx="1808" cy="127"/>
            </a:xfrm>
            <a:prstGeom prst="rect">
              <a:avLst/>
            </a:prstGeom>
            <a:solidFill>
              <a:srgbClr val="99CCFF"/>
            </a:solidFill>
            <a:ln w="9525">
              <a:noFill/>
            </a:ln>
          </p:spPr>
          <p:txBody>
            <a:bodyPr wrap="none" anchor="ctr" anchorCtr="0"/>
            <a:lstStyle/>
            <a:p>
              <a:pPr lvl="0">
                <a:buNone/>
              </a:pPr>
              <a:endParaRPr dirty="0">
                <a:latin typeface="Verdana" panose="020B0604030504040204" pitchFamily="34" charset="0"/>
              </a:endParaRPr>
            </a:p>
          </p:txBody>
        </p:sp>
        <p:sp>
          <p:nvSpPr>
            <p:cNvPr id="2059" name="Rectangle 6"/>
            <p:cNvSpPr/>
            <p:nvPr/>
          </p:nvSpPr>
          <p:spPr>
            <a:xfrm>
              <a:off x="3741" y="1865"/>
              <a:ext cx="1808" cy="127"/>
            </a:xfrm>
            <a:prstGeom prst="rect">
              <a:avLst/>
            </a:prstGeom>
            <a:solidFill>
              <a:srgbClr val="336699"/>
            </a:solidFill>
            <a:ln w="9525">
              <a:noFill/>
            </a:ln>
          </p:spPr>
          <p:txBody>
            <a:bodyPr wrap="none" anchor="ctr" anchorCtr="0"/>
            <a:lstStyle/>
            <a:p>
              <a:pPr lvl="0">
                <a:buNone/>
              </a:pPr>
              <a:endParaRPr dirty="0">
                <a:latin typeface="Verdana" panose="020B0604030504040204" pitchFamily="34" charset="0"/>
              </a:endParaRPr>
            </a:p>
          </p:txBody>
        </p:sp>
      </p:grpSp>
      <p:sp>
        <p:nvSpPr>
          <p:cNvPr id="2051" name="Text Box 7"/>
          <p:cNvSpPr txBox="1"/>
          <p:nvPr/>
        </p:nvSpPr>
        <p:spPr>
          <a:xfrm>
            <a:off x="6489700" y="6588125"/>
            <a:ext cx="2713038" cy="244475"/>
          </a:xfrm>
          <a:prstGeom prst="rect">
            <a:avLst/>
          </a:prstGeom>
          <a:noFill/>
          <a:ln w="9525">
            <a:noFill/>
          </a:ln>
        </p:spPr>
        <p:txBody>
          <a:bodyPr>
            <a:spAutoFit/>
          </a:bodyPr>
          <a:lstStyle/>
          <a:p>
            <a:pPr lvl="0" algn="ctr">
              <a:spcBef>
                <a:spcPct val="50000"/>
              </a:spcBef>
              <a:buNone/>
            </a:pPr>
            <a:r>
              <a:rPr sz="1000" b="1" dirty="0">
                <a:solidFill>
                  <a:srgbClr val="336699"/>
                </a:solidFill>
                <a:latin typeface="Helvetica" pitchFamily="-84" charset="0"/>
              </a:rPr>
              <a:t>Silberschatz, Galvin and Gagne ©2013</a:t>
            </a:r>
          </a:p>
        </p:txBody>
      </p:sp>
      <p:sp>
        <p:nvSpPr>
          <p:cNvPr id="2052" name="Text Box 8"/>
          <p:cNvSpPr txBox="1"/>
          <p:nvPr/>
        </p:nvSpPr>
        <p:spPr>
          <a:xfrm>
            <a:off x="26988" y="6613525"/>
            <a:ext cx="2695575" cy="246063"/>
          </a:xfrm>
          <a:prstGeom prst="rect">
            <a:avLst/>
          </a:prstGeom>
          <a:noFill/>
          <a:ln w="9525">
            <a:noFill/>
          </a:ln>
        </p:spPr>
        <p:txBody>
          <a:bodyPr wrap="none">
            <a:spAutoFit/>
          </a:bodyPr>
          <a:lstStyle/>
          <a:p>
            <a:pPr lvl="0">
              <a:spcBef>
                <a:spcPct val="50000"/>
              </a:spcBef>
              <a:buNone/>
            </a:pPr>
            <a:r>
              <a:rPr sz="1000" b="1" dirty="0">
                <a:solidFill>
                  <a:srgbClr val="336699"/>
                </a:solidFill>
                <a:latin typeface="Helvetica" pitchFamily="-84" charset="0"/>
              </a:rPr>
              <a:t>Operating System Concepts – 9</a:t>
            </a:r>
            <a:r>
              <a:rPr sz="1000" b="1" baseline="30000" dirty="0">
                <a:solidFill>
                  <a:srgbClr val="336699"/>
                </a:solidFill>
                <a:latin typeface="Helvetica" pitchFamily="-84" charset="0"/>
              </a:rPr>
              <a:t>th</a:t>
            </a:r>
            <a:r>
              <a:rPr sz="1000" b="1" dirty="0">
                <a:solidFill>
                  <a:srgbClr val="336699"/>
                </a:solidFill>
                <a:latin typeface="Helvetica" pitchFamily="-84" charset="0"/>
              </a:rPr>
              <a:t> Edit9on</a:t>
            </a:r>
          </a:p>
        </p:txBody>
      </p:sp>
      <p:pic>
        <p:nvPicPr>
          <p:cNvPr id="2053" name="Picture 9" descr="dino_4"/>
          <p:cNvPicPr>
            <a:picLocks noChangeAspect="1"/>
          </p:cNvPicPr>
          <p:nvPr/>
        </p:nvPicPr>
        <p:blipFill>
          <a:blip r:embed="rId2"/>
          <a:stretch>
            <a:fillRect/>
          </a:stretch>
        </p:blipFill>
        <p:spPr>
          <a:xfrm>
            <a:off x="3360738" y="4157663"/>
            <a:ext cx="2062162" cy="1593850"/>
          </a:xfrm>
          <a:prstGeom prst="rect">
            <a:avLst/>
          </a:prstGeom>
          <a:noFill/>
          <a:ln w="76200" cap="flat" cmpd="sng">
            <a:solidFill>
              <a:srgbClr val="336699"/>
            </a:solidFill>
            <a:prstDash val="solid"/>
            <a:miter/>
            <a:headEnd type="none" w="med" len="med"/>
            <a:tailEnd type="none" w="med" len="med"/>
          </a:ln>
        </p:spPr>
      </p:pic>
      <p:sp>
        <p:nvSpPr>
          <p:cNvPr id="2054" name="Rectangle 10"/>
          <p:cNvSpPr/>
          <p:nvPr/>
        </p:nvSpPr>
        <p:spPr>
          <a:xfrm>
            <a:off x="3224213" y="4006850"/>
            <a:ext cx="2336800" cy="1887538"/>
          </a:xfrm>
          <a:prstGeom prst="rect">
            <a:avLst/>
          </a:prstGeom>
          <a:noFill/>
          <a:ln w="57150" cap="flat" cmpd="thinThick">
            <a:solidFill>
              <a:srgbClr val="66CCFF"/>
            </a:solidFill>
            <a:prstDash val="solid"/>
            <a:miter/>
            <a:headEnd type="none" w="med" len="med"/>
            <a:tailEnd type="none" w="med" len="med"/>
          </a:ln>
        </p:spPr>
        <p:txBody>
          <a:bodyPr wrap="none" anchor="ctr" anchorCtr="0"/>
          <a:lstStyle/>
          <a:p>
            <a:pPr lvl="0">
              <a:buNone/>
            </a:pPr>
            <a:endParaRPr dirty="0">
              <a:latin typeface="Verdana" panose="020B0604030504040204" pitchFamily="34" charset="0"/>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sz="3200" b="0" i="0" u="none" strike="noStrike" kern="0" cap="none" spc="0" normalizeH="0" baseline="0" noProof="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p:cNvPicPr>
          <p:nvPr/>
        </p:nvPicPr>
        <p:blipFill>
          <a:blip r:embed="rId13"/>
          <a:stretch>
            <a:fillRect/>
          </a:stretch>
        </p:blipFill>
        <p:spPr>
          <a:xfrm>
            <a:off x="285750" y="0"/>
            <a:ext cx="1195388" cy="908050"/>
          </a:xfrm>
          <a:prstGeom prst="rect">
            <a:avLst/>
          </a:prstGeom>
          <a:noFill/>
          <a:ln w="9525">
            <a:noFill/>
          </a:ln>
        </p:spPr>
      </p:pic>
      <p:sp>
        <p:nvSpPr>
          <p:cNvPr id="1027" name="Rectangle 3"/>
          <p:cNvSpPr>
            <a:spLocks noGrp="1"/>
          </p:cNvSpPr>
          <p:nvPr>
            <p:ph type="title"/>
          </p:nvPr>
        </p:nvSpPr>
        <p:spPr>
          <a:xfrm>
            <a:off x="457200" y="277813"/>
            <a:ext cx="8229600" cy="576262"/>
          </a:xfrm>
          <a:prstGeom prst="rect">
            <a:avLst/>
          </a:prstGeom>
          <a:noFill/>
          <a:ln w="9525">
            <a:noFill/>
          </a:ln>
        </p:spPr>
        <p:txBody>
          <a:bodyPr anchor="b" anchorCtr="0"/>
          <a:lstStyle/>
          <a:p>
            <a:pPr lvl="0"/>
            <a:r>
              <a:rPr dirty="0"/>
              <a:t>Click to edit Master title style</a:t>
            </a:r>
          </a:p>
        </p:txBody>
      </p:sp>
      <p:sp>
        <p:nvSpPr>
          <p:cNvPr id="1028" name="Rectangle 4"/>
          <p:cNvSpPr>
            <a:spLocks noGrp="1"/>
          </p:cNvSpPr>
          <p:nvPr>
            <p:ph type="body" idx="1"/>
          </p:nvPr>
        </p:nvSpPr>
        <p:spPr>
          <a:xfrm>
            <a:off x="806450" y="1233488"/>
            <a:ext cx="8229600" cy="4530725"/>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029" name="Rectangle 5"/>
          <p:cNvSpPr/>
          <p:nvPr/>
        </p:nvSpPr>
        <p:spPr>
          <a:xfrm>
            <a:off x="0" y="0"/>
            <a:ext cx="228600" cy="2286000"/>
          </a:xfrm>
          <a:prstGeom prst="rect">
            <a:avLst/>
          </a:prstGeom>
          <a:solidFill>
            <a:srgbClr val="336699"/>
          </a:solidFill>
          <a:ln w="9525">
            <a:noFill/>
          </a:ln>
        </p:spPr>
        <p:txBody>
          <a:bodyPr wrap="none" anchor="ctr" anchorCtr="0"/>
          <a:lstStyle/>
          <a:p>
            <a:pPr lvl="0" algn="ctr" eaLnBrk="1" hangingPunct="1">
              <a:buNone/>
            </a:pPr>
            <a:endParaRPr sz="2400" dirty="0">
              <a:latin typeface="Times New Roman" panose="02020603050405020304" pitchFamily="18" charset="0"/>
            </a:endParaRPr>
          </a:p>
        </p:txBody>
      </p:sp>
      <p:sp>
        <p:nvSpPr>
          <p:cNvPr id="1030" name="Line 6"/>
          <p:cNvSpPr/>
          <p:nvPr/>
        </p:nvSpPr>
        <p:spPr>
          <a:xfrm>
            <a:off x="457200" y="860425"/>
            <a:ext cx="8077200" cy="0"/>
          </a:xfrm>
          <a:prstGeom prst="line">
            <a:avLst/>
          </a:prstGeom>
          <a:ln w="19050" cap="flat" cmpd="sng">
            <a:solidFill>
              <a:srgbClr val="336699"/>
            </a:solidFill>
            <a:prstDash val="solid"/>
            <a:headEnd type="none" w="med" len="med"/>
            <a:tailEnd type="none" w="med" len="med"/>
          </a:ln>
        </p:spPr>
      </p:sp>
      <p:sp>
        <p:nvSpPr>
          <p:cNvPr id="1031" name="Rectangle 7"/>
          <p:cNvSpPr/>
          <p:nvPr/>
        </p:nvSpPr>
        <p:spPr>
          <a:xfrm>
            <a:off x="0" y="2286000"/>
            <a:ext cx="228600" cy="2286000"/>
          </a:xfrm>
          <a:prstGeom prst="rect">
            <a:avLst/>
          </a:prstGeom>
          <a:solidFill>
            <a:srgbClr val="99CCFF"/>
          </a:solidFill>
          <a:ln w="9525">
            <a:noFill/>
          </a:ln>
        </p:spPr>
        <p:txBody>
          <a:bodyPr wrap="none" anchor="ctr" anchorCtr="0"/>
          <a:lstStyle/>
          <a:p>
            <a:pPr lvl="0" algn="ctr" eaLnBrk="1" hangingPunct="1">
              <a:buNone/>
            </a:pPr>
            <a:endParaRPr sz="2400" dirty="0">
              <a:latin typeface="Times New Roman" panose="02020603050405020304" pitchFamily="18" charset="0"/>
            </a:endParaRPr>
          </a:p>
        </p:txBody>
      </p:sp>
      <p:sp>
        <p:nvSpPr>
          <p:cNvPr id="1032" name="Rectangle 8"/>
          <p:cNvSpPr/>
          <p:nvPr/>
        </p:nvSpPr>
        <p:spPr>
          <a:xfrm>
            <a:off x="0" y="4572000"/>
            <a:ext cx="228600" cy="2286000"/>
          </a:xfrm>
          <a:prstGeom prst="rect">
            <a:avLst/>
          </a:prstGeom>
          <a:solidFill>
            <a:srgbClr val="336699"/>
          </a:solidFill>
          <a:ln w="9525">
            <a:noFill/>
          </a:ln>
        </p:spPr>
        <p:txBody>
          <a:bodyPr wrap="none" anchor="ctr" anchorCtr="0"/>
          <a:lstStyle/>
          <a:p>
            <a:pPr lvl="0" algn="ctr" eaLnBrk="1" hangingPunct="1">
              <a:buNone/>
            </a:pPr>
            <a:endParaRPr sz="2400" dirty="0">
              <a:latin typeface="Times New Roman" panose="02020603050405020304" pitchFamily="18" charset="0"/>
            </a:endParaRPr>
          </a:p>
        </p:txBody>
      </p:sp>
      <p:sp>
        <p:nvSpPr>
          <p:cNvPr id="1033" name="Text Box 9"/>
          <p:cNvSpPr txBox="1"/>
          <p:nvPr/>
        </p:nvSpPr>
        <p:spPr>
          <a:xfrm>
            <a:off x="4257675" y="6613525"/>
            <a:ext cx="444500" cy="244475"/>
          </a:xfrm>
          <a:prstGeom prst="rect">
            <a:avLst/>
          </a:prstGeom>
          <a:noFill/>
          <a:ln w="9525">
            <a:noFill/>
          </a:ln>
        </p:spPr>
        <p:txBody>
          <a:bodyPr wrap="none">
            <a:spAutoFit/>
          </a:bodyPr>
          <a:lstStyle/>
          <a:p>
            <a:pPr lvl="0" algn="ctr">
              <a:spcBef>
                <a:spcPct val="50000"/>
              </a:spcBef>
              <a:buNone/>
            </a:pPr>
            <a:r>
              <a:rPr sz="1000" b="1" dirty="0">
                <a:solidFill>
                  <a:srgbClr val="006699"/>
                </a:solidFill>
                <a:latin typeface="Helvetica" pitchFamily="-84" charset="0"/>
              </a:rPr>
              <a:t>1.</a:t>
            </a:r>
            <a:fld id="{9A0DB2DC-4C9A-4742-B13C-FB6460FD3503}" type="slidenum">
              <a:rPr lang="en-US" sz="1000" b="1" dirty="0">
                <a:solidFill>
                  <a:srgbClr val="006699"/>
                </a:solidFill>
                <a:latin typeface="Helvetica" pitchFamily="-84" charset="0"/>
              </a:rPr>
              <a:t>‹#›</a:t>
            </a:fld>
            <a:endParaRPr lang="en-US" sz="1000" b="1" dirty="0">
              <a:solidFill>
                <a:srgbClr val="006699"/>
              </a:solidFill>
              <a:latin typeface="Helvetica" pitchFamily="-84" charset="0"/>
            </a:endParaRPr>
          </a:p>
        </p:txBody>
      </p:sp>
      <p:sp>
        <p:nvSpPr>
          <p:cNvPr id="1034" name="Text Box 10"/>
          <p:cNvSpPr txBox="1"/>
          <p:nvPr/>
        </p:nvSpPr>
        <p:spPr>
          <a:xfrm>
            <a:off x="6489700" y="6588125"/>
            <a:ext cx="2713038" cy="244475"/>
          </a:xfrm>
          <a:prstGeom prst="rect">
            <a:avLst/>
          </a:prstGeom>
          <a:noFill/>
          <a:ln w="9525">
            <a:noFill/>
          </a:ln>
        </p:spPr>
        <p:txBody>
          <a:bodyPr>
            <a:spAutoFit/>
          </a:bodyPr>
          <a:lstStyle/>
          <a:p>
            <a:pPr lvl="0" algn="ctr">
              <a:spcBef>
                <a:spcPct val="50000"/>
              </a:spcBef>
              <a:buNone/>
            </a:pPr>
            <a:r>
              <a:rPr sz="1000" b="1" dirty="0">
                <a:solidFill>
                  <a:srgbClr val="006699"/>
                </a:solidFill>
                <a:latin typeface="Helvetica" pitchFamily="-84" charset="0"/>
              </a:rPr>
              <a:t>Silberschatz, Galvin and Gagne ©2013</a:t>
            </a:r>
          </a:p>
        </p:txBody>
      </p:sp>
      <p:sp>
        <p:nvSpPr>
          <p:cNvPr id="1035" name="Text Box 11"/>
          <p:cNvSpPr txBox="1"/>
          <p:nvPr/>
        </p:nvSpPr>
        <p:spPr>
          <a:xfrm>
            <a:off x="185738" y="6621463"/>
            <a:ext cx="2638425" cy="244475"/>
          </a:xfrm>
          <a:prstGeom prst="rect">
            <a:avLst/>
          </a:prstGeom>
          <a:noFill/>
          <a:ln w="9525">
            <a:noFill/>
          </a:ln>
        </p:spPr>
        <p:txBody>
          <a:bodyPr wrap="none">
            <a:spAutoFit/>
          </a:bodyPr>
          <a:lstStyle/>
          <a:p>
            <a:pPr lvl="0">
              <a:spcBef>
                <a:spcPct val="50000"/>
              </a:spcBef>
              <a:buNone/>
            </a:pPr>
            <a:r>
              <a:rPr sz="1000" b="1" dirty="0">
                <a:solidFill>
                  <a:srgbClr val="006699"/>
                </a:solidFill>
                <a:latin typeface="Helvetica" pitchFamily="-84" charset="0"/>
              </a:rPr>
              <a:t>Operating System Concepts – 9</a:t>
            </a:r>
            <a:r>
              <a:rPr sz="1000" b="1" baseline="30000" dirty="0">
                <a:solidFill>
                  <a:srgbClr val="006699"/>
                </a:solidFill>
                <a:latin typeface="Helvetica" pitchFamily="-84" charset="0"/>
              </a:rPr>
              <a:t>th</a:t>
            </a:r>
            <a:r>
              <a:rPr sz="1000" b="1" dirty="0">
                <a:solidFill>
                  <a:srgbClr val="006699"/>
                </a:solidFill>
                <a:latin typeface="Helvetica" pitchFamily="-84" charset="0"/>
              </a:rPr>
              <a:t> Edition</a:t>
            </a:r>
          </a:p>
        </p:txBody>
      </p:sp>
      <p:pic>
        <p:nvPicPr>
          <p:cNvPr id="1036" name="Picture 12" descr="dino_6"/>
          <p:cNvPicPr>
            <a:picLocks noChangeAspect="1"/>
          </p:cNvPicPr>
          <p:nvPr/>
        </p:nvPicPr>
        <p:blipFill>
          <a:blip r:embed="rId14"/>
          <a:stretch>
            <a:fillRect/>
          </a:stretch>
        </p:blipFill>
        <p:spPr>
          <a:xfrm>
            <a:off x="7773988" y="5849938"/>
            <a:ext cx="1284287" cy="7921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p:cNvSpPr>
          <p:nvPr>
            <p:ph type="ctrTitle"/>
          </p:nvPr>
        </p:nvSpPr>
        <p:spPr>
          <a:xfrm>
            <a:off x="371475" y="1900238"/>
            <a:ext cx="8458200" cy="1143000"/>
          </a:xfrm>
          <a:ln/>
        </p:spPr>
        <p:txBody>
          <a:bodyPr vert="horz" wrap="square" lIns="91440" tIns="45720" rIns="91440" bIns="45720" anchor="b" anchorCtr="0"/>
          <a:lstStyle/>
          <a:p>
            <a:pPr eaLnBrk="1" hangingPunct="1">
              <a:buClrTx/>
              <a:buSzTx/>
              <a:buFontTx/>
            </a:pPr>
            <a:r>
              <a:rPr dirty="0">
                <a:latin typeface="+mj-lt"/>
                <a:ea typeface="MS PGothic" panose="020B0600070205080204" pitchFamily="34" charset="-128"/>
                <a:cs typeface="MS PGothic" panose="020B0600070205080204" pitchFamily="34" charset="-128"/>
              </a:rPr>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ln/>
        </p:spPr>
        <p:txBody>
          <a:bodyPr vert="horz" wrap="square" lIns="91440" tIns="45720" rIns="91440" bIns="45720" anchor="b" anchorCtr="0"/>
          <a:lstStyle/>
          <a:p>
            <a:pPr eaLnBrk="1" hangingPunct="1"/>
            <a:r>
              <a:rPr dirty="0"/>
              <a:t>Computer Startup</a:t>
            </a:r>
          </a:p>
        </p:txBody>
      </p:sp>
      <p:sp>
        <p:nvSpPr>
          <p:cNvPr id="12291" name="Rectangle 3"/>
          <p:cNvSpPr>
            <a:spLocks noGrp="1"/>
          </p:cNvSpPr>
          <p:nvPr>
            <p:ph type="body" idx="4294967295"/>
          </p:nvPr>
        </p:nvSpPr>
        <p:spPr>
          <a:ln/>
        </p:spPr>
        <p:txBody>
          <a:bodyPr vert="horz" wrap="square" lIns="91440" tIns="45720" rIns="91440" bIns="45720" anchor="t" anchorCtr="0"/>
          <a:lstStyle/>
          <a:p>
            <a:r>
              <a:rPr b="1" dirty="0">
                <a:solidFill>
                  <a:srgbClr val="3366FF"/>
                </a:solidFill>
              </a:rPr>
              <a:t>bootstrap program</a:t>
            </a:r>
            <a:r>
              <a:rPr dirty="0">
                <a:solidFill>
                  <a:srgbClr val="3366FF"/>
                </a:solidFill>
              </a:rPr>
              <a:t> </a:t>
            </a:r>
            <a:r>
              <a:rPr dirty="0"/>
              <a:t>is loaded at power-up or reboot</a:t>
            </a:r>
          </a:p>
          <a:p>
            <a:pPr lvl="1"/>
            <a:r>
              <a:rPr dirty="0"/>
              <a:t>Typically stored in ROM or EPROM, generally known as </a:t>
            </a:r>
            <a:r>
              <a:rPr b="1" dirty="0">
                <a:solidFill>
                  <a:srgbClr val="3366FF"/>
                </a:solidFill>
              </a:rPr>
              <a:t>firmware</a:t>
            </a:r>
          </a:p>
          <a:p>
            <a:pPr lvl="1"/>
            <a:r>
              <a:rPr dirty="0"/>
              <a:t>Initializes all aspects of system</a:t>
            </a:r>
          </a:p>
          <a:p>
            <a:pPr lvl="1"/>
            <a:r>
              <a:rPr dirty="0"/>
              <a:t>Loads operating system kernel and starts execution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ln/>
        </p:spPr>
        <p:txBody>
          <a:bodyPr vert="horz" wrap="square" lIns="91440" tIns="45720" rIns="91440" bIns="45720" anchor="b" anchorCtr="0"/>
          <a:lstStyle/>
          <a:p>
            <a:pPr eaLnBrk="1" hangingPunct="1"/>
            <a:r>
              <a:rPr dirty="0"/>
              <a:t>Computer System Organization</a:t>
            </a:r>
          </a:p>
        </p:txBody>
      </p:sp>
      <p:sp>
        <p:nvSpPr>
          <p:cNvPr id="13315" name="Rectangle 3"/>
          <p:cNvSpPr>
            <a:spLocks noGrp="1"/>
          </p:cNvSpPr>
          <p:nvPr>
            <p:ph type="body" idx="4294967295"/>
          </p:nvPr>
        </p:nvSpPr>
        <p:spPr>
          <a:xfrm>
            <a:off x="815975" y="1233488"/>
            <a:ext cx="7597775" cy="4530725"/>
          </a:xfrm>
          <a:ln/>
        </p:spPr>
        <p:txBody>
          <a:bodyPr vert="horz" wrap="square" lIns="91440" tIns="45720" rIns="91440" bIns="45720" anchor="t" anchorCtr="0"/>
          <a:lstStyle/>
          <a:p>
            <a:r>
              <a:rPr dirty="0"/>
              <a:t>Computer-system operation</a:t>
            </a:r>
          </a:p>
          <a:p>
            <a:pPr lvl="1"/>
            <a:r>
              <a:rPr dirty="0"/>
              <a:t>One or more CPUs, device controllers connect through common bus providing access to shared memory</a:t>
            </a:r>
          </a:p>
          <a:p>
            <a:pPr lvl="1"/>
            <a:r>
              <a:rPr dirty="0"/>
              <a:t>Concurrent execution of CPUs and devices competing for memory cycles</a:t>
            </a:r>
          </a:p>
          <a:p>
            <a:pPr lvl="1"/>
            <a:endParaRPr dirty="0"/>
          </a:p>
        </p:txBody>
      </p:sp>
      <p:pic>
        <p:nvPicPr>
          <p:cNvPr id="13316" name="Picture 5"/>
          <p:cNvPicPr>
            <a:picLocks noChangeAspect="1"/>
          </p:cNvPicPr>
          <p:nvPr/>
        </p:nvPicPr>
        <p:blipFill>
          <a:blip r:embed="rId3"/>
          <a:stretch>
            <a:fillRect/>
          </a:stretch>
        </p:blipFill>
        <p:spPr>
          <a:xfrm>
            <a:off x="1187450" y="2881313"/>
            <a:ext cx="6737350" cy="332898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ln/>
        </p:spPr>
        <p:txBody>
          <a:bodyPr vert="horz" wrap="square" lIns="91440" tIns="45720" rIns="91440" bIns="45720" anchor="b" anchorCtr="0"/>
          <a:lstStyle/>
          <a:p>
            <a:pPr eaLnBrk="1" hangingPunct="1"/>
            <a:r>
              <a:rPr dirty="0"/>
              <a:t>Computer-System Operation</a:t>
            </a:r>
          </a:p>
        </p:txBody>
      </p:sp>
      <p:sp>
        <p:nvSpPr>
          <p:cNvPr id="14339" name="Rectangle 3"/>
          <p:cNvSpPr>
            <a:spLocks noGrp="1"/>
          </p:cNvSpPr>
          <p:nvPr>
            <p:ph type="body" idx="4294967295"/>
          </p:nvPr>
        </p:nvSpPr>
        <p:spPr>
          <a:xfrm>
            <a:off x="806450" y="1233488"/>
            <a:ext cx="7743825" cy="4530725"/>
          </a:xfrm>
          <a:ln/>
        </p:spPr>
        <p:txBody>
          <a:bodyPr vert="horz" wrap="square" lIns="91440" tIns="45720" rIns="91440" bIns="45720" anchor="t" anchorCtr="0"/>
          <a:lstStyle/>
          <a:p>
            <a:r>
              <a:rPr dirty="0"/>
              <a:t>I/O devices and the CPU can execute concurrently</a:t>
            </a:r>
          </a:p>
          <a:p>
            <a:endParaRPr sz="800" dirty="0"/>
          </a:p>
          <a:p>
            <a:r>
              <a:rPr dirty="0"/>
              <a:t>Each device controller is in charge of a particular device type</a:t>
            </a:r>
          </a:p>
          <a:p>
            <a:endParaRPr sz="800" dirty="0"/>
          </a:p>
          <a:p>
            <a:r>
              <a:rPr dirty="0"/>
              <a:t>Each device controller has a local buffer</a:t>
            </a:r>
          </a:p>
          <a:p>
            <a:endParaRPr sz="800" dirty="0"/>
          </a:p>
          <a:p>
            <a:r>
              <a:rPr dirty="0"/>
              <a:t>CPU moves data from/to main memory to/from local buffers</a:t>
            </a:r>
          </a:p>
          <a:p>
            <a:endParaRPr sz="800" dirty="0"/>
          </a:p>
          <a:p>
            <a:r>
              <a:rPr dirty="0"/>
              <a:t>I/O is from the device to local buffer of controller</a:t>
            </a:r>
          </a:p>
          <a:p>
            <a:endParaRPr sz="800" dirty="0"/>
          </a:p>
          <a:p>
            <a:r>
              <a:rPr dirty="0"/>
              <a:t>Device controller informs CPU that it has finished its operation by causing an </a:t>
            </a:r>
            <a:r>
              <a:rPr dirty="0">
                <a:solidFill>
                  <a:srgbClr val="0000FF"/>
                </a:solidFill>
              </a:rPr>
              <a:t>interrupt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ln/>
        </p:spPr>
        <p:txBody>
          <a:bodyPr vert="horz" wrap="square" lIns="91440" tIns="45720" rIns="91440" bIns="45720" anchor="b" anchorCtr="0"/>
          <a:lstStyle/>
          <a:p>
            <a:pPr eaLnBrk="1" hangingPunct="1"/>
            <a:r>
              <a:rPr dirty="0"/>
              <a:t>Common Functions of Interrupts</a:t>
            </a:r>
          </a:p>
        </p:txBody>
      </p:sp>
      <p:sp>
        <p:nvSpPr>
          <p:cNvPr id="15363" name="Rectangle 3"/>
          <p:cNvSpPr>
            <a:spLocks noGrp="1" noChangeArrowheads="1"/>
          </p:cNvSpPr>
          <p:nvPr>
            <p:ph type="body" idx="1"/>
          </p:nvPr>
        </p:nvSpPr>
        <p:spPr>
          <a:xfrm>
            <a:off x="806450" y="1233488"/>
            <a:ext cx="7577138"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Interrupt transfers control to the interrupt service routine generally, through the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interrupt</a:t>
            </a:r>
            <a:r>
              <a:rPr kumimoji="1" lang="en-US" sz="18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vector</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which contains the addresses of all the service routines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Interrupt architecture must save the address of the interrupted instruction</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8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trap</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or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exception</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is a software-generated interrupt caused either by an error or a user request</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An operating system is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interrupt driven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1063625" y="0"/>
            <a:ext cx="7772400" cy="844550"/>
          </a:xfrm>
          <a:ln/>
        </p:spPr>
        <p:txBody>
          <a:bodyPr vert="horz" wrap="square" lIns="91440" tIns="45720" rIns="91440" bIns="45720" anchor="b" anchorCtr="0"/>
          <a:lstStyle/>
          <a:p>
            <a:pPr eaLnBrk="1" hangingPunct="1"/>
            <a:r>
              <a:rPr dirty="0"/>
              <a:t>Interrupt Handling</a:t>
            </a:r>
          </a:p>
        </p:txBody>
      </p:sp>
      <p:sp>
        <p:nvSpPr>
          <p:cNvPr id="16387" name="Rectangle 3"/>
          <p:cNvSpPr>
            <a:spLocks noGrp="1"/>
          </p:cNvSpPr>
          <p:nvPr>
            <p:ph type="body" idx="4294967295"/>
          </p:nvPr>
        </p:nvSpPr>
        <p:spPr>
          <a:xfrm>
            <a:off x="806450" y="1233488"/>
            <a:ext cx="7685088" cy="4530725"/>
          </a:xfrm>
          <a:ln/>
        </p:spPr>
        <p:txBody>
          <a:bodyPr vert="horz" wrap="square" lIns="91440" tIns="45720" rIns="91440" bIns="45720" anchor="t" anchorCtr="0"/>
          <a:lstStyle/>
          <a:p>
            <a:r>
              <a:rPr dirty="0"/>
              <a:t>The operating system preserves the state of the CPU by storing registers and the program counter</a:t>
            </a:r>
          </a:p>
          <a:p>
            <a:endParaRPr dirty="0"/>
          </a:p>
          <a:p>
            <a:r>
              <a:rPr dirty="0"/>
              <a:t>Determines which type of interrupt has occurred:</a:t>
            </a:r>
          </a:p>
          <a:p>
            <a:pPr lvl="1"/>
            <a:r>
              <a:rPr b="1" dirty="0">
                <a:solidFill>
                  <a:srgbClr val="3366FF"/>
                </a:solidFill>
              </a:rPr>
              <a:t>polling</a:t>
            </a:r>
          </a:p>
          <a:p>
            <a:pPr lvl="1"/>
            <a:r>
              <a:rPr b="1" dirty="0">
                <a:solidFill>
                  <a:srgbClr val="3366FF"/>
                </a:solidFill>
              </a:rPr>
              <a:t>vectored</a:t>
            </a:r>
            <a:r>
              <a:rPr dirty="0"/>
              <a:t> interrupt system</a:t>
            </a:r>
          </a:p>
          <a:p>
            <a:pPr lvl="1"/>
            <a:endParaRPr dirty="0"/>
          </a:p>
          <a:p>
            <a:r>
              <a:rPr dirty="0"/>
              <a:t>Separate segments of code determine what action should be taken for each type of interrupt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ln/>
        </p:spPr>
        <p:txBody>
          <a:bodyPr vert="horz" wrap="square" lIns="91440" tIns="45720" rIns="91440" bIns="45720" anchor="b" anchorCtr="0"/>
          <a:lstStyle/>
          <a:p>
            <a:pPr eaLnBrk="1" hangingPunct="1"/>
            <a:r>
              <a:rPr dirty="0"/>
              <a:t>I/O Structure</a:t>
            </a:r>
          </a:p>
        </p:txBody>
      </p:sp>
      <p:sp>
        <p:nvSpPr>
          <p:cNvPr id="18435" name="Rectangle 3"/>
          <p:cNvSpPr>
            <a:spLocks noGrp="1"/>
          </p:cNvSpPr>
          <p:nvPr>
            <p:ph type="body" idx="4294967295"/>
          </p:nvPr>
        </p:nvSpPr>
        <p:spPr>
          <a:xfrm>
            <a:off x="1020763" y="1244600"/>
            <a:ext cx="7496175" cy="4114800"/>
          </a:xfrm>
          <a:ln/>
        </p:spPr>
        <p:txBody>
          <a:bodyPr vert="horz" wrap="square" lIns="91440" tIns="45720" rIns="91440" bIns="45720" anchor="t" anchorCtr="0"/>
          <a:lstStyle/>
          <a:p>
            <a:pPr>
              <a:lnSpc>
                <a:spcPct val="90000"/>
              </a:lnSpc>
            </a:pPr>
            <a:r>
              <a:rPr dirty="0"/>
              <a:t>After I/O starts, control returns to user program only upon I/O completion</a:t>
            </a:r>
          </a:p>
          <a:p>
            <a:pPr lvl="1">
              <a:lnSpc>
                <a:spcPct val="90000"/>
              </a:lnSpc>
            </a:pPr>
            <a:r>
              <a:rPr dirty="0"/>
              <a:t>Wait instruction idles the CPU until the next interrupt</a:t>
            </a:r>
          </a:p>
          <a:p>
            <a:pPr lvl="1">
              <a:lnSpc>
                <a:spcPct val="90000"/>
              </a:lnSpc>
            </a:pPr>
            <a:r>
              <a:rPr dirty="0"/>
              <a:t>Wait loop (contention for memory access)</a:t>
            </a:r>
          </a:p>
          <a:p>
            <a:pPr lvl="1">
              <a:lnSpc>
                <a:spcPct val="90000"/>
              </a:lnSpc>
            </a:pPr>
            <a:r>
              <a:rPr dirty="0"/>
              <a:t>At most one I/O request is outstanding at a time, no simultaneous I/O processing</a:t>
            </a:r>
          </a:p>
          <a:p>
            <a:pPr lvl="1">
              <a:lnSpc>
                <a:spcPct val="90000"/>
              </a:lnSpc>
            </a:pPr>
            <a:endParaRPr dirty="0"/>
          </a:p>
          <a:p>
            <a:pPr>
              <a:lnSpc>
                <a:spcPct val="90000"/>
              </a:lnSpc>
            </a:pPr>
            <a:r>
              <a:rPr dirty="0"/>
              <a:t>After I/O starts, control returns to user program without waiting for I/O completion</a:t>
            </a:r>
          </a:p>
          <a:p>
            <a:pPr lvl="1">
              <a:lnSpc>
                <a:spcPct val="90000"/>
              </a:lnSpc>
            </a:pPr>
            <a:r>
              <a:rPr b="1" dirty="0">
                <a:solidFill>
                  <a:srgbClr val="3366FF"/>
                </a:solidFill>
              </a:rPr>
              <a:t>System call </a:t>
            </a:r>
            <a:r>
              <a:rPr dirty="0"/>
              <a:t>– request to the OS to allow user to wait for I/O completion</a:t>
            </a:r>
          </a:p>
          <a:p>
            <a:pPr lvl="1">
              <a:lnSpc>
                <a:spcPct val="90000"/>
              </a:lnSpc>
            </a:pPr>
            <a:r>
              <a:rPr b="1" dirty="0">
                <a:solidFill>
                  <a:srgbClr val="3366FF"/>
                </a:solidFill>
              </a:rPr>
              <a:t>Device-status table </a:t>
            </a:r>
            <a:r>
              <a:rPr dirty="0"/>
              <a:t>contains entry for each I/O device indicating its type, address, and state</a:t>
            </a:r>
          </a:p>
          <a:p>
            <a:pPr lvl="1">
              <a:lnSpc>
                <a:spcPct val="90000"/>
              </a:lnSpc>
            </a:pPr>
            <a:r>
              <a:rPr dirty="0"/>
              <a:t>OS indexes into I/O device table to determine device status and to modify table entry to include interrupt</a:t>
            </a:r>
          </a:p>
          <a:p>
            <a:pPr lvl="1">
              <a:lnSpc>
                <a:spcPct val="90000"/>
              </a:lnSpc>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020763" y="277813"/>
            <a:ext cx="7666037" cy="576262"/>
          </a:xfrm>
          <a:ln/>
        </p:spPr>
        <p:txBody>
          <a:bodyPr vert="horz" wrap="square" lIns="91440" tIns="45720" rIns="91440" bIns="45720" anchor="b" anchorCtr="0"/>
          <a:lstStyle/>
          <a:p>
            <a:pPr eaLnBrk="1" hangingPunct="1"/>
            <a:r>
              <a:rPr dirty="0"/>
              <a:t>Direct Memory Access Structure</a:t>
            </a:r>
          </a:p>
        </p:txBody>
      </p:sp>
      <p:sp>
        <p:nvSpPr>
          <p:cNvPr id="20483" name="Rectangle 3"/>
          <p:cNvSpPr>
            <a:spLocks noGrp="1"/>
          </p:cNvSpPr>
          <p:nvPr>
            <p:ph type="body" idx="4294967295"/>
          </p:nvPr>
        </p:nvSpPr>
        <p:spPr>
          <a:xfrm>
            <a:off x="806450" y="1233488"/>
            <a:ext cx="7704138" cy="4530725"/>
          </a:xfrm>
          <a:ln/>
        </p:spPr>
        <p:txBody>
          <a:bodyPr vert="horz" wrap="square" lIns="91440" tIns="45720" rIns="91440" bIns="45720" anchor="t" anchorCtr="0"/>
          <a:lstStyle/>
          <a:p>
            <a:r>
              <a:rPr dirty="0"/>
              <a:t>Used for high-speed I/O devices able to transmit information at close to memory speeds</a:t>
            </a:r>
          </a:p>
          <a:p>
            <a:endParaRPr dirty="0"/>
          </a:p>
          <a:p>
            <a:r>
              <a:rPr dirty="0"/>
              <a:t>Device controller transfers blocks of data from buffer storage directly to main memory without CPU intervention</a:t>
            </a:r>
          </a:p>
          <a:p>
            <a:endParaRPr dirty="0"/>
          </a:p>
          <a:p>
            <a:r>
              <a:rPr dirty="0"/>
              <a:t>Only one interrupt is generated per block, rather than the one interrupt per byte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ln/>
        </p:spPr>
        <p:txBody>
          <a:bodyPr vert="horz" wrap="square" lIns="91440" tIns="45720" rIns="91440" bIns="45720" anchor="b" anchorCtr="0"/>
          <a:lstStyle/>
          <a:p>
            <a:pPr eaLnBrk="1" hangingPunct="1"/>
            <a:r>
              <a:rPr dirty="0"/>
              <a:t>Storage Structure</a:t>
            </a:r>
          </a:p>
        </p:txBody>
      </p:sp>
      <p:sp>
        <p:nvSpPr>
          <p:cNvPr id="21507" name="Rectangle 3"/>
          <p:cNvSpPr>
            <a:spLocks noGrp="1"/>
          </p:cNvSpPr>
          <p:nvPr>
            <p:ph type="body" idx="4294967295"/>
          </p:nvPr>
        </p:nvSpPr>
        <p:spPr>
          <a:xfrm>
            <a:off x="806450" y="1233488"/>
            <a:ext cx="7675563" cy="4530725"/>
          </a:xfrm>
          <a:ln/>
        </p:spPr>
        <p:txBody>
          <a:bodyPr vert="horz" wrap="square" lIns="91440" tIns="45720" rIns="91440" bIns="45720" anchor="t" anchorCtr="0"/>
          <a:lstStyle/>
          <a:p>
            <a:r>
              <a:rPr dirty="0"/>
              <a:t>Main memory – only large storage media that the CPU can access directly</a:t>
            </a:r>
          </a:p>
          <a:p>
            <a:pPr lvl="1"/>
            <a:r>
              <a:rPr b="1" dirty="0">
                <a:solidFill>
                  <a:srgbClr val="3366FF"/>
                </a:solidFill>
              </a:rPr>
              <a:t>Random</a:t>
            </a:r>
            <a:r>
              <a:rPr dirty="0">
                <a:solidFill>
                  <a:srgbClr val="0000FF"/>
                </a:solidFill>
              </a:rPr>
              <a:t> </a:t>
            </a:r>
            <a:r>
              <a:rPr b="1" dirty="0">
                <a:solidFill>
                  <a:srgbClr val="3366FF"/>
                </a:solidFill>
              </a:rPr>
              <a:t>access</a:t>
            </a:r>
          </a:p>
          <a:p>
            <a:pPr lvl="1"/>
            <a:r>
              <a:rPr dirty="0"/>
              <a:t>Typically </a:t>
            </a:r>
            <a:r>
              <a:rPr b="1" dirty="0">
                <a:solidFill>
                  <a:srgbClr val="3366FF"/>
                </a:solidFill>
              </a:rPr>
              <a:t>volatile</a:t>
            </a:r>
          </a:p>
          <a:p>
            <a:r>
              <a:rPr dirty="0"/>
              <a:t>Secondary storage – extension of main memory that provides large </a:t>
            </a:r>
            <a:r>
              <a:rPr b="1" dirty="0">
                <a:solidFill>
                  <a:srgbClr val="3366FF"/>
                </a:solidFill>
              </a:rPr>
              <a:t>nonvolatile</a:t>
            </a:r>
            <a:r>
              <a:rPr dirty="0">
                <a:solidFill>
                  <a:srgbClr val="0000FF"/>
                </a:solidFill>
              </a:rPr>
              <a:t> </a:t>
            </a:r>
            <a:r>
              <a:rPr dirty="0"/>
              <a:t>storage capacity</a:t>
            </a:r>
          </a:p>
          <a:p>
            <a:r>
              <a:rPr dirty="0"/>
              <a:t>Magnetic disks – rigid metal or glass platters covered with magnetic recording material </a:t>
            </a:r>
          </a:p>
          <a:p>
            <a:pPr lvl="1"/>
            <a:r>
              <a:rPr dirty="0"/>
              <a:t>Disk surface is logically divided into </a:t>
            </a:r>
            <a:r>
              <a:rPr b="1" dirty="0">
                <a:solidFill>
                  <a:srgbClr val="3366FF"/>
                </a:solidFill>
              </a:rPr>
              <a:t>tracks</a:t>
            </a:r>
            <a:r>
              <a:rPr dirty="0"/>
              <a:t>, which are subdivided into </a:t>
            </a:r>
            <a:r>
              <a:rPr b="1" dirty="0">
                <a:solidFill>
                  <a:srgbClr val="3366FF"/>
                </a:solidFill>
              </a:rPr>
              <a:t>sectors</a:t>
            </a:r>
          </a:p>
          <a:p>
            <a:pPr lvl="1"/>
            <a:r>
              <a:rPr dirty="0"/>
              <a:t>The </a:t>
            </a:r>
            <a:r>
              <a:rPr b="1" dirty="0">
                <a:solidFill>
                  <a:srgbClr val="3366FF"/>
                </a:solidFill>
              </a:rPr>
              <a:t>disk controller </a:t>
            </a:r>
            <a:r>
              <a:rPr dirty="0"/>
              <a:t>determines the logical interaction between the device and the computer </a:t>
            </a:r>
          </a:p>
          <a:p>
            <a:r>
              <a:rPr b="1" dirty="0">
                <a:solidFill>
                  <a:srgbClr val="3366FF"/>
                </a:solidFill>
              </a:rPr>
              <a:t>Solid-state disks </a:t>
            </a:r>
            <a:r>
              <a:rPr dirty="0"/>
              <a:t>– faster than magnetic disks, nonvolatile</a:t>
            </a:r>
          </a:p>
          <a:p>
            <a:pPr lvl="1"/>
            <a:r>
              <a:rPr dirty="0"/>
              <a:t>Various technologies</a:t>
            </a:r>
          </a:p>
          <a:p>
            <a:pPr lvl="1"/>
            <a:r>
              <a:rPr dirty="0"/>
              <a:t>Becoming more popular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876300" y="277813"/>
            <a:ext cx="7810500" cy="576262"/>
          </a:xfrm>
          <a:ln/>
        </p:spPr>
        <p:txBody>
          <a:bodyPr vert="horz" wrap="square" lIns="91440" tIns="45720" rIns="91440" bIns="45720" anchor="b" anchorCtr="0"/>
          <a:lstStyle/>
          <a:p>
            <a:pPr eaLnBrk="1" hangingPunct="1"/>
            <a:r>
              <a:rPr dirty="0"/>
              <a:t>Storage Hierarchy</a:t>
            </a:r>
          </a:p>
        </p:txBody>
      </p:sp>
      <p:sp>
        <p:nvSpPr>
          <p:cNvPr id="22531" name="Rectangle 3"/>
          <p:cNvSpPr>
            <a:spLocks noGrp="1"/>
          </p:cNvSpPr>
          <p:nvPr>
            <p:ph type="body" idx="4294967295"/>
          </p:nvPr>
        </p:nvSpPr>
        <p:spPr>
          <a:xfrm>
            <a:off x="806450" y="1233488"/>
            <a:ext cx="7762875" cy="4530725"/>
          </a:xfrm>
          <a:ln/>
        </p:spPr>
        <p:txBody>
          <a:bodyPr vert="horz" wrap="square" lIns="91440" tIns="45720" rIns="91440" bIns="45720" anchor="t" anchorCtr="0"/>
          <a:lstStyle/>
          <a:p>
            <a:r>
              <a:rPr dirty="0"/>
              <a:t>Storage systems organized in hierarchy</a:t>
            </a:r>
          </a:p>
          <a:p>
            <a:pPr lvl="1"/>
            <a:r>
              <a:rPr dirty="0"/>
              <a:t>Speed</a:t>
            </a:r>
          </a:p>
          <a:p>
            <a:pPr lvl="1"/>
            <a:r>
              <a:rPr dirty="0"/>
              <a:t>Cost</a:t>
            </a:r>
          </a:p>
          <a:p>
            <a:pPr lvl="1"/>
            <a:r>
              <a:rPr dirty="0"/>
              <a:t>Volatility</a:t>
            </a:r>
          </a:p>
          <a:p>
            <a:pPr lvl="1"/>
            <a:endParaRPr dirty="0"/>
          </a:p>
          <a:p>
            <a:r>
              <a:rPr b="1" dirty="0">
                <a:solidFill>
                  <a:srgbClr val="3366FF"/>
                </a:solidFill>
              </a:rPr>
              <a:t>Caching</a:t>
            </a:r>
            <a:r>
              <a:rPr dirty="0"/>
              <a:t> – copying information into faster storage system; main memory can be viewed as a cache for secondary storage</a:t>
            </a:r>
          </a:p>
          <a:p>
            <a:endParaRPr dirty="0"/>
          </a:p>
          <a:p>
            <a:r>
              <a:rPr b="1" dirty="0">
                <a:solidFill>
                  <a:srgbClr val="3366FF"/>
                </a:solidFill>
              </a:rPr>
              <a:t>Device Driver </a:t>
            </a:r>
            <a:r>
              <a:rPr dirty="0"/>
              <a:t>for each device controller to manage I/O</a:t>
            </a:r>
          </a:p>
          <a:p>
            <a:pPr lvl="1"/>
            <a:r>
              <a:rPr dirty="0"/>
              <a:t>Provides uniform interface between controller and kernel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ln/>
        </p:spPr>
        <p:txBody>
          <a:bodyPr vert="horz" wrap="square" lIns="91440" tIns="45720" rIns="91440" bIns="45720" anchor="b" anchorCtr="0"/>
          <a:lstStyle/>
          <a:p>
            <a:pPr eaLnBrk="1" hangingPunct="1"/>
            <a:r>
              <a:rPr dirty="0"/>
              <a:t>Storage-Device Hierarchy</a:t>
            </a:r>
          </a:p>
        </p:txBody>
      </p:sp>
      <p:pic>
        <p:nvPicPr>
          <p:cNvPr id="23555" name="Picture 1" descr="1_04.pdf"/>
          <p:cNvPicPr>
            <a:picLocks noChangeAspect="1"/>
          </p:cNvPicPr>
          <p:nvPr/>
        </p:nvPicPr>
        <p:blipFill>
          <a:blip r:embed="rId3"/>
          <a:stretch>
            <a:fillRect/>
          </a:stretch>
        </p:blipFill>
        <p:spPr>
          <a:xfrm>
            <a:off x="1471613" y="1374775"/>
            <a:ext cx="5751512" cy="478313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ln/>
        </p:spPr>
        <p:txBody>
          <a:bodyPr vert="horz" wrap="square" lIns="91440" tIns="45720" rIns="91440" bIns="45720" anchor="b" anchorCtr="0"/>
          <a:lstStyle/>
          <a:p>
            <a:pPr eaLnBrk="1" hangingPunct="1"/>
            <a:r>
              <a:rPr dirty="0"/>
              <a:t>Chapter 1: Introduction</a:t>
            </a:r>
          </a:p>
        </p:txBody>
      </p:sp>
      <p:sp>
        <p:nvSpPr>
          <p:cNvPr id="4099" name="Rectangle 3"/>
          <p:cNvSpPr>
            <a:spLocks noGrp="1"/>
          </p:cNvSpPr>
          <p:nvPr>
            <p:ph type="body" idx="4294967295"/>
          </p:nvPr>
        </p:nvSpPr>
        <p:spPr>
          <a:ln/>
        </p:spPr>
        <p:txBody>
          <a:bodyPr vert="horz" wrap="square" lIns="91440" tIns="45720" rIns="91440" bIns="45720" anchor="t" anchorCtr="0"/>
          <a:lstStyle/>
          <a:p>
            <a:r>
              <a:rPr dirty="0"/>
              <a:t>What Operating Systems Do</a:t>
            </a:r>
          </a:p>
          <a:p>
            <a:r>
              <a:rPr dirty="0"/>
              <a:t>Computer-System Organization</a:t>
            </a:r>
          </a:p>
          <a:p>
            <a:r>
              <a:rPr dirty="0"/>
              <a:t>Computer-System Architecture</a:t>
            </a:r>
          </a:p>
          <a:p>
            <a:r>
              <a:rPr dirty="0"/>
              <a:t>Operating-System Structure</a:t>
            </a:r>
          </a:p>
          <a:p>
            <a:r>
              <a:rPr dirty="0"/>
              <a:t>Operating-System Operations</a:t>
            </a:r>
          </a:p>
          <a:p>
            <a:r>
              <a:rPr dirty="0"/>
              <a:t>Process Management</a:t>
            </a:r>
          </a:p>
          <a:p>
            <a:r>
              <a:rPr dirty="0"/>
              <a:t>Memory Management</a:t>
            </a:r>
          </a:p>
          <a:p>
            <a:r>
              <a:rPr dirty="0"/>
              <a:t>Storage Management</a:t>
            </a:r>
          </a:p>
          <a:p>
            <a:r>
              <a:rPr dirty="0"/>
              <a:t>Protection and Security</a:t>
            </a:r>
          </a:p>
          <a:p>
            <a:r>
              <a:rPr dirty="0"/>
              <a:t>Kernel Data Structures</a:t>
            </a:r>
          </a:p>
          <a:p>
            <a:r>
              <a:rPr dirty="0"/>
              <a:t>Computing Environments</a:t>
            </a:r>
          </a:p>
          <a:p>
            <a:r>
              <a:rPr dirty="0"/>
              <a:t>Open-Source Operating Systems</a:t>
            </a:r>
          </a:p>
          <a:p>
            <a:pPr>
              <a:buNone/>
            </a:pPr>
            <a:endParaRPr dirty="0"/>
          </a:p>
          <a:p>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1100138" y="277813"/>
            <a:ext cx="7586662" cy="576262"/>
          </a:xfrm>
          <a:ln/>
        </p:spPr>
        <p:txBody>
          <a:bodyPr vert="horz" wrap="square" lIns="91440" tIns="45720" rIns="91440" bIns="45720" anchor="b" anchorCtr="0"/>
          <a:lstStyle/>
          <a:p>
            <a:r>
              <a:rPr dirty="0"/>
              <a:t>Computer-System Architecture</a:t>
            </a:r>
          </a:p>
        </p:txBody>
      </p:sp>
      <p:sp>
        <p:nvSpPr>
          <p:cNvPr id="25603" name="Content Placeholder 2"/>
          <p:cNvSpPr>
            <a:spLocks noGrp="1"/>
          </p:cNvSpPr>
          <p:nvPr>
            <p:ph idx="1"/>
          </p:nvPr>
        </p:nvSpPr>
        <p:spPr>
          <a:ln/>
        </p:spPr>
        <p:txBody>
          <a:bodyPr vert="horz" wrap="square" lIns="91440" tIns="45720" rIns="91440" bIns="45720" anchor="t" anchorCtr="0"/>
          <a:lstStyle/>
          <a:p>
            <a:endParaRPr lang="en-US" dirty="0"/>
          </a:p>
          <a:p>
            <a:endParaRPr lang="en-US" dirty="0"/>
          </a:p>
          <a:p>
            <a:endParaRPr lang="en-US" dirty="0"/>
          </a:p>
          <a:p>
            <a:endParaRPr lang="en-US" dirty="0"/>
          </a:p>
          <a:p>
            <a:pPr lvl="1"/>
            <a:r>
              <a:rPr dirty="0"/>
              <a:t>Most systems use a single general-purpose processor (PDAs through mainframes)</a:t>
            </a:r>
          </a:p>
          <a:p>
            <a:pPr lvl="2"/>
            <a:r>
              <a:rPr dirty="0"/>
              <a:t>Most systems have special-purpose processors as well</a:t>
            </a:r>
          </a:p>
          <a:p>
            <a:pPr lvl="1"/>
            <a:endParaRPr sz="800" dirty="0"/>
          </a:p>
          <a:p>
            <a:pPr lvl="1"/>
            <a:r>
              <a:rPr b="1" dirty="0">
                <a:solidFill>
                  <a:srgbClr val="3366FF"/>
                </a:solidFill>
              </a:rPr>
              <a:t>Multiprocessors</a:t>
            </a:r>
            <a:r>
              <a:rPr dirty="0">
                <a:solidFill>
                  <a:srgbClr val="3366FF"/>
                </a:solidFill>
              </a:rPr>
              <a:t> </a:t>
            </a:r>
            <a:r>
              <a:rPr dirty="0"/>
              <a:t>systems growing in use and importance</a:t>
            </a:r>
          </a:p>
          <a:p>
            <a:pPr lvl="2"/>
            <a:r>
              <a:rPr dirty="0"/>
              <a:t>Also known as </a:t>
            </a:r>
            <a:r>
              <a:rPr b="1" dirty="0">
                <a:solidFill>
                  <a:srgbClr val="3366FF"/>
                </a:solidFill>
              </a:rPr>
              <a:t>parallel systems</a:t>
            </a:r>
            <a:r>
              <a:rPr dirty="0"/>
              <a:t>, </a:t>
            </a:r>
            <a:r>
              <a:rPr b="1" dirty="0">
                <a:solidFill>
                  <a:srgbClr val="3366FF"/>
                </a:solidFill>
              </a:rPr>
              <a:t>tightly-coupled systems</a:t>
            </a:r>
          </a:p>
          <a:p>
            <a:pPr lvl="2"/>
            <a:r>
              <a:rPr dirty="0"/>
              <a:t>Advantages include:</a:t>
            </a:r>
          </a:p>
          <a:p>
            <a:pPr marL="1543050" lvl="3" indent="-342900">
              <a:buFont typeface="Arial" panose="020B0604020202020204" pitchFamily="34" charset="0"/>
              <a:buAutoNum type="arabicPeriod"/>
            </a:pPr>
            <a:r>
              <a:rPr b="1" dirty="0">
                <a:solidFill>
                  <a:srgbClr val="3366FF"/>
                </a:solidFill>
              </a:rPr>
              <a:t>Increased throughput</a:t>
            </a:r>
          </a:p>
          <a:p>
            <a:pPr marL="1543050" lvl="3" indent="-342900">
              <a:buFont typeface="Arial" panose="020B0604020202020204" pitchFamily="34" charset="0"/>
              <a:buAutoNum type="arabicPeriod"/>
            </a:pPr>
            <a:r>
              <a:rPr b="1" dirty="0">
                <a:solidFill>
                  <a:srgbClr val="3366FF"/>
                </a:solidFill>
              </a:rPr>
              <a:t>Economy of scale</a:t>
            </a:r>
          </a:p>
          <a:p>
            <a:pPr marL="1543050" lvl="3" indent="-342900">
              <a:buFont typeface="Arial" panose="020B0604020202020204" pitchFamily="34" charset="0"/>
              <a:buAutoNum type="arabicPeriod"/>
            </a:pPr>
            <a:r>
              <a:rPr b="1" dirty="0">
                <a:solidFill>
                  <a:srgbClr val="3366FF"/>
                </a:solidFill>
              </a:rPr>
              <a:t>Increased reliability – graceful degradation</a:t>
            </a:r>
            <a:r>
              <a:rPr dirty="0">
                <a:solidFill>
                  <a:srgbClr val="3366FF"/>
                </a:solidFill>
              </a:rPr>
              <a:t> </a:t>
            </a:r>
            <a:r>
              <a:rPr dirty="0">
                <a:solidFill>
                  <a:srgbClr val="000000"/>
                </a:solidFill>
              </a:rPr>
              <a:t>or </a:t>
            </a:r>
            <a:r>
              <a:rPr b="1" dirty="0">
                <a:solidFill>
                  <a:srgbClr val="3366FF"/>
                </a:solidFill>
              </a:rPr>
              <a:t>fault tolerance</a:t>
            </a:r>
          </a:p>
          <a:p>
            <a:pPr lvl="1"/>
            <a:r>
              <a:rPr dirty="0"/>
              <a:t>Two types:</a:t>
            </a:r>
          </a:p>
          <a:p>
            <a:pPr marL="1200150" lvl="2" indent="-342900">
              <a:buFont typeface="Arial" panose="020B0604020202020204" pitchFamily="34" charset="0"/>
              <a:buAutoNum type="arabicPeriod"/>
            </a:pPr>
            <a:r>
              <a:rPr b="1" dirty="0">
                <a:solidFill>
                  <a:srgbClr val="3366FF"/>
                </a:solidFill>
              </a:rPr>
              <a:t>Asymmetric Multiprocessing</a:t>
            </a:r>
          </a:p>
          <a:p>
            <a:pPr marL="1200150" lvl="2" indent="-342900">
              <a:buFont typeface="Arial" panose="020B0604020202020204" pitchFamily="34" charset="0"/>
              <a:buAutoNum type="arabicPeriod"/>
            </a:pPr>
            <a:r>
              <a:rPr b="1" dirty="0">
                <a:solidFill>
                  <a:srgbClr val="3366FF"/>
                </a:solidFill>
              </a:rPr>
              <a:t>Symmetric Multiprocessing</a:t>
            </a:r>
          </a:p>
          <a:p>
            <a:pPr marL="1200150" lvl="2" indent="-342900">
              <a:buNone/>
            </a:pPr>
            <a:endParaRPr dirty="0">
              <a:solidFill>
                <a:srgbClr val="3366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ln/>
        </p:spPr>
        <p:txBody>
          <a:bodyPr vert="horz" wrap="square" lIns="91440" tIns="45720" rIns="91440" bIns="45720" anchor="b" anchorCtr="0"/>
          <a:lstStyle/>
          <a:p>
            <a:r>
              <a:rPr dirty="0"/>
              <a:t>How a Modern Computer Works</a:t>
            </a:r>
          </a:p>
        </p:txBody>
      </p:sp>
      <p:pic>
        <p:nvPicPr>
          <p:cNvPr id="26627" name="Picture 5" descr="1"/>
          <p:cNvPicPr>
            <a:picLocks noChangeAspect="1"/>
          </p:cNvPicPr>
          <p:nvPr/>
        </p:nvPicPr>
        <p:blipFill>
          <a:blip r:embed="rId3"/>
          <a:stretch>
            <a:fillRect/>
          </a:stretch>
        </p:blipFill>
        <p:spPr>
          <a:xfrm>
            <a:off x="1606550" y="1276350"/>
            <a:ext cx="5746750" cy="4575175"/>
          </a:xfrm>
          <a:prstGeom prst="rect">
            <a:avLst/>
          </a:prstGeom>
          <a:noFill/>
          <a:ln w="9525">
            <a:noFill/>
          </a:ln>
        </p:spPr>
      </p:pic>
      <p:sp>
        <p:nvSpPr>
          <p:cNvPr id="26628" name="TextBox 3"/>
          <p:cNvSpPr txBox="1"/>
          <p:nvPr/>
        </p:nvSpPr>
        <p:spPr>
          <a:xfrm>
            <a:off x="4787900" y="5637213"/>
            <a:ext cx="2874963" cy="307975"/>
          </a:xfrm>
          <a:prstGeom prst="rect">
            <a:avLst/>
          </a:prstGeom>
          <a:noFill/>
          <a:ln w="9525">
            <a:noFill/>
          </a:ln>
        </p:spPr>
        <p:txBody>
          <a:bodyPr>
            <a:spAutoFit/>
          </a:bodyPr>
          <a:lstStyle/>
          <a:p>
            <a:r>
              <a:rPr sz="1400" i="1" dirty="0">
                <a:latin typeface="Verdana" panose="020B0604030504040204" pitchFamily="34" charset="0"/>
              </a:rPr>
              <a:t>A von Neumann architecture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ln/>
        </p:spPr>
        <p:txBody>
          <a:bodyPr vert="horz" wrap="square" lIns="91440" tIns="45720" rIns="91440" bIns="45720" anchor="b" anchorCtr="0"/>
          <a:lstStyle/>
          <a:p>
            <a:r>
              <a:rPr dirty="0"/>
              <a:t>Clustered Systems</a:t>
            </a:r>
          </a:p>
        </p:txBody>
      </p:sp>
      <p:pic>
        <p:nvPicPr>
          <p:cNvPr id="30723" name="Content Placeholder 3" descr="1.08.pdf"/>
          <p:cNvPicPr>
            <a:picLocks noGrp="1" noChangeAspect="1"/>
          </p:cNvPicPr>
          <p:nvPr>
            <p:ph idx="1"/>
          </p:nvPr>
        </p:nvPicPr>
        <p:blipFill>
          <a:blip r:embed="rId2"/>
          <a:srcRect t="-3476" b="-3476"/>
          <a:stretch>
            <a:fillRect/>
          </a:stretch>
        </p:blipFill>
        <p:spPr>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1069975" y="277813"/>
            <a:ext cx="7616825" cy="576262"/>
          </a:xfrm>
          <a:ln/>
        </p:spPr>
        <p:txBody>
          <a:bodyPr vert="horz" wrap="square" lIns="91440" tIns="45720" rIns="91440" bIns="45720" anchor="b" anchorCtr="0"/>
          <a:lstStyle/>
          <a:p>
            <a:pPr eaLnBrk="1" hangingPunct="1"/>
            <a:r>
              <a:rPr dirty="0"/>
              <a:t>Operating System Structure</a:t>
            </a:r>
          </a:p>
        </p:txBody>
      </p:sp>
      <p:sp>
        <p:nvSpPr>
          <p:cNvPr id="31747" name="Rectangle 3"/>
          <p:cNvSpPr>
            <a:spLocks noGrp="1"/>
          </p:cNvSpPr>
          <p:nvPr>
            <p:ph type="body" idx="4294967295"/>
          </p:nvPr>
        </p:nvSpPr>
        <p:spPr>
          <a:xfrm>
            <a:off x="827088" y="1039813"/>
            <a:ext cx="7832725" cy="5462587"/>
          </a:xfrm>
          <a:ln/>
        </p:spPr>
        <p:txBody>
          <a:bodyPr vert="horz" wrap="square" lIns="91440" tIns="45720" rIns="91440" bIns="45720" anchor="t" anchorCtr="0"/>
          <a:lstStyle/>
          <a:p>
            <a:pPr>
              <a:lnSpc>
                <a:spcPct val="90000"/>
              </a:lnSpc>
              <a:buNone/>
            </a:pPr>
            <a:endParaRPr sz="1600" dirty="0"/>
          </a:p>
          <a:p>
            <a:pPr>
              <a:lnSpc>
                <a:spcPct val="90000"/>
              </a:lnSpc>
            </a:pPr>
            <a:r>
              <a:rPr b="1" dirty="0">
                <a:solidFill>
                  <a:srgbClr val="3366FF"/>
                </a:solidFill>
              </a:rPr>
              <a:t>Multiprogramming</a:t>
            </a:r>
            <a:r>
              <a:rPr sz="1600" dirty="0"/>
              <a:t> needed for efficiency</a:t>
            </a:r>
          </a:p>
          <a:p>
            <a:pPr lvl="1">
              <a:lnSpc>
                <a:spcPct val="90000"/>
              </a:lnSpc>
            </a:pPr>
            <a:r>
              <a:rPr sz="1600" dirty="0"/>
              <a:t>Single user cannot keep CPU and I/O devices busy at all times</a:t>
            </a:r>
          </a:p>
          <a:p>
            <a:pPr lvl="1">
              <a:lnSpc>
                <a:spcPct val="90000"/>
              </a:lnSpc>
            </a:pPr>
            <a:r>
              <a:rPr sz="1600" dirty="0"/>
              <a:t>Multiprogramming organizes jobs (code and data) so CPU always has one to execute</a:t>
            </a:r>
          </a:p>
          <a:p>
            <a:pPr lvl="1">
              <a:lnSpc>
                <a:spcPct val="90000"/>
              </a:lnSpc>
            </a:pPr>
            <a:r>
              <a:rPr sz="1600" dirty="0"/>
              <a:t>A subset of total jobs in system is kept in memory</a:t>
            </a:r>
          </a:p>
          <a:p>
            <a:pPr lvl="1">
              <a:lnSpc>
                <a:spcPct val="90000"/>
              </a:lnSpc>
            </a:pPr>
            <a:r>
              <a:rPr sz="1600" dirty="0"/>
              <a:t>One job selected and run via </a:t>
            </a:r>
            <a:r>
              <a:rPr b="1" dirty="0">
                <a:solidFill>
                  <a:srgbClr val="3366FF"/>
                </a:solidFill>
              </a:rPr>
              <a:t>job scheduling</a:t>
            </a:r>
          </a:p>
          <a:p>
            <a:pPr lvl="1">
              <a:lnSpc>
                <a:spcPct val="90000"/>
              </a:lnSpc>
            </a:pPr>
            <a:r>
              <a:rPr sz="1600" dirty="0"/>
              <a:t>When it has to wait (for I/O for example), OS switches to another job</a:t>
            </a:r>
          </a:p>
          <a:p>
            <a:pPr lvl="1">
              <a:lnSpc>
                <a:spcPct val="90000"/>
              </a:lnSpc>
            </a:pPr>
            <a:endParaRPr sz="800" dirty="0"/>
          </a:p>
          <a:p>
            <a:pPr>
              <a:lnSpc>
                <a:spcPct val="90000"/>
              </a:lnSpc>
            </a:pPr>
            <a:r>
              <a:rPr b="1" dirty="0">
                <a:solidFill>
                  <a:srgbClr val="3366FF"/>
                </a:solidFill>
              </a:rPr>
              <a:t>Timesharing </a:t>
            </a:r>
            <a:r>
              <a:rPr sz="1600" dirty="0"/>
              <a:t>(</a:t>
            </a:r>
            <a:r>
              <a:rPr b="1" dirty="0">
                <a:solidFill>
                  <a:srgbClr val="3366FF"/>
                </a:solidFill>
              </a:rPr>
              <a:t>multitasking</a:t>
            </a:r>
            <a:r>
              <a:rPr sz="1600" dirty="0"/>
              <a:t>)</a:t>
            </a:r>
            <a:r>
              <a:rPr b="1" dirty="0">
                <a:solidFill>
                  <a:srgbClr val="3366FF"/>
                </a:solidFill>
              </a:rPr>
              <a:t> </a:t>
            </a:r>
            <a:r>
              <a:rPr sz="1600" dirty="0"/>
              <a:t>is logical extension in which CPU switches jobs so frequently that users can interact with each job while it is running, creating </a:t>
            </a:r>
            <a:r>
              <a:rPr b="1" dirty="0">
                <a:solidFill>
                  <a:srgbClr val="3366FF"/>
                </a:solidFill>
              </a:rPr>
              <a:t>interactive</a:t>
            </a:r>
            <a:r>
              <a:rPr sz="1600" dirty="0"/>
              <a:t> computing</a:t>
            </a:r>
          </a:p>
          <a:p>
            <a:pPr lvl="1">
              <a:lnSpc>
                <a:spcPct val="90000"/>
              </a:lnSpc>
            </a:pPr>
            <a:r>
              <a:rPr b="1" dirty="0">
                <a:solidFill>
                  <a:srgbClr val="3366FF"/>
                </a:solidFill>
              </a:rPr>
              <a:t>Response time </a:t>
            </a:r>
            <a:r>
              <a:rPr sz="1600" dirty="0"/>
              <a:t>should be &lt; 1 second</a:t>
            </a:r>
          </a:p>
          <a:p>
            <a:pPr lvl="1">
              <a:lnSpc>
                <a:spcPct val="90000"/>
              </a:lnSpc>
            </a:pPr>
            <a:r>
              <a:rPr sz="1600" dirty="0"/>
              <a:t>Each user has at least one program executing in memory </a:t>
            </a:r>
            <a:r>
              <a:rPr sz="1600" dirty="0">
                <a:sym typeface="Wingdings 3" panose="05040102010807070707" pitchFamily="18" charset="2"/>
              </a:rPr>
              <a:t></a:t>
            </a:r>
            <a:r>
              <a:rPr b="1" dirty="0">
                <a:solidFill>
                  <a:srgbClr val="3366FF"/>
                </a:solidFill>
                <a:sym typeface="Wingdings 3" panose="05040102010807070707" pitchFamily="18" charset="2"/>
              </a:rPr>
              <a:t>process</a:t>
            </a:r>
          </a:p>
          <a:p>
            <a:pPr lvl="1">
              <a:lnSpc>
                <a:spcPct val="90000"/>
              </a:lnSpc>
            </a:pPr>
            <a:r>
              <a:rPr sz="1600" dirty="0">
                <a:sym typeface="Wingdings 3" panose="05040102010807070707" pitchFamily="18" charset="2"/>
              </a:rPr>
              <a:t>If several jobs ready to run at the same time  </a:t>
            </a:r>
            <a:r>
              <a:rPr b="1" dirty="0">
                <a:solidFill>
                  <a:srgbClr val="3366FF"/>
                </a:solidFill>
                <a:sym typeface="Wingdings 3" panose="05040102010807070707" pitchFamily="18" charset="2"/>
              </a:rPr>
              <a:t>CPU scheduling</a:t>
            </a:r>
          </a:p>
          <a:p>
            <a:pPr lvl="1">
              <a:lnSpc>
                <a:spcPct val="90000"/>
              </a:lnSpc>
            </a:pPr>
            <a:r>
              <a:rPr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3366FF"/>
                </a:solidFill>
                <a:sym typeface="Wingdings 3" panose="05040102010807070707" pitchFamily="18" charset="2"/>
              </a:rPr>
              <a:t>swapping</a:t>
            </a:r>
            <a:r>
              <a:rPr lang="en-US" altLang="ja-JP" sz="1600" dirty="0">
                <a:sym typeface="Wingdings 3" panose="05040102010807070707" pitchFamily="18" charset="2"/>
              </a:rPr>
              <a:t> moves them in and out to run</a:t>
            </a:r>
          </a:p>
          <a:p>
            <a:pPr lvl="1">
              <a:lnSpc>
                <a:spcPct val="90000"/>
              </a:lnSpc>
            </a:pPr>
            <a:r>
              <a:rPr b="1" dirty="0">
                <a:solidFill>
                  <a:srgbClr val="3366FF"/>
                </a:solidFill>
                <a:sym typeface="Wingdings 3" panose="05040102010807070707" pitchFamily="18" charset="2"/>
              </a:rPr>
              <a:t>Virtual memory </a:t>
            </a:r>
            <a:r>
              <a:rPr sz="1600" dirty="0">
                <a:sym typeface="Wingdings 3" panose="05040102010807070707" pitchFamily="18" charset="2"/>
              </a:rPr>
              <a:t>allows execution of processes not completely in memory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985838" y="277813"/>
            <a:ext cx="8229600" cy="576262"/>
          </a:xfrm>
          <a:ln/>
        </p:spPr>
        <p:txBody>
          <a:bodyPr vert="horz" wrap="square" lIns="91440" tIns="45720" rIns="91440" bIns="45720" anchor="b" anchorCtr="0"/>
          <a:lstStyle/>
          <a:p>
            <a:pPr eaLnBrk="1" hangingPunct="1"/>
            <a:r>
              <a:rPr sz="2800" dirty="0"/>
              <a:t>Memory Layout for Multiprogrammed System</a:t>
            </a:r>
          </a:p>
        </p:txBody>
      </p:sp>
      <p:pic>
        <p:nvPicPr>
          <p:cNvPr id="32771" name="Picture 4"/>
          <p:cNvPicPr>
            <a:picLocks noChangeAspect="1"/>
          </p:cNvPicPr>
          <p:nvPr/>
        </p:nvPicPr>
        <p:blipFill>
          <a:blip r:embed="rId3"/>
          <a:stretch>
            <a:fillRect/>
          </a:stretch>
        </p:blipFill>
        <p:spPr>
          <a:xfrm>
            <a:off x="2590800" y="1276350"/>
            <a:ext cx="3111500" cy="47910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895350" y="277813"/>
            <a:ext cx="7791450" cy="576262"/>
          </a:xfrm>
          <a:ln/>
        </p:spPr>
        <p:txBody>
          <a:bodyPr vert="horz" wrap="square" lIns="91440" tIns="45720" rIns="91440" bIns="45720" anchor="b" anchorCtr="0"/>
          <a:lstStyle/>
          <a:p>
            <a:pPr eaLnBrk="1" hangingPunct="1"/>
            <a:r>
              <a:rPr dirty="0"/>
              <a:t>Operating-System Operations</a:t>
            </a:r>
          </a:p>
        </p:txBody>
      </p:sp>
      <p:sp>
        <p:nvSpPr>
          <p:cNvPr id="33795" name="Rectangle 3"/>
          <p:cNvSpPr>
            <a:spLocks noGrp="1"/>
          </p:cNvSpPr>
          <p:nvPr>
            <p:ph type="body" idx="4294967295"/>
          </p:nvPr>
        </p:nvSpPr>
        <p:spPr>
          <a:xfrm>
            <a:off x="806450" y="1233488"/>
            <a:ext cx="7762875" cy="4938712"/>
          </a:xfrm>
          <a:ln/>
        </p:spPr>
        <p:txBody>
          <a:bodyPr vert="horz" wrap="square" lIns="91440" tIns="45720" rIns="91440" bIns="45720" anchor="t" anchorCtr="0"/>
          <a:lstStyle/>
          <a:p>
            <a:pPr>
              <a:lnSpc>
                <a:spcPct val="90000"/>
              </a:lnSpc>
            </a:pPr>
            <a:r>
              <a:rPr sz="1600" b="1" dirty="0">
                <a:solidFill>
                  <a:srgbClr val="3366FF"/>
                </a:solidFill>
              </a:rPr>
              <a:t>Interrupt driven </a:t>
            </a:r>
            <a:r>
              <a:rPr sz="1600" dirty="0"/>
              <a:t>by hardware</a:t>
            </a:r>
          </a:p>
          <a:p>
            <a:pPr>
              <a:lnSpc>
                <a:spcPct val="90000"/>
              </a:lnSpc>
            </a:pPr>
            <a:r>
              <a:rPr sz="1600" dirty="0"/>
              <a:t>Software error or request creates </a:t>
            </a:r>
            <a:r>
              <a:rPr sz="1600" b="1" dirty="0">
                <a:solidFill>
                  <a:srgbClr val="3366FF"/>
                </a:solidFill>
              </a:rPr>
              <a:t>exception </a:t>
            </a:r>
            <a:r>
              <a:rPr sz="1600" dirty="0"/>
              <a:t>or </a:t>
            </a:r>
            <a:r>
              <a:rPr sz="1600" b="1" dirty="0">
                <a:solidFill>
                  <a:srgbClr val="3366FF"/>
                </a:solidFill>
              </a:rPr>
              <a:t>trap</a:t>
            </a:r>
          </a:p>
          <a:p>
            <a:pPr lvl="1">
              <a:lnSpc>
                <a:spcPct val="90000"/>
              </a:lnSpc>
            </a:pPr>
            <a:r>
              <a:rPr sz="1600" dirty="0"/>
              <a:t>Division by zero, request for operating system service</a:t>
            </a:r>
          </a:p>
          <a:p>
            <a:pPr>
              <a:lnSpc>
                <a:spcPct val="90000"/>
              </a:lnSpc>
            </a:pPr>
            <a:r>
              <a:rPr sz="1600" dirty="0"/>
              <a:t>Other process problems include infinite loop, processes modifying each other or the operating system</a:t>
            </a:r>
          </a:p>
          <a:p>
            <a:pPr>
              <a:lnSpc>
                <a:spcPct val="90000"/>
              </a:lnSpc>
            </a:pPr>
            <a:r>
              <a:rPr sz="1600" b="1" dirty="0">
                <a:solidFill>
                  <a:srgbClr val="3366FF"/>
                </a:solidFill>
              </a:rPr>
              <a:t>Dual-mode </a:t>
            </a:r>
            <a:r>
              <a:rPr sz="1600" dirty="0"/>
              <a:t>operation allows OS to protect itself and other system components</a:t>
            </a:r>
          </a:p>
          <a:p>
            <a:pPr lvl="1">
              <a:lnSpc>
                <a:spcPct val="90000"/>
              </a:lnSpc>
            </a:pPr>
            <a:r>
              <a:rPr sz="1600" b="1" dirty="0">
                <a:solidFill>
                  <a:srgbClr val="3366FF"/>
                </a:solidFill>
              </a:rPr>
              <a:t>User mode </a:t>
            </a:r>
            <a:r>
              <a:rPr sz="1600" dirty="0"/>
              <a:t>and </a:t>
            </a:r>
            <a:r>
              <a:rPr sz="1600" b="1" dirty="0">
                <a:solidFill>
                  <a:srgbClr val="3366FF"/>
                </a:solidFill>
              </a:rPr>
              <a:t>kernel mode </a:t>
            </a:r>
          </a:p>
          <a:p>
            <a:pPr lvl="1">
              <a:lnSpc>
                <a:spcPct val="90000"/>
              </a:lnSpc>
            </a:pPr>
            <a:r>
              <a:rPr sz="1600" b="1" dirty="0">
                <a:solidFill>
                  <a:srgbClr val="3366FF"/>
                </a:solidFill>
              </a:rPr>
              <a:t>Mode bit </a:t>
            </a:r>
            <a:r>
              <a:rPr sz="1600" dirty="0"/>
              <a:t>provided by hardware</a:t>
            </a:r>
          </a:p>
          <a:p>
            <a:pPr lvl="2">
              <a:lnSpc>
                <a:spcPct val="90000"/>
              </a:lnSpc>
            </a:pPr>
            <a:r>
              <a:rPr sz="1600" dirty="0"/>
              <a:t>Provides ability to distinguish when system is running user code or kernel code</a:t>
            </a:r>
          </a:p>
          <a:p>
            <a:pPr lvl="2">
              <a:lnSpc>
                <a:spcPct val="90000"/>
              </a:lnSpc>
            </a:pPr>
            <a:r>
              <a:rPr sz="1600" dirty="0"/>
              <a:t>Some instructions designated as </a:t>
            </a:r>
            <a:r>
              <a:rPr sz="1600" b="1" dirty="0">
                <a:solidFill>
                  <a:srgbClr val="3366FF"/>
                </a:solidFill>
              </a:rPr>
              <a:t>privileged</a:t>
            </a:r>
            <a:r>
              <a:rPr sz="1600" dirty="0"/>
              <a:t>, only executable in kernel mode</a:t>
            </a:r>
          </a:p>
          <a:p>
            <a:pPr lvl="2">
              <a:lnSpc>
                <a:spcPct val="90000"/>
              </a:lnSpc>
            </a:pPr>
            <a:r>
              <a:rPr sz="1600" dirty="0"/>
              <a:t>System call changes mode to kernel, return from call resets it to user</a:t>
            </a:r>
          </a:p>
          <a:p>
            <a:pPr>
              <a:lnSpc>
                <a:spcPct val="90000"/>
              </a:lnSpc>
            </a:pPr>
            <a:r>
              <a:rPr sz="1600" dirty="0"/>
              <a:t>Increasingly CPUs support multi-mode operations</a:t>
            </a:r>
          </a:p>
          <a:p>
            <a:pPr lvl="1">
              <a:lnSpc>
                <a:spcPct val="90000"/>
              </a:lnSpc>
            </a:pPr>
            <a:r>
              <a:rPr sz="1600" dirty="0"/>
              <a:t>i.e. </a:t>
            </a:r>
            <a:r>
              <a:rPr sz="1600" b="1" dirty="0">
                <a:solidFill>
                  <a:srgbClr val="3366FF"/>
                </a:solidFill>
              </a:rPr>
              <a:t>virtual machine manager </a:t>
            </a:r>
            <a:r>
              <a:rPr sz="1600" dirty="0"/>
              <a:t>(</a:t>
            </a:r>
            <a:r>
              <a:rPr sz="1600" b="1" dirty="0">
                <a:solidFill>
                  <a:srgbClr val="3366FF"/>
                </a:solidFill>
              </a:rPr>
              <a:t>VMM</a:t>
            </a:r>
            <a:r>
              <a:rPr sz="1600" dirty="0"/>
              <a:t>) mode for guest </a:t>
            </a:r>
            <a:r>
              <a:rPr sz="1600" b="1" dirty="0">
                <a:solidFill>
                  <a:srgbClr val="3366FF"/>
                </a:solidFill>
              </a:rPr>
              <a:t>VMs</a:t>
            </a:r>
          </a:p>
          <a:p>
            <a:pPr lvl="1">
              <a:lnSpc>
                <a:spcPct val="90000"/>
              </a:lnSpc>
            </a:pPr>
            <a:endParaRPr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1089025" y="277813"/>
            <a:ext cx="7597775" cy="576262"/>
          </a:xfrm>
          <a:ln/>
        </p:spPr>
        <p:txBody>
          <a:bodyPr vert="horz" wrap="square" lIns="91440" tIns="45720" rIns="91440" bIns="45720" anchor="b" anchorCtr="0"/>
          <a:lstStyle/>
          <a:p>
            <a:pPr eaLnBrk="1" hangingPunct="1"/>
            <a:r>
              <a:rPr dirty="0"/>
              <a:t>Process Management</a:t>
            </a:r>
          </a:p>
        </p:txBody>
      </p:sp>
      <p:sp>
        <p:nvSpPr>
          <p:cNvPr id="35843" name="Rectangle 3"/>
          <p:cNvSpPr>
            <a:spLocks noGrp="1"/>
          </p:cNvSpPr>
          <p:nvPr>
            <p:ph type="body" idx="4294967295"/>
          </p:nvPr>
        </p:nvSpPr>
        <p:spPr>
          <a:xfrm>
            <a:off x="827088" y="935038"/>
            <a:ext cx="7361237" cy="5105400"/>
          </a:xfrm>
          <a:ln/>
        </p:spPr>
        <p:txBody>
          <a:bodyPr vert="horz" wrap="square" lIns="91440" tIns="45720" rIns="91440" bIns="45720" anchor="t" anchorCtr="0"/>
          <a:lstStyle/>
          <a:p>
            <a:pPr>
              <a:lnSpc>
                <a:spcPct val="90000"/>
              </a:lnSpc>
            </a:pPr>
            <a:endParaRPr dirty="0"/>
          </a:p>
          <a:p>
            <a:pPr>
              <a:lnSpc>
                <a:spcPct val="90000"/>
              </a:lnSpc>
            </a:pPr>
            <a:r>
              <a:rPr dirty="0"/>
              <a:t>A process is a program in execution. It is a unit of work within the system. Program is a </a:t>
            </a:r>
            <a:r>
              <a:rPr b="1" i="1" dirty="0"/>
              <a:t>passive entity</a:t>
            </a:r>
            <a:r>
              <a:rPr dirty="0"/>
              <a:t>, process is </a:t>
            </a:r>
            <a:r>
              <a:rPr dirty="0">
                <a:solidFill>
                  <a:srgbClr val="000000"/>
                </a:solidFill>
              </a:rPr>
              <a:t>an </a:t>
            </a:r>
            <a:r>
              <a:rPr b="1" i="1" dirty="0">
                <a:solidFill>
                  <a:srgbClr val="000000"/>
                </a:solidFill>
              </a:rPr>
              <a:t>active entity</a:t>
            </a:r>
            <a:r>
              <a:rPr dirty="0"/>
              <a:t>.</a:t>
            </a:r>
          </a:p>
          <a:p>
            <a:pPr>
              <a:lnSpc>
                <a:spcPct val="90000"/>
              </a:lnSpc>
            </a:pPr>
            <a:r>
              <a:rPr dirty="0"/>
              <a:t>Process needs resources to accomplish its task</a:t>
            </a:r>
          </a:p>
          <a:p>
            <a:pPr lvl="1">
              <a:lnSpc>
                <a:spcPct val="90000"/>
              </a:lnSpc>
            </a:pPr>
            <a:r>
              <a:rPr dirty="0"/>
              <a:t>CPU, memory, I/O, files</a:t>
            </a:r>
          </a:p>
          <a:p>
            <a:pPr lvl="1">
              <a:lnSpc>
                <a:spcPct val="90000"/>
              </a:lnSpc>
            </a:pPr>
            <a:r>
              <a:rPr dirty="0"/>
              <a:t>Initialization data</a:t>
            </a:r>
          </a:p>
          <a:p>
            <a:pPr>
              <a:lnSpc>
                <a:spcPct val="90000"/>
              </a:lnSpc>
            </a:pPr>
            <a:r>
              <a:rPr dirty="0"/>
              <a:t>Process termination requires reclaim of any reusable resources</a:t>
            </a:r>
          </a:p>
          <a:p>
            <a:pPr>
              <a:lnSpc>
                <a:spcPct val="90000"/>
              </a:lnSpc>
            </a:pPr>
            <a:r>
              <a:rPr dirty="0"/>
              <a:t>Single-threaded process has one </a:t>
            </a:r>
            <a:r>
              <a:rPr b="1" dirty="0">
                <a:solidFill>
                  <a:srgbClr val="3366FF"/>
                </a:solidFill>
              </a:rPr>
              <a:t>program counter</a:t>
            </a:r>
            <a:r>
              <a:rPr sz="2000" b="1" dirty="0">
                <a:solidFill>
                  <a:srgbClr val="3366FF"/>
                </a:solidFill>
              </a:rPr>
              <a:t> </a:t>
            </a:r>
            <a:r>
              <a:rPr dirty="0"/>
              <a:t>specifying location of next instruction to execute</a:t>
            </a:r>
          </a:p>
          <a:p>
            <a:pPr lvl="1">
              <a:lnSpc>
                <a:spcPct val="90000"/>
              </a:lnSpc>
            </a:pPr>
            <a:r>
              <a:rPr dirty="0"/>
              <a:t>Process executes instructions sequentially, one at a time, until completion</a:t>
            </a:r>
          </a:p>
          <a:p>
            <a:pPr>
              <a:lnSpc>
                <a:spcPct val="90000"/>
              </a:lnSpc>
            </a:pPr>
            <a:r>
              <a:rPr dirty="0"/>
              <a:t>Multi-threaded process has one program counter per thread</a:t>
            </a:r>
          </a:p>
          <a:p>
            <a:pPr>
              <a:lnSpc>
                <a:spcPct val="90000"/>
              </a:lnSpc>
            </a:pPr>
            <a:r>
              <a:rPr dirty="0"/>
              <a:t>Typically system has many processes, some user, some operating system running concurrently on one or more CPUs</a:t>
            </a:r>
          </a:p>
          <a:p>
            <a:pPr lvl="1">
              <a:lnSpc>
                <a:spcPct val="90000"/>
              </a:lnSpc>
            </a:pPr>
            <a:r>
              <a:rPr dirty="0"/>
              <a:t>Concurrency by multiplexing the CPUs among the processes / threads</a:t>
            </a:r>
          </a:p>
          <a:p>
            <a:pPr>
              <a:lnSpc>
                <a:spcPct val="90000"/>
              </a:lnSpc>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28713" y="277813"/>
            <a:ext cx="7558087" cy="576262"/>
          </a:xfrm>
          <a:ln/>
        </p:spPr>
        <p:txBody>
          <a:bodyPr vert="horz" wrap="square" lIns="91440" tIns="45720" rIns="91440" bIns="45720" anchor="b" anchorCtr="0"/>
          <a:lstStyle/>
          <a:p>
            <a:pPr eaLnBrk="1" hangingPunct="1"/>
            <a:r>
              <a:rPr dirty="0"/>
              <a:t>Process Management Activities</a:t>
            </a:r>
          </a:p>
        </p:txBody>
      </p:sp>
      <p:sp>
        <p:nvSpPr>
          <p:cNvPr id="36867" name="Rectangle 3"/>
          <p:cNvSpPr>
            <a:spLocks noGrp="1"/>
          </p:cNvSpPr>
          <p:nvPr>
            <p:ph type="body" idx="4294967295"/>
          </p:nvPr>
        </p:nvSpPr>
        <p:spPr>
          <a:xfrm>
            <a:off x="1077913" y="1728788"/>
            <a:ext cx="7958137" cy="4035425"/>
          </a:xfrm>
          <a:ln/>
        </p:spPr>
        <p:txBody>
          <a:bodyPr vert="horz" wrap="square" lIns="91440" tIns="45720" rIns="91440" bIns="45720" anchor="t" anchorCtr="0"/>
          <a:lstStyle/>
          <a:p>
            <a:pPr>
              <a:buNone/>
            </a:pPr>
            <a:r>
              <a:rPr dirty="0"/>
              <a:t>     </a:t>
            </a:r>
          </a:p>
          <a:p>
            <a:r>
              <a:rPr dirty="0"/>
              <a:t>Creating and deleting both user and system processes</a:t>
            </a:r>
          </a:p>
          <a:p>
            <a:r>
              <a:rPr dirty="0"/>
              <a:t>Suspending and resuming processes</a:t>
            </a:r>
          </a:p>
          <a:p>
            <a:r>
              <a:rPr dirty="0"/>
              <a:t>Providing mechanisms for process synchronization</a:t>
            </a:r>
          </a:p>
          <a:p>
            <a:r>
              <a:rPr dirty="0"/>
              <a:t>Providing mechanisms for process communication</a:t>
            </a:r>
          </a:p>
          <a:p>
            <a:r>
              <a:rPr dirty="0"/>
              <a:t>Providing mechanisms for deadlock handling</a:t>
            </a:r>
          </a:p>
        </p:txBody>
      </p:sp>
      <p:sp>
        <p:nvSpPr>
          <p:cNvPr id="36868" name="Text Box 4"/>
          <p:cNvSpPr txBox="1"/>
          <p:nvPr/>
        </p:nvSpPr>
        <p:spPr>
          <a:xfrm>
            <a:off x="885825" y="1238250"/>
            <a:ext cx="7586663" cy="641350"/>
          </a:xfrm>
          <a:prstGeom prst="rect">
            <a:avLst/>
          </a:prstGeom>
          <a:noFill/>
          <a:ln w="9525">
            <a:noFill/>
          </a:ln>
        </p:spPr>
        <p:txBody>
          <a:bodyPr>
            <a:spAutoFit/>
          </a:bodyPr>
          <a:lstStyle/>
          <a:p>
            <a:pPr>
              <a:spcBef>
                <a:spcPct val="50000"/>
              </a:spcBef>
            </a:pPr>
            <a:r>
              <a:rPr dirty="0">
                <a:latin typeface="Helvetica" pitchFamily="-84" charset="0"/>
              </a:rPr>
              <a:t>The operating system is responsible for the following activities in connection with process management: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1090613" y="277813"/>
            <a:ext cx="7596187" cy="576262"/>
          </a:xfrm>
          <a:ln/>
        </p:spPr>
        <p:txBody>
          <a:bodyPr vert="horz" wrap="square" lIns="91440" tIns="45720" rIns="91440" bIns="45720" anchor="b" anchorCtr="0"/>
          <a:lstStyle/>
          <a:p>
            <a:pPr eaLnBrk="1" hangingPunct="1"/>
            <a:r>
              <a:rPr dirty="0"/>
              <a:t>Memory Management</a:t>
            </a:r>
          </a:p>
        </p:txBody>
      </p:sp>
      <p:sp>
        <p:nvSpPr>
          <p:cNvPr id="37891" name="Rectangle 3"/>
          <p:cNvSpPr>
            <a:spLocks noGrp="1"/>
          </p:cNvSpPr>
          <p:nvPr>
            <p:ph type="body" idx="4294967295"/>
          </p:nvPr>
        </p:nvSpPr>
        <p:spPr>
          <a:xfrm>
            <a:off x="806450" y="1233488"/>
            <a:ext cx="7654925" cy="4530725"/>
          </a:xfrm>
          <a:ln/>
        </p:spPr>
        <p:txBody>
          <a:bodyPr vert="horz" wrap="square" lIns="91440" tIns="45720" rIns="91440" bIns="45720" anchor="t" anchorCtr="0"/>
          <a:lstStyle/>
          <a:p>
            <a:r>
              <a:rPr dirty="0"/>
              <a:t>All data in memory before and after processing</a:t>
            </a:r>
          </a:p>
          <a:p>
            <a:endParaRPr sz="800" dirty="0"/>
          </a:p>
          <a:p>
            <a:r>
              <a:rPr dirty="0"/>
              <a:t>All instructions in memory in order to execute</a:t>
            </a:r>
          </a:p>
          <a:p>
            <a:endParaRPr sz="800" dirty="0"/>
          </a:p>
          <a:p>
            <a:r>
              <a:rPr dirty="0"/>
              <a:t>Memory management determines what is in memory when</a:t>
            </a:r>
          </a:p>
          <a:p>
            <a:pPr lvl="1"/>
            <a:r>
              <a:rPr dirty="0"/>
              <a:t>Optimizing CPU utilization and computer response to users</a:t>
            </a:r>
          </a:p>
          <a:p>
            <a:pPr lvl="1"/>
            <a:endParaRPr sz="800" dirty="0"/>
          </a:p>
          <a:p>
            <a:r>
              <a:rPr dirty="0"/>
              <a:t>Memory management activities</a:t>
            </a:r>
          </a:p>
          <a:p>
            <a:pPr lvl="1"/>
            <a:r>
              <a:rPr dirty="0"/>
              <a:t>Keeping track of which parts of memory are currently being used and by whom</a:t>
            </a:r>
          </a:p>
          <a:p>
            <a:pPr lvl="1"/>
            <a:r>
              <a:rPr dirty="0"/>
              <a:t>Deciding which processes (or parts thereof) and data to move into and out of memory</a:t>
            </a:r>
          </a:p>
          <a:p>
            <a:pPr lvl="1"/>
            <a:r>
              <a:rPr dirty="0"/>
              <a:t>Allocating and deallocating memory space as needed</a:t>
            </a:r>
          </a:p>
          <a:p>
            <a:pPr lvl="1">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1128713" y="277813"/>
            <a:ext cx="7558087" cy="576262"/>
          </a:xfrm>
          <a:ln/>
        </p:spPr>
        <p:txBody>
          <a:bodyPr vert="horz" wrap="square" lIns="91440" tIns="45720" rIns="91440" bIns="45720" anchor="b" anchorCtr="0"/>
          <a:lstStyle/>
          <a:p>
            <a:pPr eaLnBrk="1" hangingPunct="1"/>
            <a:r>
              <a:rPr dirty="0"/>
              <a:t>Storage Management</a:t>
            </a:r>
          </a:p>
        </p:txBody>
      </p:sp>
      <p:sp>
        <p:nvSpPr>
          <p:cNvPr id="38915" name="Rectangle 3"/>
          <p:cNvSpPr>
            <a:spLocks noGrp="1"/>
          </p:cNvSpPr>
          <p:nvPr>
            <p:ph type="body" idx="4294967295"/>
          </p:nvPr>
        </p:nvSpPr>
        <p:spPr>
          <a:xfrm>
            <a:off x="1016000" y="1428750"/>
            <a:ext cx="7583488" cy="4992688"/>
          </a:xfrm>
          <a:ln/>
        </p:spPr>
        <p:txBody>
          <a:bodyPr vert="horz" wrap="square" lIns="91440" tIns="45720" rIns="91440" bIns="45720" anchor="t" anchorCtr="0"/>
          <a:lstStyle/>
          <a:p>
            <a:pPr>
              <a:lnSpc>
                <a:spcPct val="90000"/>
              </a:lnSpc>
            </a:pPr>
            <a:r>
              <a:rPr dirty="0"/>
              <a:t>OS provides uniform, logical view of information storage</a:t>
            </a:r>
          </a:p>
          <a:p>
            <a:pPr lvl="1">
              <a:lnSpc>
                <a:spcPct val="90000"/>
              </a:lnSpc>
            </a:pPr>
            <a:r>
              <a:rPr dirty="0"/>
              <a:t>Abstracts physical properties to logical storage unit  - </a:t>
            </a:r>
            <a:r>
              <a:rPr b="1" dirty="0">
                <a:solidFill>
                  <a:srgbClr val="3366FF"/>
                </a:solidFill>
              </a:rPr>
              <a:t>file</a:t>
            </a:r>
          </a:p>
          <a:p>
            <a:pPr lvl="1">
              <a:lnSpc>
                <a:spcPct val="90000"/>
              </a:lnSpc>
            </a:pPr>
            <a:r>
              <a:rPr dirty="0"/>
              <a:t>Each medium is controlled by device (i.e., disk drive, tape drive)</a:t>
            </a:r>
          </a:p>
          <a:p>
            <a:pPr lvl="2">
              <a:lnSpc>
                <a:spcPct val="90000"/>
              </a:lnSpc>
            </a:pPr>
            <a:r>
              <a:rPr dirty="0"/>
              <a:t>Varying properties include access speed, capacity, data-transfer rate, access method (sequential or random)</a:t>
            </a:r>
          </a:p>
          <a:p>
            <a:pPr lvl="2">
              <a:lnSpc>
                <a:spcPct val="90000"/>
              </a:lnSpc>
            </a:pPr>
            <a:endParaRPr sz="800" dirty="0"/>
          </a:p>
          <a:p>
            <a:pPr>
              <a:lnSpc>
                <a:spcPct val="90000"/>
              </a:lnSpc>
            </a:pPr>
            <a:r>
              <a:rPr dirty="0"/>
              <a:t>File-System management</a:t>
            </a:r>
          </a:p>
          <a:p>
            <a:pPr lvl="1">
              <a:lnSpc>
                <a:spcPct val="90000"/>
              </a:lnSpc>
            </a:pPr>
            <a:r>
              <a:rPr dirty="0"/>
              <a:t>Files usually organized into directories</a:t>
            </a:r>
          </a:p>
          <a:p>
            <a:pPr lvl="1">
              <a:lnSpc>
                <a:spcPct val="90000"/>
              </a:lnSpc>
            </a:pPr>
            <a:r>
              <a:rPr dirty="0"/>
              <a:t>Access control on most systems to determine who can access what</a:t>
            </a:r>
          </a:p>
          <a:p>
            <a:pPr lvl="1">
              <a:lnSpc>
                <a:spcPct val="90000"/>
              </a:lnSpc>
            </a:pPr>
            <a:r>
              <a:rPr dirty="0"/>
              <a:t>OS activities include</a:t>
            </a:r>
          </a:p>
          <a:p>
            <a:pPr lvl="2">
              <a:lnSpc>
                <a:spcPct val="90000"/>
              </a:lnSpc>
            </a:pPr>
            <a:r>
              <a:rPr dirty="0"/>
              <a:t>Creating and deleting files and directories</a:t>
            </a:r>
          </a:p>
          <a:p>
            <a:pPr lvl="2">
              <a:lnSpc>
                <a:spcPct val="90000"/>
              </a:lnSpc>
            </a:pPr>
            <a:r>
              <a:rPr dirty="0"/>
              <a:t>Primitives to manipulate files and dirs</a:t>
            </a:r>
          </a:p>
          <a:p>
            <a:pPr lvl="2">
              <a:lnSpc>
                <a:spcPct val="90000"/>
              </a:lnSpc>
            </a:pPr>
            <a:r>
              <a:rPr dirty="0"/>
              <a:t>Mapping files onto secondary storage</a:t>
            </a:r>
          </a:p>
          <a:p>
            <a:pPr lvl="2">
              <a:lnSpc>
                <a:spcPct val="90000"/>
              </a:lnSpc>
            </a:pPr>
            <a:r>
              <a:rPr dirty="0"/>
              <a:t>Backup files onto stable (non-volatile) storage media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ln/>
        </p:spPr>
        <p:txBody>
          <a:bodyPr vert="horz" wrap="square" lIns="91440" tIns="45720" rIns="91440" bIns="45720" anchor="b" anchorCtr="0"/>
          <a:lstStyle/>
          <a:p>
            <a:pPr eaLnBrk="1" hangingPunct="1"/>
            <a:r>
              <a:rPr dirty="0"/>
              <a:t>Objectives</a:t>
            </a:r>
          </a:p>
        </p:txBody>
      </p:sp>
      <p:sp>
        <p:nvSpPr>
          <p:cNvPr id="5123" name="Rectangle 3"/>
          <p:cNvSpPr>
            <a:spLocks noGrp="1"/>
          </p:cNvSpPr>
          <p:nvPr>
            <p:ph type="body" idx="4294967295"/>
          </p:nvPr>
        </p:nvSpPr>
        <p:spPr>
          <a:ln/>
        </p:spPr>
        <p:txBody>
          <a:bodyPr vert="horz" wrap="square" lIns="91440" tIns="45720" rIns="91440" bIns="45720" anchor="t" anchorCtr="0"/>
          <a:lstStyle/>
          <a:p>
            <a:r>
              <a:rPr dirty="0"/>
              <a:t>To describe the basic organization of computer systems</a:t>
            </a:r>
          </a:p>
          <a:p>
            <a:endParaRPr dirty="0"/>
          </a:p>
          <a:p>
            <a:r>
              <a:rPr dirty="0"/>
              <a:t>To provide a grand tour of the major components of operating systems</a:t>
            </a:r>
          </a:p>
          <a:p>
            <a:endParaRPr dirty="0"/>
          </a:p>
          <a:p>
            <a:r>
              <a:rPr dirty="0"/>
              <a:t>To give an overview of the many types of computing environments</a:t>
            </a:r>
          </a:p>
          <a:p>
            <a:endParaRPr dirty="0"/>
          </a:p>
          <a:p>
            <a:r>
              <a:rPr dirty="0"/>
              <a:t>To explore several open-source operating systems</a:t>
            </a:r>
          </a:p>
          <a:p>
            <a:pPr>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1331913" y="277813"/>
            <a:ext cx="7354887" cy="576262"/>
          </a:xfrm>
          <a:ln/>
        </p:spPr>
        <p:txBody>
          <a:bodyPr vert="horz" wrap="square" lIns="91440" tIns="45720" rIns="91440" bIns="45720" anchor="b" anchorCtr="0"/>
          <a:lstStyle/>
          <a:p>
            <a:pPr eaLnBrk="1" hangingPunct="1"/>
            <a:r>
              <a:rPr dirty="0"/>
              <a:t>Mass-Storage Management</a:t>
            </a:r>
          </a:p>
        </p:txBody>
      </p:sp>
      <p:sp>
        <p:nvSpPr>
          <p:cNvPr id="39939" name="Rectangle 3"/>
          <p:cNvSpPr>
            <a:spLocks noGrp="1"/>
          </p:cNvSpPr>
          <p:nvPr>
            <p:ph type="body" idx="4294967295"/>
          </p:nvPr>
        </p:nvSpPr>
        <p:spPr>
          <a:xfrm>
            <a:off x="806450" y="1233488"/>
            <a:ext cx="7575550" cy="4938712"/>
          </a:xfrm>
          <a:ln/>
        </p:spPr>
        <p:txBody>
          <a:bodyPr vert="horz" wrap="square" lIns="91440" tIns="45720" rIns="91440" bIns="45720" anchor="t" anchorCtr="0"/>
          <a:lstStyle/>
          <a:p>
            <a:r>
              <a:rPr dirty="0"/>
              <a:t>Usually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p>
          <a:p>
            <a:r>
              <a:rPr dirty="0"/>
              <a:t>Proper management is of central importance</a:t>
            </a:r>
          </a:p>
          <a:p>
            <a:r>
              <a:rPr dirty="0"/>
              <a:t>Entire speed of computer operation hinges on disk subsystem and its algorithms</a:t>
            </a:r>
          </a:p>
          <a:p>
            <a:r>
              <a:rPr dirty="0"/>
              <a:t>OS activities</a:t>
            </a:r>
          </a:p>
          <a:p>
            <a:pPr lvl="1"/>
            <a:r>
              <a:rPr dirty="0"/>
              <a:t>Free-space management</a:t>
            </a:r>
          </a:p>
          <a:p>
            <a:pPr lvl="1"/>
            <a:r>
              <a:rPr dirty="0"/>
              <a:t>Storage allocation</a:t>
            </a:r>
          </a:p>
          <a:p>
            <a:pPr lvl="1"/>
            <a:r>
              <a:rPr dirty="0"/>
              <a:t>Disk scheduling</a:t>
            </a:r>
          </a:p>
          <a:p>
            <a:r>
              <a:rPr dirty="0"/>
              <a:t>Some storage need not be fast</a:t>
            </a:r>
          </a:p>
          <a:p>
            <a:pPr lvl="1"/>
            <a:r>
              <a:rPr dirty="0"/>
              <a:t>Tertiary storage includes optical storage, magnetic tape</a:t>
            </a:r>
          </a:p>
          <a:p>
            <a:pPr lvl="1"/>
            <a:r>
              <a:rPr dirty="0"/>
              <a:t>Still must be managed – by OS or applications</a:t>
            </a:r>
          </a:p>
          <a:p>
            <a:pPr lvl="1"/>
            <a:r>
              <a:rPr dirty="0"/>
              <a:t>Varies between WORM (write-once, read-many-times) and RW (read-write)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914400" y="277813"/>
            <a:ext cx="8229600" cy="576262"/>
          </a:xfrm>
          <a:ln/>
        </p:spPr>
        <p:txBody>
          <a:bodyPr vert="horz" wrap="square" lIns="91440" tIns="45720" rIns="91440" bIns="45720" anchor="b" anchorCtr="0"/>
          <a:lstStyle/>
          <a:p>
            <a:pPr eaLnBrk="1" hangingPunct="1"/>
            <a:r>
              <a:rPr sz="2800" dirty="0"/>
              <a:t>Migration of Integer A from Disk to Register</a:t>
            </a:r>
          </a:p>
        </p:txBody>
      </p:sp>
      <p:sp>
        <p:nvSpPr>
          <p:cNvPr id="41987" name="Rectangle 3"/>
          <p:cNvSpPr>
            <a:spLocks noGrp="1"/>
          </p:cNvSpPr>
          <p:nvPr>
            <p:ph type="body" idx="4294967295"/>
          </p:nvPr>
        </p:nvSpPr>
        <p:spPr>
          <a:xfrm>
            <a:off x="806450" y="1233488"/>
            <a:ext cx="7781925" cy="4530725"/>
          </a:xfrm>
          <a:ln/>
        </p:spPr>
        <p:txBody>
          <a:bodyPr vert="horz" wrap="square" lIns="91440" tIns="45720" rIns="91440" bIns="45720" anchor="t" anchorCtr="0"/>
          <a:lstStyle/>
          <a:p>
            <a:r>
              <a:rPr dirty="0"/>
              <a:t>Multitasking environments must be careful to use most recent value, no matter where it is stored in the storage hierarchy</a:t>
            </a:r>
            <a:br>
              <a:rPr dirty="0"/>
            </a:br>
            <a:br>
              <a:rPr dirty="0"/>
            </a:br>
            <a:br>
              <a:rPr dirty="0"/>
            </a:br>
            <a:br>
              <a:rPr dirty="0"/>
            </a:br>
            <a:br>
              <a:rPr dirty="0"/>
            </a:br>
            <a:br>
              <a:rPr dirty="0"/>
            </a:br>
            <a:endParaRPr dirty="0"/>
          </a:p>
          <a:p>
            <a:r>
              <a:rPr dirty="0"/>
              <a:t>Multiprocessor environment must provide </a:t>
            </a:r>
            <a:r>
              <a:rPr b="1" dirty="0">
                <a:solidFill>
                  <a:srgbClr val="3366FF"/>
                </a:solidFill>
              </a:rPr>
              <a:t>cache coherency </a:t>
            </a:r>
            <a:r>
              <a:rPr dirty="0"/>
              <a:t>in hardware such that all CPUs have the most recent value in their cache</a:t>
            </a:r>
          </a:p>
          <a:p>
            <a:endParaRPr sz="800" dirty="0"/>
          </a:p>
          <a:p>
            <a:r>
              <a:rPr dirty="0"/>
              <a:t>Distributed environment situation even more complex</a:t>
            </a:r>
          </a:p>
          <a:p>
            <a:pPr lvl="1"/>
            <a:r>
              <a:rPr dirty="0"/>
              <a:t>Several copies of a datum can exist</a:t>
            </a:r>
          </a:p>
          <a:p>
            <a:pPr lvl="1"/>
            <a:r>
              <a:rPr dirty="0"/>
              <a:t>Various solutions covered in Chapter 17</a:t>
            </a:r>
          </a:p>
        </p:txBody>
      </p:sp>
      <p:pic>
        <p:nvPicPr>
          <p:cNvPr id="41988" name="Picture 5"/>
          <p:cNvPicPr>
            <a:picLocks noChangeAspect="1"/>
          </p:cNvPicPr>
          <p:nvPr/>
        </p:nvPicPr>
        <p:blipFill>
          <a:blip r:embed="rId3"/>
          <a:stretch>
            <a:fillRect/>
          </a:stretch>
        </p:blipFill>
        <p:spPr>
          <a:xfrm>
            <a:off x="1268413" y="2195513"/>
            <a:ext cx="7256462" cy="103187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ln/>
        </p:spPr>
        <p:txBody>
          <a:bodyPr vert="horz" wrap="square" lIns="91440" tIns="45720" rIns="91440" bIns="45720" anchor="b" anchorCtr="0"/>
          <a:lstStyle/>
          <a:p>
            <a:pPr eaLnBrk="1" hangingPunct="1"/>
            <a:r>
              <a:rPr dirty="0"/>
              <a:t>I/O Subsystem</a:t>
            </a:r>
          </a:p>
        </p:txBody>
      </p:sp>
      <p:sp>
        <p:nvSpPr>
          <p:cNvPr id="43011" name="Rectangle 3"/>
          <p:cNvSpPr>
            <a:spLocks noGrp="1"/>
          </p:cNvSpPr>
          <p:nvPr>
            <p:ph type="body" idx="4294967295"/>
          </p:nvPr>
        </p:nvSpPr>
        <p:spPr>
          <a:xfrm>
            <a:off x="806450" y="1233488"/>
            <a:ext cx="7713663" cy="4530725"/>
          </a:xfrm>
          <a:ln/>
        </p:spPr>
        <p:txBody>
          <a:bodyPr vert="horz" wrap="square" lIns="91440" tIns="45720" rIns="91440" bIns="45720" anchor="t" anchorCtr="0"/>
          <a:lstStyle/>
          <a:p>
            <a:r>
              <a:rPr dirty="0"/>
              <a:t>One purpose of OS is to hide peculiarities of hardware devices from the user</a:t>
            </a:r>
          </a:p>
          <a:p>
            <a:endParaRPr dirty="0"/>
          </a:p>
          <a:p>
            <a:r>
              <a:rPr dirty="0"/>
              <a:t>I/O subsystem responsible for</a:t>
            </a:r>
          </a:p>
          <a:p>
            <a:pPr lvl="1"/>
            <a:r>
              <a:rPr dirty="0"/>
              <a:t>Memory management of I/O including buffering (storing data temporarily while it is being transferred), caching (storing parts of data in faster storage for performance), spooling (the overlapping of output of one job with input of other jobs)</a:t>
            </a:r>
          </a:p>
          <a:p>
            <a:pPr lvl="1"/>
            <a:r>
              <a:rPr dirty="0"/>
              <a:t>General device-driver interface</a:t>
            </a:r>
          </a:p>
          <a:p>
            <a:pPr lvl="1"/>
            <a:r>
              <a:rPr dirty="0"/>
              <a:t>Drivers for specific hardware devices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1022350" y="277813"/>
            <a:ext cx="7664450" cy="576262"/>
          </a:xfrm>
          <a:ln/>
        </p:spPr>
        <p:txBody>
          <a:bodyPr vert="horz" wrap="square" lIns="91440" tIns="45720" rIns="91440" bIns="45720" anchor="b" anchorCtr="0"/>
          <a:lstStyle/>
          <a:p>
            <a:pPr eaLnBrk="1" hangingPunct="1"/>
            <a:r>
              <a:rPr dirty="0"/>
              <a:t>Protection and Security</a:t>
            </a:r>
          </a:p>
        </p:txBody>
      </p:sp>
      <p:sp>
        <p:nvSpPr>
          <p:cNvPr id="44035" name="Rectangle 3"/>
          <p:cNvSpPr>
            <a:spLocks noGrp="1"/>
          </p:cNvSpPr>
          <p:nvPr>
            <p:ph type="body" idx="4294967295"/>
          </p:nvPr>
        </p:nvSpPr>
        <p:spPr>
          <a:xfrm>
            <a:off x="806450" y="1233488"/>
            <a:ext cx="7648575" cy="5183187"/>
          </a:xfrm>
          <a:ln/>
        </p:spPr>
        <p:txBody>
          <a:bodyPr vert="horz" wrap="square" lIns="91440" tIns="45720" rIns="91440" bIns="45720" anchor="t" anchorCtr="0"/>
          <a:lstStyle/>
          <a:p>
            <a:pPr>
              <a:lnSpc>
                <a:spcPct val="90000"/>
              </a:lnSpc>
            </a:pPr>
            <a:r>
              <a:rPr b="1" dirty="0">
                <a:solidFill>
                  <a:srgbClr val="3366FF"/>
                </a:solidFill>
              </a:rPr>
              <a:t>Protection </a:t>
            </a:r>
            <a:r>
              <a:rPr dirty="0"/>
              <a:t>– any mechanism for controlling access of processes or users to resources defined by the OS</a:t>
            </a:r>
          </a:p>
          <a:p>
            <a:pPr>
              <a:lnSpc>
                <a:spcPct val="90000"/>
              </a:lnSpc>
            </a:pPr>
            <a:endParaRPr sz="800" dirty="0"/>
          </a:p>
          <a:p>
            <a:pPr>
              <a:lnSpc>
                <a:spcPct val="90000"/>
              </a:lnSpc>
            </a:pPr>
            <a:r>
              <a:rPr b="1" dirty="0">
                <a:solidFill>
                  <a:srgbClr val="3366FF"/>
                </a:solidFill>
              </a:rPr>
              <a:t>Security </a:t>
            </a:r>
            <a:r>
              <a:rPr dirty="0"/>
              <a:t>– defense of the system against internal and external attacks</a:t>
            </a:r>
          </a:p>
          <a:p>
            <a:pPr lvl="1">
              <a:lnSpc>
                <a:spcPct val="90000"/>
              </a:lnSpc>
            </a:pPr>
            <a:r>
              <a:rPr dirty="0"/>
              <a:t>Huge range, including denial-of-service, worms, viruses, identity theft, theft of service</a:t>
            </a:r>
          </a:p>
          <a:p>
            <a:pPr lvl="1">
              <a:lnSpc>
                <a:spcPct val="90000"/>
              </a:lnSpc>
            </a:pPr>
            <a:endParaRPr sz="800" dirty="0"/>
          </a:p>
          <a:p>
            <a:pPr>
              <a:lnSpc>
                <a:spcPct val="90000"/>
              </a:lnSpc>
            </a:pPr>
            <a:r>
              <a:rPr dirty="0"/>
              <a:t>Systems generally first distinguish among users, to determine who can do what</a:t>
            </a:r>
          </a:p>
          <a:p>
            <a:pPr lvl="1">
              <a:lnSpc>
                <a:spcPct val="90000"/>
              </a:lnSpc>
            </a:pPr>
            <a:r>
              <a:rPr dirty="0"/>
              <a:t>User identities (</a:t>
            </a:r>
            <a:r>
              <a:rPr b="1" dirty="0">
                <a:solidFill>
                  <a:srgbClr val="3366FF"/>
                </a:solidFill>
              </a:rPr>
              <a:t>user IDs</a:t>
            </a:r>
            <a:r>
              <a:rPr dirty="0"/>
              <a:t>, security IDs) include name and associated number, one per user</a:t>
            </a:r>
          </a:p>
          <a:p>
            <a:pPr lvl="1">
              <a:lnSpc>
                <a:spcPct val="90000"/>
              </a:lnSpc>
            </a:pPr>
            <a:r>
              <a:rPr dirty="0"/>
              <a:t>User ID then associated with all files, processes of that user to determine access control</a:t>
            </a:r>
          </a:p>
          <a:p>
            <a:pPr lvl="1">
              <a:lnSpc>
                <a:spcPct val="90000"/>
              </a:lnSpc>
            </a:pPr>
            <a:r>
              <a:rPr dirty="0"/>
              <a:t>Group identifier (</a:t>
            </a:r>
            <a:r>
              <a:rPr b="1" dirty="0">
                <a:solidFill>
                  <a:srgbClr val="3366FF"/>
                </a:solidFill>
              </a:rPr>
              <a:t>group ID</a:t>
            </a:r>
            <a:r>
              <a:rPr dirty="0"/>
              <a:t>) allows set of users to be defined and controls managed, then also associated with each process, file</a:t>
            </a:r>
          </a:p>
          <a:p>
            <a:pPr lvl="1">
              <a:lnSpc>
                <a:spcPct val="90000"/>
              </a:lnSpc>
            </a:pPr>
            <a:r>
              <a:rPr b="1" dirty="0">
                <a:solidFill>
                  <a:srgbClr val="3366FF"/>
                </a:solidFill>
              </a:rPr>
              <a:t>Privilege escalation </a:t>
            </a:r>
            <a:r>
              <a:rPr dirty="0"/>
              <a:t>allows user to change to effective ID with more rights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ln/>
        </p:spPr>
        <p:txBody>
          <a:bodyPr vert="horz" wrap="square" lIns="91440" tIns="45720" rIns="91440" bIns="45720" anchor="b" anchorCtr="0"/>
          <a:lstStyle/>
          <a:p>
            <a:r>
              <a:rPr sz="2800" dirty="0"/>
              <a:t>Computing Environments – Distributed</a:t>
            </a:r>
          </a:p>
        </p:txBody>
      </p:sp>
      <p:sp>
        <p:nvSpPr>
          <p:cNvPr id="50179" name="Content Placeholder 2"/>
          <p:cNvSpPr>
            <a:spLocks noGrp="1"/>
          </p:cNvSpPr>
          <p:nvPr>
            <p:ph idx="1"/>
          </p:nvPr>
        </p:nvSpPr>
        <p:spPr>
          <a:ln/>
        </p:spPr>
        <p:txBody>
          <a:bodyPr vert="horz" wrap="square" lIns="91440" tIns="45720" rIns="91440" bIns="45720" anchor="t" anchorCtr="0"/>
          <a:lstStyle/>
          <a:p>
            <a:endParaRPr lang="en-US" dirty="0"/>
          </a:p>
          <a:p>
            <a:endParaRPr lang="en-US" dirty="0"/>
          </a:p>
          <a:p>
            <a:endParaRPr lang="en-US" dirty="0"/>
          </a:p>
          <a:p>
            <a:pPr lvl="1"/>
            <a:r>
              <a:rPr dirty="0"/>
              <a:t>Distributed</a:t>
            </a:r>
          </a:p>
          <a:p>
            <a:pPr lvl="2"/>
            <a:r>
              <a:rPr dirty="0"/>
              <a:t>Collection of separate, possibly heterogeneous, systems networked together</a:t>
            </a:r>
          </a:p>
          <a:p>
            <a:pPr lvl="3"/>
            <a:r>
              <a:rPr b="1" dirty="0">
                <a:solidFill>
                  <a:srgbClr val="3366FF"/>
                </a:solidFill>
              </a:rPr>
              <a:t>Network</a:t>
            </a:r>
            <a:r>
              <a:rPr dirty="0"/>
              <a:t> is a communications path, </a:t>
            </a:r>
            <a:r>
              <a:rPr b="1" dirty="0">
                <a:solidFill>
                  <a:srgbClr val="3366FF"/>
                </a:solidFill>
              </a:rPr>
              <a:t>TCP/IP </a:t>
            </a:r>
            <a:r>
              <a:rPr dirty="0"/>
              <a:t>most common</a:t>
            </a:r>
          </a:p>
          <a:p>
            <a:pPr lvl="4"/>
            <a:r>
              <a:rPr b="1" dirty="0">
                <a:solidFill>
                  <a:srgbClr val="3366FF"/>
                </a:solidFill>
              </a:rPr>
              <a:t>Local Area Network </a:t>
            </a:r>
            <a:r>
              <a:rPr dirty="0"/>
              <a:t>(</a:t>
            </a:r>
            <a:r>
              <a:rPr b="1" dirty="0">
                <a:solidFill>
                  <a:srgbClr val="3366FF"/>
                </a:solidFill>
              </a:rPr>
              <a:t>LAN</a:t>
            </a:r>
            <a:r>
              <a:rPr dirty="0"/>
              <a:t>)</a:t>
            </a:r>
          </a:p>
          <a:p>
            <a:pPr lvl="4"/>
            <a:r>
              <a:rPr b="1" dirty="0">
                <a:solidFill>
                  <a:srgbClr val="3366FF"/>
                </a:solidFill>
              </a:rPr>
              <a:t>Wide Area Network </a:t>
            </a:r>
            <a:r>
              <a:rPr dirty="0"/>
              <a:t>(</a:t>
            </a:r>
            <a:r>
              <a:rPr b="1" dirty="0">
                <a:solidFill>
                  <a:srgbClr val="3366FF"/>
                </a:solidFill>
              </a:rPr>
              <a:t>WAN</a:t>
            </a:r>
            <a:r>
              <a:rPr dirty="0"/>
              <a:t>)</a:t>
            </a:r>
          </a:p>
          <a:p>
            <a:pPr lvl="4"/>
            <a:r>
              <a:rPr b="1" dirty="0">
                <a:solidFill>
                  <a:srgbClr val="3366FF"/>
                </a:solidFill>
              </a:rPr>
              <a:t>Metropolitan Area Network </a:t>
            </a:r>
            <a:r>
              <a:rPr dirty="0"/>
              <a:t>(</a:t>
            </a:r>
            <a:r>
              <a:rPr b="1" dirty="0">
                <a:solidFill>
                  <a:srgbClr val="3366FF"/>
                </a:solidFill>
              </a:rPr>
              <a:t>MAN</a:t>
            </a:r>
            <a:r>
              <a:rPr dirty="0"/>
              <a:t>)</a:t>
            </a:r>
            <a:endParaRPr b="1" dirty="0">
              <a:solidFill>
                <a:srgbClr val="3366FF"/>
              </a:solidFill>
            </a:endParaRPr>
          </a:p>
          <a:p>
            <a:pPr lvl="4"/>
            <a:r>
              <a:rPr b="1" dirty="0">
                <a:solidFill>
                  <a:srgbClr val="3366FF"/>
                </a:solidFill>
              </a:rPr>
              <a:t>Personal Area Network </a:t>
            </a:r>
            <a:r>
              <a:rPr dirty="0"/>
              <a:t>(</a:t>
            </a:r>
            <a:r>
              <a:rPr b="1" dirty="0">
                <a:solidFill>
                  <a:srgbClr val="3366FF"/>
                </a:solidFill>
              </a:rPr>
              <a:t>PAN</a:t>
            </a:r>
            <a:r>
              <a:rPr dirty="0"/>
              <a:t>)</a:t>
            </a:r>
          </a:p>
          <a:p>
            <a:pPr lvl="1"/>
            <a:r>
              <a:rPr b="1" dirty="0">
                <a:solidFill>
                  <a:srgbClr val="3366FF"/>
                </a:solidFill>
              </a:rPr>
              <a:t>Network Operating System </a:t>
            </a:r>
            <a:r>
              <a:rPr dirty="0"/>
              <a:t>provides features between systems across network</a:t>
            </a:r>
          </a:p>
          <a:p>
            <a:pPr lvl="2"/>
            <a:r>
              <a:rPr dirty="0"/>
              <a:t>Communication scheme allows systems to exchange messages</a:t>
            </a:r>
          </a:p>
          <a:p>
            <a:pPr lvl="2"/>
            <a:r>
              <a:rPr dirty="0"/>
              <a:t>Illusion of a single system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1071563" y="277813"/>
            <a:ext cx="7615237" cy="576262"/>
          </a:xfrm>
          <a:ln/>
        </p:spPr>
        <p:txBody>
          <a:bodyPr vert="horz" wrap="square" lIns="91440" tIns="45720" rIns="91440" bIns="45720" anchor="b" anchorCtr="0"/>
          <a:lstStyle/>
          <a:p>
            <a:pPr eaLnBrk="1" hangingPunct="1"/>
            <a:r>
              <a:rPr sz="2800" dirty="0"/>
              <a:t>Computing Environments – Client-Server</a:t>
            </a:r>
          </a:p>
        </p:txBody>
      </p:sp>
      <p:sp>
        <p:nvSpPr>
          <p:cNvPr id="51203" name="Rectangle 4"/>
          <p:cNvSpPr/>
          <p:nvPr/>
        </p:nvSpPr>
        <p:spPr>
          <a:xfrm>
            <a:off x="827088" y="1277938"/>
            <a:ext cx="7351712" cy="4673600"/>
          </a:xfrm>
          <a:prstGeom prst="rect">
            <a:avLst/>
          </a:prstGeom>
          <a:noFill/>
          <a:ln w="9525">
            <a:noFill/>
          </a:ln>
        </p:spPr>
        <p:txBody>
          <a:bodyPr/>
          <a:lstStyle/>
          <a:p>
            <a:pPr marL="342900" indent="-342900">
              <a:lnSpc>
                <a:spcPct val="90000"/>
              </a:lnSpc>
              <a:spcBef>
                <a:spcPct val="35000"/>
              </a:spcBef>
              <a:buClr>
                <a:srgbClr val="993300"/>
              </a:buClr>
              <a:buSzPct val="90000"/>
              <a:buFont typeface="Monotype Sorts" pitchFamily="-84" charset="2"/>
              <a:buChar char="n"/>
            </a:pPr>
            <a:r>
              <a:rPr dirty="0">
                <a:latin typeface="Helvetica" pitchFamily="-84" charset="0"/>
              </a:rPr>
              <a:t>Client-Server Computing</a:t>
            </a:r>
          </a:p>
          <a:p>
            <a:pPr marL="742950" lvl="1" indent="-285750">
              <a:lnSpc>
                <a:spcPct val="90000"/>
              </a:lnSpc>
              <a:spcBef>
                <a:spcPct val="35000"/>
              </a:spcBef>
              <a:buClr>
                <a:srgbClr val="CC6600"/>
              </a:buClr>
              <a:buSzPct val="80000"/>
              <a:buFont typeface="Monotype Sorts" pitchFamily="-84" charset="2"/>
              <a:buChar char="l"/>
            </a:pPr>
            <a:r>
              <a:rPr dirty="0">
                <a:latin typeface="Helvetica" pitchFamily="-84" charset="0"/>
              </a:rPr>
              <a:t>Dumb terminals supplanted by smart PCs</a:t>
            </a:r>
          </a:p>
          <a:p>
            <a:pPr marL="742950" lvl="1" indent="-285750">
              <a:lnSpc>
                <a:spcPct val="90000"/>
              </a:lnSpc>
              <a:spcBef>
                <a:spcPct val="35000"/>
              </a:spcBef>
              <a:buClr>
                <a:srgbClr val="CC6600"/>
              </a:buClr>
              <a:buSzPct val="80000"/>
              <a:buFont typeface="Monotype Sorts" pitchFamily="-84" charset="2"/>
              <a:buChar char="l"/>
            </a:pPr>
            <a:r>
              <a:rPr dirty="0">
                <a:latin typeface="Helvetica" pitchFamily="-84" charset="0"/>
              </a:rPr>
              <a:t>Many systems now </a:t>
            </a:r>
            <a:r>
              <a:rPr b="1" dirty="0">
                <a:solidFill>
                  <a:srgbClr val="3366FF"/>
                </a:solidFill>
                <a:latin typeface="Helvetica" pitchFamily="-84" charset="0"/>
              </a:rPr>
              <a:t>servers</a:t>
            </a:r>
            <a:r>
              <a:rPr dirty="0">
                <a:latin typeface="Helvetica" pitchFamily="-84" charset="0"/>
              </a:rPr>
              <a:t>, responding to requests generated by </a:t>
            </a:r>
            <a:r>
              <a:rPr b="1" dirty="0">
                <a:solidFill>
                  <a:srgbClr val="3366FF"/>
                </a:solidFill>
                <a:latin typeface="Helvetica" pitchFamily="-84" charset="0"/>
              </a:rPr>
              <a:t>clients</a:t>
            </a:r>
          </a:p>
          <a:p>
            <a:pPr marL="1085850" lvl="2" indent="-228600">
              <a:lnSpc>
                <a:spcPct val="90000"/>
              </a:lnSpc>
              <a:spcBef>
                <a:spcPct val="35000"/>
              </a:spcBef>
              <a:buClr>
                <a:srgbClr val="009900"/>
              </a:buClr>
              <a:buSzPct val="75000"/>
              <a:buFont typeface="Webdings" panose="05030102010509060703" pitchFamily="18" charset="2"/>
              <a:buChar char="4"/>
            </a:pPr>
            <a:r>
              <a:rPr b="1" dirty="0">
                <a:solidFill>
                  <a:srgbClr val="3366FF"/>
                </a:solidFill>
                <a:latin typeface="Helvetica" pitchFamily="-84" charset="0"/>
              </a:rPr>
              <a:t>Compute-server system </a:t>
            </a:r>
            <a:r>
              <a:rPr dirty="0">
                <a:latin typeface="Helvetica" pitchFamily="-84" charset="0"/>
              </a:rPr>
              <a:t>provides an interface to client to request services (i.e., database)</a:t>
            </a:r>
          </a:p>
          <a:p>
            <a:pPr marL="1085850" lvl="2" indent="-228600">
              <a:lnSpc>
                <a:spcPct val="90000"/>
              </a:lnSpc>
              <a:spcBef>
                <a:spcPct val="35000"/>
              </a:spcBef>
              <a:buClr>
                <a:srgbClr val="009900"/>
              </a:buClr>
              <a:buSzPct val="75000"/>
              <a:buFont typeface="Webdings" panose="05030102010509060703" pitchFamily="18" charset="2"/>
              <a:buChar char="4"/>
            </a:pPr>
            <a:r>
              <a:rPr b="1" dirty="0">
                <a:solidFill>
                  <a:srgbClr val="3366FF"/>
                </a:solidFill>
                <a:latin typeface="Helvetica" pitchFamily="-84" charset="0"/>
              </a:rPr>
              <a:t>File-server system </a:t>
            </a:r>
            <a:r>
              <a:rPr dirty="0">
                <a:latin typeface="Helvetica" pitchFamily="-84" charset="0"/>
              </a:rPr>
              <a:t>provides interface for clients to store and retrieve files</a:t>
            </a:r>
          </a:p>
        </p:txBody>
      </p:sp>
      <p:pic>
        <p:nvPicPr>
          <p:cNvPr id="51204" name="Picture 1" descr="1_18.pdf"/>
          <p:cNvPicPr>
            <a:picLocks noChangeAspect="1"/>
          </p:cNvPicPr>
          <p:nvPr/>
        </p:nvPicPr>
        <p:blipFill>
          <a:blip r:embed="rId3"/>
          <a:stretch>
            <a:fillRect/>
          </a:stretch>
        </p:blipFill>
        <p:spPr>
          <a:xfrm>
            <a:off x="2081213" y="3805238"/>
            <a:ext cx="4610100" cy="2005012"/>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800" dirty="0"/>
              <a:t>Computing Environments - Peer-to-Peer</a:t>
            </a:r>
          </a:p>
        </p:txBody>
      </p:sp>
      <p:sp>
        <p:nvSpPr>
          <p:cNvPr id="52227" name="Rectangle 3"/>
          <p:cNvSpPr>
            <a:spLocks noGrp="1"/>
          </p:cNvSpPr>
          <p:nvPr>
            <p:ph type="body" idx="4294967295"/>
          </p:nvPr>
        </p:nvSpPr>
        <p:spPr>
          <a:xfrm>
            <a:off x="806450" y="1233488"/>
            <a:ext cx="5308600" cy="4530725"/>
          </a:xfrm>
          <a:ln/>
        </p:spPr>
        <p:txBody>
          <a:bodyPr vert="horz" wrap="square" lIns="91440" tIns="45720" rIns="91440" bIns="45720" anchor="t" anchorCtr="0"/>
          <a:lstStyle/>
          <a:p>
            <a:r>
              <a:rPr dirty="0"/>
              <a:t>Another model of distributed system</a:t>
            </a:r>
          </a:p>
          <a:p>
            <a:endParaRPr dirty="0"/>
          </a:p>
          <a:p>
            <a:r>
              <a:rPr dirty="0"/>
              <a:t>P2P does not distinguish clients and servers</a:t>
            </a:r>
          </a:p>
          <a:p>
            <a:pPr lvl="1"/>
            <a:r>
              <a:rPr dirty="0"/>
              <a:t>Instead all nodes are considered peers</a:t>
            </a:r>
          </a:p>
          <a:p>
            <a:pPr lvl="1"/>
            <a:r>
              <a:rPr dirty="0"/>
              <a:t>May each act as client, server or both</a:t>
            </a:r>
          </a:p>
          <a:p>
            <a:pPr lvl="1"/>
            <a:r>
              <a:rPr dirty="0"/>
              <a:t>Node must join P2P network</a:t>
            </a:r>
          </a:p>
          <a:p>
            <a:pPr lvl="2"/>
            <a:r>
              <a:rPr dirty="0"/>
              <a:t>Registers its service with central lookup service on network, or</a:t>
            </a:r>
          </a:p>
          <a:p>
            <a:pPr lvl="2"/>
            <a:r>
              <a:rPr dirty="0"/>
              <a:t>Broadcast request for service and respond to requests for service via </a:t>
            </a:r>
            <a:r>
              <a:rPr b="1" i="1" dirty="0"/>
              <a:t>discovery protocol</a:t>
            </a:r>
          </a:p>
          <a:p>
            <a:pPr lvl="1"/>
            <a:r>
              <a:rPr dirty="0"/>
              <a:t>Examples include</a:t>
            </a:r>
            <a:r>
              <a:rPr i="1" dirty="0"/>
              <a:t> </a:t>
            </a:r>
            <a:r>
              <a:rPr dirty="0"/>
              <a:t>Napster</a:t>
            </a:r>
            <a:r>
              <a:rPr i="1" dirty="0"/>
              <a:t> </a:t>
            </a:r>
            <a:r>
              <a:rPr dirty="0"/>
              <a:t>and</a:t>
            </a:r>
            <a:r>
              <a:rPr i="1" dirty="0"/>
              <a:t> </a:t>
            </a:r>
            <a:r>
              <a:rPr dirty="0"/>
              <a:t>Gnutella</a:t>
            </a:r>
            <a:r>
              <a:rPr i="1" dirty="0"/>
              <a:t>, </a:t>
            </a:r>
            <a:r>
              <a:rPr b="1" dirty="0">
                <a:solidFill>
                  <a:srgbClr val="3366FF"/>
                </a:solidFill>
              </a:rPr>
              <a:t>Voice over IP </a:t>
            </a:r>
            <a:r>
              <a:rPr i="1" dirty="0"/>
              <a:t>(</a:t>
            </a:r>
            <a:r>
              <a:rPr b="1" dirty="0">
                <a:solidFill>
                  <a:srgbClr val="3366FF"/>
                </a:solidFill>
              </a:rPr>
              <a:t>VoIP</a:t>
            </a:r>
            <a:r>
              <a:rPr i="1" dirty="0"/>
              <a:t>) </a:t>
            </a:r>
            <a:r>
              <a:rPr dirty="0"/>
              <a:t>such as Skype </a:t>
            </a:r>
          </a:p>
        </p:txBody>
      </p:sp>
      <p:pic>
        <p:nvPicPr>
          <p:cNvPr id="52228" name="Picture 1" descr="1_19.pdf"/>
          <p:cNvPicPr>
            <a:picLocks noChangeAspect="1"/>
          </p:cNvPicPr>
          <p:nvPr/>
        </p:nvPicPr>
        <p:blipFill>
          <a:blip r:embed="rId3"/>
          <a:stretch>
            <a:fillRect/>
          </a:stretch>
        </p:blipFill>
        <p:spPr>
          <a:xfrm>
            <a:off x="6059488" y="1401763"/>
            <a:ext cx="2668587" cy="2027237"/>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800" dirty="0"/>
              <a:t>Computing Environments - Virtualization</a:t>
            </a:r>
          </a:p>
        </p:txBody>
      </p:sp>
      <p:sp>
        <p:nvSpPr>
          <p:cNvPr id="53251" name="Rectangle 3"/>
          <p:cNvSpPr>
            <a:spLocks noGrp="1"/>
          </p:cNvSpPr>
          <p:nvPr>
            <p:ph type="body" idx="4294967295"/>
          </p:nvPr>
        </p:nvSpPr>
        <p:spPr>
          <a:xfrm>
            <a:off x="806450" y="1233488"/>
            <a:ext cx="7666038" cy="4530725"/>
          </a:xfrm>
          <a:ln/>
        </p:spPr>
        <p:txBody>
          <a:bodyPr vert="horz" wrap="square" lIns="91440" tIns="45720" rIns="91440" bIns="45720" anchor="t" anchorCtr="0"/>
          <a:lstStyle/>
          <a:p>
            <a:r>
              <a:rPr dirty="0"/>
              <a:t>Allows operating systems to run applications within other OSes</a:t>
            </a:r>
          </a:p>
          <a:p>
            <a:pPr lvl="1"/>
            <a:r>
              <a:rPr dirty="0"/>
              <a:t>Vast and growing industry</a:t>
            </a:r>
          </a:p>
          <a:p>
            <a:endParaRPr sz="800" dirty="0"/>
          </a:p>
          <a:p>
            <a:r>
              <a:rPr b="1" dirty="0">
                <a:solidFill>
                  <a:srgbClr val="3366FF"/>
                </a:solidFill>
              </a:rPr>
              <a:t>Emulation</a:t>
            </a:r>
            <a:r>
              <a:rPr dirty="0"/>
              <a:t> used when source CPU type different from target type (i.e. PowerPC to Intel x86)</a:t>
            </a:r>
          </a:p>
          <a:p>
            <a:pPr lvl="1"/>
            <a:r>
              <a:rPr dirty="0"/>
              <a:t>Generally slowest method</a:t>
            </a:r>
          </a:p>
          <a:p>
            <a:pPr lvl="1"/>
            <a:r>
              <a:rPr dirty="0"/>
              <a:t>When computer language not compiled to native code – </a:t>
            </a:r>
            <a:r>
              <a:rPr b="1" dirty="0">
                <a:solidFill>
                  <a:srgbClr val="3366FF"/>
                </a:solidFill>
              </a:rPr>
              <a:t>Interpretation</a:t>
            </a:r>
          </a:p>
          <a:p>
            <a:r>
              <a:rPr b="1" dirty="0">
                <a:solidFill>
                  <a:srgbClr val="3366FF"/>
                </a:solidFill>
              </a:rPr>
              <a:t>Virtualization</a:t>
            </a:r>
            <a:r>
              <a:rPr dirty="0"/>
              <a:t> – OS natively compiled for CPU, running </a:t>
            </a:r>
            <a:r>
              <a:rPr b="1" dirty="0">
                <a:solidFill>
                  <a:srgbClr val="3366FF"/>
                </a:solidFill>
              </a:rPr>
              <a:t>guest</a:t>
            </a:r>
            <a:r>
              <a:rPr dirty="0"/>
              <a:t> OSes  also natively compiled </a:t>
            </a:r>
          </a:p>
          <a:p>
            <a:pPr lvl="1"/>
            <a:r>
              <a:rPr dirty="0"/>
              <a:t>Consider VMware running WinXP guests, each running applications, all on native WinXP </a:t>
            </a:r>
            <a:r>
              <a:rPr b="1" dirty="0">
                <a:solidFill>
                  <a:srgbClr val="3366FF"/>
                </a:solidFill>
              </a:rPr>
              <a:t>host</a:t>
            </a:r>
            <a:r>
              <a:rPr dirty="0"/>
              <a:t> OS</a:t>
            </a:r>
          </a:p>
          <a:p>
            <a:pPr lvl="1"/>
            <a:r>
              <a:rPr b="1" dirty="0">
                <a:solidFill>
                  <a:srgbClr val="3366FF"/>
                </a:solidFill>
              </a:rPr>
              <a:t>VMM</a:t>
            </a:r>
            <a:r>
              <a:rPr dirty="0"/>
              <a:t> provides virtualization services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800" dirty="0"/>
              <a:t>Computing Environments - Virtualization</a:t>
            </a:r>
          </a:p>
        </p:txBody>
      </p:sp>
      <p:sp>
        <p:nvSpPr>
          <p:cNvPr id="54275" name="Rectangle 3"/>
          <p:cNvSpPr>
            <a:spLocks noGrp="1"/>
          </p:cNvSpPr>
          <p:nvPr>
            <p:ph type="body" idx="4294967295"/>
          </p:nvPr>
        </p:nvSpPr>
        <p:spPr>
          <a:xfrm>
            <a:off x="806450" y="1233488"/>
            <a:ext cx="7666038" cy="4530725"/>
          </a:xfrm>
          <a:ln/>
        </p:spPr>
        <p:txBody>
          <a:bodyPr vert="horz" wrap="square" lIns="91440" tIns="45720" rIns="91440" bIns="45720" anchor="t" anchorCtr="0"/>
          <a:lstStyle/>
          <a:p>
            <a:r>
              <a:rPr dirty="0"/>
              <a:t>Use cases involve laptops and desktops running multiple OSes for exploration or compatibility</a:t>
            </a:r>
          </a:p>
          <a:p>
            <a:pPr lvl="1"/>
            <a:r>
              <a:rPr dirty="0"/>
              <a:t>Apple laptop running Mac OS X host, Windows as a guest</a:t>
            </a:r>
          </a:p>
          <a:p>
            <a:pPr lvl="1"/>
            <a:r>
              <a:rPr dirty="0"/>
              <a:t>Developing apps for multiple OSes without having multiple systems</a:t>
            </a:r>
          </a:p>
          <a:p>
            <a:pPr lvl="1"/>
            <a:r>
              <a:rPr dirty="0"/>
              <a:t>QA testing applications without having multiple systems</a:t>
            </a:r>
          </a:p>
          <a:p>
            <a:pPr lvl="1"/>
            <a:r>
              <a:rPr dirty="0"/>
              <a:t>Executing and managing compute environments within data centers</a:t>
            </a:r>
          </a:p>
          <a:p>
            <a:r>
              <a:rPr dirty="0"/>
              <a:t>VMM can run natively, in which case they are also the host</a:t>
            </a:r>
          </a:p>
          <a:p>
            <a:pPr lvl="1"/>
            <a:r>
              <a:rPr dirty="0"/>
              <a:t>There is no general purpose host then (VMware ESX and Citrix XenServer)</a:t>
            </a:r>
          </a:p>
          <a:p>
            <a:pPr lvl="2"/>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800" dirty="0"/>
              <a:t>Computing Environments - Virtualization</a:t>
            </a:r>
          </a:p>
        </p:txBody>
      </p:sp>
      <p:pic>
        <p:nvPicPr>
          <p:cNvPr id="55299" name="Picture 1" descr="1_20.pdf"/>
          <p:cNvPicPr>
            <a:picLocks noChangeAspect="1"/>
          </p:cNvPicPr>
          <p:nvPr/>
        </p:nvPicPr>
        <p:blipFill>
          <a:blip r:embed="rId3"/>
          <a:stretch>
            <a:fillRect/>
          </a:stretch>
        </p:blipFill>
        <p:spPr>
          <a:xfrm>
            <a:off x="1408113" y="1554163"/>
            <a:ext cx="6396037" cy="433863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963613" y="277813"/>
            <a:ext cx="7723187" cy="576262"/>
          </a:xfrm>
          <a:ln/>
        </p:spPr>
        <p:txBody>
          <a:bodyPr vert="horz" wrap="square" lIns="91440" tIns="45720" rIns="91440" bIns="45720" anchor="b" anchorCtr="0"/>
          <a:lstStyle/>
          <a:p>
            <a:pPr eaLnBrk="1" hangingPunct="1"/>
            <a:r>
              <a:rPr dirty="0"/>
              <a:t>What is an Operating System?</a:t>
            </a:r>
          </a:p>
        </p:txBody>
      </p:sp>
      <p:sp>
        <p:nvSpPr>
          <p:cNvPr id="6147" name="Rectangle 3"/>
          <p:cNvSpPr>
            <a:spLocks noGrp="1"/>
          </p:cNvSpPr>
          <p:nvPr>
            <p:ph type="body" idx="4294967295"/>
          </p:nvPr>
        </p:nvSpPr>
        <p:spPr>
          <a:xfrm>
            <a:off x="862013" y="1535113"/>
            <a:ext cx="7867650" cy="4159250"/>
          </a:xfrm>
          <a:ln/>
        </p:spPr>
        <p:txBody>
          <a:bodyPr vert="horz" wrap="square" lIns="91440" tIns="45720" rIns="91440" bIns="45720" anchor="t" anchorCtr="0"/>
          <a:lstStyle/>
          <a:p>
            <a:r>
              <a:rPr dirty="0"/>
              <a:t>A program that acts as an intermediary between a user of a computer and the computer hardware</a:t>
            </a:r>
          </a:p>
          <a:p>
            <a:endParaRPr dirty="0"/>
          </a:p>
          <a:p>
            <a:r>
              <a:rPr dirty="0"/>
              <a:t>Operating system goals:</a:t>
            </a:r>
          </a:p>
          <a:p>
            <a:pPr lvl="1"/>
            <a:r>
              <a:rPr dirty="0"/>
              <a:t>Execute user programs and make solving user problems easier</a:t>
            </a:r>
          </a:p>
          <a:p>
            <a:pPr lvl="1"/>
            <a:r>
              <a:rPr dirty="0"/>
              <a:t>Make the computer system convenient to use</a:t>
            </a:r>
          </a:p>
          <a:p>
            <a:pPr lvl="1"/>
            <a:r>
              <a:rPr dirty="0"/>
              <a:t>Use the computer hardware in an efficient manner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400" dirty="0"/>
              <a:t>Computing Environments – Cloud Computing</a:t>
            </a:r>
          </a:p>
        </p:txBody>
      </p:sp>
      <p:sp>
        <p:nvSpPr>
          <p:cNvPr id="56323" name="Rectangle 3"/>
          <p:cNvSpPr>
            <a:spLocks noGrp="1"/>
          </p:cNvSpPr>
          <p:nvPr>
            <p:ph type="body" idx="4294967295"/>
          </p:nvPr>
        </p:nvSpPr>
        <p:spPr>
          <a:xfrm>
            <a:off x="806450" y="1233488"/>
            <a:ext cx="7666038" cy="4530725"/>
          </a:xfrm>
          <a:ln/>
        </p:spPr>
        <p:txBody>
          <a:bodyPr vert="horz" wrap="square" lIns="91440" tIns="45720" rIns="91440" bIns="45720" anchor="t" anchorCtr="0"/>
          <a:lstStyle/>
          <a:p>
            <a:r>
              <a:rPr dirty="0"/>
              <a:t>Delivers computing, storage, even apps as a service across a network</a:t>
            </a:r>
          </a:p>
          <a:p>
            <a:r>
              <a:rPr dirty="0"/>
              <a:t>Logical extension of virtualization as based on virtualization</a:t>
            </a:r>
          </a:p>
          <a:p>
            <a:pPr lvl="1"/>
            <a:r>
              <a:rPr dirty="0"/>
              <a:t>Amazon </a:t>
            </a:r>
            <a:r>
              <a:rPr b="1" dirty="0">
                <a:solidFill>
                  <a:srgbClr val="3366FF"/>
                </a:solidFill>
              </a:rPr>
              <a:t>EC2</a:t>
            </a:r>
            <a:r>
              <a:rPr dirty="0"/>
              <a:t>  has thousands of servers, millions of VMs, PBs of storage available across the Internet, pay based on usage</a:t>
            </a:r>
            <a:endParaRPr sz="800" dirty="0"/>
          </a:p>
          <a:p>
            <a:r>
              <a:rPr dirty="0"/>
              <a:t>Many types</a:t>
            </a:r>
          </a:p>
          <a:p>
            <a:pPr lvl="1"/>
            <a:r>
              <a:rPr b="1" dirty="0">
                <a:solidFill>
                  <a:srgbClr val="3366FF"/>
                </a:solidFill>
              </a:rPr>
              <a:t>Public cloud </a:t>
            </a:r>
            <a:r>
              <a:rPr dirty="0"/>
              <a:t>– available via Internet to anyone willing to pay</a:t>
            </a:r>
          </a:p>
          <a:p>
            <a:pPr lvl="1"/>
            <a:r>
              <a:rPr b="1" dirty="0">
                <a:solidFill>
                  <a:srgbClr val="3366FF"/>
                </a:solidFill>
              </a:rPr>
              <a:t>Private cloud </a:t>
            </a:r>
            <a:r>
              <a:rPr dirty="0"/>
              <a:t>– run by a company for the company</a:t>
            </a:r>
            <a:r>
              <a:rPr lang="en-US" altLang="en-US" dirty="0"/>
              <a:t>’</a:t>
            </a:r>
            <a:r>
              <a:rPr dirty="0"/>
              <a:t>s own use</a:t>
            </a:r>
          </a:p>
          <a:p>
            <a:pPr lvl="1"/>
            <a:r>
              <a:rPr b="1" dirty="0">
                <a:solidFill>
                  <a:srgbClr val="3366FF"/>
                </a:solidFill>
              </a:rPr>
              <a:t>Hybrid cloud </a:t>
            </a:r>
            <a:r>
              <a:rPr dirty="0"/>
              <a:t>– includes both public and private cloud components</a:t>
            </a:r>
          </a:p>
          <a:p>
            <a:pPr lvl="1"/>
            <a:r>
              <a:rPr dirty="0"/>
              <a:t>Software as a Service (</a:t>
            </a:r>
            <a:r>
              <a:rPr b="1" dirty="0">
                <a:solidFill>
                  <a:srgbClr val="3366FF"/>
                </a:solidFill>
              </a:rPr>
              <a:t>SaaS</a:t>
            </a:r>
            <a:r>
              <a:rPr dirty="0"/>
              <a:t>) – one or more applications available via the Internet (i.e. word processor)</a:t>
            </a:r>
          </a:p>
          <a:p>
            <a:pPr lvl="1"/>
            <a:r>
              <a:rPr dirty="0"/>
              <a:t>Platform as a Service (</a:t>
            </a:r>
            <a:r>
              <a:rPr b="1" dirty="0">
                <a:solidFill>
                  <a:srgbClr val="3366FF"/>
                </a:solidFill>
              </a:rPr>
              <a:t>PaaS</a:t>
            </a:r>
            <a:r>
              <a:rPr dirty="0"/>
              <a:t>) – software stack ready for application use via the Internet (i.e a database server)</a:t>
            </a:r>
          </a:p>
          <a:p>
            <a:pPr lvl="1"/>
            <a:r>
              <a:rPr dirty="0"/>
              <a:t>Infrastructure as a Service (</a:t>
            </a:r>
            <a:r>
              <a:rPr b="1" dirty="0">
                <a:solidFill>
                  <a:srgbClr val="3366FF"/>
                </a:solidFill>
              </a:rPr>
              <a:t>IaaS</a:t>
            </a:r>
            <a:r>
              <a:rPr dirty="0"/>
              <a:t>) – servers or storage available over Internet (i.e. storage available for backup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400" dirty="0"/>
              <a:t>Computing Environments – Cloud Computing</a:t>
            </a:r>
          </a:p>
        </p:txBody>
      </p:sp>
      <p:sp>
        <p:nvSpPr>
          <p:cNvPr id="57347" name="Rectangle 3"/>
          <p:cNvSpPr>
            <a:spLocks noGrp="1"/>
          </p:cNvSpPr>
          <p:nvPr>
            <p:ph type="body" idx="4294967295"/>
          </p:nvPr>
        </p:nvSpPr>
        <p:spPr>
          <a:xfrm>
            <a:off x="806450" y="1233488"/>
            <a:ext cx="7666038" cy="4530725"/>
          </a:xfrm>
          <a:ln/>
        </p:spPr>
        <p:txBody>
          <a:bodyPr vert="horz" wrap="square" lIns="91440" tIns="45720" rIns="91440" bIns="45720" anchor="t" anchorCtr="0"/>
          <a:lstStyle/>
          <a:p>
            <a:r>
              <a:rPr dirty="0"/>
              <a:t>Cloud compute environments composed of traditional OSes, plus VMMs, plus cloud management tools</a:t>
            </a:r>
          </a:p>
          <a:p>
            <a:pPr lvl="1"/>
            <a:r>
              <a:rPr dirty="0"/>
              <a:t>Internet connectivity requires security like firewalls</a:t>
            </a:r>
            <a:endParaRPr sz="800" dirty="0"/>
          </a:p>
          <a:p>
            <a:pPr lvl="1"/>
            <a:r>
              <a:rPr dirty="0"/>
              <a:t>Load balancers spread traffic across multiple applications</a:t>
            </a:r>
          </a:p>
        </p:txBody>
      </p:sp>
      <p:pic>
        <p:nvPicPr>
          <p:cNvPr id="57348" name="Picture 1" descr="1_21.pdf"/>
          <p:cNvPicPr>
            <a:picLocks noChangeAspect="1"/>
          </p:cNvPicPr>
          <p:nvPr/>
        </p:nvPicPr>
        <p:blipFill>
          <a:blip r:embed="rId3"/>
          <a:stretch>
            <a:fillRect/>
          </a:stretch>
        </p:blipFill>
        <p:spPr>
          <a:xfrm>
            <a:off x="2427288" y="2800350"/>
            <a:ext cx="4119562" cy="326072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ln/>
        </p:spPr>
        <p:txBody>
          <a:bodyPr vert="horz" wrap="square" lIns="91440" tIns="45720" rIns="91440" bIns="45720" anchor="b" anchorCtr="0"/>
          <a:lstStyle/>
          <a:p>
            <a:r>
              <a:rPr sz="2000" dirty="0"/>
              <a:t>Computing Environments – Real-Time Embedded Systems</a:t>
            </a:r>
          </a:p>
        </p:txBody>
      </p:sp>
      <p:sp>
        <p:nvSpPr>
          <p:cNvPr id="58371" name="Content Placeholder 2"/>
          <p:cNvSpPr>
            <a:spLocks noGrp="1"/>
          </p:cNvSpPr>
          <p:nvPr>
            <p:ph idx="1"/>
          </p:nvPr>
        </p:nvSpPr>
        <p:spPr>
          <a:ln/>
        </p:spPr>
        <p:txBody>
          <a:bodyPr vert="horz" wrap="square" lIns="91440" tIns="45720" rIns="91440" bIns="45720" anchor="t" anchorCtr="0"/>
          <a:lstStyle/>
          <a:p>
            <a:endParaRPr lang="en-US" dirty="0"/>
          </a:p>
          <a:p>
            <a:endParaRPr lang="en-US" dirty="0"/>
          </a:p>
          <a:p>
            <a:endParaRPr lang="en-US" dirty="0"/>
          </a:p>
          <a:p>
            <a:endParaRPr lang="en-US" dirty="0"/>
          </a:p>
          <a:p>
            <a:pPr lvl="1"/>
            <a:r>
              <a:rPr dirty="0"/>
              <a:t>Real-time embedded systems most prevalent form of computers</a:t>
            </a:r>
          </a:p>
          <a:p>
            <a:pPr lvl="2"/>
            <a:r>
              <a:rPr dirty="0"/>
              <a:t>Vary considerable, special purpose, limited purpose OS, </a:t>
            </a:r>
            <a:r>
              <a:rPr b="1" dirty="0">
                <a:solidFill>
                  <a:srgbClr val="3366FF"/>
                </a:solidFill>
              </a:rPr>
              <a:t>real-time OS</a:t>
            </a:r>
          </a:p>
          <a:p>
            <a:pPr lvl="2"/>
            <a:r>
              <a:rPr dirty="0"/>
              <a:t>Use expanding</a:t>
            </a:r>
          </a:p>
          <a:p>
            <a:pPr lvl="1"/>
            <a:r>
              <a:rPr dirty="0"/>
              <a:t>Many other special computing environments as well</a:t>
            </a:r>
          </a:p>
          <a:p>
            <a:pPr lvl="2"/>
            <a:r>
              <a:rPr dirty="0"/>
              <a:t>Some have OSes, some perform tasks without an OS</a:t>
            </a:r>
          </a:p>
          <a:p>
            <a:pPr lvl="1"/>
            <a:r>
              <a:rPr dirty="0"/>
              <a:t>Real-time OS has well-defined fixed time constraints</a:t>
            </a:r>
          </a:p>
          <a:p>
            <a:pPr lvl="2"/>
            <a:r>
              <a:rPr dirty="0"/>
              <a:t>Processing </a:t>
            </a:r>
            <a:r>
              <a:rPr b="1" i="1" dirty="0"/>
              <a:t>must</a:t>
            </a:r>
            <a:r>
              <a:rPr dirty="0"/>
              <a:t> be done within constraint</a:t>
            </a:r>
          </a:p>
          <a:p>
            <a:pPr lvl="2"/>
            <a:r>
              <a:rPr dirty="0"/>
              <a:t>Correct operation only if constraints met</a:t>
            </a:r>
          </a:p>
          <a:p>
            <a:pPr lvl="1"/>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982663" y="277813"/>
            <a:ext cx="7704137" cy="576262"/>
          </a:xfrm>
          <a:ln/>
        </p:spPr>
        <p:txBody>
          <a:bodyPr vert="horz" wrap="square" lIns="91440" tIns="45720" rIns="91440" bIns="45720" anchor="b" anchorCtr="0"/>
          <a:lstStyle/>
          <a:p>
            <a:r>
              <a:rPr dirty="0"/>
              <a:t>Open-Source Operating Systems</a:t>
            </a:r>
          </a:p>
        </p:txBody>
      </p:sp>
      <p:sp>
        <p:nvSpPr>
          <p:cNvPr id="59395" name="Content Placeholder 2"/>
          <p:cNvSpPr>
            <a:spLocks noGrp="1"/>
          </p:cNvSpPr>
          <p:nvPr>
            <p:ph idx="1"/>
          </p:nvPr>
        </p:nvSpPr>
        <p:spPr>
          <a:xfrm>
            <a:off x="806450" y="1233488"/>
            <a:ext cx="7645400" cy="4530725"/>
          </a:xfrm>
          <a:ln/>
        </p:spPr>
        <p:txBody>
          <a:bodyPr vert="horz" wrap="square" lIns="91440" tIns="45720" rIns="91440" bIns="45720" anchor="t" anchorCtr="0"/>
          <a:lstStyle/>
          <a:p>
            <a:r>
              <a:rPr dirty="0"/>
              <a:t>Operating systems made available in source-code format rather than just binary </a:t>
            </a:r>
            <a:r>
              <a:rPr b="1" dirty="0">
                <a:solidFill>
                  <a:srgbClr val="3366FF"/>
                </a:solidFill>
              </a:rPr>
              <a:t>closed-source</a:t>
            </a:r>
          </a:p>
          <a:p>
            <a:endParaRPr sz="800" b="1" dirty="0">
              <a:solidFill>
                <a:srgbClr val="3366FF"/>
              </a:solidFill>
            </a:endParaRPr>
          </a:p>
          <a:p>
            <a:r>
              <a:rPr dirty="0"/>
              <a:t>Counter to the </a:t>
            </a:r>
            <a:r>
              <a:rPr b="1" dirty="0">
                <a:solidFill>
                  <a:srgbClr val="3366FF"/>
                </a:solidFill>
              </a:rPr>
              <a:t>copy protection</a:t>
            </a:r>
            <a:r>
              <a:rPr dirty="0">
                <a:solidFill>
                  <a:srgbClr val="3366FF"/>
                </a:solidFill>
              </a:rPr>
              <a:t> </a:t>
            </a:r>
            <a:r>
              <a:rPr dirty="0">
                <a:solidFill>
                  <a:srgbClr val="000000"/>
                </a:solidFill>
              </a:rPr>
              <a:t>and </a:t>
            </a:r>
            <a:r>
              <a:rPr b="1" dirty="0">
                <a:solidFill>
                  <a:srgbClr val="3366FF"/>
                </a:solidFill>
              </a:rPr>
              <a:t>Digital Rights Management (DRM)</a:t>
            </a:r>
            <a:r>
              <a:rPr dirty="0">
                <a:solidFill>
                  <a:srgbClr val="3366FF"/>
                </a:solidFill>
              </a:rPr>
              <a:t> </a:t>
            </a:r>
            <a:r>
              <a:rPr dirty="0">
                <a:solidFill>
                  <a:srgbClr val="000000"/>
                </a:solidFill>
              </a:rPr>
              <a:t>movement</a:t>
            </a:r>
          </a:p>
          <a:p>
            <a:endParaRPr sz="800" dirty="0">
              <a:solidFill>
                <a:srgbClr val="000000"/>
              </a:solidFill>
            </a:endParaRPr>
          </a:p>
          <a:p>
            <a:r>
              <a:rPr dirty="0">
                <a:solidFill>
                  <a:srgbClr val="000000"/>
                </a:solidFill>
              </a:rPr>
              <a:t>Started by </a:t>
            </a:r>
            <a:r>
              <a:rPr b="1" dirty="0">
                <a:solidFill>
                  <a:srgbClr val="3366FF"/>
                </a:solidFill>
              </a:rPr>
              <a:t>Free Software Foundation (FSF)</a:t>
            </a:r>
            <a:r>
              <a:rPr dirty="0">
                <a:solidFill>
                  <a:srgbClr val="000000"/>
                </a:solidFill>
              </a:rPr>
              <a:t>, which has </a:t>
            </a:r>
            <a:r>
              <a:rPr lang="ja-JP" altLang="en-US" dirty="0">
                <a:solidFill>
                  <a:srgbClr val="000000"/>
                </a:solidFill>
              </a:rPr>
              <a:t>“</a:t>
            </a:r>
            <a:r>
              <a:rPr lang="en-US" altLang="ja-JP" dirty="0">
                <a:solidFill>
                  <a:srgbClr val="000000"/>
                </a:solidFill>
              </a:rPr>
              <a:t>copyleft</a:t>
            </a:r>
            <a:r>
              <a:rPr lang="ja-JP" altLang="en-US" dirty="0">
                <a:solidFill>
                  <a:srgbClr val="000000"/>
                </a:solidFill>
              </a:rPr>
              <a:t>”</a:t>
            </a:r>
            <a:r>
              <a:rPr lang="en-US" altLang="ja-JP" dirty="0">
                <a:solidFill>
                  <a:srgbClr val="000000"/>
                </a:solidFill>
              </a:rPr>
              <a:t> </a:t>
            </a:r>
            <a:r>
              <a:rPr lang="en-US" altLang="ja-JP" b="1" dirty="0">
                <a:solidFill>
                  <a:srgbClr val="3366FF"/>
                </a:solidFill>
              </a:rPr>
              <a:t>GNU Public License (GPL)</a:t>
            </a:r>
          </a:p>
          <a:p>
            <a:endParaRPr sz="800" b="1" dirty="0">
              <a:solidFill>
                <a:srgbClr val="3366FF"/>
              </a:solidFill>
            </a:endParaRPr>
          </a:p>
          <a:p>
            <a:r>
              <a:rPr dirty="0">
                <a:solidFill>
                  <a:srgbClr val="000000"/>
                </a:solidFill>
              </a:rPr>
              <a:t>Examples include </a:t>
            </a:r>
            <a:r>
              <a:rPr b="1" dirty="0">
                <a:solidFill>
                  <a:srgbClr val="3366FF"/>
                </a:solidFill>
              </a:rPr>
              <a:t>GNU/Linux</a:t>
            </a:r>
            <a:r>
              <a:rPr dirty="0"/>
              <a:t> and </a:t>
            </a:r>
            <a:r>
              <a:rPr b="1" dirty="0">
                <a:solidFill>
                  <a:srgbClr val="3366FF"/>
                </a:solidFill>
              </a:rPr>
              <a:t>BSD UNIX</a:t>
            </a:r>
            <a:r>
              <a:rPr dirty="0">
                <a:solidFill>
                  <a:srgbClr val="3366FF"/>
                </a:solidFill>
              </a:rPr>
              <a:t> </a:t>
            </a:r>
            <a:r>
              <a:rPr dirty="0">
                <a:solidFill>
                  <a:srgbClr val="000000"/>
                </a:solidFill>
              </a:rPr>
              <a:t>(including core of </a:t>
            </a:r>
            <a:r>
              <a:rPr b="1" dirty="0">
                <a:solidFill>
                  <a:srgbClr val="3366FF"/>
                </a:solidFill>
              </a:rPr>
              <a:t>Mac OS X</a:t>
            </a:r>
            <a:r>
              <a:rPr dirty="0">
                <a:solidFill>
                  <a:srgbClr val="000000"/>
                </a:solidFill>
              </a:rPr>
              <a:t>), and many more</a:t>
            </a:r>
          </a:p>
          <a:p>
            <a:r>
              <a:rPr dirty="0">
                <a:solidFill>
                  <a:srgbClr val="000000"/>
                </a:solidFill>
              </a:rPr>
              <a:t>Can use VMM like VMware Player (Free on Windows), Virtualbox (open source and free on many platforms - </a:t>
            </a:r>
            <a:r>
              <a:rPr dirty="0"/>
              <a:t>http://www.virtualbox.com) </a:t>
            </a:r>
          </a:p>
          <a:p>
            <a:pPr lvl="1"/>
            <a:r>
              <a:rPr dirty="0">
                <a:solidFill>
                  <a:srgbClr val="000000"/>
                </a:solidFill>
              </a:rPr>
              <a:t>Use to run guest operating systems for exploration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ctrTitle"/>
          </p:nvPr>
        </p:nvSpPr>
        <p:spPr>
          <a:ln/>
        </p:spPr>
        <p:txBody>
          <a:bodyPr vert="horz" wrap="square" lIns="91440" tIns="45720" rIns="91440" bIns="45720" anchor="b" anchorCtr="0"/>
          <a:lstStyle/>
          <a:p>
            <a:pPr eaLnBrk="1" hangingPunct="1">
              <a:buClrTx/>
              <a:buSzTx/>
              <a:buFontTx/>
            </a:pPr>
            <a:r>
              <a:rPr dirty="0">
                <a:latin typeface="+mj-lt"/>
                <a:ea typeface="MS PGothic" panose="020B0600070205080204" pitchFamily="34" charset="-128"/>
                <a:cs typeface="MS PGothic" panose="020B0600070205080204" pitchFamily="34" charset="-128"/>
              </a:rPr>
              <a:t>End of Chapter 1</a:t>
            </a:r>
          </a:p>
        </p:txBody>
      </p:sp>
      <p:sp>
        <p:nvSpPr>
          <p:cNvPr id="5" name="Text Box 4"/>
          <p:cNvSpPr txBox="1"/>
          <p:nvPr/>
        </p:nvSpPr>
        <p:spPr>
          <a:xfrm>
            <a:off x="2880995" y="6023610"/>
            <a:ext cx="3208020" cy="368300"/>
          </a:xfrm>
          <a:prstGeom prst="rect">
            <a:avLst/>
          </a:prstGeom>
          <a:noFill/>
        </p:spPr>
        <p:txBody>
          <a:bodyPr wrap="square" rtlCol="0">
            <a:spAutoFit/>
          </a:bodyPr>
          <a:lstStyle/>
          <a:p>
            <a:endParaRPr lang="en-US">
              <a:solidFill>
                <a:srgbClr val="0070C0"/>
              </a:solidFill>
            </a:endParaRPr>
          </a:p>
        </p:txBody>
      </p:sp>
      <p:sp>
        <p:nvSpPr>
          <p:cNvPr id="11" name="Text Box 10"/>
          <p:cNvSpPr txBox="1"/>
          <p:nvPr/>
        </p:nvSpPr>
        <p:spPr>
          <a:xfrm>
            <a:off x="2995295" y="3429000"/>
            <a:ext cx="2956560" cy="394335"/>
          </a:xfrm>
          <a:prstGeom prst="rect">
            <a:avLst/>
          </a:prstGeom>
          <a:noFill/>
        </p:spPr>
        <p:txBody>
          <a:bodyPr wrap="square" rtlCol="0">
            <a:noAutofit/>
          </a:bodyPr>
          <a:lstStyle/>
          <a:p>
            <a:r>
              <a:rPr lang="en-US">
                <a:solidFill>
                  <a:srgbClr val="0070C0"/>
                </a:solidFill>
                <a:sym typeface="+mn-ea"/>
              </a:rPr>
              <a:t>Lecturer MEESAM RAZA</a:t>
            </a:r>
            <a:endParaRPr lang="en-US">
              <a:solidFill>
                <a:srgbClr val="0070C0"/>
              </a:solidFill>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dirty="0"/>
              <a:t>Computer System Structure</a:t>
            </a:r>
          </a:p>
        </p:txBody>
      </p:sp>
      <p:sp>
        <p:nvSpPr>
          <p:cNvPr id="7171" name="Rectangle 3"/>
          <p:cNvSpPr>
            <a:spLocks noGrp="1"/>
          </p:cNvSpPr>
          <p:nvPr>
            <p:ph type="body" idx="4294967295"/>
          </p:nvPr>
        </p:nvSpPr>
        <p:spPr>
          <a:xfrm>
            <a:off x="827088" y="1482725"/>
            <a:ext cx="7351712" cy="4483100"/>
          </a:xfrm>
          <a:ln/>
        </p:spPr>
        <p:txBody>
          <a:bodyPr vert="horz" wrap="square" lIns="91440" tIns="45720" rIns="91440" bIns="45720" anchor="t" anchorCtr="0"/>
          <a:lstStyle/>
          <a:p>
            <a:r>
              <a:rPr dirty="0"/>
              <a:t>Computer system can be divided into four components:</a:t>
            </a:r>
          </a:p>
          <a:p>
            <a:pPr lvl="1"/>
            <a:r>
              <a:rPr dirty="0"/>
              <a:t>Hardware – provides basic computing resources</a:t>
            </a:r>
          </a:p>
          <a:p>
            <a:pPr lvl="2"/>
            <a:r>
              <a:rPr dirty="0"/>
              <a:t>CPU, memory, I/O devices</a:t>
            </a:r>
          </a:p>
          <a:p>
            <a:pPr lvl="1"/>
            <a:r>
              <a:rPr dirty="0"/>
              <a:t>Operating system</a:t>
            </a:r>
          </a:p>
          <a:p>
            <a:pPr lvl="2"/>
            <a:r>
              <a:rPr dirty="0"/>
              <a:t>Controls and coordinates use of hardware among various applications and users</a:t>
            </a:r>
          </a:p>
          <a:p>
            <a:pPr lvl="1"/>
            <a:r>
              <a:rPr dirty="0"/>
              <a:t>Application programs – define the ways in which the system resources are used to solve the computing problems of the users</a:t>
            </a:r>
          </a:p>
          <a:p>
            <a:pPr lvl="2"/>
            <a:r>
              <a:rPr dirty="0"/>
              <a:t>Word processors, compilers, web browsers, database systems, video games</a:t>
            </a:r>
          </a:p>
          <a:p>
            <a:pPr lvl="1"/>
            <a:r>
              <a:rPr dirty="0"/>
              <a:t>Users</a:t>
            </a:r>
          </a:p>
          <a:p>
            <a:pPr lvl="2"/>
            <a:r>
              <a:rPr dirty="0"/>
              <a:t>People, machines, other computers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828675" y="277813"/>
            <a:ext cx="8229600" cy="576262"/>
          </a:xfrm>
          <a:ln/>
        </p:spPr>
        <p:txBody>
          <a:bodyPr vert="horz" wrap="square" lIns="91440" tIns="45720" rIns="91440" bIns="45720" anchor="b" anchorCtr="0"/>
          <a:lstStyle/>
          <a:p>
            <a:pPr eaLnBrk="1" hangingPunct="1"/>
            <a:r>
              <a:rPr sz="2800" dirty="0"/>
              <a:t>Four Components of a Computer System</a:t>
            </a:r>
          </a:p>
        </p:txBody>
      </p:sp>
      <p:pic>
        <p:nvPicPr>
          <p:cNvPr id="8195" name="Picture 4"/>
          <p:cNvPicPr>
            <a:picLocks noChangeAspect="1"/>
          </p:cNvPicPr>
          <p:nvPr/>
        </p:nvPicPr>
        <p:blipFill>
          <a:blip r:embed="rId3"/>
          <a:stretch>
            <a:fillRect/>
          </a:stretch>
        </p:blipFill>
        <p:spPr>
          <a:xfrm>
            <a:off x="1952625" y="1533525"/>
            <a:ext cx="5448300" cy="43402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ln/>
        </p:spPr>
        <p:txBody>
          <a:bodyPr vert="horz" wrap="square" lIns="91440" tIns="45720" rIns="91440" bIns="45720" anchor="b" anchorCtr="0"/>
          <a:lstStyle/>
          <a:p>
            <a:r>
              <a:rPr dirty="0"/>
              <a:t>What Operating Systems Do</a:t>
            </a:r>
          </a:p>
        </p:txBody>
      </p:sp>
      <p:sp>
        <p:nvSpPr>
          <p:cNvPr id="9219" name="Content Placeholder 2"/>
          <p:cNvSpPr>
            <a:spLocks noGrp="1"/>
          </p:cNvSpPr>
          <p:nvPr>
            <p:ph idx="1"/>
          </p:nvPr>
        </p:nvSpPr>
        <p:spPr>
          <a:ln/>
        </p:spPr>
        <p:txBody>
          <a:bodyPr vert="horz" wrap="square" lIns="91440" tIns="45720" rIns="91440" bIns="45720" anchor="t" anchorCtr="0"/>
          <a:lstStyle/>
          <a:p>
            <a:endParaRPr lang="en-US" dirty="0"/>
          </a:p>
          <a:p>
            <a:endParaRPr lang="en-US" dirty="0"/>
          </a:p>
          <a:p>
            <a:endParaRPr lang="en-US" dirty="0"/>
          </a:p>
          <a:p>
            <a:endParaRPr lang="en-US" dirty="0"/>
          </a:p>
          <a:p>
            <a:pPr lvl="1"/>
            <a:r>
              <a:rPr dirty="0"/>
              <a:t>Depends on the point of view</a:t>
            </a:r>
          </a:p>
          <a:p>
            <a:pPr lvl="1"/>
            <a:r>
              <a:rPr dirty="0"/>
              <a:t>Users want convenience, </a:t>
            </a:r>
            <a:r>
              <a:rPr b="1" dirty="0">
                <a:solidFill>
                  <a:srgbClr val="3366FF"/>
                </a:solidFill>
              </a:rPr>
              <a:t>ease</a:t>
            </a:r>
            <a:r>
              <a:rPr dirty="0">
                <a:solidFill>
                  <a:srgbClr val="3366FF"/>
                </a:solidFill>
              </a:rPr>
              <a:t> </a:t>
            </a:r>
            <a:r>
              <a:rPr b="1" dirty="0">
                <a:solidFill>
                  <a:srgbClr val="3366FF"/>
                </a:solidFill>
              </a:rPr>
              <a:t>of</a:t>
            </a:r>
            <a:r>
              <a:rPr dirty="0">
                <a:solidFill>
                  <a:srgbClr val="3366FF"/>
                </a:solidFill>
              </a:rPr>
              <a:t> </a:t>
            </a:r>
            <a:r>
              <a:rPr b="1" dirty="0">
                <a:solidFill>
                  <a:srgbClr val="3366FF"/>
                </a:solidFill>
              </a:rPr>
              <a:t>use</a:t>
            </a:r>
          </a:p>
          <a:p>
            <a:pPr lvl="1"/>
            <a:r>
              <a:rPr dirty="0"/>
              <a:t>Don</a:t>
            </a:r>
            <a:r>
              <a:rPr lang="ja-JP" altLang="en-US" dirty="0"/>
              <a:t>’</a:t>
            </a:r>
            <a:r>
              <a:rPr lang="en-US" altLang="ja-JP" dirty="0"/>
              <a:t>t care about </a:t>
            </a:r>
            <a:r>
              <a:rPr lang="en-US" altLang="ja-JP" b="1" dirty="0">
                <a:solidFill>
                  <a:srgbClr val="3366FF"/>
                </a:solidFill>
              </a:rPr>
              <a:t>resource</a:t>
            </a:r>
            <a:r>
              <a:rPr lang="en-US" altLang="ja-JP" dirty="0">
                <a:solidFill>
                  <a:srgbClr val="3366FF"/>
                </a:solidFill>
              </a:rPr>
              <a:t> </a:t>
            </a:r>
            <a:r>
              <a:rPr lang="en-US" altLang="ja-JP" b="1" dirty="0">
                <a:solidFill>
                  <a:srgbClr val="3366FF"/>
                </a:solidFill>
              </a:rPr>
              <a:t>utilization</a:t>
            </a:r>
          </a:p>
          <a:p>
            <a:pPr lvl="1"/>
            <a:r>
              <a:rPr dirty="0"/>
              <a:t>But shared computer such as </a:t>
            </a:r>
            <a:r>
              <a:rPr b="1" dirty="0">
                <a:solidFill>
                  <a:srgbClr val="3366FF"/>
                </a:solidFill>
              </a:rPr>
              <a:t>mainframe</a:t>
            </a:r>
            <a:r>
              <a:rPr dirty="0"/>
              <a:t> or </a:t>
            </a:r>
            <a:r>
              <a:rPr b="1" dirty="0">
                <a:solidFill>
                  <a:srgbClr val="3366FF"/>
                </a:solidFill>
              </a:rPr>
              <a:t>minicomputer</a:t>
            </a:r>
            <a:r>
              <a:rPr dirty="0"/>
              <a:t> must keep all </a:t>
            </a:r>
            <a:endParaRPr lang="en-US" dirty="0"/>
          </a:p>
          <a:p>
            <a:pPr marL="457200" lvl="1" indent="0">
              <a:buNone/>
            </a:pPr>
            <a:r>
              <a:rPr dirty="0"/>
              <a:t>users happy</a:t>
            </a:r>
          </a:p>
          <a:p>
            <a:pPr lvl="1"/>
            <a:r>
              <a:rPr dirty="0"/>
              <a:t>Users of dedicate systems such as </a:t>
            </a:r>
            <a:r>
              <a:rPr b="1" dirty="0">
                <a:solidFill>
                  <a:srgbClr val="3366FF"/>
                </a:solidFill>
              </a:rPr>
              <a:t>workstations</a:t>
            </a:r>
            <a:r>
              <a:rPr dirty="0"/>
              <a:t> have dedicated resources but</a:t>
            </a:r>
            <a:endParaRPr lang="en-US" dirty="0"/>
          </a:p>
          <a:p>
            <a:pPr marL="457200" lvl="1" indent="0">
              <a:buNone/>
            </a:pPr>
            <a:r>
              <a:rPr dirty="0"/>
              <a:t>frequently use shared resources from </a:t>
            </a:r>
            <a:r>
              <a:rPr b="1" dirty="0">
                <a:solidFill>
                  <a:srgbClr val="3366FF"/>
                </a:solidFill>
              </a:rPr>
              <a:t>servers</a:t>
            </a:r>
          </a:p>
          <a:p>
            <a:pPr lvl="1"/>
            <a:r>
              <a:rPr dirty="0">
                <a:solidFill>
                  <a:srgbClr val="000000"/>
                </a:solidFill>
              </a:rPr>
              <a:t>Handheld computers are resource poor,  optimized for usability and battery life</a:t>
            </a:r>
          </a:p>
          <a:p>
            <a:pPr lvl="1"/>
            <a:r>
              <a:rPr dirty="0">
                <a:solidFill>
                  <a:srgbClr val="000000"/>
                </a:solidFill>
              </a:rPr>
              <a:t>Some computers have little or no user interface, such as embedded computers </a:t>
            </a:r>
            <a:endParaRPr lang="en-US" dirty="0">
              <a:solidFill>
                <a:srgbClr val="000000"/>
              </a:solidFill>
            </a:endParaRPr>
          </a:p>
          <a:p>
            <a:pPr marL="457200" lvl="1" indent="0">
              <a:buNone/>
            </a:pPr>
            <a:r>
              <a:rPr dirty="0">
                <a:solidFill>
                  <a:srgbClr val="000000"/>
                </a:solidFill>
              </a:rPr>
              <a:t>in devices and automobiles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1176338" y="277813"/>
            <a:ext cx="7510462" cy="576262"/>
          </a:xfrm>
          <a:ln/>
        </p:spPr>
        <p:txBody>
          <a:bodyPr vert="horz" wrap="square" lIns="91440" tIns="45720" rIns="91440" bIns="45720" anchor="b" anchorCtr="0"/>
          <a:lstStyle/>
          <a:p>
            <a:pPr eaLnBrk="1" hangingPunct="1"/>
            <a:r>
              <a:rPr dirty="0"/>
              <a:t>Operating System Definition</a:t>
            </a:r>
          </a:p>
        </p:txBody>
      </p:sp>
      <p:sp>
        <p:nvSpPr>
          <p:cNvPr id="10243" name="Rectangle 3"/>
          <p:cNvSpPr>
            <a:spLocks noGrp="1"/>
          </p:cNvSpPr>
          <p:nvPr>
            <p:ph type="body" idx="4294967295"/>
          </p:nvPr>
        </p:nvSpPr>
        <p:spPr>
          <a:xfrm>
            <a:off x="827088" y="1028700"/>
            <a:ext cx="7688262" cy="4265613"/>
          </a:xfrm>
          <a:ln/>
        </p:spPr>
        <p:txBody>
          <a:bodyPr vert="horz" wrap="square" lIns="91440" tIns="45720" rIns="91440" bIns="45720" anchor="t" anchorCtr="0"/>
          <a:lstStyle/>
          <a:p>
            <a:pPr>
              <a:buNone/>
            </a:pPr>
            <a:endParaRPr dirty="0"/>
          </a:p>
          <a:p>
            <a:r>
              <a:rPr dirty="0"/>
              <a:t>OS is a </a:t>
            </a:r>
            <a:r>
              <a:rPr b="1" dirty="0">
                <a:solidFill>
                  <a:srgbClr val="3366FF"/>
                </a:solidFill>
              </a:rPr>
              <a:t>resource allocator</a:t>
            </a:r>
          </a:p>
          <a:p>
            <a:pPr lvl="1"/>
            <a:r>
              <a:rPr dirty="0"/>
              <a:t>Manages all resources</a:t>
            </a:r>
          </a:p>
          <a:p>
            <a:pPr lvl="1"/>
            <a:r>
              <a:rPr dirty="0"/>
              <a:t>Decides between conflicting requests for efficient and fair resource use</a:t>
            </a:r>
          </a:p>
          <a:p>
            <a:pPr lvl="1"/>
            <a:endParaRPr dirty="0"/>
          </a:p>
          <a:p>
            <a:r>
              <a:rPr dirty="0"/>
              <a:t>OS is a </a:t>
            </a:r>
            <a:r>
              <a:rPr b="1" dirty="0">
                <a:solidFill>
                  <a:srgbClr val="3366FF"/>
                </a:solidFill>
              </a:rPr>
              <a:t>control program</a:t>
            </a:r>
          </a:p>
          <a:p>
            <a:pPr lvl="1"/>
            <a:r>
              <a:rPr dirty="0"/>
              <a:t>Controls execution of programs to prevent errors and improper use of the computer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876300" y="277813"/>
            <a:ext cx="8024813" cy="576262"/>
          </a:xfrm>
          <a:ln/>
        </p:spPr>
        <p:txBody>
          <a:bodyPr vert="horz" wrap="square" lIns="91440" tIns="45720" rIns="91440" bIns="45720" anchor="b" anchorCtr="0"/>
          <a:lstStyle/>
          <a:p>
            <a:pPr eaLnBrk="1" hangingPunct="1"/>
            <a:r>
              <a:rPr dirty="0"/>
              <a:t>Operating System Definition (Cont.)</a:t>
            </a:r>
          </a:p>
        </p:txBody>
      </p:sp>
      <p:sp>
        <p:nvSpPr>
          <p:cNvPr id="11267" name="Rectangle 3"/>
          <p:cNvSpPr>
            <a:spLocks noGrp="1"/>
          </p:cNvSpPr>
          <p:nvPr>
            <p:ph type="body" idx="4294967295"/>
          </p:nvPr>
        </p:nvSpPr>
        <p:spPr>
          <a:xfrm>
            <a:off x="862013" y="1404938"/>
            <a:ext cx="7524750" cy="3167062"/>
          </a:xfrm>
          <a:ln/>
        </p:spPr>
        <p:txBody>
          <a:bodyPr vert="horz" wrap="square" lIns="91440" tIns="45720" rIns="91440" bIns="45720" anchor="t" anchorCtr="0"/>
          <a:lstStyle/>
          <a:p>
            <a:r>
              <a:rPr dirty="0"/>
              <a:t>No universally accepted definition</a:t>
            </a:r>
          </a:p>
          <a:p>
            <a:endParaRPr dirty="0"/>
          </a:p>
          <a:p>
            <a:r>
              <a:rPr lang="ja-JP" altLang="en-US" dirty="0"/>
              <a:t>“</a:t>
            </a:r>
            <a:r>
              <a:rPr lang="en-US" altLang="ja-JP" dirty="0"/>
              <a:t>Everything a vendor ships when you order an operating system</a:t>
            </a:r>
            <a:r>
              <a:rPr lang="ja-JP" altLang="en-US" dirty="0"/>
              <a:t>”</a:t>
            </a:r>
            <a:r>
              <a:rPr lang="en-US" altLang="ja-JP" dirty="0"/>
              <a:t> is good approximation</a:t>
            </a:r>
          </a:p>
          <a:p>
            <a:pPr lvl="1"/>
            <a:r>
              <a:rPr dirty="0"/>
              <a:t>But varies wildly</a:t>
            </a:r>
          </a:p>
          <a:p>
            <a:pPr lvl="1"/>
            <a:endParaRPr dirty="0"/>
          </a:p>
          <a:p>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rgbClr val="3366FF"/>
                </a:solidFill>
              </a:rPr>
              <a:t>kernel</a:t>
            </a:r>
            <a:r>
              <a:rPr lang="en-US" altLang="ja-JP" dirty="0"/>
              <a:t>.</a:t>
            </a:r>
            <a:r>
              <a:rPr lang="en-US" altLang="ja-JP" b="1" dirty="0"/>
              <a:t>  </a:t>
            </a:r>
            <a:r>
              <a:rPr lang="en-US" altLang="ja-JP" dirty="0"/>
              <a:t>Everything else is either a system program (ships with the operating system) or an application program.</a:t>
            </a:r>
            <a:endParaRPr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113</TotalTime>
  <Words>2754</Words>
  <Application>Microsoft Office PowerPoint</Application>
  <PresentationFormat>On-screen Show (4:3)</PresentationFormat>
  <Paragraphs>368</Paragraphs>
  <Slides>44</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Helvetica</vt:lpstr>
      <vt:lpstr>Monotype Sorts</vt:lpstr>
      <vt:lpstr>Times New Roman</vt:lpstr>
      <vt:lpstr>Verdana</vt:lpstr>
      <vt:lpstr>Webdings</vt:lpstr>
      <vt:lpstr>Wingdings 3</vt:lpstr>
      <vt:lpstr>os-8</vt:lpstr>
      <vt:lpstr>Chapter 1:  Introduction</vt:lpstr>
      <vt:lpstr>Chapter 1: 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I/O Structure</vt:lpstr>
      <vt:lpstr>Direct Memory Access Structure</vt:lpstr>
      <vt:lpstr>Storage Structure</vt:lpstr>
      <vt:lpstr>Storage Hierarchy</vt:lpstr>
      <vt:lpstr>Storage-Device Hierarchy</vt:lpstr>
      <vt:lpstr>Computer-System Architecture</vt:lpstr>
      <vt:lpstr>How a Modern Computer Works</vt:lpstr>
      <vt:lpstr>Clustered Systems</vt:lpstr>
      <vt:lpstr>Operating System Structure</vt:lpstr>
      <vt:lpstr>Memory Layout for Multiprogrammed System</vt:lpstr>
      <vt:lpstr>Operating-System Operations</vt:lpstr>
      <vt:lpstr>Process Management</vt:lpstr>
      <vt:lpstr>Process Management Activities</vt:lpstr>
      <vt:lpstr>Memory Management</vt:lpstr>
      <vt:lpstr>Storage Management</vt:lpstr>
      <vt:lpstr>Mass-Storage Management</vt:lpstr>
      <vt:lpstr>Migration of Integer A from Disk to Register</vt:lpstr>
      <vt:lpstr>I/O Subsystem</vt:lpstr>
      <vt:lpstr>Protection and Security</vt:lpstr>
      <vt:lpstr>Computing Environments – Distributed</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Junaid Asif</cp:lastModifiedBy>
  <cp:revision>156</cp:revision>
  <cp:lastPrinted>2001-06-14T13:58:17Z</cp:lastPrinted>
  <dcterms:created xsi:type="dcterms:W3CDTF">2011-01-13T23:43:38Z</dcterms:created>
  <dcterms:modified xsi:type="dcterms:W3CDTF">2024-10-31T10:06:11Z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DBEE2CE22D8E48F9ACBCE9FB915F1480_12</vt:lpwstr>
  </property>
  <property fmtid="{D5CDD505-2E9C-101B-9397-08002B2CF9AE}" pid="3" name="KSOProductBuildVer">
    <vt:lpwstr>1033-12.2.0.18586</vt:lpwstr>
  </property>
</Properties>
</file>