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325" r:id="rId3"/>
    <p:sldId id="256" r:id="rId5"/>
    <p:sldId id="335" r:id="rId6"/>
    <p:sldId id="257" r:id="rId7"/>
    <p:sldId id="327" r:id="rId8"/>
    <p:sldId id="258" r:id="rId9"/>
    <p:sldId id="278" r:id="rId10"/>
    <p:sldId id="259" r:id="rId11"/>
    <p:sldId id="280" r:id="rId12"/>
    <p:sldId id="260" r:id="rId13"/>
    <p:sldId id="348" r:id="rId14"/>
    <p:sldId id="281" r:id="rId15"/>
    <p:sldId id="282" r:id="rId16"/>
    <p:sldId id="261" r:id="rId17"/>
    <p:sldId id="283" r:id="rId18"/>
    <p:sldId id="263" r:id="rId19"/>
    <p:sldId id="350" r:id="rId20"/>
    <p:sldId id="349" r:id="rId21"/>
    <p:sldId id="264" r:id="rId22"/>
    <p:sldId id="328" r:id="rId23"/>
    <p:sldId id="265" r:id="rId24"/>
    <p:sldId id="266" r:id="rId25"/>
    <p:sldId id="352" r:id="rId26"/>
    <p:sldId id="336" r:id="rId27"/>
    <p:sldId id="333" r:id="rId28"/>
    <p:sldId id="267" r:id="rId29"/>
    <p:sldId id="268" r:id="rId30"/>
    <p:sldId id="331" r:id="rId31"/>
    <p:sldId id="332" r:id="rId32"/>
    <p:sldId id="310" r:id="rId33"/>
    <p:sldId id="271" r:id="rId34"/>
    <p:sldId id="272" r:id="rId35"/>
    <p:sldId id="273" r:id="rId36"/>
    <p:sldId id="274" r:id="rId37"/>
    <p:sldId id="298" r:id="rId38"/>
    <p:sldId id="275" r:id="rId39"/>
    <p:sldId id="299" r:id="rId40"/>
    <p:sldId id="353" r:id="rId41"/>
    <p:sldId id="276" r:id="rId42"/>
    <p:sldId id="337" r:id="rId43"/>
    <p:sldId id="354" r:id="rId44"/>
    <p:sldId id="355" r:id="rId45"/>
    <p:sldId id="338" r:id="rId46"/>
    <p:sldId id="339" r:id="rId47"/>
    <p:sldId id="340" r:id="rId48"/>
    <p:sldId id="300" r:id="rId49"/>
    <p:sldId id="301" r:id="rId50"/>
    <p:sldId id="292" r:id="rId51"/>
    <p:sldId id="302" r:id="rId52"/>
    <p:sldId id="356" r:id="rId53"/>
    <p:sldId id="293" r:id="rId54"/>
    <p:sldId id="342" r:id="rId55"/>
    <p:sldId id="343" r:id="rId56"/>
    <p:sldId id="345" r:id="rId57"/>
    <p:sldId id="334" r:id="rId58"/>
  </p:sldIdLst>
  <p:sldSz cx="13716000" cy="9144000"/>
  <p:notesSz cx="6882130" cy="92964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1pPr>
    <a:lvl2pPr marL="652780" lvl="1" indent="-19558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2pPr>
    <a:lvl3pPr marL="1304925" lvl="2" indent="-39052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3pPr>
    <a:lvl4pPr marL="1958975" lvl="3" indent="-58737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4pPr>
    <a:lvl5pPr marL="2611755" lvl="4" indent="-7829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5pPr>
    <a:lvl6pPr marL="2286000" lvl="5" indent="-7829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6pPr>
    <a:lvl7pPr marL="2743200" lvl="6" indent="-7829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7pPr>
    <a:lvl8pPr marL="3200400" lvl="7" indent="-7829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8pPr>
    <a:lvl9pPr marL="3657600" lvl="8" indent="-7829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1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-112" y="-39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ctr" anchorCtr="0" compatLnSpc="1"/>
          <a:lstStyle>
            <a:lvl1pPr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ctr" anchorCtr="0" compatLnSpc="1"/>
          <a:lstStyle>
            <a:lvl1pPr algn="r"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b" anchorCtr="0" compatLnSpc="1"/>
          <a:lstStyle>
            <a:lvl1pPr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b" anchorCtr="0" compatLnSpc="1"/>
          <a:p>
            <a:pPr lvl="0" algn="r" defTabSz="908050"/>
            <a:fld id="{9A0DB2DC-4C9A-4742-B13C-FB6460FD3503}" type="slidenum">
              <a:rPr lang="en-US" sz="1200" dirty="0">
                <a:latin typeface="Helvetica" pitchFamily="-84" charset="0"/>
              </a:rPr>
            </a:fld>
            <a:endParaRPr lang="en-US" sz="12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ctr" anchorCtr="0" compatLnSpc="1"/>
          <a:lstStyle>
            <a:lvl1pPr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ctr" anchorCtr="0" compatLnSpc="1"/>
          <a:lstStyle>
            <a:lvl1pPr algn="r"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781050" y="688975"/>
            <a:ext cx="5262563" cy="3508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8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Click to edit Master text styles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65278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Second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130492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Third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195897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Fourth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2611755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Fifth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b" anchorCtr="0" compatLnSpc="1"/>
          <a:lstStyle>
            <a:lvl1pPr defTabSz="908050">
              <a:defRPr sz="1200"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defRPr>
            </a:lvl1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0892" tIns="45445" rIns="90892" bIns="45445" numCol="1" anchor="b" anchorCtr="0" compatLnSpc="1"/>
          <a:p>
            <a:pPr lvl="0" algn="r" defTabSz="908050"/>
            <a:fld id="{9A0DB2DC-4C9A-4742-B13C-FB6460FD3503}" type="slidenum">
              <a:rPr lang="en-US" sz="1200" dirty="0">
                <a:latin typeface="Helvetica" pitchFamily="-84" charset="0"/>
              </a:rPr>
            </a:fld>
            <a:endParaRPr lang="en-US" sz="12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MS PGothic" panose="020B0600070205080204" pitchFamily="-84" charset="-128"/>
      </a:defRPr>
    </a:lvl1pPr>
    <a:lvl2pPr marL="65278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4pPr>
    <a:lvl5pPr marL="261175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5pPr>
    <a:lvl6pPr marL="3265805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585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2000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780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ln/>
        </p:spPr>
        <p:txBody>
          <a:bodyPr wrap="none" lIns="90892" tIns="45445" rIns="90892" bIns="45445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3"/>
          <p:cNvGrpSpPr/>
          <p:nvPr/>
        </p:nvGrpSpPr>
        <p:grpSpPr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122889" name="Rectangle 4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  <p:sp>
          <p:nvSpPr>
            <p:cNvPr id="122890" name="Rectangle 5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  <p:sp>
          <p:nvSpPr>
            <p:cNvPr id="122891" name="Rectangle 6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30622" tIns="65311" rIns="130622" bIns="65311">
            <a:spAutoFit/>
          </a:bodyPr>
          <a:p>
            <a:pPr lvl="0" algn="ctr">
              <a:spcBef>
                <a:spcPct val="50000"/>
              </a:spcBef>
            </a:pPr>
            <a:r>
              <a:rPr sz="14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  <a:endParaRPr sz="1400" b="1" dirty="0">
              <a:solidFill>
                <a:srgbClr val="336699"/>
              </a:solidFill>
              <a:latin typeface="Helvetica" pitchFamily="-8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622" tIns="65311" rIns="130622" bIns="65311">
            <a:spAutoFit/>
          </a:bodyPr>
          <a:p>
            <a:pPr lvl="0">
              <a:spcBef>
                <a:spcPct val="50000"/>
              </a:spcBef>
            </a:pPr>
            <a:r>
              <a:rPr sz="1400" b="1" dirty="0">
                <a:solidFill>
                  <a:srgbClr val="336699"/>
                </a:solidFill>
                <a:latin typeface="Helvetica" pitchFamily="-84" charset="0"/>
              </a:rPr>
              <a:t>Operating System Concepts  – 9</a:t>
            </a:r>
            <a:r>
              <a:rPr sz="14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sz="14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  <a:endParaRPr sz="1400" b="1" dirty="0">
              <a:solidFill>
                <a:srgbClr val="336699"/>
              </a:solidFill>
              <a:latin typeface="Helvetica" pitchFamily="-84" charset="0"/>
            </a:endParaRPr>
          </a:p>
        </p:txBody>
      </p:sp>
      <p:pic>
        <p:nvPicPr>
          <p:cNvPr id="122885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5543550"/>
            <a:ext cx="3092450" cy="2125663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2886" name="Rectangle 10"/>
          <p:cNvSpPr/>
          <p:nvPr/>
        </p:nvSpPr>
        <p:spPr>
          <a:xfrm>
            <a:off x="4837113" y="5391150"/>
            <a:ext cx="3505200" cy="2455863"/>
          </a:xfrm>
          <a:prstGeom prst="rect">
            <a:avLst/>
          </a:prstGeom>
          <a:noFill/>
          <a:ln w="57150" cap="flat" cmpd="thinThick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30622" tIns="65311" rIns="130622" bIns="65311" anchor="ctr" anchorCtr="0"/>
          <a:p>
            <a:pPr lvl="0"/>
            <a:endParaRPr sz="1800" dirty="0">
              <a:latin typeface="Verdana" panose="020B0604030504040204" pitchFamily="-8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415" indent="0">
              <a:buNone/>
              <a:defRPr sz="2600"/>
            </a:lvl2pPr>
            <a:lvl3pPr marL="1306195" indent="0">
              <a:buNone/>
              <a:defRPr sz="2300"/>
            </a:lvl3pPr>
            <a:lvl4pPr marL="1959610" indent="0">
              <a:buNone/>
              <a:defRPr sz="2000"/>
            </a:lvl4pPr>
            <a:lvl5pPr marL="2612390" indent="0">
              <a:buNone/>
              <a:defRPr sz="2000"/>
            </a:lvl5pPr>
            <a:lvl6pPr marL="3265805" indent="0">
              <a:buNone/>
              <a:defRPr sz="2000"/>
            </a:lvl6pPr>
            <a:lvl7pPr marL="3918585" indent="0">
              <a:buNone/>
              <a:defRPr sz="2000"/>
            </a:lvl7pPr>
            <a:lvl8pPr marL="4572000" indent="0">
              <a:buNone/>
              <a:defRPr sz="2000"/>
            </a:lvl8pPr>
            <a:lvl9pPr marL="522478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415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9610" indent="0">
              <a:buNone/>
              <a:defRPr sz="2300" b="1"/>
            </a:lvl4pPr>
            <a:lvl5pPr marL="2612390" indent="0">
              <a:buNone/>
              <a:defRPr sz="2300" b="1"/>
            </a:lvl5pPr>
            <a:lvl6pPr marL="3265805" indent="0">
              <a:buNone/>
              <a:defRPr sz="2300" b="1"/>
            </a:lvl6pPr>
            <a:lvl7pPr marL="3918585" indent="0">
              <a:buNone/>
              <a:defRPr sz="2300" b="1"/>
            </a:lvl7pPr>
            <a:lvl8pPr marL="4572000" indent="0">
              <a:buNone/>
              <a:defRPr sz="2300" b="1"/>
            </a:lvl8pPr>
            <a:lvl9pPr marL="522478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415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9610" indent="0">
              <a:buNone/>
              <a:defRPr sz="2300" b="1"/>
            </a:lvl4pPr>
            <a:lvl5pPr marL="2612390" indent="0">
              <a:buNone/>
              <a:defRPr sz="2300" b="1"/>
            </a:lvl5pPr>
            <a:lvl6pPr marL="3265805" indent="0">
              <a:buNone/>
              <a:defRPr sz="2300" b="1"/>
            </a:lvl6pPr>
            <a:lvl7pPr marL="3918585" indent="0">
              <a:buNone/>
              <a:defRPr sz="2300" b="1"/>
            </a:lvl7pPr>
            <a:lvl8pPr marL="4572000" indent="0">
              <a:buNone/>
              <a:defRPr sz="2300" b="1"/>
            </a:lvl8pPr>
            <a:lvl9pPr marL="522478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415" indent="0">
              <a:buNone/>
              <a:defRPr sz="1700"/>
            </a:lvl2pPr>
            <a:lvl3pPr marL="1306195" indent="0">
              <a:buNone/>
              <a:defRPr sz="1400"/>
            </a:lvl3pPr>
            <a:lvl4pPr marL="1959610" indent="0">
              <a:buNone/>
              <a:defRPr sz="1300"/>
            </a:lvl4pPr>
            <a:lvl5pPr marL="2612390" indent="0">
              <a:buNone/>
              <a:defRPr sz="1300"/>
            </a:lvl5pPr>
            <a:lvl6pPr marL="3265805" indent="0">
              <a:buNone/>
              <a:defRPr sz="1300"/>
            </a:lvl6pPr>
            <a:lvl7pPr marL="3918585" indent="0">
              <a:buNone/>
              <a:defRPr sz="1300"/>
            </a:lvl7pPr>
            <a:lvl8pPr marL="4572000" indent="0">
              <a:buNone/>
              <a:defRPr sz="1300"/>
            </a:lvl8pPr>
            <a:lvl9pPr marL="52247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 vert="horz" wrap="square" lIns="130622" tIns="65311" rIns="130622" bIns="65311" numCol="1" anchor="t" anchorCtr="0" compatLnSpc="1"/>
          <a:lstStyle>
            <a:lvl1pPr marL="0" indent="0">
              <a:buNone/>
              <a:defRPr sz="4600"/>
            </a:lvl1pPr>
            <a:lvl2pPr marL="653415" indent="0">
              <a:buNone/>
              <a:defRPr sz="4000"/>
            </a:lvl2pPr>
            <a:lvl3pPr marL="1306195" indent="0">
              <a:buNone/>
              <a:defRPr sz="3400"/>
            </a:lvl3pPr>
            <a:lvl4pPr marL="1959610" indent="0">
              <a:buNone/>
              <a:defRPr sz="2900"/>
            </a:lvl4pPr>
            <a:lvl5pPr marL="2612390" indent="0">
              <a:buNone/>
              <a:defRPr sz="2900"/>
            </a:lvl5pPr>
            <a:lvl6pPr marL="3265805" indent="0">
              <a:buNone/>
              <a:defRPr sz="2900"/>
            </a:lvl6pPr>
            <a:lvl7pPr marL="3918585" indent="0">
              <a:buNone/>
              <a:defRPr sz="2900"/>
            </a:lvl7pPr>
            <a:lvl8pPr marL="4572000" indent="0">
              <a:buNone/>
              <a:defRPr sz="2900"/>
            </a:lvl8pPr>
            <a:lvl9pPr marL="5224780" indent="0">
              <a:buNone/>
              <a:defRPr sz="29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4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415" indent="0">
              <a:buNone/>
              <a:defRPr sz="1700"/>
            </a:lvl2pPr>
            <a:lvl3pPr marL="1306195" indent="0">
              <a:buNone/>
              <a:defRPr sz="1400"/>
            </a:lvl3pPr>
            <a:lvl4pPr marL="1959610" indent="0">
              <a:buNone/>
              <a:defRPr sz="1300"/>
            </a:lvl4pPr>
            <a:lvl5pPr marL="2612390" indent="0">
              <a:buNone/>
              <a:defRPr sz="1300"/>
            </a:lvl5pPr>
            <a:lvl6pPr marL="3265805" indent="0">
              <a:buNone/>
              <a:defRPr sz="1300"/>
            </a:lvl6pPr>
            <a:lvl7pPr marL="3918585" indent="0">
              <a:buNone/>
              <a:defRPr sz="1300"/>
            </a:lvl7pPr>
            <a:lvl8pPr marL="4572000" indent="0">
              <a:buNone/>
              <a:defRPr sz="1300"/>
            </a:lvl8pPr>
            <a:lvl9pPr marL="52247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</a:ln>
        </p:spPr>
        <p:txBody>
          <a:bodyPr lIns="130622" tIns="65311" rIns="130622" bIns="65311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</a:ln>
        </p:spPr>
        <p:txBody>
          <a:bodyPr lIns="130622" tIns="65311" rIns="130622" bIns="65311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9" name="Rectangle 5"/>
          <p:cNvSpPr/>
          <p:nvPr/>
        </p:nvSpPr>
        <p:spPr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lIns="130622" tIns="65311" rIns="130622" bIns="65311" anchor="ctr" anchorCtr="0"/>
          <a:p>
            <a:pPr lvl="0" algn="ctr" eaLnBrk="1" hangingPunct="1"/>
            <a:endParaRPr sz="3400" dirty="0">
              <a:latin typeface="Times New Roman" panose="02020603050405020304" pitchFamily="-84" charset="0"/>
            </a:endParaRPr>
          </a:p>
        </p:txBody>
      </p:sp>
      <p:sp>
        <p:nvSpPr>
          <p:cNvPr id="1030" name="Line 6"/>
          <p:cNvSpPr/>
          <p:nvPr/>
        </p:nvSpPr>
        <p:spPr>
          <a:xfrm>
            <a:off x="685800" y="1147763"/>
            <a:ext cx="12115800" cy="0"/>
          </a:xfrm>
          <a:prstGeom prst="line">
            <a:avLst/>
          </a:prstGeom>
          <a:ln w="19050" cap="flat" cmpd="sng">
            <a:solidFill>
              <a:srgbClr val="3366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Rectangle 7"/>
          <p:cNvSpPr/>
          <p:nvPr/>
        </p:nvSpPr>
        <p:spPr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130622" tIns="65311" rIns="130622" bIns="65311" anchor="ctr" anchorCtr="0"/>
          <a:p>
            <a:pPr lvl="0" algn="ctr" eaLnBrk="1" hangingPunct="1"/>
            <a:endParaRPr sz="3400" dirty="0">
              <a:latin typeface="Times New Roman" panose="02020603050405020304" pitchFamily="-8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lIns="130622" tIns="65311" rIns="130622" bIns="65311" anchor="ctr" anchorCtr="0"/>
          <a:p>
            <a:pPr lvl="0" algn="ctr" eaLnBrk="1" hangingPunct="1"/>
            <a:endParaRPr sz="3400" dirty="0">
              <a:latin typeface="Times New Roman" panose="02020603050405020304" pitchFamily="-84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622" tIns="65311" rIns="130622" bIns="65311">
            <a:spAutoFit/>
          </a:bodyPr>
          <a:p>
            <a:pPr lvl="0" algn="ctr">
              <a:spcBef>
                <a:spcPct val="50000"/>
              </a:spcBef>
            </a:pPr>
            <a:r>
              <a:rPr sz="1400" b="1" dirty="0">
                <a:solidFill>
                  <a:srgbClr val="006699"/>
                </a:solidFill>
                <a:latin typeface="Helvetica" pitchFamily="-84" charset="0"/>
              </a:rPr>
              <a:t>3.</a:t>
            </a:r>
            <a:fld id="{9A0DB2DC-4C9A-4742-B13C-FB6460FD3503}" type="slidenum">
              <a:rPr lang="en-US" sz="14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sz="14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30622" tIns="65311" rIns="130622" bIns="65311">
            <a:spAutoFit/>
          </a:bodyPr>
          <a:p>
            <a:pPr lvl="0" algn="ctr">
              <a:spcBef>
                <a:spcPct val="50000"/>
              </a:spcBef>
            </a:pPr>
            <a:r>
              <a:rPr sz="14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  <a:endParaRPr sz="14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7274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622" tIns="65311" rIns="130622" bIns="65311">
            <a:spAutoFit/>
          </a:bodyPr>
          <a:p>
            <a:pPr lvl="0">
              <a:spcBef>
                <a:spcPct val="50000"/>
              </a:spcBef>
            </a:pPr>
            <a:r>
              <a:rPr sz="1400" b="1" dirty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sz="14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sz="14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  <a:endParaRPr sz="14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-84" charset="-128"/>
          <a:cs typeface="MS PGothic" panose="020B0600070205080204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5pPr>
      <a:lvl6pPr marL="65341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6pPr>
      <a:lvl7pPr marL="130619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7pPr>
      <a:lvl8pPr marL="19596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8pPr>
      <a:lvl9pPr marL="261239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MS PGothic" panose="020B0600070205080204" pitchFamily="-84" charset="-128"/>
          <a:cs typeface="MS PGothic" panose="020B0600070205080204" pitchFamily="-84" charset="-128"/>
        </a:defRPr>
      </a:lvl1pPr>
      <a:lvl2pPr marL="1060450" indent="-408305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2pPr>
      <a:lvl3pPr marL="1551305" indent="-325755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charset="0"/>
        <a:buChar char="4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3pPr>
      <a:lvl4pPr marL="2040255" indent="-325755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4pPr>
      <a:lvl5pPr marL="2530475" indent="-3257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5pPr>
      <a:lvl6pPr marL="318389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6pPr>
      <a:lvl7pPr marL="383730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7pPr>
      <a:lvl8pPr marL="449008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8pPr>
      <a:lvl9pPr marL="514350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  <a:ln/>
        </p:spPr>
        <p:txBody>
          <a:bodyPr vert="horz" wrap="square" lIns="130622" tIns="65311" rIns="130622" bIns="65311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  <a:t>Chapter 3:  Processes</a:t>
            </a:r>
            <a:endParaRPr dirty="0">
              <a:latin typeface="+mj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72000" y="4846955"/>
            <a:ext cx="4572000" cy="550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sz="2000" b="1">
                <a:solidFill>
                  <a:srgbClr val="00B0F0"/>
                </a:solidFill>
              </a:rPr>
              <a:t>Lecturer: Meesam Raza Jaafri</a:t>
            </a:r>
            <a:endParaRPr lang="en-US" sz="20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1562100" y="369888"/>
            <a:ext cx="114681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Threads</a:t>
            </a:r>
            <a:endParaRPr dirty="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1212850" y="2000250"/>
            <a:ext cx="10463213" cy="531018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So far, process has a single thread of execution</a:t>
            </a:r>
            <a:endParaRPr dirty="0"/>
          </a:p>
          <a:p>
            <a:r>
              <a:rPr dirty="0"/>
              <a:t>Consider having multiple program counters per process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Multiple locations can execute at once</a:t>
            </a:r>
            <a:endParaRPr dirty="0">
              <a:ea typeface="MS PGothic" panose="020B0600070205080204" pitchFamily="-84" charset="-128"/>
            </a:endParaRPr>
          </a:p>
          <a:p>
            <a:pPr lvl="2"/>
            <a:r>
              <a:rPr dirty="0">
                <a:ea typeface="MS PGothic" panose="020B0600070205080204" pitchFamily="-84" charset="-128"/>
              </a:rPr>
              <a:t>Multiple threads of control -&gt; </a:t>
            </a:r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threads</a:t>
            </a:r>
            <a:endParaRPr b="1" dirty="0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r>
              <a:rPr dirty="0"/>
              <a:t>Must then have storage for thread details, multiple program counters in PCB</a:t>
            </a:r>
            <a:endParaRPr dirty="0"/>
          </a:p>
          <a:p>
            <a:r>
              <a:rPr dirty="0"/>
              <a:t>See next chapter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562100" y="369888"/>
            <a:ext cx="114681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Scheduling</a:t>
            </a:r>
            <a:endParaRPr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12850" y="2000250"/>
            <a:ext cx="10463213" cy="531018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Maximize CPU use, quickly switch processes onto CPU for time sharing</a:t>
            </a:r>
            <a:endParaRPr dirty="0"/>
          </a:p>
          <a:p>
            <a:r>
              <a:rPr b="1" dirty="0">
                <a:solidFill>
                  <a:srgbClr val="3366FF"/>
                </a:solidFill>
              </a:rPr>
              <a:t>Process scheduler </a:t>
            </a:r>
            <a:r>
              <a:rPr dirty="0"/>
              <a:t>selects among available processes for next execution on CPU</a:t>
            </a:r>
            <a:endParaRPr dirty="0"/>
          </a:p>
          <a:p>
            <a:r>
              <a:rPr dirty="0"/>
              <a:t>Maintains </a:t>
            </a:r>
            <a:r>
              <a:rPr b="1" dirty="0">
                <a:solidFill>
                  <a:srgbClr val="3366FF"/>
                </a:solidFill>
              </a:rPr>
              <a:t>scheduling queues </a:t>
            </a:r>
            <a:r>
              <a:rPr dirty="0"/>
              <a:t>of processes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Job queue </a:t>
            </a:r>
            <a:r>
              <a:rPr dirty="0"/>
              <a:t>– set of all processes in the system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Ready queue </a:t>
            </a:r>
            <a:r>
              <a:rPr dirty="0"/>
              <a:t>– set of all processes residing in main memory, ready and waiting to execute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Device queues </a:t>
            </a:r>
            <a:r>
              <a:rPr dirty="0"/>
              <a:t>– set of processes waiting for an I/O device</a:t>
            </a:r>
            <a:endParaRPr dirty="0"/>
          </a:p>
          <a:p>
            <a:pPr lvl="1"/>
            <a:r>
              <a:rPr dirty="0"/>
              <a:t>Processes migrate among the various queues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1462088" y="609600"/>
            <a:ext cx="11976100" cy="60960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sz="4000" dirty="0"/>
              <a:t>Ready Queue And Various </a:t>
            </a:r>
            <a:br>
              <a:rPr sz="4000" dirty="0"/>
            </a:br>
            <a:r>
              <a:rPr sz="4000" dirty="0"/>
              <a:t>I/O Device Queues</a:t>
            </a:r>
            <a:endParaRPr sz="4000" dirty="0"/>
          </a:p>
        </p:txBody>
      </p:sp>
      <p:pic>
        <p:nvPicPr>
          <p:cNvPr id="2867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713" y="1619250"/>
            <a:ext cx="8734425" cy="6694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1457325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Representation of Process Scheduling</a:t>
            </a:r>
            <a:endParaRPr dirty="0"/>
          </a:p>
        </p:txBody>
      </p:sp>
      <p:pic>
        <p:nvPicPr>
          <p:cNvPr id="30722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038" y="2620963"/>
            <a:ext cx="10853737" cy="557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Rectangle 3"/>
          <p:cNvSpPr txBox="1"/>
          <p:nvPr/>
        </p:nvSpPr>
        <p:spPr>
          <a:xfrm>
            <a:off x="1212850" y="1736725"/>
            <a:ext cx="10463213" cy="5310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b="1" err="1">
                <a:solidFill>
                  <a:srgbClr val="3366FF"/>
                </a:solidFill>
                <a:latin typeface="Helvetica" pitchFamily="-84" charset="0"/>
              </a:rPr>
              <a:t>Queueing</a:t>
            </a:r>
            <a:r>
              <a:rPr b="1">
                <a:solidFill>
                  <a:srgbClr val="3366FF"/>
                </a:solidFill>
                <a:latin typeface="Helvetica" pitchFamily="-84" charset="0"/>
              </a:rPr>
              <a:t> diagram </a:t>
            </a:r>
            <a:r>
              <a:rPr>
                <a:latin typeface="Helvetica" pitchFamily="-84" charset="0"/>
              </a:rPr>
              <a:t>represents queues, resources, flows</a:t>
            </a:r>
            <a:endParaRPr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Schedulers</a:t>
            </a:r>
            <a:endParaRPr dirty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209675" y="1930400"/>
            <a:ext cx="10801350" cy="5799138"/>
          </a:xfrm>
          <a:ln/>
        </p:spPr>
        <p:txBody>
          <a:bodyPr vert="horz" wrap="square" lIns="130622" tIns="65311" rIns="130622" bIns="65311" anchor="t" anchorCtr="0"/>
          <a:p>
            <a:r>
              <a:rPr b="1" dirty="0">
                <a:solidFill>
                  <a:srgbClr val="3366FF"/>
                </a:solidFill>
              </a:rPr>
              <a:t>Long-term scheduler  </a:t>
            </a:r>
            <a:r>
              <a:rPr dirty="0"/>
              <a:t>(or </a:t>
            </a:r>
            <a:r>
              <a:rPr b="1" dirty="0">
                <a:solidFill>
                  <a:srgbClr val="3366FF"/>
                </a:solidFill>
              </a:rPr>
              <a:t>job scheduler</a:t>
            </a:r>
            <a:r>
              <a:rPr dirty="0"/>
              <a:t>) – selects which processes should be brought into the ready queue</a:t>
            </a:r>
            <a:endParaRPr dirty="0"/>
          </a:p>
          <a:p>
            <a:r>
              <a:rPr b="1" dirty="0">
                <a:solidFill>
                  <a:srgbClr val="3366FF"/>
                </a:solidFill>
              </a:rPr>
              <a:t>Short-term scheduler  </a:t>
            </a:r>
            <a:r>
              <a:rPr dirty="0"/>
              <a:t>(or </a:t>
            </a:r>
            <a:r>
              <a:rPr b="1" dirty="0">
                <a:solidFill>
                  <a:srgbClr val="3366FF"/>
                </a:solidFill>
              </a:rPr>
              <a:t>CPU scheduler</a:t>
            </a:r>
            <a:r>
              <a:rPr dirty="0"/>
              <a:t>) – selects which process should be executed next and allocates CPU</a:t>
            </a:r>
            <a:endParaRPr dirty="0"/>
          </a:p>
          <a:p>
            <a:pPr lvl="1"/>
            <a:r>
              <a:rPr dirty="0"/>
              <a:t>Sometimes the only scheduler in a system</a:t>
            </a:r>
            <a:endParaRPr dirty="0"/>
          </a:p>
          <a:p>
            <a:r>
              <a:rPr dirty="0"/>
              <a:t>Short-term scheduler is invoked very frequently (milliseconds) </a:t>
            </a:r>
            <a:r>
              <a:rPr dirty="0">
                <a:sym typeface="Symbol" panose="05050102010706020507" pitchFamily="-84" charset="2"/>
              </a:rPr>
              <a:t> (must be fast)</a:t>
            </a:r>
            <a:endParaRPr dirty="0">
              <a:sym typeface="Symbol" panose="05050102010706020507" pitchFamily="-84" charset="2"/>
            </a:endParaRPr>
          </a:p>
          <a:p>
            <a:endParaRPr sz="1100" dirty="0">
              <a:sym typeface="Symbol" panose="05050102010706020507" pitchFamily="-84" charset="2"/>
            </a:endParaRPr>
          </a:p>
          <a:p>
            <a:r>
              <a:rPr dirty="0">
                <a:sym typeface="Symbol" panose="05050102010706020507" pitchFamily="-84" charset="2"/>
              </a:rPr>
              <a:t>Long-term scheduler is invoked very infrequently (seconds, minutes)  (may be slow)</a:t>
            </a:r>
            <a:endParaRPr dirty="0">
              <a:sym typeface="Symbol" panose="05050102010706020507" pitchFamily="-84" charset="2"/>
            </a:endParaRPr>
          </a:p>
          <a:p>
            <a:endParaRPr sz="1100" dirty="0">
              <a:sym typeface="Symbol" panose="05050102010706020507" pitchFamily="-84" charset="2"/>
            </a:endParaRPr>
          </a:p>
          <a:p>
            <a:r>
              <a:rPr dirty="0">
                <a:sym typeface="Symbol" panose="05050102010706020507" pitchFamily="-84" charset="2"/>
              </a:rPr>
              <a:t>The long-term scheduler controls the </a:t>
            </a:r>
            <a:r>
              <a:rPr b="1" dirty="0">
                <a:solidFill>
                  <a:srgbClr val="3366FF"/>
                </a:solidFill>
                <a:sym typeface="Symbol" panose="05050102010706020507" pitchFamily="-84" charset="2"/>
              </a:rPr>
              <a:t>degree of multiprogramming</a:t>
            </a:r>
            <a:endParaRPr b="1" dirty="0">
              <a:solidFill>
                <a:srgbClr val="3366FF"/>
              </a:solidFill>
              <a:sym typeface="Symbol" panose="05050102010706020507" pitchFamily="-84" charset="2"/>
            </a:endParaRPr>
          </a:p>
          <a:p>
            <a:endParaRPr sz="1100" i="1" dirty="0">
              <a:sym typeface="Symbol" panose="05050102010706020507" pitchFamily="-84" charset="2"/>
            </a:endParaRPr>
          </a:p>
          <a:p>
            <a:r>
              <a:rPr dirty="0">
                <a:sym typeface="Symbol" panose="05050102010706020507" pitchFamily="-84" charset="2"/>
              </a:rPr>
              <a:t>Processes can be described as either:</a:t>
            </a:r>
            <a:endParaRPr dirty="0">
              <a:sym typeface="Symbol" panose="05050102010706020507" pitchFamily="-84" charset="2"/>
            </a:endParaRPr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  <a:sym typeface="Symbol" panose="05050102010706020507" pitchFamily="-84" charset="2"/>
              </a:rPr>
              <a:t>I/O-bound process</a:t>
            </a:r>
            <a:r>
              <a:rPr dirty="0">
                <a:solidFill>
                  <a:srgbClr val="000000"/>
                </a:solidFill>
                <a:sym typeface="Symbol" panose="05050102010706020507" pitchFamily="-84" charset="2"/>
              </a:rPr>
              <a:t> </a:t>
            </a:r>
            <a:r>
              <a:rPr dirty="0">
                <a:sym typeface="Symbol" panose="05050102010706020507" pitchFamily="-84" charset="2"/>
              </a:rPr>
              <a:t>– spends more time doing I/O than computations, many short CPU bursts</a:t>
            </a:r>
            <a:endParaRPr dirty="0">
              <a:sym typeface="Symbol" panose="05050102010706020507" pitchFamily="-84" charset="2"/>
            </a:endParaRPr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  <a:sym typeface="Symbol" panose="05050102010706020507" pitchFamily="-84" charset="2"/>
              </a:rPr>
              <a:t>CPU-bound process </a:t>
            </a:r>
            <a:r>
              <a:rPr dirty="0">
                <a:sym typeface="Symbol" panose="05050102010706020507" pitchFamily="-84" charset="2"/>
              </a:rPr>
              <a:t>– spends more time doing computations; few very long CPU bursts</a:t>
            </a:r>
            <a:endParaRPr dirty="0">
              <a:sym typeface="Symbol" panose="05050102010706020507" pitchFamily="-84" charset="2"/>
            </a:endParaRPr>
          </a:p>
          <a:p>
            <a:r>
              <a:rPr dirty="0">
                <a:sym typeface="Symbol" panose="05050102010706020507" pitchFamily="-84" charset="2"/>
              </a:rPr>
              <a:t>Long-term scheduler strives for good </a:t>
            </a:r>
            <a:r>
              <a:rPr b="1" i="1" dirty="0">
                <a:sym typeface="Symbol" panose="05050102010706020507" pitchFamily="-84" charset="2"/>
              </a:rPr>
              <a:t>process mix</a:t>
            </a:r>
            <a:endParaRPr dirty="0">
              <a:sym typeface="Symbol" panose="05050102010706020507" pitchFamily="-84" charset="2"/>
            </a:endParaRP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1393825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Addition of Medium Term Scheduling</a:t>
            </a:r>
            <a:endParaRPr dirty="0"/>
          </a:p>
        </p:txBody>
      </p:sp>
      <p:pic>
        <p:nvPicPr>
          <p:cNvPr id="34818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897188"/>
            <a:ext cx="10991850" cy="355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Rectangle 3"/>
          <p:cNvSpPr txBox="1"/>
          <p:nvPr/>
        </p:nvSpPr>
        <p:spPr>
          <a:xfrm>
            <a:off x="1209675" y="1930400"/>
            <a:ext cx="10801350" cy="579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dirty="0">
                <a:latin typeface="Helvetica" pitchFamily="-84" charset="0"/>
              </a:rPr>
              <a:t>can be added if degree of multiple programming needs to decrease</a:t>
            </a:r>
            <a:endParaRPr dirty="0">
              <a:latin typeface="Helvetica" pitchFamily="-84" charset="0"/>
            </a:endParaRPr>
          </a:p>
          <a:p>
            <a:pPr marL="1060450" lvl="1" indent="-40767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sz="18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sz="18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  <a:endParaRPr sz="1800" b="1" dirty="0">
              <a:solidFill>
                <a:srgbClr val="3366FF"/>
              </a:solidFill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Multitasking in Mobile Systems</a:t>
            </a:r>
            <a:endParaRPr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220450" cy="5930900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Some systems / early systems allow only one process to run, others suspended</a:t>
            </a:r>
            <a:endParaRPr dirty="0"/>
          </a:p>
          <a:p>
            <a:r>
              <a:rPr dirty="0"/>
              <a:t>Due to screen real estate, user interface limits iOS provides for a 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Single </a:t>
            </a:r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foreground</a:t>
            </a:r>
            <a:r>
              <a:rPr dirty="0">
                <a:ea typeface="MS PGothic" panose="020B0600070205080204" pitchFamily="-84" charset="-128"/>
              </a:rPr>
              <a:t> process- controlled via user interface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dirty="0">
                <a:ea typeface="MS PGothic" panose="020B0600070205080204" pitchFamily="-84" charset="-128"/>
              </a:rPr>
              <a:t>Multiple </a:t>
            </a:r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background</a:t>
            </a:r>
            <a:r>
              <a:rPr dirty="0">
                <a:ea typeface="MS PGothic" panose="020B0600070205080204" pitchFamily="-84" charset="-128"/>
              </a:rPr>
              <a:t> processes– in memory, running, but not on the display, and with limits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dirty="0">
                <a:ea typeface="MS PGothic" panose="020B0600070205080204" pitchFamily="-84" charset="-128"/>
              </a:rPr>
              <a:t>Limits include single, short task, receiving notification of events, specific long-running tasks like audio playback</a:t>
            </a:r>
            <a:endParaRPr dirty="0">
              <a:ea typeface="MS PGothic" panose="020B0600070205080204" pitchFamily="-84" charset="-128"/>
            </a:endParaRPr>
          </a:p>
          <a:p>
            <a:endParaRPr dirty="0"/>
          </a:p>
          <a:p>
            <a:pPr lvl="1"/>
            <a:endParaRPr dirty="0">
              <a:ea typeface="MS PGothic" panose="020B0600070205080204" pitchFamily="-84" charset="-128"/>
            </a:endParaRPr>
          </a:p>
          <a:p>
            <a:endParaRPr dirty="0"/>
          </a:p>
          <a:p>
            <a:r>
              <a:rPr dirty="0"/>
              <a:t>Android runs foreground and background, with fewer limits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Background process uses a </a:t>
            </a:r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service</a:t>
            </a:r>
            <a:r>
              <a:rPr dirty="0">
                <a:ea typeface="MS PGothic" panose="020B0600070205080204" pitchFamily="-84" charset="-128"/>
              </a:rPr>
              <a:t> to perform tasks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dirty="0">
                <a:ea typeface="MS PGothic" panose="020B0600070205080204" pitchFamily="-84" charset="-128"/>
              </a:rPr>
              <a:t>Service can keep running even if background process is suspended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dirty="0">
                <a:ea typeface="MS PGothic" panose="020B0600070205080204" pitchFamily="-84" charset="-128"/>
              </a:rPr>
              <a:t>Service has no user interface, small memory use</a:t>
            </a:r>
            <a:endParaRPr dirty="0">
              <a:ea typeface="MS PGothic" panose="020B0600070205080204" pitchFamily="-84" charset="-128"/>
            </a:endParaRPr>
          </a:p>
          <a:p>
            <a:pPr lvl="1"/>
            <a:endParaRPr dirty="0">
              <a:ea typeface="MS PGothic" panose="020B0600070205080204" pitchFamily="-84" charset="-128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Context Switch</a:t>
            </a:r>
            <a:endParaRPr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220450" cy="5930900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When CPU switches to another process, the system must </a:t>
            </a:r>
            <a:r>
              <a:rPr b="1" dirty="0">
                <a:solidFill>
                  <a:srgbClr val="3366FF"/>
                </a:solidFill>
              </a:rPr>
              <a:t>save the state </a:t>
            </a:r>
            <a:r>
              <a:rPr dirty="0"/>
              <a:t>of the old process and load the </a:t>
            </a:r>
            <a:r>
              <a:rPr b="1" dirty="0">
                <a:solidFill>
                  <a:srgbClr val="3366FF"/>
                </a:solidFill>
              </a:rPr>
              <a:t>saved state </a:t>
            </a:r>
            <a:r>
              <a:rPr dirty="0"/>
              <a:t>for the new process via a </a:t>
            </a:r>
            <a:r>
              <a:rPr b="1" dirty="0">
                <a:solidFill>
                  <a:srgbClr val="3366FF"/>
                </a:solidFill>
              </a:rPr>
              <a:t>context switch</a:t>
            </a:r>
            <a:endParaRPr dirty="0"/>
          </a:p>
          <a:p>
            <a:endParaRPr dirty="0"/>
          </a:p>
          <a:p>
            <a:r>
              <a:rPr b="1" dirty="0">
                <a:solidFill>
                  <a:srgbClr val="3366FF"/>
                </a:solidFill>
              </a:rPr>
              <a:t>Context </a:t>
            </a:r>
            <a:r>
              <a:rPr dirty="0"/>
              <a:t>of a process represented in the PCB</a:t>
            </a:r>
            <a:endParaRPr dirty="0"/>
          </a:p>
          <a:p>
            <a:endParaRPr dirty="0"/>
          </a:p>
          <a:p>
            <a:r>
              <a:rPr dirty="0"/>
              <a:t>Context-switch time is overhead; the system does no useful work while switching</a:t>
            </a:r>
            <a:endParaRPr dirty="0"/>
          </a:p>
          <a:p>
            <a:pPr lvl="1"/>
            <a:r>
              <a:rPr dirty="0"/>
              <a:t>The more complex the OS and the PCB -&gt; longer the context switch</a:t>
            </a:r>
            <a:endParaRPr dirty="0"/>
          </a:p>
          <a:p>
            <a:endParaRPr dirty="0"/>
          </a:p>
          <a:p>
            <a:r>
              <a:rPr dirty="0"/>
              <a:t>Time dependent on hardware support</a:t>
            </a:r>
            <a:endParaRPr dirty="0"/>
          </a:p>
          <a:p>
            <a:pPr lvl="1"/>
            <a:r>
              <a:rPr dirty="0"/>
              <a:t>Some hardware provides multiple sets of registers per CPU -&gt; multiple contexts loaded at once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Operations on Processes</a:t>
            </a:r>
            <a:endParaRPr dirty="0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220450" cy="5930900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System must provide mechanisms for process creation, termination, and so on as detailed next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Creation</a:t>
            </a:r>
            <a:endParaRPr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410950" cy="6769100"/>
          </a:xfrm>
          <a:ln/>
        </p:spPr>
        <p:txBody>
          <a:bodyPr vert="horz" wrap="square" lIns="130622" tIns="65311" rIns="130622" bIns="65311" anchor="t" anchorCtr="0"/>
          <a:p>
            <a:r>
              <a:rPr b="1" dirty="0">
                <a:solidFill>
                  <a:srgbClr val="3366FF"/>
                </a:solidFill>
              </a:rPr>
              <a:t>Parent</a:t>
            </a:r>
            <a:r>
              <a:rPr b="1" dirty="0"/>
              <a:t> </a:t>
            </a:r>
            <a:r>
              <a:rPr dirty="0"/>
              <a:t>process create </a:t>
            </a:r>
            <a:r>
              <a:rPr b="1" dirty="0">
                <a:solidFill>
                  <a:srgbClr val="3366FF"/>
                </a:solidFill>
              </a:rPr>
              <a:t>children</a:t>
            </a:r>
            <a:r>
              <a:rPr b="1" dirty="0"/>
              <a:t> </a:t>
            </a:r>
            <a:r>
              <a:rPr dirty="0"/>
              <a:t>processes, which, in turn create other processes, forming a </a:t>
            </a:r>
            <a:r>
              <a:rPr b="1" dirty="0">
                <a:solidFill>
                  <a:srgbClr val="3366FF"/>
                </a:solidFill>
              </a:rPr>
              <a:t>tree</a:t>
            </a:r>
            <a:r>
              <a:rPr dirty="0"/>
              <a:t> of processes</a:t>
            </a:r>
            <a:endParaRPr dirty="0"/>
          </a:p>
          <a:p>
            <a:endParaRPr sz="1100" dirty="0"/>
          </a:p>
          <a:p>
            <a:r>
              <a:rPr dirty="0"/>
              <a:t>Generally, process identified and managed via a</a:t>
            </a:r>
            <a:r>
              <a:rPr b="1" dirty="0"/>
              <a:t> </a:t>
            </a:r>
            <a:r>
              <a:rPr b="1" dirty="0">
                <a:solidFill>
                  <a:srgbClr val="3366FF"/>
                </a:solidFill>
              </a:rPr>
              <a:t>process identifier </a:t>
            </a:r>
            <a:r>
              <a:rPr dirty="0"/>
              <a:t>(</a:t>
            </a:r>
            <a:r>
              <a:rPr b="1" dirty="0">
                <a:solidFill>
                  <a:srgbClr val="3366FF"/>
                </a:solidFill>
              </a:rPr>
              <a:t>pid</a:t>
            </a:r>
            <a:r>
              <a:rPr dirty="0"/>
              <a:t>)</a:t>
            </a:r>
            <a:endParaRPr dirty="0"/>
          </a:p>
          <a:p>
            <a:endParaRPr sz="1100" dirty="0"/>
          </a:p>
          <a:p>
            <a:r>
              <a:rPr dirty="0"/>
              <a:t>Resource sharing options</a:t>
            </a:r>
            <a:endParaRPr dirty="0"/>
          </a:p>
          <a:p>
            <a:pPr lvl="1"/>
            <a:r>
              <a:rPr dirty="0"/>
              <a:t>Parent and children share all resources</a:t>
            </a:r>
            <a:endParaRPr dirty="0"/>
          </a:p>
          <a:p>
            <a:pPr lvl="1"/>
            <a:r>
              <a:rPr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  <a:endParaRPr lang="en-US" altLang="ja-JP" dirty="0"/>
          </a:p>
          <a:p>
            <a:pPr lvl="1"/>
            <a:r>
              <a:rPr dirty="0"/>
              <a:t>Parent and child share no resources</a:t>
            </a:r>
            <a:endParaRPr dirty="0"/>
          </a:p>
          <a:p>
            <a:pPr lvl="1"/>
            <a:endParaRPr sz="1100" dirty="0"/>
          </a:p>
          <a:p>
            <a:r>
              <a:rPr dirty="0"/>
              <a:t>Execution options</a:t>
            </a:r>
            <a:endParaRPr dirty="0"/>
          </a:p>
          <a:p>
            <a:pPr lvl="1"/>
            <a:r>
              <a:rPr dirty="0"/>
              <a:t>Parent and children execute concurrently</a:t>
            </a:r>
            <a:endParaRPr dirty="0"/>
          </a:p>
          <a:p>
            <a:pPr lvl="1"/>
            <a:r>
              <a:rPr dirty="0"/>
              <a:t>Parent waits until children terminate</a:t>
            </a:r>
            <a:endParaRPr dirty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2466975" y="369888"/>
            <a:ext cx="9571038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Chapter 3:  Processes</a:t>
            </a:r>
            <a:endParaRPr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1209675" y="1662113"/>
            <a:ext cx="11056938" cy="5095875"/>
          </a:xfrm>
          <a:ln/>
        </p:spPr>
        <p:txBody>
          <a:bodyPr vert="horz" wrap="square" lIns="130622" tIns="65311" rIns="130622" bIns="65311" anchor="t" anchorCtr="0"/>
          <a:p>
            <a:r>
              <a:rPr sz="3200" dirty="0"/>
              <a:t>Process Concept</a:t>
            </a:r>
            <a:endParaRPr sz="3200" dirty="0"/>
          </a:p>
          <a:p>
            <a:r>
              <a:rPr sz="3200" dirty="0"/>
              <a:t>Process Scheduling</a:t>
            </a:r>
            <a:endParaRPr sz="3200" dirty="0"/>
          </a:p>
          <a:p>
            <a:r>
              <a:rPr sz="3200" dirty="0"/>
              <a:t>Operations on Processes</a:t>
            </a:r>
            <a:endParaRPr sz="3200" dirty="0"/>
          </a:p>
          <a:p>
            <a:r>
              <a:rPr sz="3200" dirty="0"/>
              <a:t>Interprocess Communication</a:t>
            </a:r>
            <a:endParaRPr sz="3200" dirty="0"/>
          </a:p>
          <a:p>
            <a:r>
              <a:rPr sz="3200" dirty="0"/>
              <a:t>Examples of IPC Systems</a:t>
            </a:r>
            <a:endParaRPr sz="3200" dirty="0"/>
          </a:p>
          <a:p>
            <a:r>
              <a:rPr sz="3200" dirty="0"/>
              <a:t>Communication in Client-Server Systems</a:t>
            </a:r>
            <a:endParaRPr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1565275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A Tree of Processes in Linux</a:t>
            </a:r>
            <a:endParaRPr dirty="0"/>
          </a:p>
        </p:txBody>
      </p:sp>
      <p:pic>
        <p:nvPicPr>
          <p:cNvPr id="45058" name="Picture 1" descr="3_08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8" y="1995488"/>
            <a:ext cx="11033125" cy="519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604963" y="369888"/>
            <a:ext cx="11425237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Creation (Cont.)</a:t>
            </a:r>
            <a:endParaRPr dirty="0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30622" tIns="65311" rIns="130622" bIns="65311" anchor="t" anchorCtr="0"/>
          <a:p>
            <a:r>
              <a:rPr dirty="0"/>
              <a:t>Address space</a:t>
            </a:r>
            <a:endParaRPr dirty="0"/>
          </a:p>
          <a:p>
            <a:pPr lvl="1"/>
            <a:r>
              <a:rPr dirty="0"/>
              <a:t>Child duplicate of parent</a:t>
            </a:r>
            <a:endParaRPr dirty="0"/>
          </a:p>
          <a:p>
            <a:pPr lvl="1"/>
            <a:r>
              <a:rPr dirty="0"/>
              <a:t>Child has a program loaded into it</a:t>
            </a:r>
            <a:endParaRPr dirty="0"/>
          </a:p>
          <a:p>
            <a:pPr lvl="1"/>
            <a:endParaRPr dirty="0"/>
          </a:p>
          <a:p>
            <a:r>
              <a:rPr dirty="0"/>
              <a:t>UNIX examples</a:t>
            </a:r>
            <a:endParaRPr dirty="0"/>
          </a:p>
          <a:p>
            <a:pPr lvl="1"/>
            <a:r>
              <a:rPr b="1" dirty="0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fork()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system call creates new process</a:t>
            </a:r>
            <a:endParaRPr dirty="0"/>
          </a:p>
          <a:p>
            <a:pPr lvl="1"/>
            <a:r>
              <a:rPr b="1" dirty="0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exec()</a:t>
            </a:r>
            <a:r>
              <a:rPr dirty="0"/>
              <a:t> system call used after a </a:t>
            </a:r>
            <a:r>
              <a:rPr b="1" dirty="0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fork()</a:t>
            </a:r>
            <a:r>
              <a:rPr dirty="0"/>
              <a:t> 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  <a:endParaRPr dirty="0"/>
          </a:p>
        </p:txBody>
      </p:sp>
      <p:pic>
        <p:nvPicPr>
          <p:cNvPr id="47107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088" y="4906963"/>
            <a:ext cx="11680825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Termination</a:t>
            </a:r>
            <a:endParaRPr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 vert="horz" wrap="square" lIns="130622" tIns="65311" rIns="130622" bIns="65311" numCol="1" anchor="t" anchorCtr="0" compatLnSpc="1"/>
          <a:p>
            <a:r>
              <a:t>Process executes last statement and asks the operating system to delete it (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exit()</a:t>
            </a:r>
            <a:r>
              <a:t>)</a:t>
            </a:r>
          </a:p>
          <a:p>
            <a:pPr lvl="1"/>
            <a:r>
              <a:t>Output data from child to parent (via 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wait()</a:t>
            </a:r>
            <a:r>
              <a:t>)</a:t>
            </a:r>
          </a:p>
          <a:p>
            <a:pPr lvl="1"/>
            <a:r>
              <a:t>Process</a:t>
            </a:r>
            <a:r>
              <a:rPr lang="ja-JP" altLang="en-US"/>
              <a:t>’</a:t>
            </a:r>
            <a:r>
              <a:rPr lang="en-US" altLang="ja-JP"/>
              <a:t> resources are </a:t>
            </a:r>
            <a:r>
              <a:rPr lang="en-US" altLang="ja-JP" err="1"/>
              <a:t>deallocated</a:t>
            </a:r>
            <a:r>
              <a:rPr lang="en-US" altLang="ja-JP"/>
              <a:t> by operating system</a:t>
            </a:r>
            <a:endParaRPr lang="en-US" altLang="ja-JP"/>
          </a:p>
          <a:p>
            <a:pPr lvl="1"/>
          </a:p>
          <a:p>
            <a:r>
              <a:t>Parent may terminate execution of children processes (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abort()</a:t>
            </a:r>
            <a:r>
              <a:t>)</a:t>
            </a:r>
          </a:p>
          <a:p>
            <a:pPr lvl="1"/>
            <a:r>
              <a:t>Child has exceeded allocated resources</a:t>
            </a:r>
          </a:p>
          <a:p>
            <a:pPr lvl="1"/>
            <a:r>
              <a:t>Task assigned to child is no longer required</a:t>
            </a:r>
          </a:p>
          <a:p>
            <a:pPr lvl="1"/>
            <a:r>
              <a:t>If parent is exiting</a:t>
            </a:r>
          </a:p>
          <a:p>
            <a:pPr lvl="2"/>
            <a:r>
              <a:t>Some operating systems do not allow child to continue if its parent terminates</a:t>
            </a:r>
          </a:p>
          <a:p>
            <a:pPr lvl="3"/>
            <a:r>
              <a:t>All children terminated - </a:t>
            </a:r>
            <a:r>
              <a:rPr b="1"/>
              <a:t>cascading termination</a:t>
            </a:r>
            <a:endParaRPr b="1"/>
          </a:p>
          <a:p>
            <a:pPr lvl="3"/>
            <a:endParaRPr b="1"/>
          </a:p>
          <a:p>
            <a:r>
              <a:t>Wait for termination, returning the </a:t>
            </a:r>
            <a:r>
              <a:rPr err="1"/>
              <a:t>pid</a:t>
            </a:r>
            <a:r>
              <a:t>:</a:t>
            </a:r>
          </a:p>
          <a:p>
            <a:pPr>
              <a:buNone/>
            </a:pP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pid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t_pid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; 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int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status; 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>
              <a:buNone/>
            </a:pP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pid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= wait(&amp;status); 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t>If no parent waiting, then terminated process is a </a:t>
            </a:r>
            <a:r>
              <a:rPr b="1">
                <a:solidFill>
                  <a:srgbClr val="3366FF"/>
                </a:solidFill>
              </a:rPr>
              <a:t>zombie</a:t>
            </a:r>
            <a:endParaRPr b="1">
              <a:solidFill>
                <a:srgbClr val="3366FF"/>
              </a:solidFill>
            </a:endParaRPr>
          </a:p>
          <a:p>
            <a:r>
              <a:t>If parent terminated, processes are </a:t>
            </a:r>
            <a:r>
              <a:rPr b="1">
                <a:solidFill>
                  <a:srgbClr val="3366FF"/>
                </a:solidFill>
              </a:rPr>
              <a:t>orphans</a:t>
            </a:r>
            <a:endParaRPr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  <a:ln/>
        </p:spPr>
        <p:txBody>
          <a:bodyPr vert="horz" wrap="square" lIns="130622" tIns="65311" rIns="130622" bIns="65311" anchor="b" anchorCtr="0"/>
          <a:p>
            <a:r>
              <a:rPr sz="4000" dirty="0"/>
              <a:t>Multiprocess Architecture – Chrome Browser</a:t>
            </a:r>
            <a:endParaRPr sz="4000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Many web browsers ran as single process (some still do)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If one web site causes trouble, entire browser can hang or crash</a:t>
            </a:r>
            <a:endParaRPr dirty="0">
              <a:ea typeface="MS PGothic" panose="020B0600070205080204" pitchFamily="-84" charset="-128"/>
            </a:endParaRPr>
          </a:p>
          <a:p>
            <a:r>
              <a:rPr dirty="0"/>
              <a:t>Google Chrome Browser is multiprocess with 3 categories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Browser</a:t>
            </a:r>
            <a:r>
              <a:rPr dirty="0">
                <a:ea typeface="MS PGothic" panose="020B0600070205080204" pitchFamily="-84" charset="-128"/>
              </a:rPr>
              <a:t> process manages user interface, disk and network I/O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Renderer</a:t>
            </a:r>
            <a:r>
              <a:rPr dirty="0">
                <a:ea typeface="MS PGothic" panose="020B0600070205080204" pitchFamily="-84" charset="-128"/>
              </a:rPr>
              <a:t> process renders web pages, deals with HTML, Javascript, new one for each website opened</a:t>
            </a:r>
            <a:endParaRPr dirty="0">
              <a:ea typeface="MS PGothic" panose="020B0600070205080204" pitchFamily="-84" charset="-128"/>
            </a:endParaRPr>
          </a:p>
          <a:p>
            <a:pPr lvl="2"/>
            <a:r>
              <a:rPr dirty="0">
                <a:ea typeface="MS PGothic" panose="020B0600070205080204" pitchFamily="-84" charset="-128"/>
              </a:rPr>
              <a:t>Runs in </a:t>
            </a:r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sandbox</a:t>
            </a:r>
            <a:r>
              <a:rPr dirty="0">
                <a:ea typeface="MS PGothic" panose="020B0600070205080204" pitchFamily="-84" charset="-128"/>
              </a:rPr>
              <a:t> restricting disk and network I/O, minimizing effect of security exploits</a:t>
            </a:r>
            <a:endParaRPr dirty="0">
              <a:ea typeface="MS PGothic" panose="020B0600070205080204" pitchFamily="-84" charset="-128"/>
            </a:endParaRPr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Plug-in </a:t>
            </a:r>
            <a:r>
              <a:rPr dirty="0">
                <a:ea typeface="MS PGothic" panose="020B0600070205080204" pitchFamily="-84" charset="-128"/>
              </a:rPr>
              <a:t>process for each type of plug-in</a:t>
            </a:r>
            <a:endParaRPr dirty="0">
              <a:ea typeface="MS PGothic" panose="020B0600070205080204" pitchFamily="-84" charset="-128"/>
            </a:endParaRPr>
          </a:p>
          <a:p>
            <a:pPr lvl="1"/>
            <a:endParaRPr dirty="0">
              <a:ea typeface="MS PGothic" panose="020B0600070205080204" pitchFamily="-84" charset="-128"/>
            </a:endParaRPr>
          </a:p>
          <a:p>
            <a:pPr lvl="1"/>
            <a:endParaRPr dirty="0">
              <a:ea typeface="MS PGothic" panose="020B0600070205080204" pitchFamily="-84" charset="-128"/>
            </a:endParaRPr>
          </a:p>
          <a:p>
            <a:pPr lvl="1"/>
            <a:endParaRPr dirty="0"/>
          </a:p>
        </p:txBody>
      </p:sp>
      <p:pic>
        <p:nvPicPr>
          <p:cNvPr id="55299" name="Picture 1" descr="in-3_2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863" y="5780088"/>
            <a:ext cx="11730037" cy="1890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Interprocess Communication</a:t>
            </a:r>
            <a:endParaRPr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Processes within a system may be </a:t>
            </a:r>
            <a:r>
              <a:rPr b="1" i="1" dirty="0"/>
              <a:t>independent</a:t>
            </a:r>
            <a:r>
              <a:rPr b="1" dirty="0"/>
              <a:t> </a:t>
            </a:r>
            <a:r>
              <a:rPr dirty="0"/>
              <a:t>or </a:t>
            </a:r>
            <a:r>
              <a:rPr b="1" i="1" dirty="0"/>
              <a:t>cooperating</a:t>
            </a:r>
            <a:endParaRPr b="1" i="1" dirty="0"/>
          </a:p>
          <a:p>
            <a:r>
              <a:rPr dirty="0"/>
              <a:t>Cooperating process can affect or be affected by other processes, including sharing data</a:t>
            </a:r>
            <a:endParaRPr dirty="0"/>
          </a:p>
          <a:p>
            <a:r>
              <a:rPr dirty="0"/>
              <a:t>Reasons for cooperating processes:</a:t>
            </a:r>
            <a:endParaRPr dirty="0"/>
          </a:p>
          <a:p>
            <a:pPr lvl="1"/>
            <a:r>
              <a:rPr dirty="0"/>
              <a:t>Information sharing</a:t>
            </a:r>
            <a:endParaRPr dirty="0"/>
          </a:p>
          <a:p>
            <a:pPr lvl="1"/>
            <a:r>
              <a:rPr dirty="0"/>
              <a:t>Computation speedup</a:t>
            </a:r>
            <a:endParaRPr dirty="0"/>
          </a:p>
          <a:p>
            <a:pPr lvl="1"/>
            <a:r>
              <a:rPr dirty="0"/>
              <a:t>Modularity</a:t>
            </a:r>
            <a:endParaRPr dirty="0"/>
          </a:p>
          <a:p>
            <a:pPr lvl="1"/>
            <a:r>
              <a:rPr dirty="0"/>
              <a:t>Convenience	</a:t>
            </a:r>
            <a:endParaRPr dirty="0"/>
          </a:p>
          <a:p>
            <a:r>
              <a:rPr dirty="0"/>
              <a:t>Cooperating processes need </a:t>
            </a:r>
            <a:r>
              <a:rPr b="1" dirty="0">
                <a:solidFill>
                  <a:srgbClr val="3366FF"/>
                </a:solidFill>
              </a:rPr>
              <a:t>interprocess communication </a:t>
            </a:r>
            <a:r>
              <a:rPr dirty="0"/>
              <a:t>(</a:t>
            </a:r>
            <a:r>
              <a:rPr b="1" dirty="0">
                <a:solidFill>
                  <a:srgbClr val="3366FF"/>
                </a:solidFill>
              </a:rPr>
              <a:t>IPC</a:t>
            </a:r>
            <a:r>
              <a:rPr dirty="0"/>
              <a:t>)</a:t>
            </a:r>
            <a:endParaRPr dirty="0"/>
          </a:p>
          <a:p>
            <a:r>
              <a:rPr dirty="0"/>
              <a:t>Two models of IPC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Shared memory</a:t>
            </a:r>
            <a:endParaRPr b="1" dirty="0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Message passing</a:t>
            </a:r>
            <a:endParaRPr b="1" dirty="0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Communications Models </a:t>
            </a:r>
            <a:endParaRPr dirty="0"/>
          </a:p>
        </p:txBody>
      </p:sp>
      <p:pic>
        <p:nvPicPr>
          <p:cNvPr id="59394" name="Picture 1" descr="3_12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138" y="1927225"/>
            <a:ext cx="9653587" cy="608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1590675" y="369888"/>
            <a:ext cx="11439525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Cooperating Processes</a:t>
            </a:r>
            <a:endParaRPr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295063" cy="6040438"/>
          </a:xfrm>
          <a:ln/>
        </p:spPr>
        <p:txBody>
          <a:bodyPr vert="horz" wrap="square" lIns="130622" tIns="65311" rIns="130622" bIns="65311" anchor="t" anchorCtr="0"/>
          <a:p>
            <a:r>
              <a:rPr b="1" i="1" dirty="0"/>
              <a:t>Independent</a:t>
            </a:r>
            <a:r>
              <a:rPr dirty="0"/>
              <a:t> process cannot affect or be affected by the execution of another process</a:t>
            </a:r>
            <a:endParaRPr dirty="0"/>
          </a:p>
          <a:p>
            <a:endParaRPr dirty="0"/>
          </a:p>
          <a:p>
            <a:r>
              <a:rPr b="1" i="1" dirty="0">
                <a:solidFill>
                  <a:srgbClr val="000000"/>
                </a:solidFill>
              </a:rPr>
              <a:t>Cooperating</a:t>
            </a:r>
            <a:r>
              <a:rPr dirty="0"/>
              <a:t> process can affect or be affected by the execution of another process</a:t>
            </a:r>
            <a:endParaRPr dirty="0"/>
          </a:p>
          <a:p>
            <a:endParaRPr dirty="0"/>
          </a:p>
          <a:p>
            <a:r>
              <a:rPr dirty="0"/>
              <a:t>Advantages of process cooperation</a:t>
            </a:r>
            <a:endParaRPr dirty="0"/>
          </a:p>
          <a:p>
            <a:pPr lvl="1"/>
            <a:r>
              <a:rPr dirty="0"/>
              <a:t>Information sharing </a:t>
            </a:r>
            <a:endParaRPr dirty="0"/>
          </a:p>
          <a:p>
            <a:pPr lvl="1"/>
            <a:r>
              <a:rPr dirty="0"/>
              <a:t>Computation speed-up</a:t>
            </a:r>
            <a:endParaRPr dirty="0"/>
          </a:p>
          <a:p>
            <a:pPr lvl="1"/>
            <a:r>
              <a:rPr dirty="0"/>
              <a:t>Modularity</a:t>
            </a:r>
            <a:endParaRPr dirty="0"/>
          </a:p>
          <a:p>
            <a:pPr lvl="1"/>
            <a:r>
              <a:rPr dirty="0"/>
              <a:t>Convenience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1123950" y="369888"/>
            <a:ext cx="1190625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Producer-Consumer Problem</a:t>
            </a:r>
            <a:endParaRPr dirty="0"/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1241425" y="1881188"/>
            <a:ext cx="10002838" cy="5997575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Paradigm for cooperating processes, </a:t>
            </a:r>
            <a:r>
              <a:rPr i="1" dirty="0"/>
              <a:t>producer</a:t>
            </a:r>
            <a:r>
              <a:rPr dirty="0"/>
              <a:t> process produces information that is consumed by a </a:t>
            </a:r>
            <a:r>
              <a:rPr i="1" dirty="0"/>
              <a:t>consumer</a:t>
            </a:r>
            <a:r>
              <a:rPr dirty="0"/>
              <a:t> process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unbounded-buffer </a:t>
            </a:r>
            <a:r>
              <a:rPr dirty="0"/>
              <a:t>places no practical limit on the size of the buffer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  <a:ea typeface="MS PGothic" panose="020B0600070205080204" pitchFamily="-84" charset="-128"/>
              </a:rPr>
              <a:t>bounded-buffer </a:t>
            </a:r>
            <a:r>
              <a:rPr dirty="0"/>
              <a:t>assumes that there is a fixed buffer size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1276350" y="560388"/>
            <a:ext cx="12111038" cy="60960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sz="4000" dirty="0"/>
              <a:t>Bounded-Buffer – Shared-Memory Solution</a:t>
            </a:r>
            <a:endParaRPr sz="4000" dirty="0"/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1793875" y="2024063"/>
            <a:ext cx="10696575" cy="6267450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Shared data</a:t>
            </a:r>
            <a:endParaRPr dirty="0"/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#define BUFFER_SIZE 10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typedef struct {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	. . .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} item;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endParaRPr sz="11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item buffer[BUFFER_SIZE];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int in = 0;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r>
              <a:rPr sz="2900" dirty="0">
                <a:latin typeface="Courier New" panose="02070309020205020404" pitchFamily="-84" charset="0"/>
                <a:cs typeface="Courier New" panose="02070309020205020404" pitchFamily="-84" charset="0"/>
              </a:rPr>
              <a:t>int out = 0;</a:t>
            </a:r>
            <a:endParaRPr sz="29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2284730" lvl="3">
              <a:buNone/>
            </a:pPr>
            <a:endParaRPr sz="1100" dirty="0"/>
          </a:p>
          <a:p>
            <a:r>
              <a:rPr dirty="0"/>
              <a:t>Solution is correct, but can only use BUFFER_SIZE-1 elements</a:t>
            </a:r>
            <a:endParaRPr dirty="0"/>
          </a:p>
          <a:p>
            <a:pPr marL="2284730" lvl="3">
              <a:buNone/>
            </a:pPr>
            <a:endParaRPr sz="29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1676400" y="369888"/>
            <a:ext cx="113538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Bounded-Buffer – Producer</a:t>
            </a:r>
            <a:endParaRPr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360613" y="1773238"/>
            <a:ext cx="11026775" cy="5976938"/>
          </a:xfrm>
        </p:spPr>
        <p:txBody>
          <a:bodyPr vert="horz" wrap="square" lIns="130622" tIns="65311" rIns="130622" bIns="65311" numCol="1" anchor="t" anchorCtr="0" compatLnSpc="1"/>
          <a:lstStyle/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aco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item </a:t>
            </a:r>
            <a:r>
              <a:rPr kumimoji="1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next_produced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;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while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(true) {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/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* produce an item in next produced */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while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(((in + 1) % 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BUFFER_SIZE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) == out)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;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/* do nothing */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buffer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[in] = </a:t>
            </a:r>
            <a:r>
              <a:rPr kumimoji="1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next_produced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;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	in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= (in + 1) % 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BUFFER_SIZE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;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} 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aco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	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10241280" marR="0" lvl="4" indent="-32575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Tx/>
              <a:buNone/>
              <a:defRPr/>
            </a:pPr>
            <a:endParaRPr kumimoji="1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Objectives</a:t>
            </a:r>
            <a:endParaRPr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  <a:ln/>
        </p:spPr>
        <p:txBody>
          <a:bodyPr vert="horz" wrap="square" lIns="130622" tIns="65311" rIns="130622" bIns="65311" anchor="t" anchorCtr="0"/>
          <a:p>
            <a:r>
              <a:rPr sz="2400" dirty="0"/>
              <a:t>To introduce the notion of a process -- a program in execution, which forms the basis of all computation</a:t>
            </a:r>
            <a:endParaRPr sz="2400" dirty="0"/>
          </a:p>
          <a:p>
            <a:endParaRPr sz="2400" dirty="0"/>
          </a:p>
          <a:p>
            <a:r>
              <a:rPr sz="2400" dirty="0"/>
              <a:t>To describe the various features of processes, including scheduling, creation and termination, and communication</a:t>
            </a:r>
            <a:endParaRPr sz="2400" dirty="0"/>
          </a:p>
          <a:p>
            <a:endParaRPr sz="2400" dirty="0"/>
          </a:p>
          <a:p>
            <a:r>
              <a:rPr sz="2400" dirty="0"/>
              <a:t>To explore interprocess communication using shared memory and mes- sage passing</a:t>
            </a:r>
            <a:endParaRPr sz="2400" dirty="0"/>
          </a:p>
          <a:p>
            <a:endParaRPr sz="2400" dirty="0"/>
          </a:p>
          <a:p>
            <a:r>
              <a:rPr sz="2400" dirty="0"/>
              <a:t>To describe communication in client-server systems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Bounded Buffer – Consumer</a:t>
            </a:r>
            <a:endParaRPr dirty="0"/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2406650" y="2065338"/>
            <a:ext cx="11309350" cy="5881687"/>
          </a:xfrm>
          <a:ln/>
        </p:spPr>
        <p:txBody>
          <a:bodyPr vert="horz" wrap="square" lIns="130622" tIns="65311" rIns="130622" bIns="65311" anchor="t" anchorCtr="0"/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item next_consumed; </a:t>
            </a:r>
            <a:endParaRPr sz="28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while (true) {</a:t>
            </a:r>
            <a:b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</a:b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	while (in == out) </a:t>
            </a:r>
            <a:endParaRPr sz="28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		; /* do nothing */</a:t>
            </a:r>
            <a:b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</a:b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	next_consumed = buffer[out]; </a:t>
            </a:r>
            <a:endParaRPr sz="28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	out = (out + 1) % BUFFER_SIZE;</a:t>
            </a:r>
            <a:b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</a:br>
            <a:endParaRPr sz="28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	/* consume the item in next consumed */ </a:t>
            </a:r>
            <a:endParaRPr sz="28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0" indent="0">
              <a:buNone/>
            </a:pPr>
            <a:r>
              <a:rPr sz="2800" dirty="0">
                <a:latin typeface="Courier New" panose="02070309020205020404" pitchFamily="-84" charset="0"/>
                <a:cs typeface="Courier New" panose="02070309020205020404" pitchFamily="-84" charset="0"/>
              </a:rPr>
              <a:t>} </a:t>
            </a:r>
            <a:endParaRPr sz="2800" dirty="0">
              <a:latin typeface="Courier New" panose="02070309020205020404" pitchFamily="-84" charset="0"/>
              <a:ea typeface="Courier New" panose="02070309020205020404" pitchFamily="-8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922338" y="3952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sz="3600" dirty="0"/>
              <a:t>Interprocess Communication – Message Passing</a:t>
            </a:r>
            <a:endParaRPr sz="3600" dirty="0"/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542713" cy="6040438"/>
          </a:xfrm>
          <a:ln/>
        </p:spPr>
        <p:txBody>
          <a:bodyPr vert="horz" wrap="square" lIns="130622" tIns="65311" rIns="130622" bIns="65311" anchor="t" anchorCtr="0"/>
          <a:p>
            <a:pPr>
              <a:lnSpc>
                <a:spcPct val="90000"/>
              </a:lnSpc>
            </a:pPr>
            <a:r>
              <a:rPr dirty="0"/>
              <a:t>Mechanism for processes to communicate and to synchronize their actions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Message system – processes communicate with each other without resorting to shared variables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IPC facility provides two operations:</a:t>
            </a:r>
            <a:endParaRPr dirty="0"/>
          </a:p>
          <a:p>
            <a:pPr lvl="1">
              <a:lnSpc>
                <a:spcPct val="90000"/>
              </a:lnSpc>
            </a:pP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send</a:t>
            </a:r>
            <a:r>
              <a:rPr dirty="0"/>
              <a:t>(</a:t>
            </a:r>
            <a:r>
              <a:rPr i="1" dirty="0"/>
              <a:t>message</a:t>
            </a:r>
            <a:r>
              <a:rPr dirty="0"/>
              <a:t>) – message size fixed or variable </a:t>
            </a:r>
            <a:endParaRPr dirty="0"/>
          </a:p>
          <a:p>
            <a:pPr lvl="1">
              <a:lnSpc>
                <a:spcPct val="90000"/>
              </a:lnSpc>
            </a:pP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receive</a:t>
            </a:r>
            <a:r>
              <a:rPr dirty="0"/>
              <a:t>(</a:t>
            </a:r>
            <a:r>
              <a:rPr i="1" dirty="0"/>
              <a:t>message</a:t>
            </a:r>
            <a:r>
              <a:rPr dirty="0"/>
              <a:t>)</a:t>
            </a:r>
            <a:endParaRPr dirty="0"/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If </a:t>
            </a:r>
            <a:r>
              <a:rPr i="1" dirty="0"/>
              <a:t>P</a:t>
            </a:r>
            <a:r>
              <a:rPr dirty="0"/>
              <a:t> and </a:t>
            </a:r>
            <a:r>
              <a:rPr i="1" dirty="0"/>
              <a:t>Q</a:t>
            </a:r>
            <a:r>
              <a:rPr dirty="0"/>
              <a:t> wish to communicate, they need to: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establish a </a:t>
            </a:r>
            <a:r>
              <a:rPr b="1" i="1" dirty="0"/>
              <a:t>communication</a:t>
            </a:r>
            <a:r>
              <a:rPr b="1" dirty="0"/>
              <a:t> </a:t>
            </a:r>
            <a:r>
              <a:rPr b="1" i="1" dirty="0"/>
              <a:t>link</a:t>
            </a:r>
            <a:r>
              <a:rPr b="1" dirty="0"/>
              <a:t> </a:t>
            </a:r>
            <a:r>
              <a:rPr dirty="0"/>
              <a:t>between them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exchange messages via send/receive</a:t>
            </a:r>
            <a:endParaRPr dirty="0"/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Implementation of communication link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physical (e.g., shared memory, hardware bus)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logical (e.g., direct or indirect, synchronous or asynchronous, automatic or explicit buffering)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1604963" y="369888"/>
            <a:ext cx="11425237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Implementation Questions</a:t>
            </a:r>
            <a:endParaRPr dirty="0"/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499850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How are links established?</a:t>
            </a:r>
            <a:endParaRPr dirty="0"/>
          </a:p>
          <a:p>
            <a:endParaRPr dirty="0"/>
          </a:p>
          <a:p>
            <a:r>
              <a:rPr dirty="0"/>
              <a:t>Can a link be associated with more than two processes?</a:t>
            </a:r>
            <a:endParaRPr dirty="0"/>
          </a:p>
          <a:p>
            <a:endParaRPr dirty="0"/>
          </a:p>
          <a:p>
            <a:r>
              <a:rPr dirty="0"/>
              <a:t>How many links can there be between every pair of communicating processes?</a:t>
            </a:r>
            <a:endParaRPr dirty="0"/>
          </a:p>
          <a:p>
            <a:endParaRPr dirty="0"/>
          </a:p>
          <a:p>
            <a:r>
              <a:rPr dirty="0"/>
              <a:t>What is the capacity of a link?</a:t>
            </a:r>
            <a:endParaRPr dirty="0"/>
          </a:p>
          <a:p>
            <a:endParaRPr dirty="0"/>
          </a:p>
          <a:p>
            <a:r>
              <a:rPr dirty="0"/>
              <a:t>Is the size of a message that the link can accommodate fixed or variable?</a:t>
            </a:r>
            <a:endParaRPr dirty="0"/>
          </a:p>
          <a:p>
            <a:endParaRPr dirty="0"/>
          </a:p>
          <a:p>
            <a:r>
              <a:rPr dirty="0"/>
              <a:t>Is a link unidirectional or bi-directional?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Direct Communication</a:t>
            </a:r>
            <a:endParaRPr dirty="0"/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Processes must name each other explicitly:</a:t>
            </a:r>
            <a:endParaRPr dirty="0"/>
          </a:p>
          <a:p>
            <a:pPr lvl="1"/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send</a:t>
            </a:r>
            <a:r>
              <a:rPr dirty="0"/>
              <a:t> (</a:t>
            </a:r>
            <a:r>
              <a:rPr i="1" dirty="0"/>
              <a:t>P, message</a:t>
            </a:r>
            <a:r>
              <a:rPr dirty="0"/>
              <a:t>) – send a message to process P</a:t>
            </a:r>
            <a:endParaRPr dirty="0"/>
          </a:p>
          <a:p>
            <a:pPr lvl="1"/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receive</a:t>
            </a:r>
            <a:r>
              <a:rPr dirty="0"/>
              <a:t>(</a:t>
            </a:r>
            <a:r>
              <a:rPr i="1" dirty="0"/>
              <a:t>Q, message</a:t>
            </a:r>
            <a:r>
              <a:rPr dirty="0"/>
              <a:t>) – receive a message from process Q</a:t>
            </a:r>
            <a:endParaRPr dirty="0"/>
          </a:p>
          <a:p>
            <a:pPr lvl="1"/>
            <a:endParaRPr dirty="0"/>
          </a:p>
          <a:p>
            <a:r>
              <a:rPr dirty="0"/>
              <a:t>Properties of communication link</a:t>
            </a:r>
            <a:endParaRPr dirty="0"/>
          </a:p>
          <a:p>
            <a:pPr lvl="1"/>
            <a:r>
              <a:rPr dirty="0"/>
              <a:t>Links are established automatically</a:t>
            </a:r>
            <a:endParaRPr dirty="0"/>
          </a:p>
          <a:p>
            <a:pPr lvl="1"/>
            <a:r>
              <a:rPr dirty="0"/>
              <a:t>A link is associated with exactly one pair of communicating processes</a:t>
            </a:r>
            <a:endParaRPr dirty="0"/>
          </a:p>
          <a:p>
            <a:pPr lvl="1"/>
            <a:r>
              <a:rPr dirty="0"/>
              <a:t>Between each pair there exists exactly one link</a:t>
            </a:r>
            <a:endParaRPr dirty="0"/>
          </a:p>
          <a:p>
            <a:pPr lvl="1"/>
            <a:r>
              <a:rPr dirty="0"/>
              <a:t>The link may be unidirectional, but is usually bi-directional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Indirect Communication</a:t>
            </a:r>
            <a:endParaRPr dirty="0"/>
          </a:p>
        </p:txBody>
      </p:sp>
      <p:sp>
        <p:nvSpPr>
          <p:cNvPr id="77826" name="Rectangle 3"/>
          <p:cNvSpPr>
            <a:spLocks noGrp="1"/>
          </p:cNvSpPr>
          <p:nvPr>
            <p:ph idx="1"/>
          </p:nvPr>
        </p:nvSpPr>
        <p:spPr>
          <a:xfrm>
            <a:off x="1209675" y="1662113"/>
            <a:ext cx="11395075" cy="5545137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Messages are directed and received from mailboxes (also referred to as ports)</a:t>
            </a:r>
            <a:endParaRPr dirty="0"/>
          </a:p>
          <a:p>
            <a:pPr lvl="1"/>
            <a:r>
              <a:rPr dirty="0"/>
              <a:t>Each mailbox has a unique id</a:t>
            </a:r>
            <a:endParaRPr dirty="0"/>
          </a:p>
          <a:p>
            <a:pPr lvl="1"/>
            <a:r>
              <a:rPr dirty="0"/>
              <a:t>Processes can communicate only if they share a mailbox</a:t>
            </a:r>
            <a:endParaRPr dirty="0"/>
          </a:p>
          <a:p>
            <a:pPr lvl="1"/>
            <a:endParaRPr dirty="0"/>
          </a:p>
          <a:p>
            <a:r>
              <a:rPr dirty="0"/>
              <a:t>Properties of communication link</a:t>
            </a:r>
            <a:endParaRPr dirty="0"/>
          </a:p>
          <a:p>
            <a:pPr lvl="1"/>
            <a:r>
              <a:rPr dirty="0"/>
              <a:t>Link established only if processes share a common mailbox</a:t>
            </a:r>
            <a:endParaRPr dirty="0"/>
          </a:p>
          <a:p>
            <a:pPr lvl="1"/>
            <a:r>
              <a:rPr dirty="0"/>
              <a:t>A link may be associated with many processes</a:t>
            </a:r>
            <a:endParaRPr dirty="0"/>
          </a:p>
          <a:p>
            <a:pPr lvl="1"/>
            <a:r>
              <a:rPr dirty="0"/>
              <a:t>Each pair of processes may share several communication links</a:t>
            </a:r>
            <a:endParaRPr dirty="0"/>
          </a:p>
          <a:p>
            <a:pPr lvl="1"/>
            <a:r>
              <a:rPr dirty="0"/>
              <a:t>Link may be unidirectional or bi-directional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Indirect Communication</a:t>
            </a:r>
            <a:endParaRPr dirty="0"/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1209675" y="1662113"/>
            <a:ext cx="11371263" cy="5094287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Operations</a:t>
            </a:r>
            <a:endParaRPr dirty="0"/>
          </a:p>
          <a:p>
            <a:pPr lvl="1"/>
            <a:r>
              <a:rPr dirty="0"/>
              <a:t>create a new mailbox</a:t>
            </a:r>
            <a:endParaRPr dirty="0"/>
          </a:p>
          <a:p>
            <a:pPr lvl="1"/>
            <a:r>
              <a:rPr dirty="0"/>
              <a:t>send and receive messages through mailbox</a:t>
            </a:r>
            <a:endParaRPr dirty="0"/>
          </a:p>
          <a:p>
            <a:pPr lvl="1"/>
            <a:r>
              <a:rPr dirty="0"/>
              <a:t>destroy a mailbox</a:t>
            </a:r>
            <a:endParaRPr dirty="0"/>
          </a:p>
          <a:p>
            <a:pPr lvl="1"/>
            <a:endParaRPr dirty="0"/>
          </a:p>
          <a:p>
            <a:r>
              <a:rPr dirty="0"/>
              <a:t>Primitives are defined as:</a:t>
            </a:r>
            <a:endParaRPr dirty="0"/>
          </a:p>
          <a:p>
            <a:pPr>
              <a:buNone/>
            </a:pPr>
            <a:r>
              <a:rPr dirty="0"/>
              <a:t>	</a:t>
            </a: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send</a:t>
            </a:r>
            <a:r>
              <a:rPr dirty="0"/>
              <a:t>(</a:t>
            </a:r>
            <a:r>
              <a:rPr i="1" dirty="0"/>
              <a:t>A, message</a:t>
            </a:r>
            <a:r>
              <a:rPr dirty="0"/>
              <a:t>) – send a message to mailbox A</a:t>
            </a:r>
            <a:endParaRPr dirty="0"/>
          </a:p>
          <a:p>
            <a:pPr>
              <a:buNone/>
            </a:pPr>
            <a:r>
              <a:rPr dirty="0"/>
              <a:t>	</a:t>
            </a: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receive</a:t>
            </a:r>
            <a:r>
              <a:rPr dirty="0"/>
              <a:t>(</a:t>
            </a:r>
            <a:r>
              <a:rPr i="1" dirty="0"/>
              <a:t>A, message</a:t>
            </a:r>
            <a:r>
              <a:rPr dirty="0"/>
              <a:t>) – receive a message from mailbox A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>
          <a:xfrm>
            <a:off x="1314450" y="369888"/>
            <a:ext cx="1171575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Indirect Communication</a:t>
            </a:r>
            <a:endParaRPr dirty="0"/>
          </a:p>
        </p:txBody>
      </p:sp>
      <p:sp>
        <p:nvSpPr>
          <p:cNvPr id="81922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542713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Mailbox sharing</a:t>
            </a:r>
            <a:endParaRPr dirty="0"/>
          </a:p>
          <a:p>
            <a:pPr lvl="1"/>
            <a:r>
              <a:rPr i="1" dirty="0"/>
              <a:t>P</a:t>
            </a:r>
            <a:r>
              <a:rPr i="1" baseline="-25000" dirty="0"/>
              <a:t>1</a:t>
            </a:r>
            <a:r>
              <a:rPr i="1" dirty="0"/>
              <a:t>, P</a:t>
            </a:r>
            <a:r>
              <a:rPr i="1" baseline="-25000" dirty="0"/>
              <a:t>2</a:t>
            </a:r>
            <a:r>
              <a:rPr i="1" dirty="0"/>
              <a:t>,</a:t>
            </a:r>
            <a:r>
              <a:rPr dirty="0"/>
              <a:t> and</a:t>
            </a:r>
            <a:r>
              <a:rPr i="1" dirty="0"/>
              <a:t> P</a:t>
            </a:r>
            <a:r>
              <a:rPr i="1" baseline="-25000" dirty="0"/>
              <a:t>3</a:t>
            </a:r>
            <a:r>
              <a:rPr dirty="0"/>
              <a:t> share mailbox A</a:t>
            </a:r>
            <a:endParaRPr dirty="0"/>
          </a:p>
          <a:p>
            <a:pPr lvl="1"/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, sends;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i="1" dirty="0"/>
              <a:t> </a:t>
            </a:r>
            <a:r>
              <a:rPr dirty="0"/>
              <a:t>and</a:t>
            </a:r>
            <a:r>
              <a:rPr i="1" dirty="0"/>
              <a:t> P</a:t>
            </a:r>
            <a:r>
              <a:rPr i="1" baseline="-25000" dirty="0"/>
              <a:t>3</a:t>
            </a:r>
            <a:r>
              <a:rPr dirty="0"/>
              <a:t> receive</a:t>
            </a:r>
            <a:endParaRPr dirty="0"/>
          </a:p>
          <a:p>
            <a:pPr lvl="1"/>
            <a:r>
              <a:rPr dirty="0"/>
              <a:t>Who gets the message?</a:t>
            </a:r>
            <a:endParaRPr dirty="0"/>
          </a:p>
          <a:p>
            <a:pPr lvl="1"/>
            <a:endParaRPr dirty="0"/>
          </a:p>
          <a:p>
            <a:r>
              <a:rPr dirty="0"/>
              <a:t>Solutions</a:t>
            </a:r>
            <a:endParaRPr dirty="0"/>
          </a:p>
          <a:p>
            <a:pPr lvl="1"/>
            <a:r>
              <a:rPr dirty="0"/>
              <a:t>Allow a link to be associated with at most two processes</a:t>
            </a:r>
            <a:endParaRPr dirty="0"/>
          </a:p>
          <a:p>
            <a:pPr lvl="1"/>
            <a:r>
              <a:rPr dirty="0"/>
              <a:t>Allow only one process at a time to execute a receive operation</a:t>
            </a:r>
            <a:endParaRPr dirty="0"/>
          </a:p>
          <a:p>
            <a:pPr lvl="1"/>
            <a:r>
              <a:rPr dirty="0"/>
              <a:t>Allow the system to select arbitrarily the receiver.  Sender is notified who the receiver was.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Synchronization</a:t>
            </a:r>
            <a:endParaRPr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 vert="horz" wrap="square" lIns="130622" tIns="65311" rIns="130622" bIns="65311" numCol="1" anchor="t" anchorCtr="0" compatLnSpc="1"/>
          <a:lstStyle/>
          <a:p>
            <a:pPr marL="542925" marR="0" lvl="0" indent="-54292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Message passing may be either blocking or non-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blocking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542925" marR="0" lvl="0" indent="-54292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542925" marR="0" lvl="0" indent="-54292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Blocking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synchronous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1141730" marR="0" lvl="1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Blocking send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has the sender block until the message is received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1141730" marR="0" lvl="1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Blocking receive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has the receiver block until a message is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available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1141730" marR="0" lvl="1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542925" marR="0" lvl="0" indent="-54292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Non-blocking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asynchronous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1141730" marR="0" lvl="1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Non-blocking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send has the sender send the message and continue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1141730" marR="0" lvl="1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Non-blocking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receive has the receiver receive a valid message or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null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} 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Synchronization (Cont.)</a:t>
            </a:r>
            <a:endParaRPr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 vert="horz" wrap="square" lIns="130622" tIns="65311" rIns="130622" bIns="65311" numCol="1" anchor="t" anchorCtr="0" compatLnSpc="1"/>
          <a:lstStyle/>
          <a:p>
            <a:pPr marL="57023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Different combinations possible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114173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If both send and receive are blocking, we have a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rendezvous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P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roducer-consumer becomes trivial</a:t>
            </a:r>
            <a:b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message </a:t>
            </a:r>
            <a:r>
              <a:rPr kumimoji="1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next_produced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; 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while (true)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{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  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/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* produce an item in next produced */ 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  send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(</a:t>
            </a:r>
            <a:r>
              <a:rPr kumimoji="1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next_produced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); 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MS PGothic" panose="020B0600070205080204" pitchFamily="-84" charset="-128"/>
                <a:cs typeface="Courier New" panose="02070309020205020404"/>
              </a:rPr>
              <a:t>} 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-84" charset="-128"/>
              <a:cs typeface="Courier New" panose="02070309020205020404"/>
            </a:endParaRPr>
          </a:p>
        </p:txBody>
      </p:sp>
      <p:sp>
        <p:nvSpPr>
          <p:cNvPr id="86019" name="TextBox 1"/>
          <p:cNvSpPr txBox="1"/>
          <p:nvPr/>
        </p:nvSpPr>
        <p:spPr>
          <a:xfrm>
            <a:off x="1303338" y="5518150"/>
            <a:ext cx="1030287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message next_consumed;</a:t>
            </a:r>
            <a:endParaRPr sz="24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while (true) {</a:t>
            </a:r>
            <a:endParaRPr sz="24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   receive(next_consumed);</a:t>
            </a:r>
            <a:endParaRPr sz="24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   </a:t>
            </a:r>
            <a:endParaRPr sz="24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   /* consume the item in next consumed */</a:t>
            </a:r>
            <a:endParaRPr sz="2400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r>
              <a:rPr sz="2400" dirty="0">
                <a:latin typeface="Courier New" panose="02070309020205020404" pitchFamily="-84" charset="0"/>
                <a:cs typeface="Courier New" panose="02070309020205020404" pitchFamily="-84" charset="0"/>
              </a:rPr>
              <a:t>}</a:t>
            </a:r>
            <a:endParaRPr sz="2400" dirty="0">
              <a:latin typeface="Courier New" panose="02070309020205020404" pitchFamily="-84" charset="0"/>
              <a:ea typeface="Courier New" panose="02070309020205020404" pitchFamily="-8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Buffering</a:t>
            </a:r>
            <a:endParaRPr dirty="0"/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290300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Queue of messages attached to the link; implemented in one of three ways</a:t>
            </a:r>
            <a:endParaRPr dirty="0"/>
          </a:p>
          <a:p>
            <a:pPr lvl="1">
              <a:buNone/>
            </a:pPr>
            <a:r>
              <a:rPr dirty="0">
                <a:solidFill>
                  <a:srgbClr val="CC6600"/>
                </a:solidFill>
              </a:rPr>
              <a:t>1.</a:t>
            </a:r>
            <a:r>
              <a:rPr dirty="0"/>
              <a:t>	Zero capacity – 0 messages</a:t>
            </a:r>
            <a:br>
              <a:rPr dirty="0"/>
            </a:br>
            <a:r>
              <a:rPr dirty="0"/>
              <a:t>Sender must wait for receiver (rendezvous)</a:t>
            </a:r>
            <a:endParaRPr dirty="0"/>
          </a:p>
          <a:p>
            <a:pPr lvl="1">
              <a:buNone/>
            </a:pPr>
            <a:r>
              <a:rPr dirty="0">
                <a:solidFill>
                  <a:srgbClr val="CC6600"/>
                </a:solidFill>
              </a:rPr>
              <a:t>2.</a:t>
            </a:r>
            <a:r>
              <a:rPr dirty="0"/>
              <a:t>	Bounded capacity – finite length of </a:t>
            </a:r>
            <a:r>
              <a:rPr i="1" dirty="0"/>
              <a:t>n</a:t>
            </a:r>
            <a:r>
              <a:rPr dirty="0"/>
              <a:t> messages</a:t>
            </a:r>
            <a:br>
              <a:rPr dirty="0"/>
            </a:br>
            <a:r>
              <a:rPr dirty="0"/>
              <a:t>Sender must wait if link full</a:t>
            </a:r>
            <a:endParaRPr dirty="0"/>
          </a:p>
          <a:p>
            <a:pPr lvl="1">
              <a:buNone/>
            </a:pPr>
            <a:r>
              <a:rPr dirty="0">
                <a:solidFill>
                  <a:srgbClr val="CC6600"/>
                </a:solidFill>
              </a:rPr>
              <a:t>3.</a:t>
            </a:r>
            <a:r>
              <a:rPr dirty="0"/>
              <a:t>	Unbounded capacity – infinite length </a:t>
            </a:r>
            <a:br>
              <a:rPr dirty="0"/>
            </a:br>
            <a:r>
              <a:rPr dirty="0"/>
              <a:t>Sender never waits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2365375" y="369888"/>
            <a:ext cx="9159875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Concept</a:t>
            </a:r>
            <a:endParaRPr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 vert="horz" wrap="square" lIns="130622" tIns="65311" rIns="130622" bIns="65311" numCol="1" anchor="t" anchorCtr="0" compatLnSpc="1"/>
          <a:p>
            <a:pPr>
              <a:lnSpc>
                <a:spcPct val="90000"/>
              </a:lnSpc>
            </a:pPr>
            <a:r>
              <a:rPr b="1"/>
              <a:t>An operating system executes a variety of programs:</a:t>
            </a:r>
            <a:endParaRPr b="1"/>
          </a:p>
          <a:p>
            <a:pPr lvl="1">
              <a:lnSpc>
                <a:spcPct val="90000"/>
              </a:lnSpc>
            </a:pPr>
            <a:r>
              <a:rPr b="1"/>
              <a:t>Batch system –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jobs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>
              <a:lnSpc>
                <a:spcPct val="90000"/>
              </a:lnSpc>
            </a:pPr>
            <a:r>
              <a:rPr b="1"/>
              <a:t>Time-shared systems –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user programs </a:t>
            </a:r>
            <a:r>
              <a:rPr b="1"/>
              <a:t>or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tasks</a:t>
            </a:r>
            <a:endParaRPr b="1"/>
          </a:p>
          <a:p>
            <a:pPr>
              <a:lnSpc>
                <a:spcPct val="90000"/>
              </a:lnSpc>
            </a:pPr>
            <a:r>
              <a:rPr b="1"/>
              <a:t>Textbook uses the terms </a:t>
            </a:r>
            <a:r>
              <a:rPr b="1" i="1"/>
              <a:t>job</a:t>
            </a:r>
            <a:r>
              <a:rPr b="1"/>
              <a:t> and </a:t>
            </a:r>
            <a:r>
              <a:rPr b="1" i="1"/>
              <a:t>process</a:t>
            </a:r>
            <a:r>
              <a:rPr b="1"/>
              <a:t> almost interchangeably</a:t>
            </a:r>
            <a:endParaRPr b="1"/>
          </a:p>
          <a:p>
            <a:pPr>
              <a:lnSpc>
                <a:spcPct val="90000"/>
              </a:lnSpc>
            </a:pPr>
            <a:r>
              <a:rPr b="1">
                <a:solidFill>
                  <a:srgbClr val="3366FF"/>
                </a:solidFill>
              </a:rPr>
              <a:t>Process</a:t>
            </a:r>
            <a:r>
              <a:rPr b="1"/>
              <a:t> – a program in execution; process execution must progress in sequential fashion</a:t>
            </a:r>
            <a:endParaRPr b="1"/>
          </a:p>
          <a:p>
            <a:r>
              <a:rPr b="1"/>
              <a:t>Multiple parts</a:t>
            </a:r>
            <a:endParaRPr b="1"/>
          </a:p>
          <a:p>
            <a:pPr lvl="1"/>
            <a:r>
              <a:rPr b="1"/>
              <a:t>The program code, also called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text section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r>
              <a:rPr b="1"/>
              <a:t>Current activity including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 program</a:t>
            </a:r>
            <a:r>
              <a:rPr b="1"/>
              <a:t>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counter</a:t>
            </a:r>
            <a:r>
              <a:rPr b="1"/>
              <a:t>, processor registers</a:t>
            </a:r>
            <a:endParaRPr b="1"/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Stack</a:t>
            </a:r>
            <a:r>
              <a:rPr b="1"/>
              <a:t> containing temporary data</a:t>
            </a:r>
            <a:endParaRPr b="1"/>
          </a:p>
          <a:p>
            <a:pPr lvl="2"/>
            <a:r>
              <a:rPr b="1"/>
              <a:t>Function parameters, return addresses, local variables</a:t>
            </a:r>
            <a:endParaRPr b="1"/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Data section</a:t>
            </a:r>
            <a:r>
              <a:rPr b="1"/>
              <a:t> containing global variables</a:t>
            </a:r>
            <a:endParaRPr b="1"/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Heap</a:t>
            </a:r>
            <a:r>
              <a:rPr b="1"/>
              <a:t> containing memory dynamically allocated during run time</a:t>
            </a:r>
            <a:endParaRPr b="1"/>
          </a:p>
          <a:p>
            <a:r>
              <a:rPr b="1"/>
              <a:t>Program is </a:t>
            </a:r>
            <a:r>
              <a:rPr b="1" i="1"/>
              <a:t>passive</a:t>
            </a:r>
            <a:r>
              <a:rPr b="1"/>
              <a:t> entity stored on disk (</a:t>
            </a:r>
            <a:r>
              <a:rPr b="1">
                <a:solidFill>
                  <a:srgbClr val="3366FF"/>
                </a:solidFill>
              </a:rPr>
              <a:t>executable file</a:t>
            </a:r>
            <a:r>
              <a:rPr b="1"/>
              <a:t>), process is </a:t>
            </a:r>
            <a:r>
              <a:rPr b="1" i="1"/>
              <a:t>active </a:t>
            </a:r>
            <a:endParaRPr b="1" i="1"/>
          </a:p>
          <a:p>
            <a:pPr lvl="1"/>
            <a:r>
              <a:rPr b="1"/>
              <a:t>Program becomes process when executable file loaded into memory</a:t>
            </a:r>
            <a:endParaRPr b="1"/>
          </a:p>
          <a:p>
            <a:r>
              <a:rPr b="1"/>
              <a:t>Execution of program started via GUI mouse clicks, command line entry of its name, </a:t>
            </a:r>
            <a:r>
              <a:rPr b="1" err="1"/>
              <a:t>etc</a:t>
            </a:r>
            <a:endParaRPr b="1"/>
          </a:p>
          <a:p>
            <a:r>
              <a:rPr b="1"/>
              <a:t>One program can be several processes</a:t>
            </a:r>
            <a:endParaRPr b="1"/>
          </a:p>
          <a:p>
            <a:pPr lvl="1"/>
            <a:r>
              <a:rPr b="1"/>
              <a:t>Consider multiple users executing the same program</a:t>
            </a:r>
            <a:endParaRPr b="1"/>
          </a:p>
          <a:p>
            <a:pPr>
              <a:lnSpc>
                <a:spcPct val="90000"/>
              </a:lnSpc>
            </a:pPr>
            <a:endParaRPr b="1"/>
          </a:p>
          <a:p>
            <a:pPr>
              <a:lnSpc>
                <a:spcPct val="90000"/>
              </a:lnSpc>
              <a:buNone/>
            </a:pP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Examples of IPC Systems - POSIX</a:t>
            </a:r>
            <a:endParaRPr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 vert="horz" wrap="square" lIns="130622" tIns="65311" rIns="130622" bIns="65311" numCol="1" anchor="t" anchorCtr="0" compatLnSpc="1"/>
          <a:lstStyle/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POSIX Shared Memory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106045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Process first creates shared memory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segment</a:t>
            </a:r>
            <a:b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</a:b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shm</a:t>
            </a:r>
            <a:r>
              <a:rPr kumimoji="1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_</a:t>
            </a: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fd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= </a:t>
            </a: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shm</a:t>
            </a:r>
            <a:r>
              <a:rPr kumimoji="1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_</a:t>
            </a: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open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(name, O CREAT | O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RDWR,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0666)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;</a:t>
            </a:r>
            <a:endParaRPr kumimoji="1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-84" charset="0"/>
              <a:ea typeface="MS PGothic" panose="020B0600070205080204" pitchFamily="-84" charset="-128"/>
              <a:cs typeface="Courier New" panose="02070309020205020404" pitchFamily="-84" charset="0"/>
            </a:endParaRPr>
          </a:p>
          <a:p>
            <a:pPr marL="106045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Also used to open an existing segment to share it 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106045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Set the size of the object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84" charset="-128"/>
                <a:cs typeface="MS PGothic" panose="020B0600070205080204" pitchFamily="-84" charset="-128"/>
              </a:rPr>
              <a:t>	</a:t>
            </a:r>
            <a:r>
              <a:rPr kumimoji="1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ftruncate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(</a:t>
            </a:r>
            <a:r>
              <a:rPr kumimoji="1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shm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 </a:t>
            </a:r>
            <a:r>
              <a:rPr kumimoji="1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fd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, 4096); 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-84" charset="0"/>
              <a:ea typeface="MS PGothic" panose="020B0600070205080204" pitchFamily="-84" charset="-128"/>
              <a:cs typeface="Courier New" panose="02070309020205020404" pitchFamily="-84" charset="0"/>
            </a:endParaRPr>
          </a:p>
          <a:p>
            <a:pPr marL="106045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Now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</a:rPr>
              <a:t>the process could write to the shared memory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</a:endParaRPr>
          </a:p>
          <a:p>
            <a:pPr marL="1060450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None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	</a:t>
            </a: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sprintf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(shared memory, "Writing to shared memory")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-84" charset="0"/>
                <a:ea typeface="MS PGothic" panose="020B0600070205080204" pitchFamily="-84" charset="-128"/>
                <a:cs typeface="Courier New" panose="02070309020205020404" pitchFamily="-84" charset="0"/>
              </a:rPr>
              <a:t>;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-84" charset="0"/>
              <a:ea typeface="MS PGothic" panose="020B0600070205080204" pitchFamily="-84" charset="-128"/>
              <a:cs typeface="Courier New" panose="02070309020205020404" pitchFamily="-8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IPC POSIX Producer</a:t>
            </a:r>
            <a:endParaRPr dirty="0"/>
          </a:p>
        </p:txBody>
      </p:sp>
      <p:pic>
        <p:nvPicPr>
          <p:cNvPr id="92162" name="Picture 1" descr="Screen Shot 2013-03-14 at 6.46.57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0" y="1204913"/>
            <a:ext cx="5632450" cy="767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IPC POSIX Consumer</a:t>
            </a:r>
            <a:endParaRPr dirty="0"/>
          </a:p>
        </p:txBody>
      </p:sp>
      <p:pic>
        <p:nvPicPr>
          <p:cNvPr id="94210" name="Picture 1" descr="Screen Shot 2013-03-12 at 1.38.4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938" y="1189038"/>
            <a:ext cx="6781800" cy="755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Examples of IPC Systems - Mach</a:t>
            </a:r>
            <a:endParaRPr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30622" tIns="65311" rIns="130622" bIns="65311" anchor="t" anchorCtr="0"/>
          <a:p>
            <a:r>
              <a:rPr dirty="0"/>
              <a:t>Mach communication is message based</a:t>
            </a:r>
            <a:endParaRPr dirty="0"/>
          </a:p>
          <a:p>
            <a:pPr lvl="1"/>
            <a:r>
              <a:rPr dirty="0"/>
              <a:t>Even system calls are messages</a:t>
            </a:r>
            <a:endParaRPr dirty="0"/>
          </a:p>
          <a:p>
            <a:pPr lvl="1"/>
            <a:r>
              <a:rPr dirty="0"/>
              <a:t>Each task gets two mailboxes at creation- Kernel and Notify</a:t>
            </a:r>
            <a:endParaRPr dirty="0"/>
          </a:p>
          <a:p>
            <a:pPr lvl="1"/>
            <a:r>
              <a:rPr dirty="0"/>
              <a:t>Only three system calls needed for message transfer</a:t>
            </a:r>
            <a:endParaRPr dirty="0"/>
          </a:p>
          <a:p>
            <a:pPr lvl="1">
              <a:buNone/>
            </a:pP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	msg_send(), msg_receive(), msg_rpc()</a:t>
            </a:r>
            <a:endParaRPr b="1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lvl="1"/>
            <a:r>
              <a:rPr dirty="0"/>
              <a:t>Mailboxes needed for commuication, created via</a:t>
            </a:r>
            <a:endParaRPr dirty="0"/>
          </a:p>
          <a:p>
            <a:pPr lvl="1">
              <a:buNone/>
            </a:pPr>
            <a:r>
              <a:rPr b="1" dirty="0">
                <a:latin typeface="Courier New" panose="02070309020205020404" pitchFamily="-84" charset="0"/>
                <a:cs typeface="Courier New" panose="02070309020205020404" pitchFamily="-84" charset="0"/>
              </a:rPr>
              <a:t>	port_allocate()</a:t>
            </a:r>
            <a:endParaRPr b="1" dirty="0"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lvl="1"/>
            <a:r>
              <a:rPr dirty="0"/>
              <a:t>Send and receive are flexible, for example four options if mailbox full:</a:t>
            </a:r>
            <a:endParaRPr dirty="0"/>
          </a:p>
          <a:p>
            <a:pPr lvl="2"/>
            <a:r>
              <a:rPr dirty="0"/>
              <a:t>Wait indefinitely</a:t>
            </a:r>
            <a:endParaRPr dirty="0"/>
          </a:p>
          <a:p>
            <a:pPr lvl="2"/>
            <a:r>
              <a:rPr dirty="0"/>
              <a:t>Wait at most n milliseconds</a:t>
            </a:r>
            <a:endParaRPr dirty="0"/>
          </a:p>
          <a:p>
            <a:pPr lvl="2"/>
            <a:r>
              <a:rPr dirty="0"/>
              <a:t>Return immediately</a:t>
            </a:r>
            <a:endParaRPr dirty="0"/>
          </a:p>
          <a:p>
            <a:pPr lvl="2"/>
            <a:r>
              <a:rPr dirty="0"/>
              <a:t>Temporarily cache a message</a:t>
            </a:r>
            <a:endParaRPr dirty="0"/>
          </a:p>
          <a:p>
            <a:pPr lvl="1"/>
            <a:endParaRPr b="1" dirty="0">
              <a:latin typeface="Courier New" panose="02070309020205020404" pitchFamily="-84" charset="0"/>
              <a:ea typeface="Courier New" panose="02070309020205020404" pitchFamily="-8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r>
              <a:rPr sz="4000" dirty="0"/>
              <a:t>Examples of IPC Systems – Windows</a:t>
            </a:r>
            <a:endParaRPr sz="4000" dirty="0"/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Message-passing centric via </a:t>
            </a:r>
            <a:r>
              <a:rPr b="1" dirty="0">
                <a:solidFill>
                  <a:srgbClr val="0000FF"/>
                </a:solidFill>
              </a:rPr>
              <a:t>advanced local procedure call </a:t>
            </a:r>
            <a:r>
              <a:rPr b="1" dirty="0">
                <a:solidFill>
                  <a:srgbClr val="000000"/>
                </a:solidFill>
              </a:rPr>
              <a:t>(</a:t>
            </a:r>
            <a:r>
              <a:rPr b="1" dirty="0">
                <a:solidFill>
                  <a:srgbClr val="0000FF"/>
                </a:solidFill>
              </a:rPr>
              <a:t>LPC</a:t>
            </a:r>
            <a:r>
              <a:rPr b="1" dirty="0">
                <a:solidFill>
                  <a:srgbClr val="000000"/>
                </a:solidFill>
              </a:rPr>
              <a:t>)</a:t>
            </a:r>
            <a:r>
              <a:rPr dirty="0"/>
              <a:t> facility</a:t>
            </a:r>
            <a:endParaRPr dirty="0"/>
          </a:p>
          <a:p>
            <a:pPr lvl="1"/>
            <a:r>
              <a:rPr dirty="0"/>
              <a:t>Only works between processes on the same system</a:t>
            </a:r>
            <a:endParaRPr dirty="0"/>
          </a:p>
          <a:p>
            <a:pPr lvl="1"/>
            <a:r>
              <a:rPr dirty="0"/>
              <a:t>Uses ports (like mailboxes) to establish and maintain communication channels</a:t>
            </a:r>
            <a:endParaRPr dirty="0"/>
          </a:p>
          <a:p>
            <a:pPr lvl="1"/>
            <a:r>
              <a:rPr dirty="0"/>
              <a:t>Communication works as follows:</a:t>
            </a:r>
            <a:endParaRPr dirty="0"/>
          </a:p>
          <a:p>
            <a:pPr lvl="2"/>
            <a:r>
              <a:rPr dirty="0"/>
              <a:t>The client opens a handle to the subsystem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b="1" dirty="0">
                <a:solidFill>
                  <a:srgbClr val="0000FF"/>
                </a:solidFill>
                <a:ea typeface="MS PGothic" panose="020B0600070205080204" pitchFamily="-84" charset="-128"/>
              </a:rPr>
              <a:t>connection port</a:t>
            </a:r>
            <a:r>
              <a:rPr lang="en-US" altLang="ja-JP" dirty="0"/>
              <a:t> object.</a:t>
            </a:r>
            <a:endParaRPr lang="en-US" altLang="ja-JP" dirty="0"/>
          </a:p>
          <a:p>
            <a:pPr lvl="2"/>
            <a:r>
              <a:rPr dirty="0"/>
              <a:t>The client sends a connection request.</a:t>
            </a:r>
            <a:endParaRPr dirty="0"/>
          </a:p>
          <a:p>
            <a:pPr lvl="2"/>
            <a:r>
              <a:rPr dirty="0"/>
              <a:t>The server creates two private </a:t>
            </a:r>
            <a:r>
              <a:rPr b="1" dirty="0">
                <a:solidFill>
                  <a:srgbClr val="0000FF"/>
                </a:solidFill>
                <a:ea typeface="MS PGothic" panose="020B0600070205080204" pitchFamily="-84" charset="-128"/>
              </a:rPr>
              <a:t>communication ports </a:t>
            </a:r>
            <a:r>
              <a:rPr dirty="0"/>
              <a:t>and returns the handle to one of them to the client.</a:t>
            </a:r>
            <a:endParaRPr dirty="0"/>
          </a:p>
          <a:p>
            <a:pPr lvl="2"/>
            <a:r>
              <a:rPr dirty="0"/>
              <a:t>The client and server use the corresponding port handle to send messages or callbacks and to listen for replies.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r>
              <a:rPr dirty="0"/>
              <a:t>Local Procedure Calls in Windows XP</a:t>
            </a:r>
            <a:endParaRPr dirty="0"/>
          </a:p>
        </p:txBody>
      </p:sp>
      <p:pic>
        <p:nvPicPr>
          <p:cNvPr id="100354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2441575"/>
            <a:ext cx="9850438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1308100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sz="4000" dirty="0"/>
              <a:t>Communications in Client-Server Systems</a:t>
            </a:r>
            <a:endParaRPr sz="4000" dirty="0"/>
          </a:p>
        </p:txBody>
      </p:sp>
      <p:sp>
        <p:nvSpPr>
          <p:cNvPr id="1024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30622" tIns="65311" rIns="130622" bIns="65311" anchor="t" anchorCtr="0"/>
          <a:p>
            <a:r>
              <a:rPr dirty="0"/>
              <a:t>Sockets</a:t>
            </a:r>
            <a:endParaRPr dirty="0"/>
          </a:p>
          <a:p>
            <a:endParaRPr dirty="0"/>
          </a:p>
          <a:p>
            <a:r>
              <a:rPr dirty="0"/>
              <a:t>Remote Procedure Calls</a:t>
            </a:r>
            <a:endParaRPr dirty="0"/>
          </a:p>
          <a:p>
            <a:endParaRPr dirty="0"/>
          </a:p>
          <a:p>
            <a:r>
              <a:rPr dirty="0"/>
              <a:t>Pipes</a:t>
            </a:r>
            <a:endParaRPr dirty="0"/>
          </a:p>
          <a:p>
            <a:endParaRPr dirty="0"/>
          </a:p>
          <a:p>
            <a:r>
              <a:rPr dirty="0"/>
              <a:t>Remote Method Invocation (Java)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Sockets</a:t>
            </a:r>
            <a:endParaRPr dirty="0"/>
          </a:p>
        </p:txBody>
      </p:sp>
      <p:sp>
        <p:nvSpPr>
          <p:cNvPr id="104450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0466388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A </a:t>
            </a:r>
            <a:r>
              <a:rPr b="1" dirty="0">
                <a:solidFill>
                  <a:srgbClr val="0000FF"/>
                </a:solidFill>
              </a:rPr>
              <a:t>socket </a:t>
            </a:r>
            <a:r>
              <a:rPr dirty="0"/>
              <a:t>is defined as an endpoint for communication</a:t>
            </a:r>
            <a:endParaRPr dirty="0"/>
          </a:p>
          <a:p>
            <a:endParaRPr dirty="0"/>
          </a:p>
          <a:p>
            <a:r>
              <a:rPr dirty="0"/>
              <a:t>Concatenation of IP address and </a:t>
            </a:r>
            <a:r>
              <a:rPr b="1" dirty="0">
                <a:solidFill>
                  <a:srgbClr val="0000FF"/>
                </a:solidFill>
              </a:rPr>
              <a:t>port</a:t>
            </a:r>
            <a:r>
              <a:rPr dirty="0"/>
              <a:t> – a number included at start of message packet to differentiate network services on a host</a:t>
            </a:r>
            <a:endParaRPr dirty="0"/>
          </a:p>
          <a:p>
            <a:endParaRPr dirty="0"/>
          </a:p>
          <a:p>
            <a:r>
              <a:rPr dirty="0"/>
              <a:t>The socket </a:t>
            </a:r>
            <a:r>
              <a:rPr b="1" dirty="0"/>
              <a:t>161.25.19.8:1625</a:t>
            </a:r>
            <a:r>
              <a:rPr dirty="0"/>
              <a:t> refers to port </a:t>
            </a:r>
            <a:r>
              <a:rPr b="1" dirty="0"/>
              <a:t>1625</a:t>
            </a:r>
            <a:r>
              <a:rPr dirty="0"/>
              <a:t> on host </a:t>
            </a:r>
            <a:r>
              <a:rPr b="1" dirty="0"/>
              <a:t>161.25.19.8</a:t>
            </a:r>
            <a:endParaRPr b="1" dirty="0"/>
          </a:p>
          <a:p>
            <a:endParaRPr b="1" dirty="0"/>
          </a:p>
          <a:p>
            <a:r>
              <a:rPr dirty="0"/>
              <a:t>Communication consists between a pair of sockets</a:t>
            </a:r>
            <a:endParaRPr dirty="0"/>
          </a:p>
          <a:p>
            <a:endParaRPr dirty="0"/>
          </a:p>
          <a:p>
            <a:r>
              <a:rPr dirty="0"/>
              <a:t>All ports below 1024 are </a:t>
            </a:r>
            <a:r>
              <a:rPr b="1" i="1" dirty="0"/>
              <a:t>well known</a:t>
            </a:r>
            <a:r>
              <a:rPr dirty="0"/>
              <a:t>, used for standard services</a:t>
            </a:r>
            <a:endParaRPr dirty="0"/>
          </a:p>
          <a:p>
            <a:endParaRPr dirty="0"/>
          </a:p>
          <a:p>
            <a:r>
              <a:rPr dirty="0"/>
              <a:t>Special IP address 127.0.0.1 (</a:t>
            </a:r>
            <a:r>
              <a:rPr b="1" dirty="0">
                <a:solidFill>
                  <a:srgbClr val="0000FF"/>
                </a:solidFill>
              </a:rPr>
              <a:t>loopback</a:t>
            </a:r>
            <a:r>
              <a:rPr dirty="0"/>
              <a:t>) to refer to system on which process is running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Socket Communication</a:t>
            </a:r>
            <a:endParaRPr dirty="0"/>
          </a:p>
        </p:txBody>
      </p:sp>
      <p:pic>
        <p:nvPicPr>
          <p:cNvPr id="10649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638" y="1989138"/>
            <a:ext cx="9705975" cy="590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Sockets in Java</a:t>
            </a:r>
            <a:endParaRPr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5129213" cy="6040438"/>
          </a:xfrm>
        </p:spPr>
        <p:txBody>
          <a:bodyPr vert="horz" wrap="square" lIns="130622" tIns="65311" rIns="130622" bIns="65311" numCol="1" anchor="t" anchorCtr="0" compatLnSpc="1"/>
          <a:p>
            <a:r>
              <a:t>Three types of sockets</a:t>
            </a:r>
          </a:p>
          <a:p>
            <a:pPr lvl="1"/>
            <a:r>
              <a:rPr b="1">
                <a:solidFill>
                  <a:srgbClr val="0000FF"/>
                </a:solidFill>
                <a:ea typeface="MS PGothic" panose="020B0600070205080204" pitchFamily="-84" charset="-128"/>
              </a:rPr>
              <a:t>Connection-oriented </a:t>
            </a:r>
            <a:r>
              <a:rPr>
                <a:ea typeface="MS PGothic" panose="020B0600070205080204" pitchFamily="-84" charset="-128"/>
              </a:rPr>
              <a:t>(</a:t>
            </a:r>
            <a:r>
              <a:rPr b="1">
                <a:solidFill>
                  <a:srgbClr val="0000FF"/>
                </a:solidFill>
                <a:ea typeface="MS PGothic" panose="020B0600070205080204" pitchFamily="-84" charset="-128"/>
              </a:rPr>
              <a:t>TCP</a:t>
            </a:r>
            <a:r>
              <a:rPr>
                <a:ea typeface="MS PGothic" panose="020B0600070205080204" pitchFamily="-84" charset="-128"/>
              </a:rPr>
              <a:t>)</a:t>
            </a:r>
            <a:endParaRPr>
              <a:ea typeface="MS PGothic" panose="020B0600070205080204" pitchFamily="-84" charset="-128"/>
            </a:endParaRPr>
          </a:p>
          <a:p>
            <a:pPr lvl="1"/>
            <a:r>
              <a:rPr b="1">
                <a:solidFill>
                  <a:srgbClr val="0000FF"/>
                </a:solidFill>
                <a:ea typeface="MS PGothic" panose="020B0600070205080204" pitchFamily="-84" charset="-128"/>
              </a:rPr>
              <a:t>Connectionless</a:t>
            </a:r>
            <a:r>
              <a:rPr>
                <a:ea typeface="MS PGothic" panose="020B0600070205080204" pitchFamily="-84" charset="-128"/>
              </a:rPr>
              <a:t> (</a:t>
            </a:r>
            <a:r>
              <a:rPr b="1">
                <a:solidFill>
                  <a:srgbClr val="0000FF"/>
                </a:solidFill>
                <a:ea typeface="MS PGothic" panose="020B0600070205080204" pitchFamily="-84" charset="-128"/>
              </a:rPr>
              <a:t>UDP</a:t>
            </a:r>
            <a:r>
              <a:rPr>
                <a:ea typeface="MS PGothic" panose="020B0600070205080204" pitchFamily="-84" charset="-128"/>
              </a:rPr>
              <a:t>)</a:t>
            </a:r>
            <a:endParaRPr>
              <a:ea typeface="MS PGothic" panose="020B0600070205080204" pitchFamily="-84" charset="-128"/>
            </a:endParaRPr>
          </a:p>
          <a:p>
            <a:pPr lvl="1"/>
            <a:r>
              <a:rPr b="1" err="1">
                <a:latin typeface="Courier New" panose="02070309020205020404" pitchFamily="-84" charset="0"/>
                <a:cs typeface="Courier New" panose="02070309020205020404" pitchFamily="-84" charset="0"/>
              </a:rPr>
              <a:t>MulticastSocket</a:t>
            </a:r>
            <a:r>
              <a:rPr>
                <a:ea typeface="MS PGothic" panose="020B0600070205080204" pitchFamily="-84" charset="-128"/>
              </a:rPr>
              <a:t> class– data can be sent to multiple recipients</a:t>
            </a:r>
            <a:endParaRPr>
              <a:ea typeface="MS PGothic" panose="020B0600070205080204" pitchFamily="-84" charset="-128"/>
            </a:endParaRPr>
          </a:p>
          <a:p>
            <a:pPr>
              <a:buNone/>
            </a:pPr>
          </a:p>
          <a:p>
            <a:r>
              <a:t>Consider this </a:t>
            </a:r>
            <a:r>
              <a:rPr lang="en-US" altLang="en-US"/>
              <a:t>“</a:t>
            </a:r>
            <a:r>
              <a:t>Date</a:t>
            </a:r>
            <a:r>
              <a:rPr lang="en-US" altLang="en-US"/>
              <a:t>”</a:t>
            </a:r>
            <a:r>
              <a:t> server:</a:t>
            </a:r>
          </a:p>
          <a:p>
            <a:pPr lvl="1"/>
            <a:endParaRPr>
              <a:ea typeface="MS PGothic" panose="020B0600070205080204" pitchFamily="-84" charset="-128"/>
            </a:endParaRPr>
          </a:p>
          <a:p/>
        </p:txBody>
      </p:sp>
      <p:pic>
        <p:nvPicPr>
          <p:cNvPr id="108547" name="Picture 1" descr="Screen Shot 2012-12-04 at 1.11.28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513" y="1500188"/>
            <a:ext cx="7450137" cy="679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in Memory</a:t>
            </a:r>
            <a:endParaRPr dirty="0"/>
          </a:p>
        </p:txBody>
      </p:sp>
      <p:pic>
        <p:nvPicPr>
          <p:cNvPr id="1331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038" y="1903413"/>
            <a:ext cx="4367212" cy="613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Remote Procedure Calls</a:t>
            </a:r>
            <a:endParaRPr dirty="0"/>
          </a:p>
        </p:txBody>
      </p:sp>
      <p:sp>
        <p:nvSpPr>
          <p:cNvPr id="110594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410950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Remote procedure call (RPC) abstracts procedure calls between processes on networked systems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Again uses ports for service differentiation</a:t>
            </a:r>
            <a:endParaRPr dirty="0">
              <a:ea typeface="MS PGothic" panose="020B0600070205080204" pitchFamily="-84" charset="-128"/>
            </a:endParaRPr>
          </a:p>
          <a:p>
            <a:r>
              <a:rPr b="1" dirty="0">
                <a:solidFill>
                  <a:srgbClr val="0000FF"/>
                </a:solidFill>
              </a:rPr>
              <a:t>Stubs</a:t>
            </a:r>
            <a:r>
              <a:rPr dirty="0"/>
              <a:t> – client-side proxy for the actual procedure on the server</a:t>
            </a:r>
            <a:endParaRPr dirty="0"/>
          </a:p>
          <a:p>
            <a:r>
              <a:rPr dirty="0"/>
              <a:t>The client-side stub locates the server and </a:t>
            </a:r>
            <a:r>
              <a:rPr b="1" dirty="0">
                <a:solidFill>
                  <a:srgbClr val="0000FF"/>
                </a:solidFill>
              </a:rPr>
              <a:t>marshalls</a:t>
            </a:r>
            <a:r>
              <a:rPr dirty="0"/>
              <a:t> the parameters</a:t>
            </a:r>
            <a:endParaRPr dirty="0"/>
          </a:p>
          <a:p>
            <a:r>
              <a:rPr dirty="0"/>
              <a:t>The server-side stub receives this message, unpacks the marshalled parameters, and performs the procedure on the server</a:t>
            </a:r>
            <a:endParaRPr dirty="0"/>
          </a:p>
          <a:p>
            <a:r>
              <a:rPr dirty="0"/>
              <a:t>On Windows, stub code compile from specification written in </a:t>
            </a:r>
            <a:r>
              <a:rPr b="1" dirty="0">
                <a:solidFill>
                  <a:srgbClr val="0000FF"/>
                </a:solidFill>
              </a:rPr>
              <a:t>Microsoft Interface Definition Language </a:t>
            </a:r>
            <a:r>
              <a:rPr dirty="0"/>
              <a:t>(</a:t>
            </a:r>
            <a:r>
              <a:rPr b="1" dirty="0">
                <a:solidFill>
                  <a:srgbClr val="0000FF"/>
                </a:solidFill>
              </a:rPr>
              <a:t>MIDL</a:t>
            </a:r>
            <a:r>
              <a:rPr dirty="0"/>
              <a:t>)</a:t>
            </a:r>
            <a:endParaRPr dirty="0"/>
          </a:p>
          <a:p>
            <a:r>
              <a:rPr dirty="0"/>
              <a:t>Data representation handled via </a:t>
            </a:r>
            <a:r>
              <a:rPr b="1" dirty="0">
                <a:solidFill>
                  <a:srgbClr val="0000FF"/>
                </a:solidFill>
              </a:rPr>
              <a:t>External Data Representation </a:t>
            </a:r>
            <a:r>
              <a:rPr dirty="0"/>
              <a:t>(</a:t>
            </a:r>
            <a:r>
              <a:rPr b="1" dirty="0">
                <a:solidFill>
                  <a:srgbClr val="0000FF"/>
                </a:solidFill>
              </a:rPr>
              <a:t>XDL</a:t>
            </a:r>
            <a:r>
              <a:rPr dirty="0"/>
              <a:t>) format to account for different architectures</a:t>
            </a:r>
            <a:endParaRPr dirty="0"/>
          </a:p>
          <a:p>
            <a:pPr lvl="1"/>
            <a:r>
              <a:rPr b="1" dirty="0">
                <a:solidFill>
                  <a:srgbClr val="0000FF"/>
                </a:solidFill>
                <a:ea typeface="MS PGothic" panose="020B0600070205080204" pitchFamily="-84" charset="-128"/>
              </a:rPr>
              <a:t>Big-endian </a:t>
            </a:r>
            <a:r>
              <a:rPr dirty="0">
                <a:ea typeface="MS PGothic" panose="020B0600070205080204" pitchFamily="-84" charset="-128"/>
              </a:rPr>
              <a:t>and </a:t>
            </a:r>
            <a:r>
              <a:rPr b="1" dirty="0">
                <a:solidFill>
                  <a:srgbClr val="0000FF"/>
                </a:solidFill>
                <a:ea typeface="MS PGothic" panose="020B0600070205080204" pitchFamily="-84" charset="-128"/>
              </a:rPr>
              <a:t>little-endian</a:t>
            </a:r>
            <a:endParaRPr b="1" dirty="0">
              <a:solidFill>
                <a:srgbClr val="0000FF"/>
              </a:solidFill>
              <a:ea typeface="MS PGothic" panose="020B0600070205080204" pitchFamily="-84" charset="-128"/>
            </a:endParaRPr>
          </a:p>
          <a:p>
            <a:r>
              <a:rPr dirty="0"/>
              <a:t>Remote communication has more failure scenarios than local</a:t>
            </a:r>
            <a:endParaRPr dirty="0"/>
          </a:p>
          <a:p>
            <a:pPr lvl="1"/>
            <a:r>
              <a:rPr dirty="0">
                <a:ea typeface="MS PGothic" panose="020B0600070205080204" pitchFamily="-84" charset="-128"/>
              </a:rPr>
              <a:t>Messages can be delivered </a:t>
            </a:r>
            <a:r>
              <a:rPr b="1" i="1" dirty="0">
                <a:ea typeface="MS PGothic" panose="020B0600070205080204" pitchFamily="-84" charset="-128"/>
              </a:rPr>
              <a:t>exactly once </a:t>
            </a:r>
            <a:r>
              <a:rPr dirty="0">
                <a:ea typeface="MS PGothic" panose="020B0600070205080204" pitchFamily="-84" charset="-128"/>
              </a:rPr>
              <a:t>rather than </a:t>
            </a:r>
            <a:r>
              <a:rPr b="1" i="1" dirty="0">
                <a:ea typeface="MS PGothic" panose="020B0600070205080204" pitchFamily="-84" charset="-128"/>
              </a:rPr>
              <a:t>at most once</a:t>
            </a:r>
            <a:endParaRPr b="1" i="1" dirty="0">
              <a:ea typeface="MS PGothic" panose="020B0600070205080204" pitchFamily="-84" charset="-128"/>
            </a:endParaRPr>
          </a:p>
          <a:p>
            <a:r>
              <a:rPr dirty="0"/>
              <a:t>OS typically provides a rendezvous (or </a:t>
            </a:r>
            <a:r>
              <a:rPr b="1" dirty="0">
                <a:solidFill>
                  <a:srgbClr val="0000FF"/>
                </a:solidFill>
              </a:rPr>
              <a:t>matchmaker</a:t>
            </a:r>
            <a:r>
              <a:rPr dirty="0"/>
              <a:t>) service to connect client and server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Execution of RPC</a:t>
            </a:r>
            <a:endParaRPr dirty="0"/>
          </a:p>
        </p:txBody>
      </p:sp>
      <p:pic>
        <p:nvPicPr>
          <p:cNvPr id="112642" name="Picture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413" y="1354138"/>
            <a:ext cx="6630987" cy="709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Pipes</a:t>
            </a:r>
            <a:endParaRPr dirty="0"/>
          </a:p>
        </p:txBody>
      </p:sp>
      <p:sp>
        <p:nvSpPr>
          <p:cNvPr id="114690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Acts as a conduit allowing two processes to communicate</a:t>
            </a:r>
            <a:endParaRPr dirty="0"/>
          </a:p>
          <a:p>
            <a:endParaRPr dirty="0"/>
          </a:p>
          <a:p>
            <a:r>
              <a:rPr b="1" dirty="0"/>
              <a:t>Issues</a:t>
            </a:r>
            <a:endParaRPr b="1" dirty="0"/>
          </a:p>
          <a:p>
            <a:pPr lvl="1"/>
            <a:r>
              <a:rPr dirty="0"/>
              <a:t>Is communication unidirectional or bidirectional?</a:t>
            </a:r>
            <a:endParaRPr dirty="0"/>
          </a:p>
          <a:p>
            <a:pPr lvl="1"/>
            <a:r>
              <a:rPr dirty="0"/>
              <a:t>In the case of two-way communication, is it half or full-duplex?</a:t>
            </a:r>
            <a:endParaRPr dirty="0"/>
          </a:p>
          <a:p>
            <a:pPr lvl="1"/>
            <a:r>
              <a:rPr dirty="0"/>
              <a:t>Must there exist a relationship (i.e. </a:t>
            </a:r>
            <a:r>
              <a:rPr b="1" i="1" dirty="0"/>
              <a:t>parent-child</a:t>
            </a:r>
            <a:r>
              <a:rPr dirty="0"/>
              <a:t>) between the communicating processes?</a:t>
            </a:r>
            <a:endParaRPr dirty="0"/>
          </a:p>
          <a:p>
            <a:pPr lvl="1"/>
            <a:r>
              <a:rPr dirty="0"/>
              <a:t>Can the pipes be used over a network?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it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r>
              <a:rPr dirty="0"/>
              <a:t>Ordinary Pipes</a:t>
            </a:r>
            <a:endParaRPr dirty="0"/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91900" cy="6040438"/>
          </a:xfrm>
        </p:spPr>
        <p:txBody>
          <a:bodyPr vert="horz" wrap="square" lIns="130622" tIns="65311" rIns="130622" bIns="65311" numCol="1" anchor="t" anchorCtr="0" compatLnSpc="1"/>
          <a:lstStyle/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Ordinary Pipes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allow communication in standard producer-consumer style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Producer writes to one end (the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write-end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of the pipe)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Consumer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reads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from the other end (the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read-end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of the pipe)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Ordinary pipes are therefore unidirectional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Require parent-child relationship between communicating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processes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Windows calls these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anonymous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pipes</a:t>
            </a:r>
            <a:endParaRPr kumimoji="1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See Unix and Windows code samples in textbook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pic>
        <p:nvPicPr>
          <p:cNvPr id="116739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872038"/>
            <a:ext cx="8318500" cy="205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Tit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130622" tIns="65311" rIns="130622" bIns="65311" anchor="b" anchorCtr="0"/>
          <a:p>
            <a:r>
              <a:rPr dirty="0"/>
              <a:t>Named Pipes</a:t>
            </a:r>
            <a:endParaRPr dirty="0"/>
          </a:p>
        </p:txBody>
      </p:sp>
      <p:sp>
        <p:nvSpPr>
          <p:cNvPr id="118786" name="Content Placeholder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130622" tIns="65311" rIns="130622" bIns="65311" anchor="t" anchorCtr="0"/>
          <a:p>
            <a:r>
              <a:rPr dirty="0"/>
              <a:t>Named Pipes are more powerful than ordinary pipes</a:t>
            </a:r>
            <a:br>
              <a:rPr dirty="0"/>
            </a:br>
            <a:endParaRPr dirty="0"/>
          </a:p>
          <a:p>
            <a:r>
              <a:rPr dirty="0"/>
              <a:t>Communication is bidirectional</a:t>
            </a:r>
            <a:br>
              <a:rPr dirty="0"/>
            </a:br>
            <a:endParaRPr dirty="0"/>
          </a:p>
          <a:p>
            <a:r>
              <a:rPr dirty="0"/>
              <a:t>No parent-child relationship is necessary between the communicating processes</a:t>
            </a:r>
            <a:br>
              <a:rPr dirty="0"/>
            </a:br>
            <a:endParaRPr dirty="0"/>
          </a:p>
          <a:p>
            <a:r>
              <a:rPr dirty="0"/>
              <a:t>Several processes can use the named pipe for communication</a:t>
            </a:r>
            <a:br>
              <a:rPr dirty="0"/>
            </a:br>
            <a:endParaRPr dirty="0"/>
          </a:p>
          <a:p>
            <a:r>
              <a:rPr dirty="0"/>
              <a:t>Provided on both UNIX and Windows systems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2"/>
          <p:cNvSpPr>
            <a:spLocks noGrp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  <a:ln/>
        </p:spPr>
        <p:txBody>
          <a:bodyPr vert="horz" wrap="square" lIns="130622" tIns="65311" rIns="130622" bIns="65311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  <a:t>End of Chapter 3</a:t>
            </a:r>
            <a:endParaRPr dirty="0">
              <a:latin typeface="+mj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2041525" y="369888"/>
            <a:ext cx="9377363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State</a:t>
            </a:r>
            <a:endParaRPr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1209675" y="1662113"/>
            <a:ext cx="11056938" cy="4338637"/>
          </a:xfrm>
          <a:ln/>
        </p:spPr>
        <p:txBody>
          <a:bodyPr vert="horz" wrap="square" lIns="130622" tIns="65311" rIns="130622" bIns="65311" anchor="t" anchorCtr="0"/>
          <a:p>
            <a:r>
              <a:rPr dirty="0"/>
              <a:t>As a process executes, it changes </a:t>
            </a:r>
            <a:r>
              <a:rPr b="1" dirty="0">
                <a:solidFill>
                  <a:srgbClr val="3366FF"/>
                </a:solidFill>
              </a:rPr>
              <a:t>state</a:t>
            </a:r>
            <a:endParaRPr b="1" dirty="0">
              <a:solidFill>
                <a:srgbClr val="3366FF"/>
              </a:solidFill>
            </a:endParaRPr>
          </a:p>
          <a:p>
            <a:pPr lvl="1"/>
            <a:r>
              <a:rPr b="1" dirty="0"/>
              <a:t>new</a:t>
            </a:r>
            <a:r>
              <a:rPr dirty="0"/>
              <a:t>:  The process is being created</a:t>
            </a:r>
            <a:endParaRPr dirty="0"/>
          </a:p>
          <a:p>
            <a:pPr lvl="1"/>
            <a:r>
              <a:rPr b="1" dirty="0"/>
              <a:t>running</a:t>
            </a:r>
            <a:r>
              <a:rPr dirty="0"/>
              <a:t>:  Instructions are being executed</a:t>
            </a:r>
            <a:endParaRPr dirty="0"/>
          </a:p>
          <a:p>
            <a:pPr lvl="1"/>
            <a:r>
              <a:rPr b="1" dirty="0"/>
              <a:t>waiting</a:t>
            </a:r>
            <a:r>
              <a:rPr dirty="0"/>
              <a:t>:  The process is waiting for some event to occur</a:t>
            </a:r>
            <a:endParaRPr dirty="0"/>
          </a:p>
          <a:p>
            <a:pPr lvl="1"/>
            <a:r>
              <a:rPr b="1" dirty="0"/>
              <a:t>ready</a:t>
            </a:r>
            <a:r>
              <a:rPr dirty="0"/>
              <a:t>:  The process is waiting to be assigned to a processor</a:t>
            </a:r>
            <a:endParaRPr dirty="0"/>
          </a:p>
          <a:p>
            <a:pPr lvl="1"/>
            <a:r>
              <a:rPr b="1" dirty="0"/>
              <a:t>terminated</a:t>
            </a:r>
            <a:r>
              <a:rPr dirty="0"/>
              <a:t>:  The process has finished execution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1109663" y="369888"/>
            <a:ext cx="11920537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Diagram of Process State</a:t>
            </a:r>
            <a:endParaRPr dirty="0"/>
          </a:p>
        </p:txBody>
      </p:sp>
      <p:pic>
        <p:nvPicPr>
          <p:cNvPr id="174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751138"/>
            <a:ext cx="11325225" cy="401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751013" y="369888"/>
            <a:ext cx="11279187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Process Control Block (PCB)</a:t>
            </a:r>
            <a:endParaRPr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1209675" y="1662113"/>
            <a:ext cx="6870700" cy="6362700"/>
          </a:xfrm>
          <a:ln/>
        </p:spPr>
        <p:txBody>
          <a:bodyPr vert="horz" wrap="square" lIns="130622" tIns="65311" rIns="130622" bIns="65311" anchor="t" anchorCtr="0"/>
          <a:p>
            <a:pPr>
              <a:buNone/>
            </a:pPr>
            <a:r>
              <a:rPr dirty="0"/>
              <a:t>Information associated with each process </a:t>
            </a:r>
            <a:endParaRPr dirty="0"/>
          </a:p>
          <a:p>
            <a:pPr>
              <a:buNone/>
            </a:pPr>
            <a:r>
              <a:rPr dirty="0"/>
              <a:t>(also called </a:t>
            </a:r>
            <a:r>
              <a:rPr b="1" dirty="0">
                <a:solidFill>
                  <a:srgbClr val="3366FF"/>
                </a:solidFill>
              </a:rPr>
              <a:t>task control block</a:t>
            </a:r>
            <a:r>
              <a:rPr dirty="0"/>
              <a:t>)</a:t>
            </a:r>
            <a:endParaRPr dirty="0"/>
          </a:p>
          <a:p>
            <a:r>
              <a:rPr dirty="0"/>
              <a:t>Process state – running, waiting, etc</a:t>
            </a:r>
            <a:endParaRPr dirty="0"/>
          </a:p>
          <a:p>
            <a:r>
              <a:rPr dirty="0"/>
              <a:t>Program counter – location of instruction to next execute</a:t>
            </a:r>
            <a:endParaRPr dirty="0"/>
          </a:p>
          <a:p>
            <a:r>
              <a:rPr dirty="0"/>
              <a:t>CPU registers – contents of all process-centric registers</a:t>
            </a:r>
            <a:endParaRPr dirty="0"/>
          </a:p>
          <a:p>
            <a:r>
              <a:rPr dirty="0"/>
              <a:t>CPU scheduling information- priorities, scheduling queue pointers</a:t>
            </a:r>
            <a:endParaRPr dirty="0"/>
          </a:p>
          <a:p>
            <a:r>
              <a:rPr dirty="0"/>
              <a:t>Memory-management information – memory allocated to the process</a:t>
            </a:r>
            <a:endParaRPr dirty="0"/>
          </a:p>
          <a:p>
            <a:r>
              <a:rPr dirty="0"/>
              <a:t>Accounting information – CPU used, clock time elapsed since start, time limits</a:t>
            </a:r>
            <a:endParaRPr dirty="0"/>
          </a:p>
          <a:p>
            <a:r>
              <a:rPr dirty="0"/>
              <a:t>I/O status information – I/O devices allocated to process, list of open files</a:t>
            </a:r>
            <a:endParaRPr dirty="0"/>
          </a:p>
          <a:p>
            <a:endParaRPr dirty="0"/>
          </a:p>
        </p:txBody>
      </p:sp>
      <p:pic>
        <p:nvPicPr>
          <p:cNvPr id="1945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1565275"/>
            <a:ext cx="4192588" cy="5986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350963" y="369888"/>
            <a:ext cx="12344400" cy="768350"/>
          </a:xfrm>
          <a:ln/>
        </p:spPr>
        <p:txBody>
          <a:bodyPr vert="horz" wrap="square" lIns="130622" tIns="65311" rIns="130622" bIns="65311" anchor="b" anchorCtr="0"/>
          <a:p>
            <a:pPr eaLnBrk="1" hangingPunct="1"/>
            <a:r>
              <a:rPr dirty="0"/>
              <a:t>CPU Switch From Process to Process</a:t>
            </a:r>
            <a:endParaRPr dirty="0"/>
          </a:p>
        </p:txBody>
      </p:sp>
      <p:pic>
        <p:nvPicPr>
          <p:cNvPr id="21506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830388"/>
            <a:ext cx="10453688" cy="6240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-84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16314</Words>
  <Application>WPS Presentation</Application>
  <PresentationFormat/>
  <Paragraphs>542</Paragraphs>
  <Slides>55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Arial</vt:lpstr>
      <vt:lpstr>SimSun</vt:lpstr>
      <vt:lpstr>Wingdings</vt:lpstr>
      <vt:lpstr>Verdana</vt:lpstr>
      <vt:lpstr>MS PGothic</vt:lpstr>
      <vt:lpstr>Helvetica</vt:lpstr>
      <vt:lpstr>Monotype Sorts</vt:lpstr>
      <vt:lpstr>Wingdings</vt:lpstr>
      <vt:lpstr>Webdings</vt:lpstr>
      <vt:lpstr>Times New Roman</vt:lpstr>
      <vt:lpstr>Courier New</vt:lpstr>
      <vt:lpstr>Symbol</vt:lpstr>
      <vt:lpstr>Monaco</vt:lpstr>
      <vt:lpstr>Segoe Print</vt:lpstr>
      <vt:lpstr>Monotype Sorts</vt:lpstr>
      <vt:lpstr>Webdings</vt:lpstr>
      <vt:lpstr>Microsoft YaHei</vt:lpstr>
      <vt:lpstr>Arial Unicode MS</vt:lpstr>
      <vt:lpstr>Courier New</vt:lpstr>
      <vt:lpstr>1_os-8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meesam raza</cp:lastModifiedBy>
  <cp:revision>190</cp:revision>
  <cp:lastPrinted>2011-01-14T21:21:29Z</cp:lastPrinted>
  <dcterms:created xsi:type="dcterms:W3CDTF">2011-01-14T20:24:54Z</dcterms:created>
  <dcterms:modified xsi:type="dcterms:W3CDTF">2024-10-11T06:07:01Z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526023C0BE5F432196A2FB729E15EC09_12</vt:lpwstr>
  </property>
  <property fmtid="{D5CDD505-2E9C-101B-9397-08002B2CF9AE}" pid="3" name="KSOProductBuildVer">
    <vt:lpwstr>1033-12.2.0.18586</vt:lpwstr>
  </property>
</Properties>
</file>