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1"/>
  </p:notesMasterIdLst>
  <p:handoutMasterIdLst>
    <p:handoutMasterId r:id="rId42"/>
  </p:handoutMasterIdLst>
  <p:sldIdLst>
    <p:sldId id="331" r:id="rId2"/>
    <p:sldId id="332" r:id="rId3"/>
    <p:sldId id="333" r:id="rId4"/>
    <p:sldId id="334" r:id="rId5"/>
    <p:sldId id="335" r:id="rId6"/>
    <p:sldId id="336" r:id="rId7"/>
    <p:sldId id="401" r:id="rId8"/>
    <p:sldId id="402" r:id="rId9"/>
    <p:sldId id="337" r:id="rId10"/>
    <p:sldId id="338" r:id="rId11"/>
    <p:sldId id="339" r:id="rId12"/>
    <p:sldId id="340" r:id="rId13"/>
    <p:sldId id="341" r:id="rId14"/>
    <p:sldId id="403" r:id="rId15"/>
    <p:sldId id="419" r:id="rId16"/>
    <p:sldId id="424" r:id="rId17"/>
    <p:sldId id="423" r:id="rId18"/>
    <p:sldId id="350" r:id="rId19"/>
    <p:sldId id="351" r:id="rId20"/>
    <p:sldId id="352" r:id="rId21"/>
    <p:sldId id="353" r:id="rId22"/>
    <p:sldId id="348" r:id="rId23"/>
    <p:sldId id="425" r:id="rId24"/>
    <p:sldId id="427" r:id="rId25"/>
    <p:sldId id="426" r:id="rId26"/>
    <p:sldId id="354" r:id="rId27"/>
    <p:sldId id="400" r:id="rId28"/>
    <p:sldId id="356" r:id="rId29"/>
    <p:sldId id="404" r:id="rId30"/>
    <p:sldId id="358" r:id="rId31"/>
    <p:sldId id="362" r:id="rId32"/>
    <p:sldId id="405" r:id="rId33"/>
    <p:sldId id="365" r:id="rId34"/>
    <p:sldId id="411" r:id="rId35"/>
    <p:sldId id="412" r:id="rId36"/>
    <p:sldId id="413" r:id="rId37"/>
    <p:sldId id="364" r:id="rId38"/>
    <p:sldId id="414" r:id="rId39"/>
    <p:sldId id="363" r:id="rId40"/>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Verdana" panose="020B060403050404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Verdana" panose="020B060403050404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66CCFF"/>
    <a:srgbClr val="CCFFFF"/>
    <a:srgbClr val="F8F8F8"/>
    <a:srgbClr val="EAEAEA"/>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85" autoAdjust="0"/>
    <p:restoredTop sz="94635"/>
  </p:normalViewPr>
  <p:slideViewPr>
    <p:cSldViewPr snapToGrid="0">
      <p:cViewPr varScale="1">
        <p:scale>
          <a:sx n="64" d="100"/>
          <a:sy n="64" d="100"/>
        </p:scale>
        <p:origin x="1488" y="72"/>
      </p:cViewPr>
      <p:guideLst>
        <p:guide orient="horz" pos="816"/>
        <p:guide pos="4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027A3F3-A935-4BDC-812E-9120B643162F}"/>
              </a:ext>
            </a:extLst>
          </p:cNvPr>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3" name="Rectangle 3">
            <a:extLst>
              <a:ext uri="{FF2B5EF4-FFF2-40B4-BE49-F238E27FC236}">
                <a16:creationId xmlns:a16="http://schemas.microsoft.com/office/drawing/2014/main" id="{7271601B-176A-4BB3-AC87-58251574C751}"/>
              </a:ext>
            </a:extLst>
          </p:cNvPr>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0588">
              <a:defRPr sz="1100">
                <a:latin typeface="Helvetica" panose="020B0604020202020204" pitchFamily="34" charset="0"/>
              </a:defRPr>
            </a:lvl1pPr>
          </a:lstStyle>
          <a:p>
            <a:endParaRPr lang="en-US" altLang="en-US"/>
          </a:p>
        </p:txBody>
      </p:sp>
      <p:sp>
        <p:nvSpPr>
          <p:cNvPr id="46084" name="Rectangle 4">
            <a:extLst>
              <a:ext uri="{FF2B5EF4-FFF2-40B4-BE49-F238E27FC236}">
                <a16:creationId xmlns:a16="http://schemas.microsoft.com/office/drawing/2014/main" id="{AC7F65B7-06EB-44DB-B452-D2D383181528}"/>
              </a:ext>
            </a:extLst>
          </p:cNvPr>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0588">
              <a:defRPr sz="1100">
                <a:latin typeface="Helvetica" panose="020B0604020202020204" pitchFamily="34" charset="0"/>
              </a:defRPr>
            </a:lvl1pPr>
          </a:lstStyle>
          <a:p>
            <a:endParaRPr lang="en-US" altLang="en-US"/>
          </a:p>
        </p:txBody>
      </p:sp>
      <p:sp>
        <p:nvSpPr>
          <p:cNvPr id="46085" name="Rectangle 5">
            <a:extLst>
              <a:ext uri="{FF2B5EF4-FFF2-40B4-BE49-F238E27FC236}">
                <a16:creationId xmlns:a16="http://schemas.microsoft.com/office/drawing/2014/main" id="{B2508938-9467-485D-A454-F81218F2ADB1}"/>
              </a:ext>
            </a:extLst>
          </p:cNvPr>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ea typeface="MS PGothic" charset="-128"/>
              </a:defRPr>
            </a:lvl1pPr>
          </a:lstStyle>
          <a:p>
            <a:pPr>
              <a:defRPr/>
            </a:pPr>
            <a:fld id="{E0F0762C-192C-43F0-9235-1ED3B30BABF7}" type="slidenum">
              <a:rPr lang="en-US" altLang="x-none"/>
              <a:pPr>
                <a:defRPr/>
              </a:pPr>
              <a:t>‹#›</a:t>
            </a:fld>
            <a:endParaRPr lang="en-US" altLang="x-none"/>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999FA718-A6D5-4F45-AA4A-4BEBC20AD73D}"/>
              </a:ext>
            </a:extLst>
          </p:cNvPr>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47" name="Rectangle 3">
            <a:extLst>
              <a:ext uri="{FF2B5EF4-FFF2-40B4-BE49-F238E27FC236}">
                <a16:creationId xmlns:a16="http://schemas.microsoft.com/office/drawing/2014/main" id="{D00055E3-33CD-4C16-B1E7-137DC8ED0737}"/>
              </a:ext>
            </a:extLst>
          </p:cNvPr>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800">
              <a:defRPr sz="1200">
                <a:latin typeface="Times New Roman" panose="02020603050405020304" pitchFamily="18" charset="0"/>
              </a:defRPr>
            </a:lvl1pPr>
          </a:lstStyle>
          <a:p>
            <a:endParaRPr lang="en-US" altLang="en-US"/>
          </a:p>
        </p:txBody>
      </p:sp>
      <p:sp>
        <p:nvSpPr>
          <p:cNvPr id="3076" name="Rectangle 4">
            <a:extLst>
              <a:ext uri="{FF2B5EF4-FFF2-40B4-BE49-F238E27FC236}">
                <a16:creationId xmlns:a16="http://schemas.microsoft.com/office/drawing/2014/main" id="{4A5BA436-A0A2-4A15-B145-2DD97D7A3078}"/>
              </a:ext>
            </a:extLst>
          </p:cNvPr>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7145563E-578D-4EA3-A924-014C2A79C5AF}"/>
              </a:ext>
            </a:extLst>
          </p:cNvPr>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1EE489C0-8AB7-4BF4-AFB6-59687BD0D42A}"/>
              </a:ext>
            </a:extLst>
          </p:cNvPr>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800">
              <a:defRPr sz="1200">
                <a:latin typeface="Times New Roman" panose="02020603050405020304" pitchFamily="18" charset="0"/>
              </a:defRPr>
            </a:lvl1pPr>
          </a:lstStyle>
          <a:p>
            <a:endParaRPr lang="en-US" altLang="en-US"/>
          </a:p>
        </p:txBody>
      </p:sp>
      <p:sp>
        <p:nvSpPr>
          <p:cNvPr id="6151" name="Rectangle 7">
            <a:extLst>
              <a:ext uri="{FF2B5EF4-FFF2-40B4-BE49-F238E27FC236}">
                <a16:creationId xmlns:a16="http://schemas.microsoft.com/office/drawing/2014/main" id="{311BAF64-3980-48A7-93B5-275428159D16}"/>
              </a:ext>
            </a:extLst>
          </p:cNvPr>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ea typeface="MS PGothic" charset="-128"/>
              </a:defRPr>
            </a:lvl1pPr>
          </a:lstStyle>
          <a:p>
            <a:pPr>
              <a:defRPr/>
            </a:pPr>
            <a:fld id="{C9F949B7-291A-4420-9D9C-B1ABA67FB313}" type="slidenum">
              <a:rPr lang="en-US" altLang="x-none"/>
              <a:pPr>
                <a:defRPr/>
              </a:pPr>
              <a:t>‹#›</a:t>
            </a:fld>
            <a:endParaRPr lang="en-US" altLang="x-none"/>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MS PGothic" panose="020B0600070205080204" pitchFamily="34"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5776ACBD-4645-43B7-892F-697D57D4952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0CF72FA-BC85-4452-9FD4-6F163D5E4845}"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
        <p:nvSpPr>
          <p:cNvPr id="6146" name="Rectangle 2">
            <a:extLst>
              <a:ext uri="{FF2B5EF4-FFF2-40B4-BE49-F238E27FC236}">
                <a16:creationId xmlns:a16="http://schemas.microsoft.com/office/drawing/2014/main" id="{48A88ED8-0C05-4DF8-A678-F55DA039B324}"/>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74978C2-165A-418A-AF53-B86870696AE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20899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32233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005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07C37DC1-75B0-437C-B558-F7618BEA52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A348FB69-0E48-4E9C-AE03-1932E61103CC}" type="slidenum">
              <a:rPr lang="en-US" altLang="en-US" smtClean="0">
                <a:latin typeface="Times New Roman" panose="02020603050405020304" pitchFamily="18" charset="0"/>
              </a:rPr>
              <a:pPr/>
              <a:t>2</a:t>
            </a:fld>
            <a:endParaRPr lang="en-US" altLang="en-US">
              <a:latin typeface="Times New Roman" panose="02020603050405020304" pitchFamily="18" charset="0"/>
            </a:endParaRPr>
          </a:p>
        </p:txBody>
      </p:sp>
      <p:sp>
        <p:nvSpPr>
          <p:cNvPr id="8194" name="Rectangle 2">
            <a:extLst>
              <a:ext uri="{FF2B5EF4-FFF2-40B4-BE49-F238E27FC236}">
                <a16:creationId xmlns:a16="http://schemas.microsoft.com/office/drawing/2014/main" id="{CBD12CAE-1E33-4966-A4AF-C743EB5F54C9}"/>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F276E0F4-3694-46FB-8A08-BB5ADFDD33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040631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75070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D45BD6AA-AA62-40DB-8F69-01F08437FC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58947FA-5160-4BA9-85D0-928B39E24C9E}"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62466" name="Rectangle 2">
            <a:extLst>
              <a:ext uri="{FF2B5EF4-FFF2-40B4-BE49-F238E27FC236}">
                <a16:creationId xmlns:a16="http://schemas.microsoft.com/office/drawing/2014/main" id="{499FCC36-49F5-4AC9-B366-1E5304ED0614}"/>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86675AAA-4A00-4B97-B2FA-3C42BBC865B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a:extLst>
              <a:ext uri="{FF2B5EF4-FFF2-40B4-BE49-F238E27FC236}">
                <a16:creationId xmlns:a16="http://schemas.microsoft.com/office/drawing/2014/main" id="{E2CAD129-07DA-4250-9E2C-D5E1201A6200}"/>
              </a:ext>
            </a:extLst>
          </p:cNvPr>
          <p:cNvSpPr>
            <a:spLocks noGrp="1" noRot="1" noChangeAspect="1" noChangeArrowheads="1" noTextEdit="1"/>
          </p:cNvSpPr>
          <p:nvPr>
            <p:ph type="sldImg"/>
          </p:nvPr>
        </p:nvSpPr>
        <p:spPr>
          <a:ln/>
        </p:spPr>
      </p:sp>
      <p:sp>
        <p:nvSpPr>
          <p:cNvPr id="10242" name="Rectangle 3">
            <a:extLst>
              <a:ext uri="{FF2B5EF4-FFF2-40B4-BE49-F238E27FC236}">
                <a16:creationId xmlns:a16="http://schemas.microsoft.com/office/drawing/2014/main" id="{164D522C-9A5F-49C1-BD44-A20CC2476E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2">
            <a:extLst>
              <a:ext uri="{FF2B5EF4-FFF2-40B4-BE49-F238E27FC236}">
                <a16:creationId xmlns:a16="http://schemas.microsoft.com/office/drawing/2014/main" id="{E0397353-417D-41B7-9952-5281074BA3CD}"/>
              </a:ext>
            </a:extLst>
          </p:cNvPr>
          <p:cNvSpPr>
            <a:spLocks noGrp="1" noRot="1" noChangeAspect="1" noChangeArrowheads="1" noTextEdit="1"/>
          </p:cNvSpPr>
          <p:nvPr>
            <p:ph type="sldImg"/>
          </p:nvPr>
        </p:nvSpPr>
        <p:spPr>
          <a:ln/>
        </p:spPr>
      </p:sp>
      <p:sp>
        <p:nvSpPr>
          <p:cNvPr id="73730" name="Rectangle 3">
            <a:extLst>
              <a:ext uri="{FF2B5EF4-FFF2-40B4-BE49-F238E27FC236}">
                <a16:creationId xmlns:a16="http://schemas.microsoft.com/office/drawing/2014/main" id="{C82FBBC2-631F-44E5-A9AF-36CCDAF3F1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B15668DC-5037-408F-A18B-C49D8F3C40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1FFB914-7B67-4023-B91D-BDAED6184615}" type="slidenum">
              <a:rPr lang="en-US" altLang="en-US" smtClean="0">
                <a:latin typeface="Times New Roman" panose="02020603050405020304" pitchFamily="18" charset="0"/>
              </a:rPr>
              <a:pPr/>
              <a:t>34</a:t>
            </a:fld>
            <a:endParaRPr lang="en-US" altLang="en-US">
              <a:latin typeface="Times New Roman" panose="02020603050405020304" pitchFamily="18" charset="0"/>
            </a:endParaRPr>
          </a:p>
        </p:txBody>
      </p:sp>
      <p:sp>
        <p:nvSpPr>
          <p:cNvPr id="70658" name="Rectangle 2">
            <a:extLst>
              <a:ext uri="{FF2B5EF4-FFF2-40B4-BE49-F238E27FC236}">
                <a16:creationId xmlns:a16="http://schemas.microsoft.com/office/drawing/2014/main" id="{D01442BD-7C9F-4C09-95EC-24ABEFC4AF51}"/>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542FF4BC-BEAF-4FA5-A3D8-E000D2F815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94547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a:extLst>
              <a:ext uri="{FF2B5EF4-FFF2-40B4-BE49-F238E27FC236}">
                <a16:creationId xmlns:a16="http://schemas.microsoft.com/office/drawing/2014/main" id="{601D3384-8B05-485F-A2EF-9587B33F33F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3389D00-F0DB-4575-A202-8ED00A374984}" type="slidenum">
              <a:rPr lang="en-US" altLang="en-US" smtClean="0">
                <a:latin typeface="Times New Roman" panose="02020603050405020304" pitchFamily="18" charset="0"/>
              </a:rPr>
              <a:pPr/>
              <a:t>37</a:t>
            </a:fld>
            <a:endParaRPr lang="en-US" altLang="en-US">
              <a:latin typeface="Times New Roman" panose="02020603050405020304" pitchFamily="18" charset="0"/>
            </a:endParaRPr>
          </a:p>
        </p:txBody>
      </p:sp>
      <p:sp>
        <p:nvSpPr>
          <p:cNvPr id="79874" name="Rectangle 2">
            <a:extLst>
              <a:ext uri="{FF2B5EF4-FFF2-40B4-BE49-F238E27FC236}">
                <a16:creationId xmlns:a16="http://schemas.microsoft.com/office/drawing/2014/main" id="{7717566B-D582-4B91-9A71-0FBF1749F47A}"/>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7C69C62F-2959-411E-8350-C197A5B2F6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a:extLst>
              <a:ext uri="{FF2B5EF4-FFF2-40B4-BE49-F238E27FC236}">
                <a16:creationId xmlns:a16="http://schemas.microsoft.com/office/drawing/2014/main" id="{9744F318-B901-4759-942A-94AE30C6E7C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556A34F-CE26-48DF-BDB6-8512C2015D3A}"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81922" name="Rectangle 2">
            <a:extLst>
              <a:ext uri="{FF2B5EF4-FFF2-40B4-BE49-F238E27FC236}">
                <a16:creationId xmlns:a16="http://schemas.microsoft.com/office/drawing/2014/main" id="{5C86FCDC-1A33-4EE6-8446-8BE755FA9381}"/>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2E8154DC-D491-430E-8E74-BCAA616BD2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DE094DDD-260E-455D-8EB0-8BB12FEAE4E8}"/>
              </a:ext>
            </a:extLst>
          </p:cNvPr>
          <p:cNvSpPr>
            <a:spLocks noGrp="1" noRot="1" noChangeAspect="1" noChangeArrowheads="1" noTextEdit="1"/>
          </p:cNvSpPr>
          <p:nvPr>
            <p:ph type="sldImg"/>
          </p:nvPr>
        </p:nvSpPr>
        <p:spPr>
          <a:ln/>
        </p:spPr>
      </p:sp>
      <p:sp>
        <p:nvSpPr>
          <p:cNvPr id="83970" name="Rectangle 3">
            <a:extLst>
              <a:ext uri="{FF2B5EF4-FFF2-40B4-BE49-F238E27FC236}">
                <a16:creationId xmlns:a16="http://schemas.microsoft.com/office/drawing/2014/main" id="{02F1DB9E-007C-446E-AB01-7ED8075C473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a:extLst>
              <a:ext uri="{FF2B5EF4-FFF2-40B4-BE49-F238E27FC236}">
                <a16:creationId xmlns:a16="http://schemas.microsoft.com/office/drawing/2014/main" id="{F9054E9F-B0F7-4A1B-8874-547788B722C4}"/>
              </a:ext>
            </a:extLst>
          </p:cNvPr>
          <p:cNvGrpSpPr>
            <a:grpSpLocks/>
          </p:cNvGrpSpPr>
          <p:nvPr/>
        </p:nvGrpSpPr>
        <p:grpSpPr bwMode="auto">
          <a:xfrm>
            <a:off x="198438" y="2960688"/>
            <a:ext cx="8610600" cy="201612"/>
            <a:chOff x="125" y="1865"/>
            <a:chExt cx="5424" cy="127"/>
          </a:xfrm>
        </p:grpSpPr>
        <p:sp>
          <p:nvSpPr>
            <p:cNvPr id="4" name="Rectangle 4">
              <a:extLst>
                <a:ext uri="{FF2B5EF4-FFF2-40B4-BE49-F238E27FC236}">
                  <a16:creationId xmlns:a16="http://schemas.microsoft.com/office/drawing/2014/main" id="{1B0B5327-705F-4338-8684-BE3C6B32B1E1}"/>
                </a:ext>
              </a:extLst>
            </p:cNvPr>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a:extLst>
                <a:ext uri="{FF2B5EF4-FFF2-40B4-BE49-F238E27FC236}">
                  <a16:creationId xmlns:a16="http://schemas.microsoft.com/office/drawing/2014/main" id="{F9912C43-735E-4FCD-9C20-4B4E9F5D4C0F}"/>
                </a:ext>
              </a:extLst>
            </p:cNvPr>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a:extLst>
                <a:ext uri="{FF2B5EF4-FFF2-40B4-BE49-F238E27FC236}">
                  <a16:creationId xmlns:a16="http://schemas.microsoft.com/office/drawing/2014/main" id="{8B2B38F7-FF3D-4D34-8AF3-C5E2B22472FA}"/>
                </a:ext>
              </a:extLst>
            </p:cNvPr>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7" name="Text Box 7">
            <a:extLst>
              <a:ext uri="{FF2B5EF4-FFF2-40B4-BE49-F238E27FC236}">
                <a16:creationId xmlns:a16="http://schemas.microsoft.com/office/drawing/2014/main" id="{39D6487E-E59C-4825-A316-F9FD0074A55B}"/>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336699"/>
                </a:solidFill>
                <a:latin typeface="Helvetica" pitchFamily="-84" charset="0"/>
              </a:rPr>
              <a:t>Silberschatz, Galvin and Gagne ©2018</a:t>
            </a:r>
          </a:p>
        </p:txBody>
      </p:sp>
      <p:sp>
        <p:nvSpPr>
          <p:cNvPr id="8" name="Text Box 8">
            <a:extLst>
              <a:ext uri="{FF2B5EF4-FFF2-40B4-BE49-F238E27FC236}">
                <a16:creationId xmlns:a16="http://schemas.microsoft.com/office/drawing/2014/main" id="{0BACFF7A-A989-4729-8688-C6C2FD0049F0}"/>
              </a:ext>
            </a:extLst>
          </p:cNvPr>
          <p:cNvSpPr txBox="1">
            <a:spLocks noChangeArrowheads="1"/>
          </p:cNvSpPr>
          <p:nvPr/>
        </p:nvSpPr>
        <p:spPr bwMode="auto">
          <a:xfrm>
            <a:off x="26988" y="6613525"/>
            <a:ext cx="2730500" cy="246063"/>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336699"/>
                </a:solidFill>
                <a:latin typeface="Helvetica" pitchFamily="-84" charset="0"/>
              </a:rPr>
              <a:t>Operating System Concepts – 10</a:t>
            </a:r>
            <a:r>
              <a:rPr lang="en-US" altLang="en-US" sz="1000" b="1" baseline="30000" dirty="0">
                <a:solidFill>
                  <a:srgbClr val="336699"/>
                </a:solidFill>
                <a:latin typeface="Helvetica" pitchFamily="-84" charset="0"/>
              </a:rPr>
              <a:t>th</a:t>
            </a:r>
            <a:r>
              <a:rPr lang="en-US" altLang="en-US" sz="1000" b="1" dirty="0">
                <a:solidFill>
                  <a:srgbClr val="336699"/>
                </a:solidFill>
                <a:latin typeface="Helvetica" pitchFamily="-84" charset="0"/>
              </a:rPr>
              <a:t> Edition</a:t>
            </a:r>
          </a:p>
        </p:txBody>
      </p:sp>
      <p:pic>
        <p:nvPicPr>
          <p:cNvPr id="9" name="Picture 9" descr="dino_4">
            <a:extLst>
              <a:ext uri="{FF2B5EF4-FFF2-40B4-BE49-F238E27FC236}">
                <a16:creationId xmlns:a16="http://schemas.microsoft.com/office/drawing/2014/main" id="{62320D51-40DC-47DF-B772-6310A5073C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0738" y="4157663"/>
            <a:ext cx="2062162"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a:extLst>
              <a:ext uri="{FF2B5EF4-FFF2-40B4-BE49-F238E27FC236}">
                <a16:creationId xmlns:a16="http://schemas.microsoft.com/office/drawing/2014/main" id="{B4F18C78-A1C0-4229-859F-4A1EAA01B0EB}"/>
              </a:ext>
            </a:extLst>
          </p:cNvPr>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848305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1894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278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827452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23410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16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7013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45889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630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44700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15702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a:extLst>
              <a:ext uri="{FF2B5EF4-FFF2-40B4-BE49-F238E27FC236}">
                <a16:creationId xmlns:a16="http://schemas.microsoft.com/office/drawing/2014/main" id="{DB124D09-86E8-40B1-99F0-1209287C139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5750" y="0"/>
            <a:ext cx="1195388"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a:extLst>
              <a:ext uri="{FF2B5EF4-FFF2-40B4-BE49-F238E27FC236}">
                <a16:creationId xmlns:a16="http://schemas.microsoft.com/office/drawing/2014/main" id="{101563B5-6DEC-40C9-94C1-11A3E355C2E2}"/>
              </a:ext>
            </a:extLst>
          </p:cNvPr>
          <p:cNvSpPr>
            <a:spLocks noGrp="1" noChangeArrowheads="1"/>
          </p:cNvSpPr>
          <p:nvPr>
            <p:ph type="title"/>
          </p:nvPr>
        </p:nvSpPr>
        <p:spPr bwMode="auto">
          <a:xfrm>
            <a:off x="457200" y="23385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4">
            <a:extLst>
              <a:ext uri="{FF2B5EF4-FFF2-40B4-BE49-F238E27FC236}">
                <a16:creationId xmlns:a16="http://schemas.microsoft.com/office/drawing/2014/main" id="{97A89EDA-A1F4-4710-BBC1-A142F18D0927}"/>
              </a:ext>
            </a:extLst>
          </p:cNvPr>
          <p:cNvSpPr>
            <a:spLocks noGrp="1" noChangeArrowheads="1"/>
          </p:cNvSpPr>
          <p:nvPr>
            <p:ph type="body" idx="1"/>
          </p:nvPr>
        </p:nvSpPr>
        <p:spPr bwMode="auto">
          <a:xfrm>
            <a:off x="806450" y="1233488"/>
            <a:ext cx="772795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9" name="Rectangle 5">
            <a:extLst>
              <a:ext uri="{FF2B5EF4-FFF2-40B4-BE49-F238E27FC236}">
                <a16:creationId xmlns:a16="http://schemas.microsoft.com/office/drawing/2014/main" id="{7773D04D-003A-405C-9D9C-1709ED056175}"/>
              </a:ext>
            </a:extLst>
          </p:cNvPr>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0" name="Line 6">
            <a:extLst>
              <a:ext uri="{FF2B5EF4-FFF2-40B4-BE49-F238E27FC236}">
                <a16:creationId xmlns:a16="http://schemas.microsoft.com/office/drawing/2014/main" id="{7AA57875-966E-44EB-9268-6903F2C1DDAD}"/>
              </a:ext>
            </a:extLst>
          </p:cNvPr>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31" name="Rectangle 7">
            <a:extLst>
              <a:ext uri="{FF2B5EF4-FFF2-40B4-BE49-F238E27FC236}">
                <a16:creationId xmlns:a16="http://schemas.microsoft.com/office/drawing/2014/main" id="{B805250A-2DE9-48CE-9970-F8DC7B1A9953}"/>
              </a:ext>
            </a:extLst>
          </p:cNvPr>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a:extLst>
              <a:ext uri="{FF2B5EF4-FFF2-40B4-BE49-F238E27FC236}">
                <a16:creationId xmlns:a16="http://schemas.microsoft.com/office/drawing/2014/main" id="{5DF010FB-BF4A-4539-85F6-EF017614C474}"/>
              </a:ext>
            </a:extLst>
          </p:cNvPr>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a:extLst>
              <a:ext uri="{FF2B5EF4-FFF2-40B4-BE49-F238E27FC236}">
                <a16:creationId xmlns:a16="http://schemas.microsoft.com/office/drawing/2014/main" id="{F35EB3C6-158A-401E-AF69-45BFE965FB7C}"/>
              </a:ext>
            </a:extLst>
          </p:cNvPr>
          <p:cNvSpPr txBox="1">
            <a:spLocks noChangeArrowheads="1"/>
          </p:cNvSpPr>
          <p:nvPr/>
        </p:nvSpPr>
        <p:spPr bwMode="auto">
          <a:xfrm>
            <a:off x="4256147" y="6613525"/>
            <a:ext cx="447558" cy="246221"/>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dirty="0">
                <a:solidFill>
                  <a:srgbClr val="006699"/>
                </a:solidFill>
                <a:latin typeface="Helvetica" charset="0"/>
              </a:rPr>
              <a:t>5.</a:t>
            </a:r>
            <a:fld id="{4EB6AB46-21AB-49DC-9DBD-606B37BEB33B}" type="slidenum">
              <a:rPr lang="en-US" altLang="en-US" sz="1000" b="1" smtClean="0">
                <a:solidFill>
                  <a:srgbClr val="006699"/>
                </a:solidFill>
                <a:latin typeface="Helvetica" charset="0"/>
              </a:rPr>
              <a:pPr algn="ctr">
                <a:spcBef>
                  <a:spcPct val="50000"/>
                </a:spcBef>
                <a:defRPr/>
              </a:pPr>
              <a:t>‹#›</a:t>
            </a:fld>
            <a:endParaRPr lang="en-US" altLang="en-US" sz="1000" b="1" dirty="0">
              <a:solidFill>
                <a:srgbClr val="006699"/>
              </a:solidFill>
              <a:latin typeface="Helvetica" charset="0"/>
            </a:endParaRPr>
          </a:p>
        </p:txBody>
      </p:sp>
      <p:sp>
        <p:nvSpPr>
          <p:cNvPr id="1034" name="Text Box 10">
            <a:extLst>
              <a:ext uri="{FF2B5EF4-FFF2-40B4-BE49-F238E27FC236}">
                <a16:creationId xmlns:a16="http://schemas.microsoft.com/office/drawing/2014/main" id="{D78F82E7-FC4D-4DEF-BAC0-15DF6AAD70A5}"/>
              </a:ext>
            </a:extLst>
          </p:cNvPr>
          <p:cNvSpPr txBox="1">
            <a:spLocks noChangeArrowheads="1"/>
          </p:cNvSpPr>
          <p:nvPr/>
        </p:nvSpPr>
        <p:spPr bwMode="auto">
          <a:xfrm>
            <a:off x="6489700" y="6588125"/>
            <a:ext cx="2713038" cy="244475"/>
          </a:xfrm>
          <a:prstGeom prst="rect">
            <a:avLst/>
          </a:prstGeom>
          <a:noFill/>
          <a:ln>
            <a:noFill/>
          </a:ln>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altLang="en-US" sz="1000" b="1" dirty="0">
                <a:solidFill>
                  <a:srgbClr val="006699"/>
                </a:solidFill>
                <a:latin typeface="Helvetica" pitchFamily="-84" charset="0"/>
              </a:rPr>
              <a:t>Silberschatz, Galvin and Gagne ©2018</a:t>
            </a:r>
          </a:p>
        </p:txBody>
      </p:sp>
      <p:sp>
        <p:nvSpPr>
          <p:cNvPr id="1035" name="Text Box 11">
            <a:extLst>
              <a:ext uri="{FF2B5EF4-FFF2-40B4-BE49-F238E27FC236}">
                <a16:creationId xmlns:a16="http://schemas.microsoft.com/office/drawing/2014/main" id="{A47C3AE5-5C42-45F2-A307-C022C640A4BF}"/>
              </a:ext>
            </a:extLst>
          </p:cNvPr>
          <p:cNvSpPr txBox="1">
            <a:spLocks noChangeArrowheads="1"/>
          </p:cNvSpPr>
          <p:nvPr/>
        </p:nvSpPr>
        <p:spPr bwMode="auto">
          <a:xfrm>
            <a:off x="185738" y="6595087"/>
            <a:ext cx="2730500" cy="246062"/>
          </a:xfrm>
          <a:prstGeom prst="rect">
            <a:avLst/>
          </a:prstGeom>
          <a:noFill/>
          <a:ln>
            <a:noFill/>
          </a:ln>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altLang="en-US" sz="1000" b="1" dirty="0">
                <a:solidFill>
                  <a:srgbClr val="006699"/>
                </a:solidFill>
                <a:latin typeface="Helvetica" pitchFamily="-84" charset="0"/>
              </a:rPr>
              <a:t>Operating System Concepts – 10</a:t>
            </a:r>
            <a:r>
              <a:rPr lang="en-US" altLang="en-US" sz="1000" b="1" baseline="30000" dirty="0">
                <a:solidFill>
                  <a:srgbClr val="006699"/>
                </a:solidFill>
                <a:latin typeface="Helvetica" pitchFamily="-84" charset="0"/>
              </a:rPr>
              <a:t>th</a:t>
            </a:r>
            <a:r>
              <a:rPr lang="en-US" altLang="en-US" sz="1000" b="1" dirty="0">
                <a:solidFill>
                  <a:srgbClr val="006699"/>
                </a:solidFill>
                <a:latin typeface="Helvetica" pitchFamily="-84" charset="0"/>
              </a:rPr>
              <a:t> Edition</a:t>
            </a:r>
          </a:p>
        </p:txBody>
      </p:sp>
      <p:pic>
        <p:nvPicPr>
          <p:cNvPr id="1036" name="Picture 12" descr="dino_6">
            <a:extLst>
              <a:ext uri="{FF2B5EF4-FFF2-40B4-BE49-F238E27FC236}">
                <a16:creationId xmlns:a16="http://schemas.microsoft.com/office/drawing/2014/main" id="{502C53CD-F3D0-4970-8364-2ED201BCF774}"/>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773988" y="5849938"/>
            <a:ext cx="1284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107" r:id="rId1"/>
    <p:sldLayoutId id="2147484097" r:id="rId2"/>
    <p:sldLayoutId id="2147484098" r:id="rId3"/>
    <p:sldLayoutId id="2147484099" r:id="rId4"/>
    <p:sldLayoutId id="2147484100" r:id="rId5"/>
    <p:sldLayoutId id="2147484101" r:id="rId6"/>
    <p:sldLayoutId id="2147484102" r:id="rId7"/>
    <p:sldLayoutId id="2147484103" r:id="rId8"/>
    <p:sldLayoutId id="2147484104" r:id="rId9"/>
    <p:sldLayoutId id="2147484105" r:id="rId10"/>
    <p:sldLayoutId id="2147484106"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panose="020B0600070205080204" pitchFamily="34"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panose="020B0600070205080204" pitchFamily="34"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110000"/>
        <a:buFont typeface="Wingdings" panose="05000000000000000000" pitchFamily="2" charset="2"/>
        <a:buChar char="§"/>
        <a:defRPr kumimoji="1">
          <a:solidFill>
            <a:schemeClr val="tx1"/>
          </a:solidFill>
          <a:latin typeface="+mn-lt"/>
          <a:ea typeface="MS PGothic" pitchFamily="34" charset="-128"/>
          <a:cs typeface="MS PGothic" panose="020B0600070205080204" pitchFamily="34" charset="-128"/>
        </a:defRPr>
      </a:lvl1pPr>
      <a:lvl2pPr marL="742950" indent="-285750" algn="l" rtl="0" eaLnBrk="0" fontAlgn="base" hangingPunct="0">
        <a:spcBef>
          <a:spcPct val="35000"/>
        </a:spcBef>
        <a:spcAft>
          <a:spcPct val="0"/>
        </a:spcAft>
        <a:buClr>
          <a:srgbClr val="CC6600"/>
        </a:buClr>
        <a:buSzPct val="110000"/>
        <a:buFont typeface="Arial" panose="020B0604020202020204" pitchFamily="34" charset="0"/>
        <a:buChar char="•"/>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218F8D62-A6F5-4F18-9BB3-A18FA6B4E228}"/>
              </a:ext>
            </a:extLst>
          </p:cNvPr>
          <p:cNvSpPr>
            <a:spLocks noGrp="1" noChangeArrowheads="1"/>
          </p:cNvSpPr>
          <p:nvPr>
            <p:ph type="ctrTitle"/>
          </p:nvPr>
        </p:nvSpPr>
        <p:spPr>
          <a:xfrm>
            <a:off x="685800" y="782638"/>
            <a:ext cx="7772400" cy="2127250"/>
          </a:xfrm>
        </p:spPr>
        <p:txBody>
          <a:bodyPr/>
          <a:lstStyle/>
          <a:p>
            <a:pPr eaLnBrk="1" hangingPunct="1"/>
            <a:r>
              <a:rPr lang="en-US" altLang="en-US" dirty="0"/>
              <a:t>Chapter 5:  CPU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id="{684BC100-CBCD-4FBD-A30F-9EBDD59CA0FB}"/>
              </a:ext>
            </a:extLst>
          </p:cNvPr>
          <p:cNvSpPr>
            <a:spLocks noGrp="1" noChangeArrowheads="1"/>
          </p:cNvSpPr>
          <p:nvPr>
            <p:ph type="title"/>
          </p:nvPr>
        </p:nvSpPr>
        <p:spPr>
          <a:xfrm>
            <a:off x="990600" y="214313"/>
            <a:ext cx="7696200" cy="576262"/>
          </a:xfrm>
        </p:spPr>
        <p:txBody>
          <a:bodyPr/>
          <a:lstStyle/>
          <a:p>
            <a:pPr eaLnBrk="1" hangingPunct="1"/>
            <a:r>
              <a:rPr lang="en-US" altLang="en-US" dirty="0"/>
              <a:t>Scheduling Criteria</a:t>
            </a:r>
          </a:p>
        </p:txBody>
      </p:sp>
      <p:sp>
        <p:nvSpPr>
          <p:cNvPr id="19458" name="Rectangle 3">
            <a:extLst>
              <a:ext uri="{FF2B5EF4-FFF2-40B4-BE49-F238E27FC236}">
                <a16:creationId xmlns:a16="http://schemas.microsoft.com/office/drawing/2014/main" id="{4338C466-115B-47DE-A288-6C7152DF0770}"/>
              </a:ext>
            </a:extLst>
          </p:cNvPr>
          <p:cNvSpPr>
            <a:spLocks noGrp="1" noChangeArrowheads="1"/>
          </p:cNvSpPr>
          <p:nvPr>
            <p:ph type="body" idx="1"/>
          </p:nvPr>
        </p:nvSpPr>
        <p:spPr>
          <a:xfrm>
            <a:off x="849085" y="1246189"/>
            <a:ext cx="6692761" cy="4904520"/>
          </a:xfrm>
        </p:spPr>
        <p:txBody>
          <a:bodyPr/>
          <a:lstStyle/>
          <a:p>
            <a:r>
              <a:rPr lang="en-US" altLang="en-US" b="1" dirty="0"/>
              <a:t>CPU utilization </a:t>
            </a:r>
            <a:r>
              <a:rPr lang="en-US" altLang="en-US" dirty="0"/>
              <a:t>– keep the CPU as busy as possible</a:t>
            </a:r>
          </a:p>
          <a:p>
            <a:r>
              <a:rPr lang="en-US" altLang="en-US" b="1" dirty="0"/>
              <a:t>Throughput</a:t>
            </a:r>
            <a:r>
              <a:rPr lang="en-US" altLang="en-US" dirty="0"/>
              <a:t> – # of processes that complete their execution per time unit</a:t>
            </a:r>
          </a:p>
          <a:p>
            <a:r>
              <a:rPr lang="en-US" altLang="en-US" b="1" dirty="0"/>
              <a:t>Turnaround time </a:t>
            </a:r>
            <a:r>
              <a:rPr lang="en-US" altLang="en-US" dirty="0"/>
              <a:t>– amount of time to execute a particular process</a:t>
            </a:r>
          </a:p>
          <a:p>
            <a:r>
              <a:rPr lang="en-US" altLang="en-US" b="1" dirty="0"/>
              <a:t>Waiting time </a:t>
            </a:r>
            <a:r>
              <a:rPr lang="en-US" altLang="en-US" dirty="0"/>
              <a:t>– amount of time a process has been waiting in the ready queue</a:t>
            </a:r>
          </a:p>
          <a:p>
            <a:r>
              <a:rPr lang="en-US" altLang="en-US" b="1" dirty="0"/>
              <a:t>Response time </a:t>
            </a:r>
            <a:r>
              <a:rPr lang="en-US" altLang="en-US" dirty="0"/>
              <a:t>– amount of time it takes from when a request was submitted until the first response is produced.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A22DB2EC-3AE5-4A50-BF1F-F8FE7B96CE4B}"/>
              </a:ext>
            </a:extLst>
          </p:cNvPr>
          <p:cNvSpPr>
            <a:spLocks noGrp="1" noChangeArrowheads="1"/>
          </p:cNvSpPr>
          <p:nvPr>
            <p:ph type="title"/>
          </p:nvPr>
        </p:nvSpPr>
        <p:spPr>
          <a:xfrm>
            <a:off x="1423450" y="143942"/>
            <a:ext cx="7513637" cy="576262"/>
          </a:xfrm>
        </p:spPr>
        <p:txBody>
          <a:bodyPr/>
          <a:lstStyle/>
          <a:p>
            <a:pPr eaLnBrk="1" hangingPunct="1"/>
            <a:r>
              <a:rPr lang="en-US" altLang="en-US" sz="2800" dirty="0"/>
              <a:t>Scheduling Algorithm Optimization Criteria</a:t>
            </a:r>
          </a:p>
        </p:txBody>
      </p:sp>
      <p:sp>
        <p:nvSpPr>
          <p:cNvPr id="21506" name="Rectangle 3">
            <a:extLst>
              <a:ext uri="{FF2B5EF4-FFF2-40B4-BE49-F238E27FC236}">
                <a16:creationId xmlns:a16="http://schemas.microsoft.com/office/drawing/2014/main" id="{DA102F21-0BD1-4162-8066-37183DF9B945}"/>
              </a:ext>
            </a:extLst>
          </p:cNvPr>
          <p:cNvSpPr>
            <a:spLocks noGrp="1" noChangeArrowheads="1"/>
          </p:cNvSpPr>
          <p:nvPr>
            <p:ph type="body" idx="1"/>
          </p:nvPr>
        </p:nvSpPr>
        <p:spPr>
          <a:xfrm>
            <a:off x="852488" y="1113511"/>
            <a:ext cx="6115050" cy="4483100"/>
          </a:xfrm>
        </p:spPr>
        <p:txBody>
          <a:bodyPr/>
          <a:lstStyle/>
          <a:p>
            <a:r>
              <a:rPr lang="en-US" altLang="en-US" dirty="0"/>
              <a:t>Max CPU utilization</a:t>
            </a:r>
          </a:p>
          <a:p>
            <a:r>
              <a:rPr lang="en-US" altLang="en-US" dirty="0"/>
              <a:t>Max throughput</a:t>
            </a:r>
          </a:p>
          <a:p>
            <a:r>
              <a:rPr lang="en-US" altLang="en-US" dirty="0"/>
              <a:t>Min turnaround time </a:t>
            </a:r>
          </a:p>
          <a:p>
            <a:r>
              <a:rPr lang="en-US" altLang="en-US" dirty="0"/>
              <a:t>Min waiting time </a:t>
            </a:r>
          </a:p>
          <a:p>
            <a:r>
              <a:rPr lang="en-US" altLang="en-US" dirty="0"/>
              <a:t>Min response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sz="2800" dirty="0"/>
              <a:t>First- Come, First-Served (FCFS) Scheduling</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50"/>
            <a:ext cx="7566025" cy="4114800"/>
          </a:xfrm>
        </p:spPr>
        <p:txBody>
          <a:bodyPr/>
          <a:lstStyle/>
          <a:p>
            <a:pPr>
              <a:lnSpc>
                <a:spcPct val="90000"/>
              </a:lnSpc>
              <a:buFont typeface="Monotype Sorts" pitchFamily="-84" charset="2"/>
              <a:buNone/>
              <a:tabLst>
                <a:tab pos="3028950" algn="ctr"/>
                <a:tab pos="4633913" algn="ctr"/>
              </a:tabLst>
            </a:pPr>
            <a:r>
              <a:rPr lang="en-US" altLang="en-US" sz="1600"/>
              <a:t>		</a:t>
            </a:r>
            <a:r>
              <a:rPr lang="en-US" altLang="en-US" u="sng"/>
              <a:t>Process</a:t>
            </a:r>
            <a:r>
              <a:rPr lang="en-US" altLang="en-US"/>
              <a:t>	</a:t>
            </a:r>
            <a:r>
              <a:rPr lang="en-US" altLang="en-US" u="sng"/>
              <a:t>Burst Time	</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1</a:t>
            </a:r>
            <a:r>
              <a:rPr lang="en-US" altLang="en-US"/>
              <a:t>	24</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2</a:t>
            </a:r>
            <a:r>
              <a:rPr lang="en-US" altLang="en-US"/>
              <a:t> 	3</a:t>
            </a:r>
          </a:p>
          <a:p>
            <a:pPr>
              <a:lnSpc>
                <a:spcPct val="90000"/>
              </a:lnSpc>
              <a:buFont typeface="Monotype Sorts" pitchFamily="-84" charset="2"/>
              <a:buNone/>
              <a:tabLst>
                <a:tab pos="3028950" algn="ctr"/>
                <a:tab pos="4633913" algn="ctr"/>
              </a:tabLst>
            </a:pPr>
            <a:r>
              <a:rPr lang="en-US" altLang="en-US"/>
              <a:t>		 </a:t>
            </a:r>
            <a:r>
              <a:rPr lang="en-US" altLang="en-US" i="1"/>
              <a:t>P</a:t>
            </a:r>
            <a:r>
              <a:rPr lang="en-US" altLang="en-US" i="1" baseline="-25000"/>
              <a:t>3	 </a:t>
            </a:r>
            <a:r>
              <a:rPr lang="en-US" altLang="en-US"/>
              <a:t>3</a:t>
            </a:r>
            <a:r>
              <a:rPr lang="en-US" altLang="en-US" i="1" baseline="-25000"/>
              <a:t> </a:t>
            </a:r>
          </a:p>
          <a:p>
            <a:pPr>
              <a:lnSpc>
                <a:spcPct val="90000"/>
              </a:lnSpc>
              <a:tabLst>
                <a:tab pos="3028950" algn="ctr"/>
                <a:tab pos="4633913" algn="ctr"/>
              </a:tabLst>
            </a:pPr>
            <a:r>
              <a:rPr lang="en-US" altLang="en-US"/>
              <a:t>Suppose that the processes arrive in the order: </a:t>
            </a:r>
            <a:r>
              <a:rPr lang="en-US" altLang="en-US" i="1"/>
              <a:t>P</a:t>
            </a:r>
            <a:r>
              <a:rPr lang="en-US" altLang="en-US" i="1" baseline="-25000"/>
              <a:t>1</a:t>
            </a:r>
            <a:r>
              <a:rPr lang="en-US" altLang="en-US"/>
              <a:t> , </a:t>
            </a:r>
            <a:r>
              <a:rPr lang="en-US" altLang="en-US" i="1"/>
              <a:t>P</a:t>
            </a:r>
            <a:r>
              <a:rPr lang="en-US" altLang="en-US" i="1" baseline="-25000"/>
              <a:t>2</a:t>
            </a:r>
            <a:r>
              <a:rPr lang="en-US" altLang="en-US"/>
              <a:t> , </a:t>
            </a:r>
            <a:r>
              <a:rPr lang="en-US" altLang="en-US" i="1"/>
              <a:t>P</a:t>
            </a:r>
            <a:r>
              <a:rPr lang="en-US" altLang="en-US" i="1" baseline="-25000"/>
              <a:t>3  </a:t>
            </a:r>
            <a:br>
              <a:rPr lang="en-US" altLang="en-US" i="1" baseline="-25000"/>
            </a:br>
            <a:r>
              <a:rPr lang="en-US" altLang="en-US"/>
              <a:t>The Gantt Chart for the schedule is:</a:t>
            </a:r>
            <a:br>
              <a:rPr lang="en-US" altLang="en-US"/>
            </a:br>
            <a:br>
              <a:rPr lang="en-US" altLang="en-US" sz="1600"/>
            </a:br>
            <a:br>
              <a:rPr lang="en-US" altLang="en-US" sz="1600"/>
            </a:br>
            <a:br>
              <a:rPr lang="en-US" altLang="en-US" sz="1600"/>
            </a:br>
            <a:br>
              <a:rPr lang="en-US" altLang="en-US" sz="1600"/>
            </a:br>
            <a:endParaRPr lang="en-US" altLang="en-US" sz="1600"/>
          </a:p>
          <a:p>
            <a:pPr>
              <a:lnSpc>
                <a:spcPct val="90000"/>
              </a:lnSpc>
              <a:buFont typeface="Monotype Sorts" pitchFamily="-84" charset="2"/>
              <a:buNone/>
              <a:tabLst>
                <a:tab pos="3028950" algn="ctr"/>
                <a:tab pos="4633913" algn="ctr"/>
              </a:tabLst>
            </a:pPr>
            <a:endParaRPr lang="en-US" altLang="en-US" sz="1600"/>
          </a:p>
          <a:p>
            <a:pPr>
              <a:lnSpc>
                <a:spcPct val="90000"/>
              </a:lnSpc>
              <a:tabLst>
                <a:tab pos="3028950" algn="ctr"/>
                <a:tab pos="4633913" algn="ctr"/>
              </a:tabLst>
            </a:pPr>
            <a:r>
              <a:rPr lang="en-US" altLang="en-US"/>
              <a:t>Waiting time for </a:t>
            </a:r>
            <a:r>
              <a:rPr lang="en-US" altLang="en-US" i="1"/>
              <a:t>P</a:t>
            </a:r>
            <a:r>
              <a:rPr lang="en-US" altLang="en-US" i="1" baseline="-25000"/>
              <a:t>1</a:t>
            </a:r>
            <a:r>
              <a:rPr lang="en-US" altLang="en-US"/>
              <a:t>  = 0; </a:t>
            </a:r>
            <a:r>
              <a:rPr lang="en-US" altLang="en-US" i="1"/>
              <a:t>P</a:t>
            </a:r>
            <a:r>
              <a:rPr lang="en-US" altLang="en-US" i="1" baseline="-25000"/>
              <a:t>2</a:t>
            </a:r>
            <a:r>
              <a:rPr lang="en-US" altLang="en-US"/>
              <a:t>  = 24; </a:t>
            </a:r>
            <a:r>
              <a:rPr lang="en-US" altLang="en-US" i="1"/>
              <a:t>P</a:t>
            </a:r>
            <a:r>
              <a:rPr lang="en-US" altLang="en-US" i="1" baseline="-25000"/>
              <a:t>3 </a:t>
            </a:r>
            <a:r>
              <a:rPr lang="en-US" altLang="en-US"/>
              <a:t>= 27</a:t>
            </a:r>
          </a:p>
          <a:p>
            <a:pPr>
              <a:lnSpc>
                <a:spcPct val="90000"/>
              </a:lnSpc>
              <a:tabLst>
                <a:tab pos="3028950" algn="ctr"/>
                <a:tab pos="4633913" algn="ctr"/>
              </a:tabLst>
            </a:pPr>
            <a:r>
              <a:rPr lang="en-US" altLang="en-US"/>
              <a:t>Average waiting time:  (0 + 24 + 27)/3 = 17</a:t>
            </a:r>
          </a:p>
        </p:txBody>
      </p:sp>
      <p:pic>
        <p:nvPicPr>
          <p:cNvPr id="23555" name="Picture 1">
            <a:extLst>
              <a:ext uri="{FF2B5EF4-FFF2-40B4-BE49-F238E27FC236}">
                <a16:creationId xmlns:a16="http://schemas.microsoft.com/office/drawing/2014/main"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71575" y="3479800"/>
            <a:ext cx="6954838"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24DA10D-55B3-4B35-A002-F73DC17E003A}"/>
              </a:ext>
            </a:extLst>
          </p:cNvPr>
          <p:cNvSpPr>
            <a:spLocks noGrp="1" noChangeArrowheads="1"/>
          </p:cNvSpPr>
          <p:nvPr>
            <p:ph type="title"/>
          </p:nvPr>
        </p:nvSpPr>
        <p:spPr>
          <a:xfrm>
            <a:off x="982663" y="231158"/>
            <a:ext cx="7704137" cy="576262"/>
          </a:xfrm>
        </p:spPr>
        <p:txBody>
          <a:bodyPr/>
          <a:lstStyle/>
          <a:p>
            <a:pPr eaLnBrk="1" hangingPunct="1"/>
            <a:r>
              <a:rPr lang="en-US" altLang="en-US" dirty="0"/>
              <a:t>FCFS Scheduling (Cont.)</a:t>
            </a:r>
          </a:p>
        </p:txBody>
      </p:sp>
      <p:sp>
        <p:nvSpPr>
          <p:cNvPr id="13315" name="Rectangle 3">
            <a:extLst>
              <a:ext uri="{FF2B5EF4-FFF2-40B4-BE49-F238E27FC236}">
                <a16:creationId xmlns:a16="http://schemas.microsoft.com/office/drawing/2014/main" id="{332EE341-968F-42D6-9F71-9462061509EC}"/>
              </a:ext>
            </a:extLst>
          </p:cNvPr>
          <p:cNvSpPr>
            <a:spLocks noGrp="1" noChangeArrowheads="1"/>
          </p:cNvSpPr>
          <p:nvPr>
            <p:ph type="body" idx="1"/>
          </p:nvPr>
        </p:nvSpPr>
        <p:spPr>
          <a:xfrm>
            <a:off x="855663" y="1233488"/>
            <a:ext cx="7704137" cy="4530725"/>
          </a:xfrm>
        </p:spPr>
        <p:txBody>
          <a:bodyPr/>
          <a:lstStyle/>
          <a:p>
            <a:pPr>
              <a:buFont typeface="Monotype Sorts" pitchFamily="-84" charset="2"/>
              <a:buNone/>
              <a:tabLst>
                <a:tab pos="3649345" algn="ctr"/>
              </a:tabLst>
              <a:defRPr/>
            </a:pPr>
            <a:r>
              <a:rPr lang="en-US" altLang="en-US" dirty="0">
                <a:cs typeface="ＭＳ Ｐゴシック" charset="-128"/>
              </a:rPr>
              <a:t>Suppose that the processes arrive in the order:</a:t>
            </a:r>
          </a:p>
          <a:p>
            <a:pPr>
              <a:buFont typeface="Monotype Sorts" pitchFamily="-84" charset="2"/>
              <a:buNone/>
              <a:tabLst>
                <a:tab pos="3649345"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649345"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649345" algn="ctr"/>
              </a:tabLst>
              <a:defRPr/>
            </a:pPr>
            <a:endParaRPr lang="en-US" altLang="en-US" dirty="0">
              <a:cs typeface="ＭＳ Ｐゴシック" charset="-128"/>
            </a:endParaRPr>
          </a:p>
          <a:p>
            <a:pPr>
              <a:tabLst>
                <a:tab pos="3649345" algn="ctr"/>
              </a:tabLst>
              <a:defRPr/>
            </a:pPr>
            <a:endParaRPr lang="en-US" altLang="en-US" dirty="0">
              <a:cs typeface="ＭＳ Ｐゴシック" charset="-128"/>
            </a:endParaRPr>
          </a:p>
          <a:p>
            <a:pPr marL="0" indent="0">
              <a:buFont typeface="Monotype Sorts" pitchFamily="-84" charset="2"/>
              <a:buNone/>
              <a:tabLst>
                <a:tab pos="3649345" algn="ctr"/>
              </a:tabLst>
              <a:defRPr/>
            </a:pPr>
            <a:endParaRPr lang="en-US" altLang="en-US" dirty="0">
              <a:cs typeface="ＭＳ Ｐゴシック" charset="-128"/>
            </a:endParaRPr>
          </a:p>
          <a:p>
            <a:pPr>
              <a:tabLst>
                <a:tab pos="3649345" algn="ctr"/>
              </a:tabLst>
              <a:defRPr/>
            </a:pPr>
            <a:r>
              <a:rPr lang="en-US" altLang="en-US" dirty="0">
                <a:cs typeface="ＭＳ Ｐゴシック" charset="-128"/>
              </a:rPr>
              <a:t>Waiting 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649345" algn="ctr"/>
              </a:tabLst>
              <a:defRPr/>
            </a:pPr>
            <a:r>
              <a:rPr lang="en-US" altLang="en-US" dirty="0">
                <a:cs typeface="ＭＳ Ｐゴシック" charset="-128"/>
              </a:rPr>
              <a:t>Average waiting time:   (6 + 0 + 3)/3 = 3</a:t>
            </a:r>
          </a:p>
          <a:p>
            <a:pPr>
              <a:tabLst>
                <a:tab pos="3649345" algn="ctr"/>
              </a:tabLst>
              <a:defRPr/>
            </a:pPr>
            <a:r>
              <a:rPr lang="en-US" altLang="en-US" dirty="0">
                <a:cs typeface="ＭＳ Ｐゴシック" charset="-128"/>
              </a:rPr>
              <a:t>Much better than previous case</a:t>
            </a:r>
          </a:p>
          <a:p>
            <a:pPr>
              <a:tabLst>
                <a:tab pos="3649345"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649345" algn="ctr"/>
              </a:tabLst>
              <a:defRPr/>
            </a:pPr>
            <a:r>
              <a:rPr lang="en-US" altLang="en-US" dirty="0"/>
              <a:t>Consider one CPU-bound and many I/O-bound processes</a:t>
            </a:r>
          </a:p>
        </p:txBody>
      </p:sp>
      <p:pic>
        <p:nvPicPr>
          <p:cNvPr id="25603" name="Picture 1">
            <a:extLst>
              <a:ext uri="{FF2B5EF4-FFF2-40B4-BE49-F238E27FC236}">
                <a16:creationId xmlns:a16="http://schemas.microsoft.com/office/drawing/2014/main"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70000" y="2632075"/>
            <a:ext cx="7123113" cy="8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108909" y="129252"/>
            <a:ext cx="7704137" cy="576262"/>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233488"/>
            <a:ext cx="6760325" cy="4345509"/>
          </a:xfrm>
        </p:spPr>
        <p:txBody>
          <a:bodyPr/>
          <a:lstStyle/>
          <a:p>
            <a:r>
              <a:rPr lang="en-US" altLang="en-US" dirty="0"/>
              <a:t>Associate with each process the length of its next CPU burst</a:t>
            </a:r>
          </a:p>
          <a:p>
            <a:pPr lvl="1"/>
            <a:r>
              <a:rPr lang="en-US" altLang="en-US" dirty="0"/>
              <a:t>Use these lengths to schedule the process with the shortest time</a:t>
            </a:r>
          </a:p>
          <a:p>
            <a:r>
              <a:rPr lang="en-US" altLang="en-US" dirty="0"/>
              <a:t>SJF is optimal – gives minimum average waiting time for a given set of processes</a:t>
            </a:r>
          </a:p>
          <a:p>
            <a:r>
              <a:rPr lang="en-US" altLang="en-US" dirty="0">
                <a:cs typeface="ＭＳ Ｐゴシック" charset="-128"/>
              </a:rPr>
              <a:t>Preemptive version called </a:t>
            </a:r>
            <a:r>
              <a:rPr lang="en-US" altLang="en-US" b="1" dirty="0">
                <a:solidFill>
                  <a:srgbClr val="006699"/>
                </a:solidFill>
                <a:latin typeface="+mj-lt"/>
              </a:rPr>
              <a:t>shortest-remaining-time-first</a:t>
            </a:r>
          </a:p>
          <a:p>
            <a:r>
              <a:rPr lang="en-US" altLang="en-US" dirty="0"/>
              <a:t>How do we determine the length of the next CPU burst?</a:t>
            </a:r>
          </a:p>
          <a:p>
            <a:pPr lvl="1"/>
            <a:r>
              <a:rPr lang="en-US" altLang="en-US" dirty="0"/>
              <a:t>Could ask the user</a:t>
            </a:r>
          </a:p>
          <a:p>
            <a:pPr lvl="1"/>
            <a:r>
              <a:rPr lang="en-US" altLang="en-US" dirty="0"/>
              <a:t>Estimate</a:t>
            </a:r>
          </a:p>
          <a:p>
            <a:pPr lvl="1"/>
            <a:endParaRPr lang="en-US" altLang="en-US" dirty="0"/>
          </a:p>
        </p:txBody>
      </p:sp>
    </p:spTree>
    <p:extLst>
      <p:ext uri="{BB962C8B-B14F-4D97-AF65-F5344CB8AC3E}">
        <p14:creationId xmlns:p14="http://schemas.microsoft.com/office/powerpoint/2010/main" val="413677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A3AF8A99-5400-4B88-80AE-AE6C448E0574}"/>
              </a:ext>
            </a:extLst>
          </p:cNvPr>
          <p:cNvSpPr>
            <a:spLocks noGrp="1" noChangeArrowheads="1"/>
          </p:cNvSpPr>
          <p:nvPr>
            <p:ph type="title"/>
          </p:nvPr>
        </p:nvSpPr>
        <p:spPr>
          <a:xfrm>
            <a:off x="1107396" y="287515"/>
            <a:ext cx="7997825" cy="457200"/>
          </a:xfrm>
        </p:spPr>
        <p:txBody>
          <a:bodyPr/>
          <a:lstStyle/>
          <a:p>
            <a:pPr eaLnBrk="1" hangingPunct="1"/>
            <a:r>
              <a:rPr lang="en-US" altLang="en-US" dirty="0"/>
              <a:t>Example of SJF</a:t>
            </a:r>
          </a:p>
        </p:txBody>
      </p:sp>
      <p:sp>
        <p:nvSpPr>
          <p:cNvPr id="23554" name="Rectangle 3">
            <a:extLst>
              <a:ext uri="{FF2B5EF4-FFF2-40B4-BE49-F238E27FC236}">
                <a16:creationId xmlns:a16="http://schemas.microsoft.com/office/drawing/2014/main" id="{00593719-A5A4-4326-8529-37EC324927D6}"/>
              </a:ext>
            </a:extLst>
          </p:cNvPr>
          <p:cNvSpPr>
            <a:spLocks noGrp="1" noChangeArrowheads="1"/>
          </p:cNvSpPr>
          <p:nvPr>
            <p:ph type="body" idx="1"/>
          </p:nvPr>
        </p:nvSpPr>
        <p:spPr>
          <a:xfrm>
            <a:off x="833438" y="1250949"/>
            <a:ext cx="7788048" cy="4594679"/>
          </a:xfrm>
        </p:spPr>
        <p:txBody>
          <a:bodyPr/>
          <a:lstStyle/>
          <a:p>
            <a:pPr>
              <a:lnSpc>
                <a:spcPct val="90000"/>
              </a:lnSpc>
              <a:buFont typeface="Monotype Sorts" pitchFamily="-84" charset="2"/>
              <a:buNone/>
              <a:tabLst>
                <a:tab pos="3028950" algn="ctr"/>
                <a:tab pos="4633913" algn="ctr"/>
              </a:tabLst>
            </a:pPr>
            <a:r>
              <a:rPr lang="en-US" altLang="en-US" sz="1600" dirty="0"/>
              <a:t>		</a:t>
            </a:r>
            <a:r>
              <a:rPr lang="en-US" altLang="en-US" u="sng" dirty="0"/>
              <a:t>Process</a:t>
            </a:r>
            <a:r>
              <a:rPr lang="en-US" altLang="en-US" dirty="0"/>
              <a:t>	</a:t>
            </a:r>
            <a:r>
              <a:rPr lang="en-US" altLang="en-US" u="sng" dirty="0"/>
              <a:t>Burst Time	</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1</a:t>
            </a:r>
            <a:r>
              <a:rPr lang="en-US" altLang="en-US" dirty="0"/>
              <a:t>	6</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2</a:t>
            </a:r>
            <a:r>
              <a:rPr lang="en-US" altLang="en-US" dirty="0"/>
              <a:t> 	8</a:t>
            </a:r>
          </a:p>
          <a:p>
            <a:pPr>
              <a:lnSpc>
                <a:spcPct val="90000"/>
              </a:lnSpc>
              <a:buFont typeface="Monotype Sorts" pitchFamily="-84" charset="2"/>
              <a:buNone/>
              <a:tabLst>
                <a:tab pos="3028950" algn="ctr"/>
                <a:tab pos="4633913" algn="ctr"/>
              </a:tabLst>
            </a:pPr>
            <a:r>
              <a:rPr lang="en-US" altLang="en-US" dirty="0"/>
              <a:t>		 </a:t>
            </a:r>
            <a:r>
              <a:rPr lang="en-US" altLang="en-US" i="1" dirty="0"/>
              <a:t>P</a:t>
            </a:r>
            <a:r>
              <a:rPr lang="en-US" altLang="en-US" i="1" baseline="-25000" dirty="0"/>
              <a:t>3	 </a:t>
            </a:r>
            <a:r>
              <a:rPr lang="en-US" altLang="en-US" dirty="0"/>
              <a:t>7</a:t>
            </a:r>
          </a:p>
          <a:p>
            <a:pPr>
              <a:lnSpc>
                <a:spcPct val="90000"/>
              </a:lnSpc>
              <a:buFont typeface="Monotype Sorts" pitchFamily="-84" charset="2"/>
              <a:buNone/>
              <a:tabLst>
                <a:tab pos="3028950" algn="ctr"/>
                <a:tab pos="4633913" algn="ctr"/>
              </a:tabLst>
            </a:pPr>
            <a:r>
              <a:rPr lang="en-US" altLang="en-US" i="1" baseline="-25000" dirty="0"/>
              <a:t>                                                                    </a:t>
            </a:r>
            <a:r>
              <a:rPr lang="en-US" altLang="en-US" i="1" dirty="0"/>
              <a:t>P</a:t>
            </a:r>
            <a:r>
              <a:rPr lang="en-US" altLang="en-US" i="1" baseline="-25000" dirty="0"/>
              <a:t>4	 </a:t>
            </a:r>
            <a:r>
              <a:rPr lang="en-US" altLang="en-US" dirty="0"/>
              <a:t>3</a:t>
            </a:r>
          </a:p>
          <a:p>
            <a:pPr>
              <a:lnSpc>
                <a:spcPct val="90000"/>
              </a:lnSpc>
              <a:buFont typeface="Monotype Sorts" pitchFamily="-84" charset="2"/>
              <a:buNone/>
              <a:tabLst>
                <a:tab pos="3028950" algn="ctr"/>
                <a:tab pos="4633913" algn="ctr"/>
              </a:tabLst>
            </a:pPr>
            <a:endParaRPr lang="en-US" altLang="en-US" i="1" baseline="-25000" dirty="0"/>
          </a:p>
          <a:p>
            <a:pPr>
              <a:lnSpc>
                <a:spcPct val="90000"/>
              </a:lnSpc>
              <a:tabLst>
                <a:tab pos="3028950" algn="ctr"/>
                <a:tab pos="4633913" algn="ctr"/>
              </a:tabLst>
            </a:pPr>
            <a:r>
              <a:rPr lang="en-US" altLang="en-US" dirty="0"/>
              <a:t>SJF scheduling chart</a:t>
            </a:r>
            <a:br>
              <a:rPr lang="en-US" altLang="en-US" dirty="0"/>
            </a:br>
            <a:br>
              <a:rPr lang="en-US" altLang="en-US" sz="1600" dirty="0"/>
            </a:br>
            <a:br>
              <a:rPr lang="en-US" altLang="en-US" sz="1600" dirty="0"/>
            </a:br>
            <a:br>
              <a:rPr lang="en-US" altLang="en-US" sz="1600" dirty="0"/>
            </a:br>
            <a:br>
              <a:rPr lang="en-US" altLang="en-US" sz="1600" dirty="0"/>
            </a:br>
            <a:endParaRPr lang="en-US" altLang="en-US" sz="1600" dirty="0"/>
          </a:p>
          <a:p>
            <a:pPr marL="0" indent="0">
              <a:lnSpc>
                <a:spcPct val="90000"/>
              </a:lnSpc>
              <a:buNone/>
              <a:tabLst>
                <a:tab pos="3028950" algn="ctr"/>
                <a:tab pos="4633913" algn="ctr"/>
              </a:tabLst>
            </a:pPr>
            <a:endParaRPr lang="en-US" altLang="en-US" dirty="0"/>
          </a:p>
          <a:p>
            <a:pPr>
              <a:lnSpc>
                <a:spcPct val="90000"/>
              </a:lnSpc>
              <a:tabLst>
                <a:tab pos="3028950" algn="ctr"/>
                <a:tab pos="4633913" algn="ctr"/>
              </a:tabLst>
            </a:pPr>
            <a:r>
              <a:rPr lang="en-US" altLang="en-US" dirty="0"/>
              <a:t>Average waiting time = (3 + 16 + 9 + 0) / 4 = 7</a:t>
            </a:r>
          </a:p>
        </p:txBody>
      </p:sp>
      <p:pic>
        <p:nvPicPr>
          <p:cNvPr id="5" name="Picture 1">
            <a:extLst>
              <a:ext uri="{FF2B5EF4-FFF2-40B4-BE49-F238E27FC236}">
                <a16:creationId xmlns:a16="http://schemas.microsoft.com/office/drawing/2014/main" id="{DADC6AF8-4597-4452-983E-FCBE4FEE15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6952" y="3755574"/>
            <a:ext cx="6093760" cy="827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0220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id="{75370DA6-23EE-4245-8D59-2BE3CA11205A}"/>
              </a:ext>
            </a:extLst>
          </p:cNvPr>
          <p:cNvSpPr>
            <a:spLocks noGrp="1" noChangeArrowheads="1"/>
          </p:cNvSpPr>
          <p:nvPr>
            <p:ph type="title"/>
          </p:nvPr>
        </p:nvSpPr>
        <p:spPr>
          <a:xfrm>
            <a:off x="1200349" y="129252"/>
            <a:ext cx="7709971" cy="576262"/>
          </a:xfrm>
        </p:spPr>
        <p:txBody>
          <a:bodyPr/>
          <a:lstStyle/>
          <a:p>
            <a:pPr eaLnBrk="1" hangingPunct="1"/>
            <a:r>
              <a:rPr lang="en-US" altLang="en-US" sz="2800" dirty="0"/>
              <a:t>Shortest Remaining Time First Scheduling</a:t>
            </a:r>
          </a:p>
        </p:txBody>
      </p:sp>
      <p:sp>
        <p:nvSpPr>
          <p:cNvPr id="27650" name="Rectangle 3">
            <a:extLst>
              <a:ext uri="{FF2B5EF4-FFF2-40B4-BE49-F238E27FC236}">
                <a16:creationId xmlns:a16="http://schemas.microsoft.com/office/drawing/2014/main" id="{823814F7-CEBB-4A55-80A1-4EA7BB1EEA9B}"/>
              </a:ext>
            </a:extLst>
          </p:cNvPr>
          <p:cNvSpPr>
            <a:spLocks noGrp="1" noChangeArrowheads="1"/>
          </p:cNvSpPr>
          <p:nvPr>
            <p:ph type="body" idx="1"/>
          </p:nvPr>
        </p:nvSpPr>
        <p:spPr>
          <a:xfrm>
            <a:off x="821093" y="1139969"/>
            <a:ext cx="6760325" cy="4345509"/>
          </a:xfrm>
        </p:spPr>
        <p:txBody>
          <a:bodyPr/>
          <a:lstStyle/>
          <a:p>
            <a:r>
              <a:rPr lang="en-US" altLang="en-US" dirty="0">
                <a:cs typeface="ＭＳ Ｐゴシック" charset="-128"/>
              </a:rPr>
              <a:t>Preemptive version of SJN</a:t>
            </a:r>
            <a:endParaRPr lang="en-US" altLang="en-US" b="1" dirty="0">
              <a:solidFill>
                <a:srgbClr val="006699"/>
              </a:solidFill>
              <a:latin typeface="+mj-lt"/>
            </a:endParaRPr>
          </a:p>
          <a:p>
            <a:r>
              <a:rPr lang="en-US" altLang="en-US" dirty="0"/>
              <a:t>Whenever a new process arrives in the ready queue, the decision on which process to schedule next is redone using the SJN algorithm.</a:t>
            </a:r>
          </a:p>
          <a:p>
            <a:r>
              <a:rPr lang="en-US" altLang="en-US" dirty="0"/>
              <a:t>Is SRT more “optimal” than SJN in terms of the minimum average waiting time for a given set of processes?</a:t>
            </a:r>
          </a:p>
          <a:p>
            <a:endParaRPr lang="en-US" altLang="en-US" dirty="0"/>
          </a:p>
          <a:p>
            <a:pPr lvl="1"/>
            <a:endParaRPr lang="en-US" altLang="en-US" dirty="0"/>
          </a:p>
        </p:txBody>
      </p:sp>
    </p:spTree>
    <p:extLst>
      <p:ext uri="{BB962C8B-B14F-4D97-AF65-F5344CB8AC3E}">
        <p14:creationId xmlns:p14="http://schemas.microsoft.com/office/powerpoint/2010/main" val="24526417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E841C6C2-8CFF-4FDC-A9E1-6B260CB17106}"/>
              </a:ext>
            </a:extLst>
          </p:cNvPr>
          <p:cNvSpPr>
            <a:spLocks noGrp="1" noChangeArrowheads="1"/>
          </p:cNvSpPr>
          <p:nvPr>
            <p:ph type="title"/>
          </p:nvPr>
        </p:nvSpPr>
        <p:spPr>
          <a:xfrm>
            <a:off x="1358420" y="163952"/>
            <a:ext cx="7594600" cy="576262"/>
          </a:xfrm>
        </p:spPr>
        <p:txBody>
          <a:bodyPr/>
          <a:lstStyle/>
          <a:p>
            <a:pPr eaLnBrk="1" hangingPunct="1"/>
            <a:r>
              <a:rPr lang="en-US" altLang="en-US" sz="3000" dirty="0"/>
              <a:t>Example of Shortest-remaining-time-first</a:t>
            </a:r>
          </a:p>
        </p:txBody>
      </p:sp>
      <p:sp>
        <p:nvSpPr>
          <p:cNvPr id="19459" name="Rectangle 36">
            <a:extLst>
              <a:ext uri="{FF2B5EF4-FFF2-40B4-BE49-F238E27FC236}">
                <a16:creationId xmlns:a16="http://schemas.microsoft.com/office/drawing/2014/main" id="{F6B280F4-20CD-4AA5-887B-A75AC06E0F7C}"/>
              </a:ext>
            </a:extLst>
          </p:cNvPr>
          <p:cNvSpPr>
            <a:spLocks noGrp="1" noChangeArrowheads="1"/>
          </p:cNvSpPr>
          <p:nvPr>
            <p:ph type="body" idx="1"/>
          </p:nvPr>
        </p:nvSpPr>
        <p:spPr>
          <a:xfrm>
            <a:off x="802433" y="1233488"/>
            <a:ext cx="7707085" cy="4530725"/>
          </a:xfrm>
        </p:spPr>
        <p:txBody>
          <a:bodyPr/>
          <a:lstStyle/>
          <a:p>
            <a:pPr>
              <a:tabLst>
                <a:tab pos="1601312" algn="ctr"/>
                <a:tab pos="3252629" algn="ctr"/>
                <a:tab pos="5141754" algn="ctr"/>
              </a:tabLst>
              <a:defRPr/>
            </a:pPr>
            <a:r>
              <a:rPr lang="en-US" altLang="en-US" dirty="0">
                <a:cs typeface="ＭＳ Ｐゴシック" charset="-128"/>
              </a:rPr>
              <a:t>Now we add the concepts of varying arrival times and preemption to the analysis</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u="sng" dirty="0">
                <a:cs typeface="ＭＳ Ｐゴシック" charset="-128"/>
              </a:rPr>
              <a:t>Process</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Font typeface="Monotype Sorts" pitchFamily="-84" charset="2"/>
              <a:buNone/>
              <a:tabLst>
                <a:tab pos="1601312" algn="ctr"/>
                <a:tab pos="3252629" algn="ctr"/>
                <a:tab pos="5141754"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601312" algn="ctr"/>
                <a:tab pos="3252629" algn="ctr"/>
                <a:tab pos="5141754" algn="ctr"/>
              </a:tabLst>
              <a:defRPr/>
            </a:pPr>
            <a:r>
              <a:rPr lang="en-US" altLang="en-US" i="1" dirty="0">
                <a:cs typeface="ＭＳ Ｐゴシック" charset="-128"/>
              </a:rPr>
              <a:t>Preemptive </a:t>
            </a:r>
            <a:r>
              <a:rPr lang="en-US" altLang="en-US" dirty="0">
                <a:cs typeface="ＭＳ Ｐゴシック" charset="-128"/>
              </a:rPr>
              <a:t>SJF Gantt Chart</a:t>
            </a:r>
          </a:p>
          <a:p>
            <a:pPr>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endParaRPr lang="en-US" altLang="en-US" dirty="0">
              <a:cs typeface="ＭＳ Ｐゴシック" charset="-128"/>
            </a:endParaRPr>
          </a:p>
          <a:p>
            <a:pPr marL="0" indent="0">
              <a:buFont typeface="Monotype Sorts" pitchFamily="-84" charset="2"/>
              <a:buNone/>
              <a:tabLst>
                <a:tab pos="1601312" algn="ctr"/>
                <a:tab pos="3252629" algn="ctr"/>
                <a:tab pos="5141754" algn="ctr"/>
              </a:tabLst>
              <a:defRPr/>
            </a:pPr>
            <a:endParaRPr lang="en-US" altLang="en-US" dirty="0">
              <a:cs typeface="ＭＳ Ｐゴシック" charset="-128"/>
            </a:endParaRPr>
          </a:p>
          <a:p>
            <a:pPr>
              <a:tabLst>
                <a:tab pos="1601312" algn="ctr"/>
                <a:tab pos="3252629" algn="ctr"/>
                <a:tab pos="5141754" algn="ctr"/>
              </a:tabLst>
              <a:defRPr/>
            </a:pPr>
            <a:r>
              <a:rPr lang="en-US" altLang="en-US" dirty="0">
                <a:cs typeface="ＭＳ Ｐゴシック" charset="-128"/>
              </a:rPr>
              <a:t>Average waiting time = [(10-1)+(1-1)+(17-2)+(5-3)]/4 = 26/4 = 6.5</a:t>
            </a:r>
          </a:p>
          <a:p>
            <a:pPr>
              <a:tabLst>
                <a:tab pos="1601312" algn="ctr"/>
                <a:tab pos="3252629" algn="ctr"/>
                <a:tab pos="5141754" algn="ctr"/>
              </a:tabLst>
              <a:defRPr/>
            </a:pPr>
            <a:endParaRPr lang="en-US" altLang="en-US" i="1" baseline="-25000" dirty="0">
              <a:cs typeface="ＭＳ Ｐゴシック" charset="-128"/>
            </a:endParaRPr>
          </a:p>
          <a:p>
            <a:pPr>
              <a:buFont typeface="Monotype Sorts" pitchFamily="-84" charset="2"/>
              <a:buNone/>
              <a:tabLst>
                <a:tab pos="1601312" algn="ctr"/>
                <a:tab pos="3252629" algn="ctr"/>
                <a:tab pos="5141754"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4284663"/>
            <a:ext cx="6535737"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6183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0C539CA8-5BE8-4B08-A540-B4382F3C2212}"/>
              </a:ext>
            </a:extLst>
          </p:cNvPr>
          <p:cNvSpPr>
            <a:spLocks noGrp="1" noChangeArrowheads="1"/>
          </p:cNvSpPr>
          <p:nvPr>
            <p:ph type="title"/>
          </p:nvPr>
        </p:nvSpPr>
        <p:spPr>
          <a:xfrm>
            <a:off x="457200" y="153418"/>
            <a:ext cx="8229600" cy="576262"/>
          </a:xfrm>
        </p:spPr>
        <p:txBody>
          <a:bodyPr/>
          <a:lstStyle/>
          <a:p>
            <a:pPr eaLnBrk="1" hangingPunct="1"/>
            <a:r>
              <a:rPr lang="en-US" altLang="en-US" dirty="0"/>
              <a:t>Round Robin (RR)</a:t>
            </a:r>
          </a:p>
        </p:txBody>
      </p:sp>
      <p:sp>
        <p:nvSpPr>
          <p:cNvPr id="39938" name="Rectangle 3">
            <a:extLst>
              <a:ext uri="{FF2B5EF4-FFF2-40B4-BE49-F238E27FC236}">
                <a16:creationId xmlns:a16="http://schemas.microsoft.com/office/drawing/2014/main" id="{8A6C6617-67BF-4484-A025-320FA2994436}"/>
              </a:ext>
            </a:extLst>
          </p:cNvPr>
          <p:cNvSpPr>
            <a:spLocks noGrp="1" noChangeArrowheads="1"/>
          </p:cNvSpPr>
          <p:nvPr>
            <p:ph type="body" idx="1"/>
          </p:nvPr>
        </p:nvSpPr>
        <p:spPr>
          <a:xfrm>
            <a:off x="811763" y="1058277"/>
            <a:ext cx="7244217" cy="4381822"/>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 (FCFS)</a:t>
            </a:r>
          </a:p>
          <a:p>
            <a:pPr lvl="1"/>
            <a:r>
              <a:rPr lang="en-US" altLang="en-US" i="1" dirty="0">
                <a:sym typeface="Symbol" panose="05050102010706020507" pitchFamily="18" charset="2"/>
              </a:rPr>
              <a:t>q </a:t>
            </a:r>
            <a:r>
              <a:rPr lang="en-US" altLang="en-US" dirty="0">
                <a:sym typeface="Symbol" panose="05050102010706020507" pitchFamily="18" charset="2"/>
              </a:rPr>
              <a:t>small  RR</a:t>
            </a:r>
          </a:p>
          <a:p>
            <a:r>
              <a:rPr lang="en-US" altLang="en-US" dirty="0">
                <a:sym typeface="Symbol" panose="05050102010706020507" pitchFamily="18" charset="2"/>
              </a:rPr>
              <a:t>Note that q must be large with respect to context switch, otherwise overhead is too high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6DF101FA-59C2-4431-9504-FC73D47453BC}"/>
              </a:ext>
            </a:extLst>
          </p:cNvPr>
          <p:cNvSpPr>
            <a:spLocks noGrp="1" noChangeArrowheads="1"/>
          </p:cNvSpPr>
          <p:nvPr>
            <p:ph type="title"/>
          </p:nvPr>
        </p:nvSpPr>
        <p:spPr>
          <a:xfrm>
            <a:off x="979833" y="86668"/>
            <a:ext cx="8418610" cy="64770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id="{E17EE130-D776-4D6D-84E6-F464A160ACBF}"/>
              </a:ext>
            </a:extLst>
          </p:cNvPr>
          <p:cNvSpPr>
            <a:spLocks noGrp="1" noChangeArrowheads="1"/>
          </p:cNvSpPr>
          <p:nvPr>
            <p:ph type="body" idx="1"/>
          </p:nvPr>
        </p:nvSpPr>
        <p:spPr>
          <a:xfrm>
            <a:off x="954087" y="1193799"/>
            <a:ext cx="7460707" cy="4639841"/>
          </a:xfrm>
        </p:spPr>
        <p:txBody>
          <a:bodyPr/>
          <a:lstStyle/>
          <a:p>
            <a:pPr>
              <a:lnSpc>
                <a:spcPct val="90000"/>
              </a:lnSpc>
              <a:buFont typeface="Monotype Sorts" pitchFamily="-84" charset="2"/>
              <a:buNone/>
              <a:tabLst>
                <a:tab pos="2219325" algn="ctr"/>
                <a:tab pos="3994150" algn="ctr"/>
              </a:tabLst>
            </a:pPr>
            <a:r>
              <a:rPr lang="en-US" altLang="en-US" dirty="0"/>
              <a:t>		</a:t>
            </a:r>
            <a:r>
              <a:rPr lang="en-US" altLang="en-US" u="sng" dirty="0"/>
              <a:t>Process</a:t>
            </a:r>
            <a:r>
              <a:rPr lang="en-US" altLang="en-US" dirty="0"/>
              <a:t>	</a:t>
            </a:r>
            <a:r>
              <a:rPr lang="en-US" altLang="en-US" u="sng" dirty="0"/>
              <a:t>Burst Time</a:t>
            </a:r>
          </a:p>
          <a:p>
            <a:pPr>
              <a:lnSpc>
                <a:spcPct val="90000"/>
              </a:lnSpc>
              <a:buFont typeface="Monotype Sorts" pitchFamily="-84" charset="2"/>
              <a:buNone/>
              <a:tabLst>
                <a:tab pos="2219325" algn="ctr"/>
                <a:tab pos="3994150" algn="ctr"/>
              </a:tabLst>
            </a:pPr>
            <a:r>
              <a:rPr lang="en-US" altLang="en-US" i="1" dirty="0"/>
              <a:t>		P</a:t>
            </a:r>
            <a:r>
              <a:rPr lang="en-US" altLang="en-US" i="1" baseline="-25000" dirty="0"/>
              <a:t>1	</a:t>
            </a:r>
            <a:r>
              <a:rPr lang="en-US" altLang="en-US" dirty="0"/>
              <a:t>24</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2	 </a:t>
            </a:r>
            <a:r>
              <a:rPr lang="en-US" altLang="en-US" dirty="0"/>
              <a:t>3</a:t>
            </a:r>
          </a:p>
          <a:p>
            <a:pPr>
              <a:lnSpc>
                <a:spcPct val="90000"/>
              </a:lnSpc>
              <a:buFont typeface="Monotype Sorts" pitchFamily="-84" charset="2"/>
              <a:buNone/>
              <a:tabLst>
                <a:tab pos="2219325" algn="ctr"/>
                <a:tab pos="399415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219325" algn="ctr"/>
                <a:tab pos="3994150" algn="ctr"/>
              </a:tabLst>
            </a:pPr>
            <a:r>
              <a:rPr lang="en-US" altLang="en-US" dirty="0"/>
              <a:t>The Gantt chart is: </a:t>
            </a:r>
            <a:br>
              <a:rPr lang="en-US" altLang="en-US" dirty="0"/>
            </a:br>
            <a:br>
              <a:rPr lang="en-US" altLang="en-US" dirty="0"/>
            </a:br>
            <a:br>
              <a:rPr lang="en-US" altLang="en-US" dirty="0"/>
            </a:br>
            <a:br>
              <a:rPr lang="en-US" altLang="en-US" dirty="0"/>
            </a:br>
            <a:endParaRPr lang="en-US" altLang="en-US" dirty="0"/>
          </a:p>
          <a:p>
            <a:pPr>
              <a:lnSpc>
                <a:spcPct val="90000"/>
              </a:lnSpc>
              <a:tabLst>
                <a:tab pos="2219325" algn="ctr"/>
                <a:tab pos="3994150" algn="ctr"/>
              </a:tabLst>
            </a:pPr>
            <a:r>
              <a:rPr lang="en-US" altLang="en-US" dirty="0"/>
              <a:t>Typically, higher average turnaround than SJF, but better </a:t>
            </a:r>
            <a:r>
              <a:rPr lang="en-US" altLang="en-US" b="1" i="1" dirty="0"/>
              <a:t>response</a:t>
            </a:r>
          </a:p>
          <a:p>
            <a:pPr>
              <a:lnSpc>
                <a:spcPct val="90000"/>
              </a:lnSpc>
              <a:tabLst>
                <a:tab pos="2219325" algn="ctr"/>
                <a:tab pos="3994150" algn="ctr"/>
              </a:tabLst>
            </a:pPr>
            <a:r>
              <a:rPr lang="en-US" altLang="en-US" dirty="0"/>
              <a:t>q should be large compared to context switch time</a:t>
            </a:r>
          </a:p>
          <a:p>
            <a:pPr lvl="1">
              <a:lnSpc>
                <a:spcPct val="90000"/>
              </a:lnSpc>
              <a:tabLst>
                <a:tab pos="2219325" algn="ctr"/>
                <a:tab pos="3994150" algn="ctr"/>
              </a:tabLst>
            </a:pPr>
            <a:r>
              <a:rPr lang="en-US" altLang="en-US" dirty="0"/>
              <a:t>q usually 10 milliseconds  to 100 milliseconds, </a:t>
            </a:r>
          </a:p>
          <a:p>
            <a:pPr lvl="1">
              <a:lnSpc>
                <a:spcPct val="90000"/>
              </a:lnSpc>
              <a:tabLst>
                <a:tab pos="2219325" algn="ctr"/>
                <a:tab pos="3994150" algn="ctr"/>
              </a:tabLst>
            </a:pPr>
            <a:r>
              <a:rPr lang="en-US" altLang="en-US" dirty="0"/>
              <a:t>Context switch &lt; 10 microseconds</a:t>
            </a:r>
          </a:p>
        </p:txBody>
      </p:sp>
      <p:pic>
        <p:nvPicPr>
          <p:cNvPr id="41987" name="Picture 1">
            <a:extLst>
              <a:ext uri="{FF2B5EF4-FFF2-40B4-BE49-F238E27FC236}">
                <a16:creationId xmlns:a16="http://schemas.microsoft.com/office/drawing/2014/main"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8588" y="2926442"/>
            <a:ext cx="6770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94B4645F-2E7F-4FF4-B07A-CC49BE5E143C}"/>
              </a:ext>
            </a:extLst>
          </p:cNvPr>
          <p:cNvSpPr>
            <a:spLocks noGrp="1" noChangeArrowheads="1"/>
          </p:cNvSpPr>
          <p:nvPr>
            <p:ph type="title"/>
          </p:nvPr>
        </p:nvSpPr>
        <p:spPr>
          <a:xfrm>
            <a:off x="914400" y="222868"/>
            <a:ext cx="7772400" cy="576262"/>
          </a:xfrm>
        </p:spPr>
        <p:txBody>
          <a:bodyPr/>
          <a:lstStyle/>
          <a:p>
            <a:pPr eaLnBrk="1" hangingPunct="1"/>
            <a:r>
              <a:rPr lang="en-US" altLang="en-US" dirty="0"/>
              <a:t>Outline</a:t>
            </a:r>
          </a:p>
        </p:txBody>
      </p:sp>
      <p:sp>
        <p:nvSpPr>
          <p:cNvPr id="7170" name="Rectangle 3">
            <a:extLst>
              <a:ext uri="{FF2B5EF4-FFF2-40B4-BE49-F238E27FC236}">
                <a16:creationId xmlns:a16="http://schemas.microsoft.com/office/drawing/2014/main" id="{8762292C-9CCE-49EA-9062-F046A880FAC9}"/>
              </a:ext>
            </a:extLst>
          </p:cNvPr>
          <p:cNvSpPr>
            <a:spLocks noGrp="1" noChangeArrowheads="1"/>
          </p:cNvSpPr>
          <p:nvPr>
            <p:ph type="body" idx="1"/>
          </p:nvPr>
        </p:nvSpPr>
        <p:spPr>
          <a:xfrm>
            <a:off x="857250" y="1195388"/>
            <a:ext cx="7335838" cy="3773487"/>
          </a:xfrm>
        </p:spPr>
        <p:txBody>
          <a:bodyPr/>
          <a:lstStyle/>
          <a:p>
            <a:r>
              <a:rPr lang="en-US" altLang="en-US" dirty="0"/>
              <a:t>Basic Concepts</a:t>
            </a:r>
          </a:p>
          <a:p>
            <a:r>
              <a:rPr lang="en-US" altLang="en-US" dirty="0"/>
              <a:t>Scheduling Criteria </a:t>
            </a:r>
          </a:p>
          <a:p>
            <a:r>
              <a:rPr lang="en-US" altLang="en-US" dirty="0"/>
              <a:t>Scheduling Algorithms</a:t>
            </a:r>
          </a:p>
          <a:p>
            <a:r>
              <a:rPr lang="en-US" altLang="en-US" dirty="0"/>
              <a:t>Thread Scheduling</a:t>
            </a:r>
          </a:p>
          <a:p>
            <a:r>
              <a:rPr lang="en-US" altLang="en-US" dirty="0"/>
              <a:t>Multi-Processor Scheduling</a:t>
            </a:r>
          </a:p>
          <a:p>
            <a:r>
              <a:rPr lang="en-US" altLang="en-US" dirty="0"/>
              <a:t>Real-Time CPU Scheduling</a:t>
            </a:r>
          </a:p>
          <a:p>
            <a:r>
              <a:rPr lang="en-US" altLang="en-US" dirty="0"/>
              <a:t>Operating Systems Examples</a:t>
            </a:r>
          </a:p>
          <a:p>
            <a:r>
              <a:rPr lang="en-US" altLang="en-US" dirty="0"/>
              <a:t>Algorithm Evaluation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id="{14D05664-D904-4350-AFC8-65EA9CF0431F}"/>
              </a:ext>
            </a:extLst>
          </p:cNvPr>
          <p:cNvSpPr>
            <a:spLocks noGrp="1" noChangeArrowheads="1"/>
          </p:cNvSpPr>
          <p:nvPr>
            <p:ph type="title"/>
          </p:nvPr>
        </p:nvSpPr>
        <p:spPr>
          <a:xfrm>
            <a:off x="1285078" y="183273"/>
            <a:ext cx="7829550" cy="525462"/>
          </a:xfrm>
        </p:spPr>
        <p:txBody>
          <a:bodyPr/>
          <a:lstStyle/>
          <a:p>
            <a:pPr eaLnBrk="1" hangingPunct="1"/>
            <a:r>
              <a:rPr lang="en-US" altLang="en-US" sz="3000" dirty="0"/>
              <a:t>Time Quantum and Context Switch Time</a:t>
            </a:r>
          </a:p>
        </p:txBody>
      </p:sp>
      <p:pic>
        <p:nvPicPr>
          <p:cNvPr id="44034" name="Picture 1">
            <a:extLst>
              <a:ext uri="{FF2B5EF4-FFF2-40B4-BE49-F238E27FC236}">
                <a16:creationId xmlns:a16="http://schemas.microsoft.com/office/drawing/2014/main"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68450" y="1890713"/>
            <a:ext cx="6630988" cy="277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id="{A4B4E05D-43D4-46FF-8EED-AA150E4C753C}"/>
              </a:ext>
            </a:extLst>
          </p:cNvPr>
          <p:cNvSpPr>
            <a:spLocks noGrp="1" noChangeArrowheads="1"/>
          </p:cNvSpPr>
          <p:nvPr>
            <p:ph type="title"/>
          </p:nvPr>
        </p:nvSpPr>
        <p:spPr>
          <a:xfrm>
            <a:off x="782711" y="260322"/>
            <a:ext cx="8722438" cy="457200"/>
          </a:xfrm>
        </p:spPr>
        <p:txBody>
          <a:bodyPr/>
          <a:lstStyle/>
          <a:p>
            <a:pPr eaLnBrk="1" hangingPunct="1"/>
            <a:r>
              <a:rPr lang="en-US" altLang="en-US" sz="2600" dirty="0"/>
              <a:t>Turnaround Time Varies With The Time Quantum</a:t>
            </a:r>
          </a:p>
        </p:txBody>
      </p:sp>
      <p:sp>
        <p:nvSpPr>
          <p:cNvPr id="46082" name="TextBox 3">
            <a:extLst>
              <a:ext uri="{FF2B5EF4-FFF2-40B4-BE49-F238E27FC236}">
                <a16:creationId xmlns:a16="http://schemas.microsoft.com/office/drawing/2014/main" id="{39A4C5F4-2866-44DE-AC4E-665A67CEF2FC}"/>
              </a:ext>
            </a:extLst>
          </p:cNvPr>
          <p:cNvSpPr txBox="1">
            <a:spLocks noChangeArrowheads="1"/>
          </p:cNvSpPr>
          <p:nvPr/>
        </p:nvSpPr>
        <p:spPr bwMode="auto">
          <a:xfrm>
            <a:off x="6167438" y="3354388"/>
            <a:ext cx="23129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7" tIns="45709" rIns="91417" bIns="45709">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300">
                <a:latin typeface="Verdana" panose="020B0604030504040204" pitchFamily="34" charset="0"/>
              </a:rPr>
              <a:t>80% of CPU bursts should be shorter than q</a:t>
            </a:r>
          </a:p>
        </p:txBody>
      </p:sp>
      <p:pic>
        <p:nvPicPr>
          <p:cNvPr id="46083" name="Picture 1">
            <a:extLst>
              <a:ext uri="{FF2B5EF4-FFF2-40B4-BE49-F238E27FC236}">
                <a16:creationId xmlns:a16="http://schemas.microsoft.com/office/drawing/2014/main"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557338"/>
            <a:ext cx="4684712" cy="389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id="{97EB9085-4F50-4C0E-A2E6-8B8193DC54B9}"/>
              </a:ext>
            </a:extLst>
          </p:cNvPr>
          <p:cNvSpPr>
            <a:spLocks noGrp="1" noChangeArrowheads="1"/>
          </p:cNvSpPr>
          <p:nvPr>
            <p:ph type="title"/>
          </p:nvPr>
        </p:nvSpPr>
        <p:spPr>
          <a:xfrm>
            <a:off x="963613" y="109861"/>
            <a:ext cx="7723187" cy="576262"/>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id="{328AB413-1FAE-4AEC-A110-AFD45B9A75C2}"/>
              </a:ext>
            </a:extLst>
          </p:cNvPr>
          <p:cNvSpPr>
            <a:spLocks noGrp="1" noChangeArrowheads="1"/>
          </p:cNvSpPr>
          <p:nvPr>
            <p:ph type="body" idx="1"/>
          </p:nvPr>
        </p:nvSpPr>
        <p:spPr>
          <a:xfrm>
            <a:off x="821094" y="1233488"/>
            <a:ext cx="7723186" cy="4530725"/>
          </a:xfrm>
        </p:spPr>
        <p:txBody>
          <a:bodyPr/>
          <a:lstStyle/>
          <a:p>
            <a:r>
              <a:rPr lang="en-US" altLang="en-US" dirty="0"/>
              <a:t>A priority number (integer) is associated with each process</a:t>
            </a:r>
          </a:p>
          <a:p>
            <a:endParaRPr lang="en-US" altLang="en-US" sz="800" dirty="0"/>
          </a:p>
          <a:p>
            <a:r>
              <a:rPr lang="en-US" altLang="en-US" dirty="0"/>
              <a:t>The CPU is allocated to the process with the highest priority (smallest integer </a:t>
            </a:r>
            <a:r>
              <a:rPr lang="en-US" altLang="en-US" dirty="0">
                <a:sym typeface="Symbol" panose="05050102010706020507" pitchFamily="18" charset="2"/>
              </a:rPr>
              <a:t> highest priority)</a:t>
            </a:r>
          </a:p>
          <a:p>
            <a:pPr lvl="1"/>
            <a:r>
              <a:rPr lang="en-US" altLang="en-US" dirty="0"/>
              <a:t>Preemptive</a:t>
            </a:r>
          </a:p>
          <a:p>
            <a:pPr lvl="1"/>
            <a:r>
              <a:rPr lang="en-US" altLang="en-US" dirty="0"/>
              <a:t>Nonpreemptive</a:t>
            </a:r>
          </a:p>
          <a:p>
            <a:pPr lvl="1"/>
            <a:endParaRPr lang="en-US" altLang="en-US" sz="800" dirty="0"/>
          </a:p>
          <a:p>
            <a:r>
              <a:rPr lang="en-US" altLang="en-US" dirty="0"/>
              <a:t>SJF is priority scheduling where priority is the inverse of predicted next CPU burst time</a:t>
            </a:r>
          </a:p>
          <a:p>
            <a:endParaRPr lang="en-US" altLang="en-US" sz="800"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800"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id="{BD1CE599-A709-401F-8DD0-F7F4CCB2DDF1}"/>
              </a:ext>
            </a:extLst>
          </p:cNvPr>
          <p:cNvSpPr>
            <a:spLocks noGrp="1" noChangeArrowheads="1"/>
          </p:cNvSpPr>
          <p:nvPr>
            <p:ph type="title"/>
          </p:nvPr>
        </p:nvSpPr>
        <p:spPr>
          <a:xfrm>
            <a:off x="1406525" y="136087"/>
            <a:ext cx="7280275" cy="576262"/>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id="{CDADF2B2-580D-4F09-8A23-D969CD614667}"/>
              </a:ext>
            </a:extLst>
          </p:cNvPr>
          <p:cNvSpPr>
            <a:spLocks noGrp="1" noChangeArrowheads="1"/>
          </p:cNvSpPr>
          <p:nvPr>
            <p:ph type="body" idx="1"/>
          </p:nvPr>
        </p:nvSpPr>
        <p:spPr>
          <a:xfrm>
            <a:off x="806450" y="1233487"/>
            <a:ext cx="7973868" cy="4907539"/>
          </a:xfrm>
          <a:noFill/>
        </p:spPr>
        <p:txBody>
          <a:bodyPr/>
          <a:lstStyle/>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5	2</a:t>
            </a:r>
          </a:p>
          <a:p>
            <a:pPr>
              <a:buFont typeface="Monotype Sorts" pitchFamily="-84" charset="2"/>
              <a:buNone/>
              <a:tabLst>
                <a:tab pos="1600200" algn="ctr"/>
                <a:tab pos="3251200" algn="ctr"/>
                <a:tab pos="5140325" algn="ctr"/>
              </a:tabLst>
            </a:pPr>
            <a:endParaRPr lang="en-US" altLang="en-US" baseline="-25000" dirty="0"/>
          </a:p>
          <a:p>
            <a:pPr>
              <a:tabLst>
                <a:tab pos="1600200" algn="ctr"/>
                <a:tab pos="3251200" algn="ctr"/>
                <a:tab pos="5140325" algn="ctr"/>
              </a:tabLst>
            </a:pPr>
            <a:r>
              <a:rPr lang="en-US" altLang="en-US" dirty="0"/>
              <a:t>Priority scheduling Gantt Chart</a:t>
            </a:r>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a:p>
            <a:pPr>
              <a:tabLst>
                <a:tab pos="1600200" algn="ctr"/>
                <a:tab pos="3251200" algn="ctr"/>
                <a:tab pos="514032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97050" y="4400550"/>
            <a:ext cx="6467475"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id="{CDE24674-CB1D-4389-9B31-B04F87B0ABF8}"/>
              </a:ext>
            </a:extLst>
          </p:cNvPr>
          <p:cNvSpPr>
            <a:spLocks noGrp="1" noChangeArrowheads="1"/>
          </p:cNvSpPr>
          <p:nvPr>
            <p:ph type="title"/>
          </p:nvPr>
        </p:nvSpPr>
        <p:spPr>
          <a:xfrm>
            <a:off x="1452825" y="137006"/>
            <a:ext cx="7280275" cy="576262"/>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id="{2105BD44-B36B-488F-9B4A-6D230FFCC50A}"/>
              </a:ext>
            </a:extLst>
          </p:cNvPr>
          <p:cNvSpPr>
            <a:spLocks noGrp="1" noChangeArrowheads="1"/>
          </p:cNvSpPr>
          <p:nvPr>
            <p:ph type="body" idx="1"/>
          </p:nvPr>
        </p:nvSpPr>
        <p:spPr>
          <a:xfrm>
            <a:off x="806450" y="1142048"/>
            <a:ext cx="7675077" cy="4887912"/>
          </a:xfrm>
          <a:noFill/>
        </p:spPr>
        <p:txBody>
          <a:bodyPr/>
          <a:lstStyle/>
          <a:p>
            <a:pPr>
              <a:tabLst>
                <a:tab pos="1600200" algn="ctr"/>
                <a:tab pos="3251200" algn="ctr"/>
                <a:tab pos="5140325" algn="ctr"/>
              </a:tabLst>
            </a:pPr>
            <a:r>
              <a:rPr lang="en-US" altLang="en-US" dirty="0"/>
              <a:t>Run the process with the highest priority. Processes with the same priority run round-robin</a:t>
            </a:r>
          </a:p>
          <a:p>
            <a:pPr>
              <a:tabLst>
                <a:tab pos="1600200" algn="ctr"/>
                <a:tab pos="3251200" algn="ctr"/>
                <a:tab pos="5140325" algn="ctr"/>
              </a:tabLst>
            </a:pPr>
            <a:r>
              <a:rPr lang="en-US" altLang="en-US" dirty="0"/>
              <a:t>Example:</a:t>
            </a:r>
          </a:p>
          <a:p>
            <a:pPr>
              <a:buFont typeface="Monotype Sorts" pitchFamily="-84" charset="2"/>
              <a:buNone/>
              <a:tabLst>
                <a:tab pos="1600200" algn="ctr"/>
                <a:tab pos="3251200" algn="ctr"/>
                <a:tab pos="5140325" algn="ctr"/>
              </a:tabLst>
            </a:pPr>
            <a:r>
              <a:rPr lang="en-US" altLang="en-US" dirty="0"/>
              <a:t>                     </a:t>
            </a:r>
            <a:r>
              <a:rPr lang="en-US" altLang="en-US" u="sng" dirty="0"/>
              <a:t>Process</a:t>
            </a:r>
            <a:r>
              <a:rPr lang="en-US" altLang="en-US" u="sng" dirty="0">
                <a:solidFill>
                  <a:schemeClr val="bg1"/>
                </a:solidFill>
              </a:rPr>
              <a:t>	a   </a:t>
            </a:r>
            <a:r>
              <a:rPr lang="en-US" altLang="en-US" u="sng" dirty="0"/>
              <a:t>Burst Time</a:t>
            </a:r>
            <a:r>
              <a:rPr lang="en-US" altLang="en-US" dirty="0"/>
              <a:t>	</a:t>
            </a:r>
            <a:r>
              <a:rPr lang="en-US" altLang="en-US" u="sng" dirty="0"/>
              <a:t>Priority</a:t>
            </a:r>
            <a:endParaRPr lang="en-US" altLang="en-US" dirty="0"/>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1</a:t>
            </a:r>
            <a:r>
              <a:rPr lang="en-US" altLang="en-US" dirty="0"/>
              <a:t>	4	3</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Font typeface="Monotype Sorts" pitchFamily="-84" charset="2"/>
              <a:buNone/>
              <a:tabLst>
                <a:tab pos="1600200" algn="ctr"/>
                <a:tab pos="3251200" algn="ctr"/>
                <a:tab pos="5140325" algn="ctr"/>
              </a:tabLst>
            </a:pPr>
            <a:r>
              <a:rPr lang="en-US" altLang="en-US" dirty="0"/>
              <a:t>		</a:t>
            </a:r>
            <a:r>
              <a:rPr lang="en-US" altLang="en-US" i="1" dirty="0"/>
              <a:t>P</a:t>
            </a:r>
            <a:r>
              <a:rPr lang="en-US" altLang="en-US" i="1" baseline="-25000" dirty="0"/>
              <a:t>5	</a:t>
            </a:r>
            <a:r>
              <a:rPr lang="en-US" altLang="en-US" dirty="0"/>
              <a:t>3	3</a:t>
            </a:r>
            <a:endParaRPr lang="en-US" altLang="en-US" baseline="-25000" dirty="0"/>
          </a:p>
          <a:p>
            <a:pPr>
              <a:tabLst>
                <a:tab pos="1600200" algn="ctr"/>
                <a:tab pos="3251200" algn="ctr"/>
                <a:tab pos="5140325" algn="ctr"/>
              </a:tabLst>
            </a:pPr>
            <a:r>
              <a:rPr lang="en-US" altLang="en-US" dirty="0"/>
              <a:t>Gantt Chart with time quantum = 2</a:t>
            </a:r>
          </a:p>
          <a:p>
            <a:pPr>
              <a:tabLst>
                <a:tab pos="1600200" algn="ctr"/>
                <a:tab pos="3251200" algn="ctr"/>
                <a:tab pos="5140325" algn="ctr"/>
              </a:tabLst>
            </a:pPr>
            <a:endParaRPr lang="en-US" altLang="en-US" dirty="0"/>
          </a:p>
          <a:p>
            <a:pPr marL="0" indent="0">
              <a:buNone/>
              <a:tabLst>
                <a:tab pos="1600200" algn="ctr"/>
                <a:tab pos="3251200" algn="ctr"/>
                <a:tab pos="5140325" algn="ctr"/>
              </a:tabLst>
            </a:pPr>
            <a:endParaRPr lang="en-US" altLang="en-US" dirty="0"/>
          </a:p>
          <a:p>
            <a:pPr>
              <a:tabLst>
                <a:tab pos="1600200" algn="ctr"/>
                <a:tab pos="3251200" algn="ctr"/>
                <a:tab pos="5140325" algn="ctr"/>
              </a:tabLst>
            </a:pPr>
            <a:endParaRPr lang="en-US" altLang="en-US" dirty="0"/>
          </a:p>
          <a:p>
            <a:pPr>
              <a:buFont typeface="Monotype Sorts" pitchFamily="-84" charset="2"/>
              <a:buNone/>
              <a:tabLst>
                <a:tab pos="1600200" algn="ctr"/>
                <a:tab pos="3251200" algn="ctr"/>
                <a:tab pos="5140325" algn="ctr"/>
              </a:tabLst>
            </a:pPr>
            <a:endParaRPr lang="en-US" altLang="en-US" dirty="0"/>
          </a:p>
        </p:txBody>
      </p:sp>
      <p:pic>
        <p:nvPicPr>
          <p:cNvPr id="52227" name="Picture 2">
            <a:extLst>
              <a:ext uri="{FF2B5EF4-FFF2-40B4-BE49-F238E27FC236}">
                <a16:creationId xmlns:a16="http://schemas.microsoft.com/office/drawing/2014/main"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08480" y="4968240"/>
            <a:ext cx="6200925" cy="724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1695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6973149" cy="4456354"/>
          </a:xfrm>
        </p:spPr>
        <p:txBody>
          <a:bodyPr/>
          <a:lstStyle/>
          <a:p>
            <a:r>
              <a:rPr lang="en-US" altLang="en-US" dirty="0"/>
              <a:t>The ready queue consists of multiple queues</a:t>
            </a:r>
          </a:p>
          <a:p>
            <a:r>
              <a:rPr lang="en-US" altLang="en-US" dirty="0"/>
              <a:t>Multilevel 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which queue a process will enter when that process needs service</a:t>
            </a:r>
          </a:p>
          <a:p>
            <a:pPr lvl="1"/>
            <a:r>
              <a:rPr lang="en-US" altLang="en-US" dirty="0"/>
              <a:t>Scheduling among the queues</a:t>
            </a:r>
          </a:p>
          <a:p>
            <a:endParaRPr lang="en-US" altLang="en-US" dirty="0"/>
          </a:p>
        </p:txBody>
      </p:sp>
    </p:spTree>
    <p:extLst>
      <p:ext uri="{BB962C8B-B14F-4D97-AF65-F5344CB8AC3E}">
        <p14:creationId xmlns:p14="http://schemas.microsoft.com/office/powerpoint/2010/main" val="32068400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id="{1CD96B60-8A48-434B-B0B3-7D137B28C363}"/>
              </a:ext>
            </a:extLst>
          </p:cNvPr>
          <p:cNvSpPr>
            <a:spLocks noGrp="1" noChangeArrowheads="1"/>
          </p:cNvSpPr>
          <p:nvPr>
            <p:ph type="title"/>
          </p:nvPr>
        </p:nvSpPr>
        <p:spPr>
          <a:xfrm>
            <a:off x="973138" y="219305"/>
            <a:ext cx="7713662" cy="576262"/>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id="{1C367D1A-7DE2-4C9D-8F9F-8D980F3D95B0}"/>
              </a:ext>
            </a:extLst>
          </p:cNvPr>
          <p:cNvSpPr>
            <a:spLocks noGrp="1" noChangeArrowheads="1"/>
          </p:cNvSpPr>
          <p:nvPr>
            <p:ph type="body" idx="1"/>
          </p:nvPr>
        </p:nvSpPr>
        <p:spPr>
          <a:xfrm>
            <a:off x="811763" y="1068388"/>
            <a:ext cx="7570237" cy="5221287"/>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76575" y="2108200"/>
            <a:ext cx="3073400"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6F1CB462-9D7D-4499-AF00-7FB8FBEF7A03}"/>
              </a:ext>
            </a:extLst>
          </p:cNvPr>
          <p:cNvSpPr>
            <a:spLocks noGrp="1"/>
          </p:cNvSpPr>
          <p:nvPr>
            <p:ph type="title"/>
          </p:nvPr>
        </p:nvSpPr>
        <p:spPr>
          <a:xfrm>
            <a:off x="890429" y="215191"/>
            <a:ext cx="7880350" cy="576262"/>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135188"/>
            <a:ext cx="5583238"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AF43CD99-B0BB-4EB6-B798-512BB1BA6A01}"/>
              </a:ext>
            </a:extLst>
          </p:cNvPr>
          <p:cNvSpPr>
            <a:spLocks noGrp="1" noChangeArrowheads="1"/>
          </p:cNvSpPr>
          <p:nvPr>
            <p:ph type="title"/>
          </p:nvPr>
        </p:nvSpPr>
        <p:spPr>
          <a:xfrm>
            <a:off x="660400" y="181838"/>
            <a:ext cx="8026400" cy="576262"/>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id="{ABB3FE17-4C94-4A31-A709-AB137253300C}"/>
              </a:ext>
            </a:extLst>
          </p:cNvPr>
          <p:cNvSpPr>
            <a:spLocks noGrp="1" noChangeArrowheads="1"/>
          </p:cNvSpPr>
          <p:nvPr>
            <p:ph type="body" idx="1"/>
          </p:nvPr>
        </p:nvSpPr>
        <p:spPr>
          <a:xfrm>
            <a:off x="830424" y="1144346"/>
            <a:ext cx="7341303" cy="4399927"/>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4CCD566E-DD44-408E-84CD-E9F177C9548D}"/>
              </a:ext>
            </a:extLst>
          </p:cNvPr>
          <p:cNvSpPr>
            <a:spLocks noGrp="1" noChangeArrowheads="1"/>
          </p:cNvSpPr>
          <p:nvPr>
            <p:ph type="title"/>
          </p:nvPr>
        </p:nvSpPr>
        <p:spPr>
          <a:xfrm>
            <a:off x="1238137" y="42179"/>
            <a:ext cx="8186349" cy="679450"/>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id="{613E5F61-646B-48FF-83DC-0216A8F01A46}"/>
              </a:ext>
            </a:extLst>
          </p:cNvPr>
          <p:cNvSpPr>
            <a:spLocks noGrp="1" noChangeArrowheads="1"/>
          </p:cNvSpPr>
          <p:nvPr>
            <p:ph type="body" idx="1"/>
          </p:nvPr>
        </p:nvSpPr>
        <p:spPr>
          <a:xfrm>
            <a:off x="806449" y="1101013"/>
            <a:ext cx="4742319" cy="4663180"/>
          </a:xfrm>
        </p:spPr>
        <p:txBody>
          <a:bodyPr/>
          <a:lstStyle/>
          <a:p>
            <a:r>
              <a:rPr lang="en-US" altLang="en-US"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48769" y="2673752"/>
            <a:ext cx="3344406" cy="20315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a:extLst>
              <a:ext uri="{FF2B5EF4-FFF2-40B4-BE49-F238E27FC236}">
                <a16:creationId xmlns:a16="http://schemas.microsoft.com/office/drawing/2014/main" id="{BA2D33B9-5D6A-48BD-BC85-C1B098FA91BE}"/>
              </a:ext>
            </a:extLst>
          </p:cNvPr>
          <p:cNvSpPr>
            <a:spLocks noGrp="1"/>
          </p:cNvSpPr>
          <p:nvPr>
            <p:ph type="title"/>
          </p:nvPr>
        </p:nvSpPr>
        <p:spPr>
          <a:xfrm>
            <a:off x="457200" y="222868"/>
            <a:ext cx="8229600" cy="576262"/>
          </a:xfrm>
        </p:spPr>
        <p:txBody>
          <a:bodyPr/>
          <a:lstStyle/>
          <a:p>
            <a:pPr eaLnBrk="1" hangingPunct="1"/>
            <a:r>
              <a:rPr lang="en-US" altLang="en-US" dirty="0"/>
              <a:t>Objectives</a:t>
            </a:r>
          </a:p>
        </p:txBody>
      </p:sp>
      <p:sp>
        <p:nvSpPr>
          <p:cNvPr id="9218" name="Content Placeholder 2">
            <a:extLst>
              <a:ext uri="{FF2B5EF4-FFF2-40B4-BE49-F238E27FC236}">
                <a16:creationId xmlns:a16="http://schemas.microsoft.com/office/drawing/2014/main" id="{3DAC903C-4247-4B47-AD8D-48C1A580FDF4}"/>
              </a:ext>
            </a:extLst>
          </p:cNvPr>
          <p:cNvSpPr>
            <a:spLocks noGrp="1"/>
          </p:cNvSpPr>
          <p:nvPr>
            <p:ph idx="1"/>
          </p:nvPr>
        </p:nvSpPr>
        <p:spPr>
          <a:xfrm>
            <a:off x="852840" y="1233489"/>
            <a:ext cx="7575863" cy="4400395"/>
          </a:xfrm>
        </p:spPr>
        <p:txBody>
          <a:bodyPr/>
          <a:lstStyle/>
          <a:p>
            <a:r>
              <a:rPr lang="en-US" altLang="en-US" dirty="0"/>
              <a:t>Describe various CPU scheduling algorithms</a:t>
            </a:r>
          </a:p>
          <a:p>
            <a:r>
              <a:rPr lang="en-US" altLang="en-US" dirty="0"/>
              <a:t>Assess CPU scheduling algorithms based on scheduling criteria</a:t>
            </a:r>
          </a:p>
          <a:p>
            <a:r>
              <a:rPr lang="en-US" altLang="en-US" dirty="0"/>
              <a:t>Explain the issues related to multiprocessor and multicore scheduling</a:t>
            </a:r>
          </a:p>
          <a:p>
            <a:r>
              <a:rPr lang="en-US" altLang="en-US" dirty="0"/>
              <a:t>Describe various real-time scheduling algorithms</a:t>
            </a:r>
          </a:p>
          <a:p>
            <a:r>
              <a:rPr lang="en-US" altLang="en-US" dirty="0"/>
              <a:t>Describe the scheduling algorithms used in the Windows, Linux, and Solaris operating systems</a:t>
            </a:r>
          </a:p>
          <a:p>
            <a:r>
              <a:rPr lang="en-US" altLang="en-US" dirty="0"/>
              <a:t>Apply modeling and simulations to evaluate CPU scheduling algorithms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a:extLst>
              <a:ext uri="{FF2B5EF4-FFF2-40B4-BE49-F238E27FC236}">
                <a16:creationId xmlns:a16="http://schemas.microsoft.com/office/drawing/2014/main" id="{5E530708-9C89-4AD9-BB13-73771C0F0AD7}"/>
              </a:ext>
            </a:extLst>
          </p:cNvPr>
          <p:cNvSpPr>
            <a:spLocks noGrp="1" noChangeArrowheads="1"/>
          </p:cNvSpPr>
          <p:nvPr>
            <p:ph type="title"/>
          </p:nvPr>
        </p:nvSpPr>
        <p:spPr>
          <a:xfrm>
            <a:off x="457200" y="111760"/>
            <a:ext cx="8229600" cy="622988"/>
          </a:xfrm>
        </p:spPr>
        <p:txBody>
          <a:bodyPr/>
          <a:lstStyle/>
          <a:p>
            <a:pPr eaLnBrk="1" hangingPunct="1"/>
            <a:r>
              <a:rPr lang="en-US" altLang="en-US" dirty="0"/>
              <a:t>Thread Scheduling</a:t>
            </a:r>
          </a:p>
        </p:txBody>
      </p:sp>
      <p:sp>
        <p:nvSpPr>
          <p:cNvPr id="61442" name="Rectangle 3">
            <a:extLst>
              <a:ext uri="{FF2B5EF4-FFF2-40B4-BE49-F238E27FC236}">
                <a16:creationId xmlns:a16="http://schemas.microsoft.com/office/drawing/2014/main" id="{4EB10D59-818F-4E4B-B4C9-ED90EEB4FFA0}"/>
              </a:ext>
            </a:extLst>
          </p:cNvPr>
          <p:cNvSpPr>
            <a:spLocks noGrp="1" noChangeArrowheads="1"/>
          </p:cNvSpPr>
          <p:nvPr>
            <p:ph type="body" idx="1"/>
          </p:nvPr>
        </p:nvSpPr>
        <p:spPr>
          <a:xfrm>
            <a:off x="844550" y="1087121"/>
            <a:ext cx="7661275" cy="3569970"/>
          </a:xfrm>
        </p:spPr>
        <p:txBody>
          <a:bodyPr/>
          <a:lstStyle/>
          <a:p>
            <a:r>
              <a:rPr lang="en-US" altLang="en-US" dirty="0"/>
              <a:t>Distinction between user-level and kernel-level threads</a:t>
            </a:r>
          </a:p>
          <a:p>
            <a:r>
              <a:rPr lang="en-US" altLang="en-US" dirty="0"/>
              <a:t>When threads supported, threads scheduled, not processes</a:t>
            </a:r>
          </a:p>
          <a:p>
            <a:r>
              <a:rPr lang="en-US" altLang="en-US" dirty="0"/>
              <a:t>Many-to-one and many-to-many models, thread library schedules user-level threads to run on LWP</a:t>
            </a:r>
          </a:p>
          <a:p>
            <a:pPr lvl="1"/>
            <a:r>
              <a:rPr lang="en-US" altLang="en-US" dirty="0"/>
              <a:t>Known as </a:t>
            </a:r>
            <a:r>
              <a:rPr lang="en-US" altLang="en-US" b="1" dirty="0">
                <a:solidFill>
                  <a:srgbClr val="006699"/>
                </a:solidFill>
                <a:latin typeface="+mj-lt"/>
              </a:rPr>
              <a:t>process-contention</a:t>
            </a:r>
            <a:r>
              <a:rPr lang="en-US" altLang="en-US" b="1" dirty="0">
                <a:solidFill>
                  <a:srgbClr val="3366FF"/>
                </a:solidFill>
              </a:rPr>
              <a:t> </a:t>
            </a:r>
            <a:r>
              <a:rPr lang="en-US" altLang="en-US" b="1" dirty="0">
                <a:solidFill>
                  <a:srgbClr val="006699"/>
                </a:solidFill>
                <a:latin typeface="+mj-lt"/>
              </a:rPr>
              <a:t>scope</a:t>
            </a:r>
            <a:r>
              <a:rPr lang="en-US" altLang="en-US" b="1" dirty="0">
                <a:solidFill>
                  <a:srgbClr val="3366FF"/>
                </a:solidFill>
              </a:rPr>
              <a:t> </a:t>
            </a:r>
            <a:r>
              <a:rPr lang="en-US" altLang="en-US" dirty="0"/>
              <a:t>(</a:t>
            </a:r>
            <a:r>
              <a:rPr lang="en-US" altLang="en-US" b="1" dirty="0">
                <a:solidFill>
                  <a:srgbClr val="006699"/>
                </a:solidFill>
                <a:latin typeface="+mj-lt"/>
              </a:rPr>
              <a:t>PCS</a:t>
            </a:r>
            <a:r>
              <a:rPr lang="en-US" altLang="en-US" dirty="0"/>
              <a:t>)</a:t>
            </a:r>
            <a:r>
              <a:rPr lang="en-US" altLang="en-US" b="1" dirty="0"/>
              <a:t> </a:t>
            </a:r>
            <a:r>
              <a:rPr lang="en-US" altLang="en-US" dirty="0"/>
              <a:t>since scheduling competition is within the process</a:t>
            </a:r>
          </a:p>
          <a:p>
            <a:pPr lvl="1"/>
            <a:r>
              <a:rPr lang="en-US" altLang="en-US" dirty="0"/>
              <a:t>Typically done via priority set by programmer</a:t>
            </a:r>
          </a:p>
          <a:p>
            <a:r>
              <a:rPr lang="en-US" altLang="en-US" dirty="0"/>
              <a:t>Kernel thread scheduled onto available CPU is </a:t>
            </a:r>
            <a:r>
              <a:rPr lang="en-US" altLang="en-US" b="1" dirty="0">
                <a:solidFill>
                  <a:srgbClr val="006699"/>
                </a:solidFill>
                <a:latin typeface="+mj-lt"/>
              </a:rPr>
              <a:t>system-contention</a:t>
            </a:r>
            <a:r>
              <a:rPr lang="en-US" altLang="en-US" b="1" dirty="0">
                <a:solidFill>
                  <a:srgbClr val="3366FF"/>
                </a:solidFill>
              </a:rPr>
              <a:t> </a:t>
            </a:r>
            <a:r>
              <a:rPr lang="en-US" altLang="en-US" b="1" dirty="0">
                <a:solidFill>
                  <a:srgbClr val="006699"/>
                </a:solidFill>
                <a:latin typeface="+mj-lt"/>
              </a:rPr>
              <a:t>scope</a:t>
            </a:r>
            <a:r>
              <a:rPr lang="en-US" altLang="en-US" b="1" dirty="0"/>
              <a:t> </a:t>
            </a:r>
            <a:r>
              <a:rPr lang="en-US" altLang="en-US" dirty="0"/>
              <a:t>(</a:t>
            </a:r>
            <a:r>
              <a:rPr lang="en-US" altLang="en-US" b="1" dirty="0">
                <a:solidFill>
                  <a:srgbClr val="006699"/>
                </a:solidFill>
                <a:latin typeface="+mj-lt"/>
              </a:rPr>
              <a:t>SCS</a:t>
            </a:r>
            <a:r>
              <a:rPr lang="en-US" altLang="en-US" dirty="0"/>
              <a:t>) – competition among all threads in system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Multiple-Processor Scheduling</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lang="en-US" altLang="en-US" dirty="0"/>
              <a:t>CPU scheduling more complex when multiple CPUs are available</a:t>
            </a:r>
          </a:p>
          <a:p>
            <a:pPr>
              <a:buFont typeface="Wingdings" panose="05000000000000000000" pitchFamily="2" charset="2"/>
              <a:buChar char="ü"/>
            </a:pPr>
            <a:r>
              <a:rPr lang="en-US" dirty="0"/>
              <a:t>Multiple Processors to Manage(Task distribution, Load balancing)</a:t>
            </a:r>
          </a:p>
          <a:p>
            <a:pPr>
              <a:buFont typeface="Wingdings" panose="05000000000000000000" pitchFamily="2" charset="2"/>
              <a:buChar char="ü"/>
            </a:pPr>
            <a:r>
              <a:rPr lang="en-US" dirty="0"/>
              <a:t>Processor Affinity(Cache Performance)</a:t>
            </a:r>
          </a:p>
          <a:p>
            <a:pPr>
              <a:buFont typeface="Wingdings" panose="05000000000000000000" pitchFamily="2" charset="2"/>
              <a:buChar char="ü"/>
            </a:pPr>
            <a:r>
              <a:rPr lang="en-US" dirty="0"/>
              <a:t>Synchronization Overheads</a:t>
            </a:r>
            <a:endParaRPr lang="en-US" altLang="en-US" dirty="0"/>
          </a:p>
          <a:p>
            <a:r>
              <a:rPr lang="en-US" altLang="en-US" dirty="0" err="1"/>
              <a:t>Multiprocess</a:t>
            </a:r>
            <a:r>
              <a:rPr lang="en-US" altLang="en-US" dirty="0"/>
              <a:t> may be any one of the following architectures:</a:t>
            </a:r>
            <a:endParaRPr lang="en-US" altLang="en-US" sz="800" dirty="0"/>
          </a:p>
          <a:p>
            <a:pPr lvl="1"/>
            <a:r>
              <a:rPr lang="en-US" altLang="en-US" dirty="0"/>
              <a:t>Multicore CPUs</a:t>
            </a:r>
          </a:p>
          <a:p>
            <a:pPr lvl="1"/>
            <a:r>
              <a:rPr lang="en-US" altLang="en-US" dirty="0"/>
              <a:t>Multithreaded cores</a:t>
            </a:r>
          </a:p>
          <a:p>
            <a:pPr lvl="1"/>
            <a:r>
              <a:rPr lang="en-US" altLang="en-US" dirty="0"/>
              <a:t>NUMA systems</a:t>
            </a:r>
          </a:p>
          <a:p>
            <a:pPr lvl="1"/>
            <a:r>
              <a:rPr lang="en-US" altLang="en-US" dirty="0"/>
              <a:t>Heterogeneous multiprocessing</a:t>
            </a:r>
          </a:p>
          <a:p>
            <a:pPr lvl="1"/>
            <a:endParaRPr lang="en-US" altLang="en-US" b="1" dirty="0">
              <a:solidFill>
                <a:srgbClr val="3366FF"/>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Title 1">
            <a:extLst>
              <a:ext uri="{FF2B5EF4-FFF2-40B4-BE49-F238E27FC236}">
                <a16:creationId xmlns:a16="http://schemas.microsoft.com/office/drawing/2014/main" id="{C7F1E55F-983C-47F8-ADBE-54E15FEFD9AB}"/>
              </a:ext>
            </a:extLst>
          </p:cNvPr>
          <p:cNvSpPr>
            <a:spLocks noGrp="1"/>
          </p:cNvSpPr>
          <p:nvPr>
            <p:ph type="title"/>
          </p:nvPr>
        </p:nvSpPr>
        <p:spPr>
          <a:xfrm>
            <a:off x="894080" y="173722"/>
            <a:ext cx="8229600" cy="576262"/>
          </a:xfrm>
        </p:spPr>
        <p:txBody>
          <a:bodyPr/>
          <a:lstStyle/>
          <a:p>
            <a:r>
              <a:rPr lang="en-US" altLang="en-US" dirty="0"/>
              <a:t>Multiple-Processor Scheduling</a:t>
            </a:r>
          </a:p>
        </p:txBody>
      </p:sp>
      <p:sp>
        <p:nvSpPr>
          <p:cNvPr id="71682" name="Content Placeholder 2">
            <a:extLst>
              <a:ext uri="{FF2B5EF4-FFF2-40B4-BE49-F238E27FC236}">
                <a16:creationId xmlns:a16="http://schemas.microsoft.com/office/drawing/2014/main" id="{7A08C823-220F-4189-B103-BC03391E7F6B}"/>
              </a:ext>
            </a:extLst>
          </p:cNvPr>
          <p:cNvSpPr>
            <a:spLocks noGrp="1"/>
          </p:cNvSpPr>
          <p:nvPr>
            <p:ph idx="1"/>
          </p:nvPr>
        </p:nvSpPr>
        <p:spPr/>
        <p:txBody>
          <a:bodyPr/>
          <a:lstStyle/>
          <a:p>
            <a:r>
              <a:rPr lang="en-US" altLang="en-US"/>
              <a:t>Symmetric multiprocessing (SMP) is where each processor is self scheduling.</a:t>
            </a:r>
          </a:p>
          <a:p>
            <a:r>
              <a:rPr lang="en-US" altLang="en-US"/>
              <a:t>All threads may be in a common ready queue (a)</a:t>
            </a:r>
          </a:p>
          <a:p>
            <a:r>
              <a:rPr lang="en-US" altLang="en-US"/>
              <a:t>Each processor may have its own private queue of threads (b)</a:t>
            </a:r>
          </a:p>
        </p:txBody>
      </p:sp>
      <p:pic>
        <p:nvPicPr>
          <p:cNvPr id="71683" name="Picture 3">
            <a:extLst>
              <a:ext uri="{FF2B5EF4-FFF2-40B4-BE49-F238E27FC236}">
                <a16:creationId xmlns:a16="http://schemas.microsoft.com/office/drawing/2014/main" id="{4F31D85D-3236-4616-BD79-8F32A1CE24E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82775" y="2901950"/>
            <a:ext cx="5381625"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a:extLst>
              <a:ext uri="{FF2B5EF4-FFF2-40B4-BE49-F238E27FC236}">
                <a16:creationId xmlns:a16="http://schemas.microsoft.com/office/drawing/2014/main" id="{4EE83DAD-0182-4281-9CC2-965A55B66551}"/>
              </a:ext>
            </a:extLst>
          </p:cNvPr>
          <p:cNvSpPr>
            <a:spLocks noGrp="1"/>
          </p:cNvSpPr>
          <p:nvPr>
            <p:ph type="title"/>
          </p:nvPr>
        </p:nvSpPr>
        <p:spPr>
          <a:xfrm>
            <a:off x="865188" y="121920"/>
            <a:ext cx="7821612" cy="575610"/>
          </a:xfrm>
        </p:spPr>
        <p:txBody>
          <a:bodyPr/>
          <a:lstStyle/>
          <a:p>
            <a:pPr eaLnBrk="1" hangingPunct="1"/>
            <a:r>
              <a:rPr lang="en-US" altLang="en-US" dirty="0"/>
              <a:t>Multicore Processors</a:t>
            </a:r>
          </a:p>
        </p:txBody>
      </p:sp>
      <p:sp>
        <p:nvSpPr>
          <p:cNvPr id="72706" name="Content Placeholder 2">
            <a:extLst>
              <a:ext uri="{FF2B5EF4-FFF2-40B4-BE49-F238E27FC236}">
                <a16:creationId xmlns:a16="http://schemas.microsoft.com/office/drawing/2014/main" id="{AEEE112F-E1F9-4A4D-91F5-E4A039580C88}"/>
              </a:ext>
            </a:extLst>
          </p:cNvPr>
          <p:cNvSpPr>
            <a:spLocks noGrp="1"/>
          </p:cNvSpPr>
          <p:nvPr>
            <p:ph idx="1"/>
          </p:nvPr>
        </p:nvSpPr>
        <p:spPr>
          <a:xfrm>
            <a:off x="802434" y="1020128"/>
            <a:ext cx="7669762" cy="4530725"/>
          </a:xfrm>
        </p:spPr>
        <p:txBody>
          <a:bodyPr/>
          <a:lstStyle/>
          <a:p>
            <a:r>
              <a:rPr lang="en-US" altLang="en-US" dirty="0"/>
              <a:t>Recent trend to place multiple processor cores on same physical chip</a:t>
            </a:r>
          </a:p>
          <a:p>
            <a:r>
              <a:rPr lang="en-US" altLang="en-US" dirty="0"/>
              <a:t>Faster and consumes less power</a:t>
            </a:r>
          </a:p>
          <a:p>
            <a:r>
              <a:rPr lang="en-US" altLang="en-US" dirty="0"/>
              <a:t>Multiple threads per core also growing</a:t>
            </a:r>
          </a:p>
          <a:p>
            <a:pPr lvl="1"/>
            <a:r>
              <a:rPr lang="en-US" altLang="en-US" dirty="0"/>
              <a:t>Takes advantage of memory stall to make progress on another thread while memory retrieve happens</a:t>
            </a:r>
          </a:p>
          <a:p>
            <a:r>
              <a:rPr lang="en-US" altLang="en-US" dirty="0"/>
              <a:t>Figure</a:t>
            </a:r>
          </a:p>
          <a:p>
            <a:pPr lvl="1"/>
            <a:endParaRPr lang="en-US" altLang="en-US" dirty="0"/>
          </a:p>
          <a:p>
            <a:pPr lvl="1">
              <a:buFont typeface="Monotype Sorts" pitchFamily="-84" charset="2"/>
              <a:buNone/>
            </a:pPr>
            <a:r>
              <a:rPr lang="en-US" altLang="en-US" dirty="0"/>
              <a:t> </a:t>
            </a:r>
          </a:p>
        </p:txBody>
      </p:sp>
      <p:pic>
        <p:nvPicPr>
          <p:cNvPr id="72707" name="Picture 1">
            <a:extLst>
              <a:ext uri="{FF2B5EF4-FFF2-40B4-BE49-F238E27FC236}">
                <a16:creationId xmlns:a16="http://schemas.microsoft.com/office/drawing/2014/main" id="{0F6CBE17-826B-42D1-8128-EDC6A8A708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4737" y="3286760"/>
            <a:ext cx="5733565" cy="1408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a:extLst>
              <a:ext uri="{FF2B5EF4-FFF2-40B4-BE49-F238E27FC236}">
                <a16:creationId xmlns:a16="http://schemas.microsoft.com/office/drawing/2014/main" id="{BF0D8640-FCB0-4988-9C40-1D8E1028F211}"/>
              </a:ext>
            </a:extLst>
          </p:cNvPr>
          <p:cNvSpPr>
            <a:spLocks noGrp="1" noChangeArrowheads="1"/>
          </p:cNvSpPr>
          <p:nvPr>
            <p:ph type="title"/>
          </p:nvPr>
        </p:nvSpPr>
        <p:spPr>
          <a:xfrm>
            <a:off x="963613" y="121920"/>
            <a:ext cx="7723187" cy="601892"/>
          </a:xfrm>
        </p:spPr>
        <p:txBody>
          <a:bodyPr/>
          <a:lstStyle/>
          <a:p>
            <a:pPr eaLnBrk="1" hangingPunct="1"/>
            <a:r>
              <a:rPr lang="en-US" altLang="en-US" dirty="0"/>
              <a:t>Multithreaded Multicore System</a:t>
            </a:r>
          </a:p>
        </p:txBody>
      </p:sp>
      <p:sp>
        <p:nvSpPr>
          <p:cNvPr id="69634" name="Rectangle 3">
            <a:extLst>
              <a:ext uri="{FF2B5EF4-FFF2-40B4-BE49-F238E27FC236}">
                <a16:creationId xmlns:a16="http://schemas.microsoft.com/office/drawing/2014/main" id="{2B71E613-2379-4021-8ED5-E283592561A9}"/>
              </a:ext>
            </a:extLst>
          </p:cNvPr>
          <p:cNvSpPr>
            <a:spLocks noGrp="1" noChangeArrowheads="1"/>
          </p:cNvSpPr>
          <p:nvPr>
            <p:ph type="body" idx="1"/>
          </p:nvPr>
        </p:nvSpPr>
        <p:spPr>
          <a:xfrm>
            <a:off x="774441" y="1122363"/>
            <a:ext cx="7788501" cy="4808537"/>
          </a:xfrm>
        </p:spPr>
        <p:txBody>
          <a:bodyPr/>
          <a:lstStyle/>
          <a:p>
            <a:r>
              <a:rPr kumimoji="0" lang="en-US" altLang="en-US" dirty="0"/>
              <a:t>Each core has &gt; 1 hardware threads. </a:t>
            </a:r>
          </a:p>
          <a:p>
            <a:r>
              <a:rPr kumimoji="0" lang="en-US" altLang="en-US" dirty="0"/>
              <a:t>If one thread has a memory stall, switch to another thread!</a:t>
            </a:r>
          </a:p>
          <a:p>
            <a:r>
              <a:rPr kumimoji="0" lang="en-US" altLang="en-US" dirty="0"/>
              <a:t>Figure</a:t>
            </a:r>
          </a:p>
          <a:p>
            <a:endParaRPr kumimoji="0" lang="en-US" altLang="en-US" dirty="0"/>
          </a:p>
          <a:p>
            <a:endParaRPr kumimoji="0" lang="en-US" altLang="en-US" dirty="0"/>
          </a:p>
          <a:p>
            <a:pPr>
              <a:spcBef>
                <a:spcPct val="0"/>
              </a:spcBef>
              <a:buClrTx/>
              <a:buSzTx/>
              <a:buFontTx/>
              <a:buNone/>
            </a:pPr>
            <a:endParaRPr kumimoji="0" lang="en-US" altLang="en-US" dirty="0"/>
          </a:p>
          <a:p>
            <a:endParaRPr lang="en-US" altLang="en-US" dirty="0"/>
          </a:p>
        </p:txBody>
      </p:sp>
      <p:pic>
        <p:nvPicPr>
          <p:cNvPr id="4" name="Picture 2">
            <a:extLst>
              <a:ext uri="{FF2B5EF4-FFF2-40B4-BE49-F238E27FC236}">
                <a16:creationId xmlns:a16="http://schemas.microsoft.com/office/drawing/2014/main" id="{5E06ED42-4179-4AE5-A555-4A875686258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02080" y="2408059"/>
            <a:ext cx="5927090" cy="1447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68285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Content Placeholder 2">
            <a:extLst>
              <a:ext uri="{FF2B5EF4-FFF2-40B4-BE49-F238E27FC236}">
                <a16:creationId xmlns:a16="http://schemas.microsoft.com/office/drawing/2014/main" id="{A98C968A-AF4F-450D-BAED-792FA6118868}"/>
              </a:ext>
            </a:extLst>
          </p:cNvPr>
          <p:cNvSpPr>
            <a:spLocks noGrp="1"/>
          </p:cNvSpPr>
          <p:nvPr>
            <p:ph idx="1"/>
          </p:nvPr>
        </p:nvSpPr>
        <p:spPr>
          <a:xfrm>
            <a:off x="806450" y="1046480"/>
            <a:ext cx="3775075" cy="4524693"/>
          </a:xfrm>
        </p:spPr>
        <p:txBody>
          <a:bodyPr/>
          <a:lstStyle/>
          <a:p>
            <a:r>
              <a:rPr lang="en-US" altLang="en-US" b="1" dirty="0"/>
              <a:t>Chip-multithreading</a:t>
            </a:r>
            <a:r>
              <a:rPr lang="en-US" altLang="en-US" dirty="0"/>
              <a:t> (CMT) assigns each core multiple hardware threads. (Intel refers to this as </a:t>
            </a:r>
            <a:r>
              <a:rPr lang="en-US" altLang="en-US" b="1" dirty="0"/>
              <a:t>hyperthreading</a:t>
            </a:r>
            <a:r>
              <a:rPr lang="en-US" altLang="en-US" dirty="0"/>
              <a:t>.)</a:t>
            </a:r>
            <a:br>
              <a:rPr lang="en-US" altLang="en-US" dirty="0"/>
            </a:br>
            <a:br>
              <a:rPr lang="en-US" altLang="en-US" dirty="0"/>
            </a:br>
            <a:br>
              <a:rPr lang="en-US" altLang="en-US" dirty="0"/>
            </a:br>
            <a:br>
              <a:rPr lang="en-US" altLang="en-US" dirty="0"/>
            </a:br>
            <a:endParaRPr lang="en-US" altLang="en-US" dirty="0"/>
          </a:p>
          <a:p>
            <a:r>
              <a:rPr lang="en-US" altLang="en-US" dirty="0"/>
              <a:t>On a quad-core system with 2 hardware threads per core, the operating system sees 8 logical processors.</a:t>
            </a:r>
          </a:p>
          <a:p>
            <a:endParaRPr lang="en-US" altLang="en-US" dirty="0"/>
          </a:p>
        </p:txBody>
      </p:sp>
      <p:pic>
        <p:nvPicPr>
          <p:cNvPr id="76803" name="Picture 3">
            <a:extLst>
              <a:ext uri="{FF2B5EF4-FFF2-40B4-BE49-F238E27FC236}">
                <a16:creationId xmlns:a16="http://schemas.microsoft.com/office/drawing/2014/main" id="{DF01EFD5-3757-4F74-AA03-D72BD641811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22863" y="1229360"/>
            <a:ext cx="3284537" cy="4753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a:extLst>
              <a:ext uri="{FF2B5EF4-FFF2-40B4-BE49-F238E27FC236}">
                <a16:creationId xmlns:a16="http://schemas.microsoft.com/office/drawing/2014/main" id="{4B1BCE2B-FB82-4DE4-8AC5-8A0BF114B3D4}"/>
              </a:ext>
            </a:extLst>
          </p:cNvPr>
          <p:cNvSpPr>
            <a:spLocks noGrp="1"/>
          </p:cNvSpPr>
          <p:nvPr>
            <p:ph type="title"/>
          </p:nvPr>
        </p:nvSpPr>
        <p:spPr>
          <a:xfrm>
            <a:off x="1166328" y="123751"/>
            <a:ext cx="7557796" cy="576262"/>
          </a:xfrm>
        </p:spPr>
        <p:txBody>
          <a:bodyPr/>
          <a:lstStyle/>
          <a:p>
            <a:pPr eaLnBrk="1" hangingPunct="1"/>
            <a:r>
              <a:rPr lang="en-US" altLang="en-US" dirty="0"/>
              <a:t>Multithreaded Multicore System</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Title 1">
            <a:extLst>
              <a:ext uri="{FF2B5EF4-FFF2-40B4-BE49-F238E27FC236}">
                <a16:creationId xmlns:a16="http://schemas.microsoft.com/office/drawing/2014/main" id="{72A2F406-D6BE-4B79-BE65-E498FF964134}"/>
              </a:ext>
            </a:extLst>
          </p:cNvPr>
          <p:cNvSpPr>
            <a:spLocks noGrp="1"/>
          </p:cNvSpPr>
          <p:nvPr>
            <p:ph type="title"/>
          </p:nvPr>
        </p:nvSpPr>
        <p:spPr>
          <a:xfrm>
            <a:off x="1045032" y="123751"/>
            <a:ext cx="7809722" cy="576262"/>
          </a:xfrm>
        </p:spPr>
        <p:txBody>
          <a:bodyPr/>
          <a:lstStyle/>
          <a:p>
            <a:r>
              <a:rPr lang="en-US" altLang="en-US" dirty="0"/>
              <a:t>Multithreaded Multicore System</a:t>
            </a:r>
          </a:p>
        </p:txBody>
      </p:sp>
      <p:sp>
        <p:nvSpPr>
          <p:cNvPr id="77826" name="Content Placeholder 2">
            <a:extLst>
              <a:ext uri="{FF2B5EF4-FFF2-40B4-BE49-F238E27FC236}">
                <a16:creationId xmlns:a16="http://schemas.microsoft.com/office/drawing/2014/main" id="{1282DD5F-B7F7-4A28-B908-F260F89F83FA}"/>
              </a:ext>
            </a:extLst>
          </p:cNvPr>
          <p:cNvSpPr>
            <a:spLocks noGrp="1"/>
          </p:cNvSpPr>
          <p:nvPr>
            <p:ph idx="1"/>
          </p:nvPr>
        </p:nvSpPr>
        <p:spPr>
          <a:xfrm>
            <a:off x="774442" y="1260475"/>
            <a:ext cx="3173672" cy="4530725"/>
          </a:xfrm>
        </p:spPr>
        <p:txBody>
          <a:bodyPr/>
          <a:lstStyle/>
          <a:p>
            <a:r>
              <a:rPr lang="en-US" altLang="en-US" dirty="0"/>
              <a:t>Two levels of scheduling:</a:t>
            </a:r>
            <a:br>
              <a:rPr lang="en-US" altLang="en-US" dirty="0"/>
            </a:br>
            <a:endParaRPr lang="en-US" altLang="en-US" dirty="0"/>
          </a:p>
          <a:p>
            <a:pPr lvl="1">
              <a:buFont typeface="Arial" panose="020B0604020202020204" pitchFamily="34" charset="0"/>
              <a:buAutoNum type="arabicPeriod"/>
            </a:pPr>
            <a:r>
              <a:rPr lang="en-US" altLang="en-US" dirty="0"/>
              <a:t>The operating system deciding which software thread to run on a logical CPU</a:t>
            </a:r>
            <a:br>
              <a:rPr lang="en-US" altLang="en-US" dirty="0"/>
            </a:br>
            <a:br>
              <a:rPr lang="en-US" altLang="en-US" dirty="0"/>
            </a:br>
            <a:endParaRPr lang="en-US" altLang="en-US" dirty="0"/>
          </a:p>
          <a:p>
            <a:pPr lvl="1">
              <a:buFont typeface="Arial" panose="020B0604020202020204" pitchFamily="34" charset="0"/>
              <a:buAutoNum type="arabicPeriod"/>
            </a:pPr>
            <a:r>
              <a:rPr lang="en-US" altLang="en-US" dirty="0"/>
              <a:t>How each core decides which hardware thread to run on the physical core.</a:t>
            </a:r>
            <a:br>
              <a:rPr lang="en-US" altLang="en-US" dirty="0"/>
            </a:br>
            <a:br>
              <a:rPr lang="en-US" altLang="en-US" dirty="0"/>
            </a:br>
            <a:br>
              <a:rPr lang="en-US" altLang="en-US" dirty="0"/>
            </a:br>
            <a:endParaRPr lang="en-US" altLang="en-US" dirty="0"/>
          </a:p>
        </p:txBody>
      </p:sp>
      <p:pic>
        <p:nvPicPr>
          <p:cNvPr id="77827" name="Picture 4">
            <a:extLst>
              <a:ext uri="{FF2B5EF4-FFF2-40B4-BE49-F238E27FC236}">
                <a16:creationId xmlns:a16="http://schemas.microsoft.com/office/drawing/2014/main" id="{CDFC70F4-8A1C-480B-820D-DE1F116FFD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48113" y="1190625"/>
            <a:ext cx="5087937"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a:extLst>
              <a:ext uri="{FF2B5EF4-FFF2-40B4-BE49-F238E27FC236}">
                <a16:creationId xmlns:a16="http://schemas.microsoft.com/office/drawing/2014/main" id="{54839094-C3D3-496D-831C-D61F7F14A2B2}"/>
              </a:ext>
            </a:extLst>
          </p:cNvPr>
          <p:cNvSpPr>
            <a:spLocks noGrp="1" noChangeArrowheads="1"/>
          </p:cNvSpPr>
          <p:nvPr>
            <p:ph type="title"/>
          </p:nvPr>
        </p:nvSpPr>
        <p:spPr>
          <a:xfrm>
            <a:off x="1075512" y="121920"/>
            <a:ext cx="7917024" cy="566312"/>
          </a:xfrm>
        </p:spPr>
        <p:txBody>
          <a:bodyPr/>
          <a:lstStyle/>
          <a:p>
            <a:pPr eaLnBrk="1" hangingPunct="1"/>
            <a:r>
              <a:rPr lang="en-US" altLang="en-US" sz="2400" dirty="0"/>
              <a:t>Multiple-Processor Scheduling – Load Balancing</a:t>
            </a:r>
          </a:p>
        </p:txBody>
      </p:sp>
      <p:sp>
        <p:nvSpPr>
          <p:cNvPr id="78850" name="Rectangle 3">
            <a:extLst>
              <a:ext uri="{FF2B5EF4-FFF2-40B4-BE49-F238E27FC236}">
                <a16:creationId xmlns:a16="http://schemas.microsoft.com/office/drawing/2014/main" id="{820781A6-111F-4348-AA18-D0475B89840C}"/>
              </a:ext>
            </a:extLst>
          </p:cNvPr>
          <p:cNvSpPr>
            <a:spLocks noGrp="1" noChangeArrowheads="1"/>
          </p:cNvSpPr>
          <p:nvPr>
            <p:ph type="body" idx="1"/>
          </p:nvPr>
        </p:nvSpPr>
        <p:spPr>
          <a:xfrm>
            <a:off x="765109" y="1030289"/>
            <a:ext cx="7200331" cy="4699952"/>
          </a:xfrm>
        </p:spPr>
        <p:txBody>
          <a:bodyPr/>
          <a:lstStyle/>
          <a:p>
            <a:r>
              <a:rPr lang="en-US" altLang="en-US" dirty="0"/>
              <a:t>If SMP, need to keep all CPUs loaded for efficiency</a:t>
            </a:r>
          </a:p>
          <a:p>
            <a:r>
              <a:rPr lang="en-US" altLang="en-US" b="1" dirty="0">
                <a:solidFill>
                  <a:srgbClr val="006699"/>
                </a:solidFill>
                <a:latin typeface="+mj-lt"/>
              </a:rPr>
              <a:t>Load</a:t>
            </a:r>
            <a:r>
              <a:rPr lang="en-US" altLang="en-US" b="1" dirty="0">
                <a:solidFill>
                  <a:srgbClr val="3366FF"/>
                </a:solidFill>
              </a:rPr>
              <a:t> </a:t>
            </a:r>
            <a:r>
              <a:rPr lang="en-US" altLang="en-US" b="1" dirty="0">
                <a:solidFill>
                  <a:srgbClr val="006699"/>
                </a:solidFill>
                <a:latin typeface="+mj-lt"/>
              </a:rPr>
              <a:t>balancing</a:t>
            </a:r>
            <a:r>
              <a:rPr lang="en-US" altLang="en-US" b="1" dirty="0">
                <a:solidFill>
                  <a:srgbClr val="3366FF"/>
                </a:solidFill>
              </a:rPr>
              <a:t> </a:t>
            </a:r>
            <a:r>
              <a:rPr lang="en-US" altLang="en-US" dirty="0"/>
              <a:t>attempts to keep workload evenly distributed</a:t>
            </a:r>
          </a:p>
          <a:p>
            <a:r>
              <a:rPr lang="en-US" altLang="en-US" b="1" dirty="0">
                <a:solidFill>
                  <a:srgbClr val="006699"/>
                </a:solidFill>
                <a:latin typeface="+mj-lt"/>
              </a:rPr>
              <a:t>Push</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periodic task checks load on each processor, and if found pushes task from overloaded CPU to other CPUs</a:t>
            </a:r>
            <a:endParaRPr lang="en-US" altLang="en-US" b="1" dirty="0">
              <a:solidFill>
                <a:srgbClr val="3366FF"/>
              </a:solidFill>
            </a:endParaRPr>
          </a:p>
          <a:p>
            <a:r>
              <a:rPr lang="en-US" altLang="en-US" b="1" dirty="0">
                <a:solidFill>
                  <a:srgbClr val="006699"/>
                </a:solidFill>
                <a:latin typeface="+mj-lt"/>
              </a:rPr>
              <a:t>Pull</a:t>
            </a:r>
            <a:r>
              <a:rPr lang="en-US" altLang="en-US" b="1" dirty="0">
                <a:solidFill>
                  <a:srgbClr val="3366FF"/>
                </a:solidFill>
              </a:rPr>
              <a:t> </a:t>
            </a:r>
            <a:r>
              <a:rPr lang="en-US" altLang="en-US" b="1" dirty="0">
                <a:solidFill>
                  <a:srgbClr val="006699"/>
                </a:solidFill>
                <a:latin typeface="+mj-lt"/>
              </a:rPr>
              <a:t>migration</a:t>
            </a:r>
            <a:r>
              <a:rPr lang="en-US" altLang="en-US" b="1" dirty="0">
                <a:solidFill>
                  <a:srgbClr val="3366FF"/>
                </a:solidFill>
              </a:rPr>
              <a:t> </a:t>
            </a:r>
            <a:r>
              <a:rPr lang="en-US" altLang="en-US" dirty="0"/>
              <a:t>– idle processors pulls waiting task from busy processor</a:t>
            </a:r>
          </a:p>
          <a:p>
            <a:endParaRPr lang="en-US" altLang="en-US" sz="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a:extLst>
              <a:ext uri="{FF2B5EF4-FFF2-40B4-BE49-F238E27FC236}">
                <a16:creationId xmlns:a16="http://schemas.microsoft.com/office/drawing/2014/main" id="{4A39CD83-8114-4F93-99FA-773F54549A49}"/>
              </a:ext>
            </a:extLst>
          </p:cNvPr>
          <p:cNvSpPr>
            <a:spLocks noGrp="1" noChangeArrowheads="1"/>
          </p:cNvSpPr>
          <p:nvPr>
            <p:ph type="title"/>
          </p:nvPr>
        </p:nvSpPr>
        <p:spPr>
          <a:xfrm>
            <a:off x="982028" y="142240"/>
            <a:ext cx="8253411" cy="535832"/>
          </a:xfrm>
        </p:spPr>
        <p:txBody>
          <a:bodyPr/>
          <a:lstStyle/>
          <a:p>
            <a:pPr eaLnBrk="1" hangingPunct="1"/>
            <a:r>
              <a:rPr lang="en-US" altLang="en-US" sz="2400" dirty="0"/>
              <a:t>Multiple-Processor Scheduling – Processor Affinity</a:t>
            </a:r>
          </a:p>
        </p:txBody>
      </p:sp>
      <p:sp>
        <p:nvSpPr>
          <p:cNvPr id="80898" name="Rectangle 3">
            <a:extLst>
              <a:ext uri="{FF2B5EF4-FFF2-40B4-BE49-F238E27FC236}">
                <a16:creationId xmlns:a16="http://schemas.microsoft.com/office/drawing/2014/main" id="{94EFBBBE-DEF2-46B3-983A-153F37FA81BA}"/>
              </a:ext>
            </a:extLst>
          </p:cNvPr>
          <p:cNvSpPr>
            <a:spLocks noGrp="1" noChangeArrowheads="1"/>
          </p:cNvSpPr>
          <p:nvPr>
            <p:ph type="body" idx="1"/>
          </p:nvPr>
        </p:nvSpPr>
        <p:spPr>
          <a:xfrm>
            <a:off x="774441" y="1070928"/>
            <a:ext cx="7763069" cy="4808537"/>
          </a:xfrm>
        </p:spPr>
        <p:txBody>
          <a:bodyPr/>
          <a:lstStyle/>
          <a:p>
            <a:r>
              <a:rPr lang="en-US" altLang="en-US" dirty="0"/>
              <a:t>When a thread has been running on one processor, the cache contents of that processor stores the memory accesses by that thread.</a:t>
            </a:r>
          </a:p>
          <a:p>
            <a:r>
              <a:rPr lang="en-US" altLang="en-US" dirty="0"/>
              <a:t>We refer to this as a thread having affinity for a processor (i.e., “processor affinity”)</a:t>
            </a:r>
          </a:p>
          <a:p>
            <a:r>
              <a:rPr lang="en-US" altLang="en-US" dirty="0"/>
              <a:t>Load balancing may affect processor affinity as a thread may be moved from one processor to another to balance loads, yet that thread loses the contents of what it had in the cache of the processor it was moved off of.</a:t>
            </a:r>
          </a:p>
          <a:p>
            <a:r>
              <a:rPr lang="en-US" altLang="en-US" b="1" dirty="0"/>
              <a:t>Soft affinity </a:t>
            </a:r>
            <a:r>
              <a:rPr lang="en-US" altLang="en-US" dirty="0"/>
              <a:t>– the operating system attempts to keep a thread running on the same processor, but no guarantees.</a:t>
            </a:r>
          </a:p>
          <a:p>
            <a:r>
              <a:rPr lang="en-US" altLang="en-US" b="1" dirty="0"/>
              <a:t>Hard affinity </a:t>
            </a:r>
            <a:r>
              <a:rPr lang="en-US" altLang="en-US" dirty="0"/>
              <a:t>– allows a process to specify a set of processors it may run on.</a:t>
            </a:r>
          </a:p>
          <a:p>
            <a:endParaRPr lang="en-US" altLang="en-US" sz="8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FF506B49-8507-4B53-82D1-3323C7D17F8E}"/>
              </a:ext>
            </a:extLst>
          </p:cNvPr>
          <p:cNvSpPr>
            <a:spLocks noGrp="1"/>
          </p:cNvSpPr>
          <p:nvPr>
            <p:ph type="title"/>
          </p:nvPr>
        </p:nvSpPr>
        <p:spPr>
          <a:xfrm>
            <a:off x="1119188" y="91440"/>
            <a:ext cx="7567612" cy="653468"/>
          </a:xfrm>
        </p:spPr>
        <p:txBody>
          <a:bodyPr/>
          <a:lstStyle/>
          <a:p>
            <a:pPr eaLnBrk="1" hangingPunct="1"/>
            <a:r>
              <a:rPr lang="en-US" altLang="en-US" dirty="0"/>
              <a:t>NUMA and CPU Scheduling</a:t>
            </a:r>
          </a:p>
        </p:txBody>
      </p:sp>
      <p:pic>
        <p:nvPicPr>
          <p:cNvPr id="82946" name="Picture 1" descr="6_09.pdf">
            <a:extLst>
              <a:ext uri="{FF2B5EF4-FFF2-40B4-BE49-F238E27FC236}">
                <a16:creationId xmlns:a16="http://schemas.microsoft.com/office/drawing/2014/main" id="{980E063E-45DD-4BA6-BC11-815B31E3F0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18012" y="1869440"/>
            <a:ext cx="6021063" cy="3666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947" name="TextBox 1">
            <a:extLst>
              <a:ext uri="{FF2B5EF4-FFF2-40B4-BE49-F238E27FC236}">
                <a16:creationId xmlns:a16="http://schemas.microsoft.com/office/drawing/2014/main" id="{D8060294-AB44-4240-A269-8D0E3CF3A7C3}"/>
              </a:ext>
            </a:extLst>
          </p:cNvPr>
          <p:cNvSpPr txBox="1">
            <a:spLocks noChangeArrowheads="1"/>
          </p:cNvSpPr>
          <p:nvPr/>
        </p:nvSpPr>
        <p:spPr bwMode="auto">
          <a:xfrm>
            <a:off x="1119187" y="1049973"/>
            <a:ext cx="727836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dirty="0">
                <a:latin typeface="+mn-lt"/>
              </a:rPr>
              <a:t>If the operating system is </a:t>
            </a:r>
            <a:r>
              <a:rPr kumimoji="0" lang="en-US" altLang="en-US" b="1" dirty="0">
                <a:latin typeface="+mn-lt"/>
              </a:rPr>
              <a:t>NUMA-aware</a:t>
            </a:r>
            <a:r>
              <a:rPr kumimoji="0" lang="en-US" altLang="en-US" dirty="0">
                <a:latin typeface="+mn-lt"/>
              </a:rPr>
              <a:t>, it will assign memory closes to the CPU the thread is running 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id="{AC8CABCD-F408-4385-AC6D-CB5E8038C31B}"/>
              </a:ext>
            </a:extLst>
          </p:cNvPr>
          <p:cNvSpPr>
            <a:spLocks noGrp="1" noChangeArrowheads="1"/>
          </p:cNvSpPr>
          <p:nvPr>
            <p:ph type="title"/>
          </p:nvPr>
        </p:nvSpPr>
        <p:spPr>
          <a:xfrm>
            <a:off x="457200" y="223450"/>
            <a:ext cx="8229600" cy="576262"/>
          </a:xfrm>
        </p:spPr>
        <p:txBody>
          <a:bodyPr/>
          <a:lstStyle/>
          <a:p>
            <a:pPr eaLnBrk="1" hangingPunct="1"/>
            <a:r>
              <a:rPr lang="en-US" altLang="en-US" dirty="0"/>
              <a:t>Basic Concepts</a:t>
            </a:r>
          </a:p>
        </p:txBody>
      </p:sp>
      <p:sp>
        <p:nvSpPr>
          <p:cNvPr id="11266" name="Rectangle 3">
            <a:extLst>
              <a:ext uri="{FF2B5EF4-FFF2-40B4-BE49-F238E27FC236}">
                <a16:creationId xmlns:a16="http://schemas.microsoft.com/office/drawing/2014/main" id="{B2D356C4-1B27-4D4C-8A80-D241E2CD7B36}"/>
              </a:ext>
            </a:extLst>
          </p:cNvPr>
          <p:cNvSpPr>
            <a:spLocks noGrp="1" noChangeArrowheads="1"/>
          </p:cNvSpPr>
          <p:nvPr>
            <p:ph type="body" idx="1"/>
          </p:nvPr>
        </p:nvSpPr>
        <p:spPr>
          <a:xfrm>
            <a:off x="841375" y="1274763"/>
            <a:ext cx="3978275" cy="5057775"/>
          </a:xfrm>
        </p:spPr>
        <p:txBody>
          <a:bodyPr/>
          <a:lstStyle/>
          <a:p>
            <a:r>
              <a:rPr lang="en-US" altLang="en-US" dirty="0"/>
              <a:t>Maximum CPU utilization obtained with multiprogramming</a:t>
            </a:r>
          </a:p>
          <a:p>
            <a:r>
              <a:rPr lang="en-US" altLang="en-US" dirty="0"/>
              <a:t>CPU–I/O Burst Cycle –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86388" y="1169988"/>
            <a:ext cx="2603500" cy="484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272FB29C-A265-4A5A-90F0-4EA35A17174F}"/>
              </a:ext>
            </a:extLst>
          </p:cNvPr>
          <p:cNvSpPr>
            <a:spLocks noGrp="1" noChangeArrowheads="1"/>
          </p:cNvSpPr>
          <p:nvPr>
            <p:ph type="title"/>
          </p:nvPr>
        </p:nvSpPr>
        <p:spPr>
          <a:xfrm>
            <a:off x="1066800" y="222868"/>
            <a:ext cx="7620000" cy="576262"/>
          </a:xfrm>
        </p:spPr>
        <p:txBody>
          <a:bodyPr/>
          <a:lstStyle/>
          <a:p>
            <a:pPr eaLnBrk="1" hangingPunct="1"/>
            <a:r>
              <a:rPr lang="en-US" altLang="en-US" dirty="0"/>
              <a:t>Histogram of CPU-burst Times</a:t>
            </a:r>
          </a:p>
        </p:txBody>
      </p:sp>
      <p:sp>
        <p:nvSpPr>
          <p:cNvPr id="13314" name="TextBox 2">
            <a:extLst>
              <a:ext uri="{FF2B5EF4-FFF2-40B4-BE49-F238E27FC236}">
                <a16:creationId xmlns:a16="http://schemas.microsoft.com/office/drawing/2014/main" id="{199A0D9E-EDB0-4B00-B274-814CD65DE927}"/>
              </a:ext>
            </a:extLst>
          </p:cNvPr>
          <p:cNvSpPr txBox="1">
            <a:spLocks noChangeArrowheads="1"/>
          </p:cNvSpPr>
          <p:nvPr/>
        </p:nvSpPr>
        <p:spPr bwMode="auto">
          <a:xfrm>
            <a:off x="1279525" y="1323975"/>
            <a:ext cx="3725863"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a:latin typeface="Verdana" panose="020B0604030504040204" pitchFamily="34" charset="0"/>
              </a:rPr>
              <a:t>Large number of short bursts</a:t>
            </a:r>
          </a:p>
          <a:p>
            <a:pPr>
              <a:spcBef>
                <a:spcPct val="0"/>
              </a:spcBef>
              <a:buClrTx/>
              <a:buSzTx/>
              <a:buFontTx/>
              <a:buNone/>
            </a:pPr>
            <a:endParaRPr kumimoji="0" lang="en-US" altLang="en-US">
              <a:latin typeface="Verdana" panose="020B0604030504040204" pitchFamily="34" charset="0"/>
            </a:endParaRPr>
          </a:p>
          <a:p>
            <a:pPr>
              <a:spcBef>
                <a:spcPct val="0"/>
              </a:spcBef>
              <a:buClrTx/>
              <a:buSzTx/>
              <a:buFontTx/>
              <a:buNone/>
            </a:pPr>
            <a:r>
              <a:rPr kumimoji="0" lang="en-US" altLang="en-US">
                <a:latin typeface="Verdana" panose="020B0604030504040204" pitchFamily="34" charset="0"/>
              </a:rPr>
              <a:t>Small number of longer bursts</a:t>
            </a:r>
          </a:p>
        </p:txBody>
      </p:sp>
      <p:pic>
        <p:nvPicPr>
          <p:cNvPr id="13315" name="Picture 1">
            <a:extLst>
              <a:ext uri="{FF2B5EF4-FFF2-40B4-BE49-F238E27FC236}">
                <a16:creationId xmlns:a16="http://schemas.microsoft.com/office/drawing/2014/main"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7763" y="2479675"/>
            <a:ext cx="4922837" cy="294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838200" y="229606"/>
            <a:ext cx="7848600" cy="576262"/>
          </a:xfrm>
        </p:spPr>
        <p:txBody>
          <a:bodyPr/>
          <a:lstStyle/>
          <a:p>
            <a:pPr eaLnBrk="1" hangingPunct="1"/>
            <a:r>
              <a:rPr lang="en-US" altLang="en-US" dirty="0"/>
              <a:t>CPU Scheduler</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838201" y="1169988"/>
            <a:ext cx="7227276" cy="4808781"/>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pPr marL="742835" lvl="1">
              <a:defRPr/>
            </a:pPr>
            <a:r>
              <a:rPr lang="en-US" dirty="0">
                <a:ea typeface="ＭＳ Ｐゴシック" charset="-128"/>
              </a:rPr>
              <a:t>Queue may be ordered in various ways</a:t>
            </a:r>
          </a:p>
          <a:p>
            <a:pPr>
              <a:defRPr/>
            </a:pPr>
            <a:r>
              <a:rPr lang="en-US" dirty="0">
                <a:ea typeface="ＭＳ Ｐゴシック" charset="-128"/>
                <a:cs typeface="ＭＳ Ｐゴシック" charset="-128"/>
              </a:rPr>
              <a:t>CPU scheduling decisions may take place when a process:</a:t>
            </a:r>
          </a:p>
          <a:p>
            <a:pPr marL="799900" lvl="1" indent="-342815">
              <a:buFont typeface="Monotype Sorts" pitchFamily="-84" charset="2"/>
              <a:buNone/>
              <a:defRPr/>
            </a:pPr>
            <a:r>
              <a:rPr lang="en-US" dirty="0">
                <a:solidFill>
                  <a:srgbClr val="CC6600"/>
                </a:solidFill>
                <a:ea typeface="ＭＳ Ｐゴシック" charset="-128"/>
              </a:rPr>
              <a:t>1.	</a:t>
            </a:r>
            <a:r>
              <a:rPr lang="en-US" dirty="0">
                <a:ea typeface="ＭＳ Ｐゴシック" charset="-128"/>
              </a:rPr>
              <a:t>Switches from running to waiting state</a:t>
            </a:r>
          </a:p>
          <a:p>
            <a:pPr marL="799900" lvl="1" indent="-342815">
              <a:buFont typeface="Monotype Sorts" pitchFamily="-84" charset="2"/>
              <a:buNone/>
              <a:defRPr/>
            </a:pPr>
            <a:r>
              <a:rPr lang="en-US" dirty="0">
                <a:solidFill>
                  <a:srgbClr val="CC6600"/>
                </a:solidFill>
                <a:ea typeface="ＭＳ Ｐゴシック" charset="-128"/>
              </a:rPr>
              <a:t>2.</a:t>
            </a:r>
            <a:r>
              <a:rPr lang="en-US" dirty="0">
                <a:ea typeface="ＭＳ Ｐゴシック" charset="-128"/>
              </a:rPr>
              <a:t>	Switches from running to ready state</a:t>
            </a:r>
          </a:p>
          <a:p>
            <a:pPr marL="799900" lvl="1" indent="-342815">
              <a:buFont typeface="Monotype Sorts" pitchFamily="-84" charset="2"/>
              <a:buNone/>
              <a:defRPr/>
            </a:pPr>
            <a:r>
              <a:rPr lang="en-US" dirty="0">
                <a:solidFill>
                  <a:srgbClr val="CC6600"/>
                </a:solidFill>
                <a:ea typeface="ＭＳ Ｐゴシック" charset="-128"/>
              </a:rPr>
              <a:t>3.</a:t>
            </a:r>
            <a:r>
              <a:rPr lang="en-US" dirty="0">
                <a:ea typeface="ＭＳ Ｐゴシック" charset="-128"/>
              </a:rPr>
              <a:t>	Switches from waiting to ready</a:t>
            </a:r>
          </a:p>
          <a:p>
            <a:pPr marL="799900" lvl="1" indent="-342815">
              <a:buFont typeface="Monotype Sorts" charset="2"/>
              <a:buAutoNum type="arabicPeriod" startAt="4"/>
              <a:defRPr/>
            </a:pPr>
            <a:r>
              <a:rPr lang="en-US" dirty="0">
                <a:ea typeface="ＭＳ Ｐゴシック" charset="-128"/>
              </a:rPr>
              <a:t>Terminates</a:t>
            </a:r>
          </a:p>
          <a:p>
            <a:pPr>
              <a:defRPr/>
            </a:pPr>
            <a:r>
              <a:rPr lang="en-US" dirty="0">
                <a:ea typeface="ＭＳ Ｐゴシック" charset="-128"/>
                <a:cs typeface="ＭＳ Ｐゴシック" charset="-128"/>
              </a:rPr>
              <a:t>For 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and Nonpreemptive Scheduling</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4"/>
            <a:ext cx="6828692" cy="4707181"/>
          </a:xfrm>
        </p:spPr>
        <p:txBody>
          <a:bodyPr/>
          <a:lstStyle/>
          <a:p>
            <a:pPr>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p>
          <a:p>
            <a:pPr>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id="{1EB4A270-3C01-4E70-B6CB-FA456BBCDA90}"/>
              </a:ext>
            </a:extLst>
          </p:cNvPr>
          <p:cNvSpPr>
            <a:spLocks noGrp="1" noChangeArrowheads="1"/>
          </p:cNvSpPr>
          <p:nvPr>
            <p:ph type="title"/>
          </p:nvPr>
        </p:nvSpPr>
        <p:spPr>
          <a:xfrm>
            <a:off x="1236777" y="167086"/>
            <a:ext cx="7848600" cy="576262"/>
          </a:xfrm>
        </p:spPr>
        <p:txBody>
          <a:bodyPr/>
          <a:lstStyle/>
          <a:p>
            <a:pPr eaLnBrk="1" hangingPunct="1"/>
            <a:r>
              <a:rPr lang="en-US" altLang="en-US" sz="2800" dirty="0"/>
              <a:t>Preemptive Scheduling and Race Conditions</a:t>
            </a:r>
          </a:p>
        </p:txBody>
      </p:sp>
      <p:sp>
        <p:nvSpPr>
          <p:cNvPr id="27651" name="Rectangle 3">
            <a:extLst>
              <a:ext uri="{FF2B5EF4-FFF2-40B4-BE49-F238E27FC236}">
                <a16:creationId xmlns:a16="http://schemas.microsoft.com/office/drawing/2014/main" id="{6B795676-7DD0-4F16-8B81-4EFFF754D531}"/>
              </a:ext>
            </a:extLst>
          </p:cNvPr>
          <p:cNvSpPr>
            <a:spLocks noGrp="1" noChangeArrowheads="1"/>
          </p:cNvSpPr>
          <p:nvPr>
            <p:ph type="body" idx="1"/>
          </p:nvPr>
        </p:nvSpPr>
        <p:spPr>
          <a:xfrm>
            <a:off x="931985" y="1193435"/>
            <a:ext cx="6273800" cy="4621212"/>
          </a:xfrm>
        </p:spPr>
        <p:txBody>
          <a:bodyPr/>
          <a:lstStyle/>
          <a:p>
            <a:pPr>
              <a:defRPr/>
            </a:pPr>
            <a:r>
              <a:rPr lang="en-US" dirty="0">
                <a:ea typeface="ＭＳ Ｐゴシック" charset="0"/>
              </a:rPr>
              <a:t>Preemptive scheduling can result in race conditions when data are shared among several processes.</a:t>
            </a:r>
          </a:p>
          <a:p>
            <a:pPr>
              <a:defRPr/>
            </a:pPr>
            <a:r>
              <a:rPr lang="en-US"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a:p>
            <a:pPr>
              <a:defRPr/>
            </a:pPr>
            <a:r>
              <a:rPr lang="en-US" dirty="0">
                <a:ea typeface="ＭＳ Ｐゴシック" charset="0"/>
              </a:rPr>
              <a:t>This issue will be explored in detail in Chapter 6.</a:t>
            </a:r>
            <a:endParaRPr lang="en-US" dirty="0">
              <a:ea typeface="ＭＳ Ｐゴシック" charset="-128"/>
            </a:endParaRPr>
          </a:p>
        </p:txBody>
      </p:sp>
    </p:spTree>
    <p:extLst>
      <p:ext uri="{BB962C8B-B14F-4D97-AF65-F5344CB8AC3E}">
        <p14:creationId xmlns:p14="http://schemas.microsoft.com/office/powerpoint/2010/main" val="3046456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id="{C185CC1F-4F14-4AFD-8E13-6930EBB32CE9}"/>
              </a:ext>
            </a:extLst>
          </p:cNvPr>
          <p:cNvSpPr>
            <a:spLocks noGrp="1" noChangeArrowheads="1"/>
          </p:cNvSpPr>
          <p:nvPr>
            <p:ph type="title"/>
          </p:nvPr>
        </p:nvSpPr>
        <p:spPr>
          <a:xfrm>
            <a:off x="457200" y="217329"/>
            <a:ext cx="8229600" cy="576263"/>
          </a:xfrm>
        </p:spPr>
        <p:txBody>
          <a:bodyPr/>
          <a:lstStyle/>
          <a:p>
            <a:pPr eaLnBrk="1" hangingPunct="1"/>
            <a:r>
              <a:rPr lang="en-US" altLang="en-US" dirty="0"/>
              <a:t>Dispatcher</a:t>
            </a:r>
          </a:p>
        </p:txBody>
      </p:sp>
      <p:sp>
        <p:nvSpPr>
          <p:cNvPr id="17410" name="Rectangle 3">
            <a:extLst>
              <a:ext uri="{FF2B5EF4-FFF2-40B4-BE49-F238E27FC236}">
                <a16:creationId xmlns:a16="http://schemas.microsoft.com/office/drawing/2014/main" id="{E113DAE6-D3A7-45EF-87B5-890976FCB8D4}"/>
              </a:ext>
            </a:extLst>
          </p:cNvPr>
          <p:cNvSpPr>
            <a:spLocks noGrp="1" noChangeArrowheads="1"/>
          </p:cNvSpPr>
          <p:nvPr>
            <p:ph type="body" idx="1"/>
          </p:nvPr>
        </p:nvSpPr>
        <p:spPr>
          <a:xfrm>
            <a:off x="849083" y="1119235"/>
            <a:ext cx="4754548" cy="451566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program</a:t>
            </a:r>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id="{4B24D036-ECCD-4EE8-9908-C3EEA54E5C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6824" y="1109784"/>
            <a:ext cx="5424942" cy="364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13546</TotalTime>
  <Words>2207</Words>
  <Application>Microsoft Office PowerPoint</Application>
  <PresentationFormat>On-screen Show (4:3)</PresentationFormat>
  <Paragraphs>296</Paragraphs>
  <Slides>39</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ＭＳ Ｐゴシック</vt:lpstr>
      <vt:lpstr>Arial</vt:lpstr>
      <vt:lpstr>Helvetica</vt:lpstr>
      <vt:lpstr>Monotype Sorts</vt:lpstr>
      <vt:lpstr>Symbol</vt:lpstr>
      <vt:lpstr>Times New Roman</vt:lpstr>
      <vt:lpstr>Verdana</vt:lpstr>
      <vt:lpstr>Webdings</vt:lpstr>
      <vt:lpstr>Wingdings</vt:lpstr>
      <vt:lpstr>os-8</vt:lpstr>
      <vt:lpstr>Chapter 5:  CPU Scheduling</vt:lpstr>
      <vt:lpstr>Outline</vt:lpstr>
      <vt:lpstr>Objectives</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First- Come, First-Served (FCFS) Scheduling</vt:lpstr>
      <vt:lpstr>FCFS Scheduling (Cont.)</vt:lpstr>
      <vt:lpstr>Shortest-Job-First (SJF) Scheduling</vt:lpstr>
      <vt:lpstr>Example of SJF</vt:lpstr>
      <vt:lpstr>Shortest Remaining Time First Scheduling</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Multilevel Queue</vt:lpstr>
      <vt:lpstr>Multilevel Queue</vt:lpstr>
      <vt:lpstr>Multilevel Queue</vt:lpstr>
      <vt:lpstr>Multilevel Feedback Queue</vt:lpstr>
      <vt:lpstr>Example of Multilevel Feedback Queue</vt:lpstr>
      <vt:lpstr>Thread Scheduling</vt:lpstr>
      <vt:lpstr>Multiple-Processor Scheduling</vt:lpstr>
      <vt:lpstr>Multiple-Processor Scheduling</vt:lpstr>
      <vt:lpstr>Multicore Processors</vt:lpstr>
      <vt:lpstr>Multithreaded Multicore System</vt:lpstr>
      <vt:lpstr>Multithreaded Multicore System</vt:lpstr>
      <vt:lpstr>Multithreaded Multicore System</vt:lpstr>
      <vt:lpstr>Multiple-Processor Scheduling – Load Balancing</vt:lpstr>
      <vt:lpstr>Multiple-Processor Scheduling – Processor Affinity</vt:lpstr>
      <vt:lpstr>NUMA and CPU Scheduling</vt:lpstr>
    </vt:vector>
  </TitlesOfParts>
  <Company>Lucent Technologies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Prime</cp:lastModifiedBy>
  <cp:revision>266</cp:revision>
  <cp:lastPrinted>2013-09-10T17:57:57Z</cp:lastPrinted>
  <dcterms:created xsi:type="dcterms:W3CDTF">2011-01-13T23:43:38Z</dcterms:created>
  <dcterms:modified xsi:type="dcterms:W3CDTF">2024-11-21T09:50:52Z</dcterms:modified>
</cp:coreProperties>
</file>