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403" r:id="rId13"/>
    <p:sldId id="404" r:id="rId14"/>
    <p:sldId id="342" r:id="rId15"/>
    <p:sldId id="343" r:id="rId16"/>
    <p:sldId id="348" r:id="rId17"/>
    <p:sldId id="399" r:id="rId18"/>
    <p:sldId id="349" r:id="rId19"/>
    <p:sldId id="350" r:id="rId20"/>
    <p:sldId id="351" r:id="rId21"/>
    <p:sldId id="352" r:id="rId22"/>
    <p:sldId id="353" r:id="rId23"/>
    <p:sldId id="360" r:id="rId24"/>
    <p:sldId id="361" r:id="rId25"/>
    <p:sldId id="362" r:id="rId26"/>
    <p:sldId id="363" r:id="rId27"/>
    <p:sldId id="419" r:id="rId28"/>
    <p:sldId id="365" r:id="rId29"/>
    <p:sldId id="366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20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58"/>
    </p:cViewPr>
  </p:sorterViewPr>
  <p:notesViewPr>
    <p:cSldViewPr snapToGrid="0"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241D02D-F0BE-479D-BFAE-28F6DABC06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9A33344-A246-47EE-87AD-DC2B769C31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F886B7E-9DF3-450F-92F2-1A3BF26B8A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53339C26-84D6-4CAB-9ACB-F216D65381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DF7B4608-F3D0-4E52-ABA4-6F2681683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45CDFB-7A76-4C4D-913D-3C7D6FE5DE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FB24A69-0B86-44C0-95FA-F8D9A69311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AA27146D-C92E-4EEF-9F79-56BA93AB21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01186F9-B596-4A19-9264-7D2B4FC636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C645014-0F43-4A0F-901D-B500E062F2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87C6AF3-49D0-4016-A1FB-7B03E0453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47794835-A72A-4AEF-B6EC-BD8CE85FBF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9622B3D-0367-4444-9539-0A19B9C5C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0F231A0-42E6-42C1-AA16-355CDC8B6E93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A8275E6-FD6A-48F9-B73C-B9CBBABB9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E929097-3E92-4823-A49C-65FB8759C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E0E1E75-0157-44F3-9622-F350D085C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07A095-AA18-4824-800F-5810C91ED729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25FA7A5-5293-4037-A8FE-84A57628C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76E2EA0-63AB-4CE6-9C1C-A93A950A4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9EA5C68-574E-43D3-8AA4-1A0D2027A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BCCD95-CD05-47DB-845C-969685A4B775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6CC32CC-C84C-408C-875E-EC881AC2B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16F2FD8-38C8-4D92-A346-9A90DEADB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B43D4C6-B078-49B2-94A6-F75E86081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A43B7E-7F16-4CAA-8D0B-87BEF463E3F2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292BC99-152D-4943-9445-C6754FFD2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E8606BA-AF5C-481E-B48E-40B54C2A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F7928AB6-7C3B-4284-B62D-52F8811E9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0F6CBA1-5D3E-43EC-A5A8-ECCA8CDA3AD6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A8E06C7-855A-4A71-93B8-11AE283BF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7B26E9D-0999-4B30-AAA7-486C7B89D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1E2D357-98EF-44EF-B229-8FA6D5243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A78D6B-1C3F-43B1-8131-69093AE887F4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9137F58-B6E2-4DA1-8F77-D8941EA61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923125C-6B37-4814-8FA7-9CCA22E99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A5E9E73-6680-4E2A-BDBC-23CBA418B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949489-9DD0-4351-83D6-B782AC42A5C2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84BDA33-3B5E-4843-A374-C409C28EB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CD1BC93-1450-4427-8557-C475503C4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3FCA68B-76DE-4E19-AFEB-C704D673A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A47A3-9678-4904-932E-9EDB75B03B24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DA20A22-D5AD-48A6-BFB6-E91F19D04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B366905-0837-46D1-8A35-E7D3946BB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DF6CBB8-BE1B-4115-8FA4-3DA7E6684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8548D9-7E48-4BD7-865E-CD96DE02414D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AA81E7E-1E15-49B4-BC44-1BDAD2867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D836AD2-F06B-4210-85C4-32B1FA7D4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13C20D6-3B91-4BDF-A0EB-A01D448F9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8747A0-3F23-4346-9D94-40B7D7FD4BD7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DF4BF30-6508-4917-B4C4-0D2D5FF3D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A14F544-E18E-4FD8-8779-D7DF3900C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0C617EC-69D7-48FD-96B7-888407EFA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2E3722-5434-4F37-913B-2B1F1F97A901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E09880E-5593-4F49-B83A-199813924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A483F1E-ED51-4E4A-83B7-93984987F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F30B147-5EF2-41FD-A336-400E42907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255C31-64E2-43F9-BBBD-9CEB59C57D52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2EF8695-F0C2-4FCB-9C59-377007B3A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0CE4DCE-61B5-44FB-9697-E30B508F9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6243B76-2943-42FA-AE2E-8057E0DD3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09C96D-E87B-4C31-99FE-48B6AE2110B9}" type="slidenum">
              <a:rPr lang="en-US" altLang="en-US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A9262E4-57B9-4642-B155-37E91B7CC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A1AB74C-BD95-4DD3-84AC-B364BD69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01C5943-A604-4186-BD17-441B8EDDC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BD022F-97F0-4574-BB51-63412DE8BAAC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F507C2D-484D-4A5B-B922-81627BBC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3FF2E32-DC03-4BBA-B152-8A4AC669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23A9656-86B1-4C99-926E-64E7EC4E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CB05FC-BB22-4350-90D1-FD01A765181B}" type="slidenum">
              <a:rPr lang="en-US" altLang="en-US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512BC6C-8103-4427-AE5D-8B165659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65BBC49-203D-48FB-B5E3-E304CAFE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6A3333C-AE35-4AAE-8347-17622A596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05447-E3CE-4EF1-A94F-D7CBC0B7D017}" type="slidenum">
              <a:rPr lang="en-US" altLang="en-US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3D210D4-6BF0-4A24-8068-30C18155C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3DC1F24-2CCF-4C8C-A244-1B90B164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8C2DA0D5-8D6D-4EE4-9EE4-6DBD76E8F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5F994C-A057-4A63-AE72-3FF0DACC8E52}" type="slidenum">
              <a:rPr lang="en-US" altLang="en-US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0B2AAB34-98DF-4C8C-A90B-B710AF16F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FF7C1FB6-D31C-46B7-9D58-808998AF7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16CDF5D-5DA4-4CFA-BCC7-390A2861E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AABF19-B1BB-4598-B75E-B058130364E3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FB5F106-41EE-4364-BF1E-20D5C6B2A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294DEFC-309C-4B8E-9AC7-318287BBA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4CBE908-8BB0-4DF6-A630-7278A1DB2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CC5BE-059E-4E33-A616-7566B8C50E03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C41B09B-CF38-410C-AB74-BB59838E0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C60F9F9-E7B8-45A8-91CF-E2EF6341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8DA1FFB-D227-47BC-9728-00B782DC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9090DC-ADAD-4D5C-A055-EC054CBA9BCF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D1394AA-6D61-4202-8BF0-CEA24B547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15A9A43-7F68-408F-9962-E7E257DA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F9B0566-9DAA-40C6-BD9B-DA3EA4130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4794C4-13B3-47CE-ACEF-23B8A06F7C64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1609710-F8FF-4ADB-8E3E-64DA55F85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AD31A64-FBDF-459A-A519-16090EBFF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45A6516-3DB2-4824-B72A-8EE1BBC96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DB922B-DA28-4C54-94E7-219C3AC7D96C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894EF00-BCDC-4C20-B789-F97A7D949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C601010-0C10-45CE-AA58-E5A36F0C5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8A20251-A093-4172-BD74-A36C2A3F8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EF4FF4-C9FD-46D9-BF24-6598973F25B8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BD19E41-E753-43B4-A52C-F3C0FDC80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FC68E5A-AEFD-4D41-934B-C0BEE5796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2D03978-248F-4696-B60F-15CD45A7C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5C935A-6734-4108-A7F7-F209D07F3D5B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4A40313-58A0-42FC-AA3D-425318110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A8BA248-769F-4CA6-AD44-A8BE8C9CD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CCE4291-D714-4279-B2A7-8F16FBBE145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7EC0B7F-4FC3-4478-9027-E8EE05E8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2D394CA-65D6-4B9E-8B3A-820F32DF2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B53706C-F40D-4391-BED3-927BEFA5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DBF7E6E-01C9-4F8E-8169-2A534741B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0A712DA-57B7-4C35-AF2D-585D6C4C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23FF6E01-B082-4987-9C4A-C0A440FA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F35C5DFA-BB79-4089-88B7-D92F5341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45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3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84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51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56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73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75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7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52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90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1AB84DD3-4A46-4765-841C-BF9DFC08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8B8B9C40-FB55-4BC1-9678-A5A9E978A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E491697-DEDE-4F27-95FC-692C936D7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5AC41D-CD6D-4AA1-A267-3D1BBA2D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82C41C68-24EF-44DE-8ADF-448757180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DE0286C-F756-496E-ABEB-5613EE23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8630376-BF82-4C11-BC51-C4D2919A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7051F425-51BF-47D4-98B0-661C9EA67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9.</a:t>
            </a:r>
            <a:fld id="{A1B636A9-AB21-4ABC-8AA3-56D421424B49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6623C3AB-13C0-4491-A41B-99C50D89D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8853500B-FBC1-47E1-B755-E9D8F229B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96BDB3D-3FA1-40ED-87F9-5B9873450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9997BE-9BB1-4138-B224-8F7553DD50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93750"/>
            <a:ext cx="7772400" cy="2128838"/>
          </a:xfrm>
        </p:spPr>
        <p:txBody>
          <a:bodyPr/>
          <a:lstStyle/>
          <a:p>
            <a:pPr eaLnBrk="1" hangingPunct="1"/>
            <a:r>
              <a:rPr lang="en-US" altLang="en-US"/>
              <a:t>Chapter 9:  Main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EE17CB2-3EF8-43F1-A8BB-98F682CD0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808" y="235762"/>
            <a:ext cx="7548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vs. Physical Address Space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26127BF-B122-444D-8E10-A4BB1E14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236663"/>
            <a:ext cx="7702615" cy="4468812"/>
          </a:xfrm>
        </p:spPr>
        <p:txBody>
          <a:bodyPr/>
          <a:lstStyle/>
          <a:p>
            <a:r>
              <a:rPr lang="en-US" altLang="en-US" dirty="0"/>
              <a:t>The concept of a logical address space that is bound to a separate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central to proper memory management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generated by the CPU; also referred to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address seen by the memory unit</a:t>
            </a:r>
          </a:p>
          <a:p>
            <a:r>
              <a:rPr lang="en-US" altLang="en-US" dirty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logical addresses generated by a program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physical addresses generated by a program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B95EF18-CDEF-4577-B2D3-2194188A6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</a:t>
            </a:r>
            <a:r>
              <a:rPr lang="en-US" altLang="en-US" sz="2800" dirty="0"/>
              <a:t>MMU</a:t>
            </a:r>
            <a:r>
              <a:rPr lang="en-US" altLang="en-US" dirty="0"/>
              <a:t>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8574B01-7329-4E5A-9F99-22E3D9375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7" y="1147602"/>
            <a:ext cx="7623108" cy="4484688"/>
          </a:xfrm>
        </p:spPr>
        <p:txBody>
          <a:bodyPr/>
          <a:lstStyle/>
          <a:p>
            <a:r>
              <a:rPr lang="en-US" altLang="en-US" dirty="0"/>
              <a:t>Hardware device that at run time maps virtual to physical address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Many methods possible, covered in the rest of this chapter</a:t>
            </a:r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13316" name="Picture 4" descr="W:\os-book\OS10\slide-dir\os-figures\9_04.jpg">
            <a:extLst>
              <a:ext uri="{FF2B5EF4-FFF2-40B4-BE49-F238E27FC236}">
                <a16:creationId xmlns:a16="http://schemas.microsoft.com/office/drawing/2014/main" id="{2AB2E1F5-A2FA-4767-BE68-4BD3C62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900238"/>
            <a:ext cx="5137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853C0D-86FA-4ABD-BE59-06CB86C67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5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FED0DC6-3DA5-44F7-A884-CB2916BA4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482" y="1163638"/>
            <a:ext cx="7630045" cy="448468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Consider simple scheme. which is  a generalization of the base-register scheme.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The base register now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</a:p>
          <a:p>
            <a:pPr>
              <a:defRPr/>
            </a:pPr>
            <a:r>
              <a:rPr lang="en-US" altLang="en-US" dirty="0"/>
              <a:t>The value in the relocation register is added to every address generated by a user process at the time it is sent to memory</a:t>
            </a:r>
          </a:p>
          <a:p>
            <a:pPr>
              <a:defRPr/>
            </a:pPr>
            <a:r>
              <a:rPr lang="en-US" altLang="en-US" dirty="0"/>
              <a:t>The user program deals with </a:t>
            </a:r>
            <a:r>
              <a:rPr lang="en-US" altLang="en-US" i="1" dirty="0"/>
              <a:t>logical</a:t>
            </a:r>
            <a:r>
              <a:rPr lang="en-US" altLang="en-US" dirty="0"/>
              <a:t> addresses; it never sees the </a:t>
            </a:r>
            <a:r>
              <a:rPr lang="en-US" altLang="en-US" i="1" dirty="0"/>
              <a:t>real</a:t>
            </a:r>
            <a:r>
              <a:rPr lang="en-US" altLang="en-US" dirty="0"/>
              <a:t> physical addresses</a:t>
            </a:r>
          </a:p>
          <a:p>
            <a:pPr lvl="1">
              <a:defRPr/>
            </a:pPr>
            <a:r>
              <a:rPr lang="en-US" altLang="en-US" dirty="0"/>
              <a:t>Execution-time binding occurs when reference is made to location in memory</a:t>
            </a:r>
          </a:p>
          <a:p>
            <a:pPr lvl="1">
              <a:defRPr/>
            </a:pPr>
            <a:r>
              <a:rPr lang="en-US" altLang="en-US" dirty="0"/>
              <a:t>Logical address bound to physical addresses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3BE3E9-3276-40C6-9019-A680702C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112FE82-FDC2-4B07-9892-9E8699A75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482" y="1163638"/>
            <a:ext cx="7704690" cy="4484687"/>
          </a:xfrm>
        </p:spPr>
        <p:txBody>
          <a:bodyPr/>
          <a:lstStyle/>
          <a:p>
            <a:r>
              <a:rPr lang="en-US" altLang="en-US" dirty="0"/>
              <a:t>Consider simple scheme. which is  a generalization of the base-register scheme.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The base register now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</a:p>
          <a:p>
            <a:r>
              <a:rPr lang="en-US" altLang="en-US" dirty="0"/>
              <a:t>The value in the relocation register is added to every address generated by a user process at the time it is sent to memory</a:t>
            </a:r>
          </a:p>
        </p:txBody>
      </p:sp>
      <p:pic>
        <p:nvPicPr>
          <p:cNvPr id="15364" name="Picture 2" descr="W:\os-book\OS10\slide-dir\os-figures\9_05.jpg">
            <a:extLst>
              <a:ext uri="{FF2B5EF4-FFF2-40B4-BE49-F238E27FC236}">
                <a16:creationId xmlns:a16="http://schemas.microsoft.com/office/drawing/2014/main" id="{CBF084AF-4DAB-4818-B64F-34A63D30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2957513"/>
            <a:ext cx="39814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7DA286-2F3A-47A5-A909-FB6B92D7C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631" y="237998"/>
            <a:ext cx="8224837" cy="571500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Loading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DD2F991-6EF7-4E08-A73D-5D29F76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07" y="1135063"/>
            <a:ext cx="7641772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The entire  program does need to be in memory to execute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All routines kept on disk in relocatable load format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Useful when large amounts of code are needed to handle infrequently occurring cases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special support from the operating system is required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Implemented through program design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OS can help by providing libraries to implement dynamic loading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696C27A-FB51-40E7-91BD-D5EBFD1BE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Linking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C59CC23-F8F4-463E-94EA-C3BD81D92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4" y="1062038"/>
            <a:ext cx="7669764" cy="46609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Static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system libraries and program code combined by the loader into the binary program image</a:t>
            </a:r>
          </a:p>
          <a:p>
            <a:r>
              <a:rPr lang="en-US" altLang="en-US" dirty="0"/>
              <a:t>Dynamic linking –linking postponed until execution time</a:t>
            </a:r>
            <a:endParaRPr lang="en-US" altLang="en-US" sz="800" dirty="0"/>
          </a:p>
          <a:p>
            <a:r>
              <a:rPr lang="en-US" altLang="en-US" dirty="0"/>
              <a:t>Small piece of code,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stub</a:t>
            </a:r>
            <a:r>
              <a:rPr lang="en-US" altLang="en-US" dirty="0"/>
              <a:t>, used to locate the appropriate memory-resident library routine</a:t>
            </a:r>
            <a:endParaRPr lang="en-US" altLang="en-US" sz="800" dirty="0"/>
          </a:p>
          <a:p>
            <a:r>
              <a:rPr lang="en-US" altLang="en-US" dirty="0"/>
              <a:t>Stub replaces itself with the address of the routine, and executes the routine</a:t>
            </a:r>
            <a:endParaRPr lang="en-US" altLang="en-US" sz="800" dirty="0"/>
          </a:p>
          <a:p>
            <a:r>
              <a:rPr lang="en-US" altLang="en-US" dirty="0"/>
              <a:t>Operating system checks if routine is in processes</a:t>
            </a:r>
            <a:r>
              <a:rPr lang="ja-JP" altLang="en-US" dirty="0"/>
              <a:t>’</a:t>
            </a:r>
            <a:r>
              <a:rPr lang="en-US" altLang="ja-JP" dirty="0"/>
              <a:t> memory address</a:t>
            </a:r>
          </a:p>
          <a:p>
            <a:pPr lvl="1"/>
            <a:r>
              <a:rPr lang="en-US" altLang="en-US" dirty="0"/>
              <a:t>If not in address space, add to address space</a:t>
            </a:r>
            <a:endParaRPr lang="en-US" altLang="en-US" sz="800" dirty="0"/>
          </a:p>
          <a:p>
            <a:r>
              <a:rPr lang="en-US" altLang="en-US" dirty="0"/>
              <a:t>Dynamic linking is particularly useful for libraries</a:t>
            </a:r>
            <a:endParaRPr lang="en-US" altLang="en-US" sz="800" dirty="0"/>
          </a:p>
          <a:p>
            <a:r>
              <a:rPr lang="en-US" altLang="en-US" dirty="0"/>
              <a:t>System also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libraries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Consider applicability to patching system libraries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Versioning may be needed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5A517565-09AB-4767-AA90-A8C1F0CB8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222674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363EA7DD-91CF-4272-A490-C12027151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077913"/>
            <a:ext cx="7633413" cy="4991100"/>
          </a:xfrm>
        </p:spPr>
        <p:txBody>
          <a:bodyPr/>
          <a:lstStyle/>
          <a:p>
            <a:r>
              <a:rPr lang="en-US" altLang="en-US" dirty="0"/>
              <a:t>Main memory must support both OS and user processes</a:t>
            </a:r>
          </a:p>
          <a:p>
            <a:r>
              <a:rPr lang="en-US" altLang="en-US" dirty="0"/>
              <a:t>Limited resource, must allocate efficiently</a:t>
            </a:r>
          </a:p>
          <a:p>
            <a:r>
              <a:rPr lang="en-US" altLang="en-US" dirty="0"/>
              <a:t>Contiguous allocation is one early method</a:t>
            </a:r>
          </a:p>
          <a:p>
            <a:r>
              <a:rPr lang="en-US" altLang="en-US" dirty="0"/>
              <a:t>Main memory usually into two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Resident operating system, usually held in low memory with interrupt vector</a:t>
            </a:r>
          </a:p>
          <a:p>
            <a:pPr lvl="1"/>
            <a:r>
              <a:rPr lang="en-US" altLang="en-US" dirty="0"/>
              <a:t>User processes then held in high memory</a:t>
            </a:r>
          </a:p>
          <a:p>
            <a:pPr lvl="1"/>
            <a:r>
              <a:rPr lang="en-US" altLang="en-US" dirty="0"/>
              <a:t>Each process contained in single contiguous section of memory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8560E35A-794D-4ECB-A0B0-C5E4764E2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232005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 (Cont.)</a:t>
            </a:r>
          </a:p>
        </p:txBody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05D35068-7CB7-493B-864A-9C27D4AD8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093788"/>
            <a:ext cx="7605421" cy="4991100"/>
          </a:xfrm>
        </p:spPr>
        <p:txBody>
          <a:bodyPr/>
          <a:lstStyle/>
          <a:p>
            <a:r>
              <a:rPr lang="en-US" altLang="en-US" dirty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dirty="0"/>
              <a:t>Base register contains value of smallest physical address</a:t>
            </a:r>
          </a:p>
          <a:p>
            <a:pPr lvl="1"/>
            <a:r>
              <a:rPr lang="en-US" altLang="en-US" dirty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dirty="0"/>
              <a:t>MMU maps logical address </a:t>
            </a:r>
            <a:r>
              <a:rPr lang="en-US" altLang="en-US" i="1" dirty="0"/>
              <a:t>dynamically</a:t>
            </a:r>
          </a:p>
          <a:p>
            <a:pPr lvl="1"/>
            <a:r>
              <a:rPr lang="en-US" altLang="en-US" dirty="0"/>
              <a:t>Can then allow actions such as kernel code being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transient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and kernel changing size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A539788-E800-4271-88C5-165DD453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693" y="232005"/>
            <a:ext cx="8442325" cy="5762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Hardware Support for Relocation and Limit Registers</a:t>
            </a:r>
          </a:p>
        </p:txBody>
      </p:sp>
      <p:pic>
        <p:nvPicPr>
          <p:cNvPr id="20483" name="Picture 4" descr="8">
            <a:extLst>
              <a:ext uri="{FF2B5EF4-FFF2-40B4-BE49-F238E27FC236}">
                <a16:creationId xmlns:a16="http://schemas.microsoft.com/office/drawing/2014/main" id="{8B9138A6-75B5-441A-842E-43E123DF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347788"/>
            <a:ext cx="58451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E547A1C-BA00-4FD5-B75F-1BA0C14C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9837" y="184150"/>
            <a:ext cx="8438113" cy="61595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Variable Partition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B12B19D-5F62-4569-A4AE-2840954F1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400" y="1076325"/>
            <a:ext cx="7770813" cy="3262313"/>
          </a:xfrm>
        </p:spPr>
        <p:txBody>
          <a:bodyPr/>
          <a:lstStyle/>
          <a:p>
            <a:r>
              <a:rPr lang="en-US" altLang="en-US" dirty="0"/>
              <a:t>Multiple-partition allocation</a:t>
            </a:r>
          </a:p>
          <a:p>
            <a:pPr lvl="1"/>
            <a:r>
              <a:rPr lang="en-US" altLang="en-US" sz="1600" dirty="0"/>
              <a:t>Degree of multiprogramming limited by number of partitions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Variable-partition</a:t>
            </a:r>
            <a:r>
              <a:rPr lang="en-US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en-US" sz="1600" dirty="0"/>
              <a:t>sizes for efficiency (sized to a given process’ needs)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Hole</a:t>
            </a:r>
            <a:r>
              <a:rPr lang="en-US" altLang="en-US" sz="1600" dirty="0"/>
              <a:t> – block of available memory; holes of various size are scattered throughout memory</a:t>
            </a:r>
          </a:p>
          <a:p>
            <a:pPr lvl="1"/>
            <a:r>
              <a:rPr lang="en-US" altLang="en-US" sz="1600" dirty="0"/>
              <a:t>When a process arrives, it is allocated memory from a hole large enough to accommodate it</a:t>
            </a:r>
          </a:p>
          <a:p>
            <a:pPr lvl="1"/>
            <a:r>
              <a:rPr lang="en-US" altLang="en-US" sz="1600" dirty="0"/>
              <a:t>Process exiting frees its partition, adjacent free partitions combined</a:t>
            </a:r>
          </a:p>
          <a:p>
            <a:pPr lvl="1"/>
            <a:r>
              <a:rPr lang="en-US" altLang="en-US" sz="1600" dirty="0"/>
              <a:t>Operating system maintains information about:</a:t>
            </a:r>
            <a:br>
              <a:rPr lang="en-US" altLang="en-US" sz="1600" dirty="0"/>
            </a:br>
            <a:r>
              <a:rPr lang="en-US" altLang="en-US" sz="1600" dirty="0"/>
              <a:t>a) allocated partitions    b) free partitions (hole)</a:t>
            </a:r>
          </a:p>
        </p:txBody>
      </p:sp>
      <p:pic>
        <p:nvPicPr>
          <p:cNvPr id="21508" name="Picture 5" descr="W:\os-book\OS10\slide-dir\os-figures\9_07.jpg">
            <a:extLst>
              <a:ext uri="{FF2B5EF4-FFF2-40B4-BE49-F238E27FC236}">
                <a16:creationId xmlns:a16="http://schemas.microsoft.com/office/drawing/2014/main" id="{6DDB2633-499B-427F-A2B7-19B399A9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4446588"/>
            <a:ext cx="48990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C38B97-7795-4DED-B696-8AD40F968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214313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9:  Memory Management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427F6F0-7B2E-46E8-AA4D-0BCC9683C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203325"/>
            <a:ext cx="7678381" cy="4483100"/>
          </a:xfrm>
        </p:spPr>
        <p:txBody>
          <a:bodyPr/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Contiguous Memory Allocation</a:t>
            </a:r>
          </a:p>
          <a:p>
            <a:r>
              <a:rPr lang="en-US" altLang="en-US" dirty="0"/>
              <a:t>Paging</a:t>
            </a:r>
          </a:p>
          <a:p>
            <a:r>
              <a:rPr lang="en-US" altLang="en-US" dirty="0"/>
              <a:t>Structure of the Page Table</a:t>
            </a:r>
          </a:p>
          <a:p>
            <a:r>
              <a:rPr lang="en-US" altLang="en-US" dirty="0"/>
              <a:t>Swapping</a:t>
            </a:r>
          </a:p>
          <a:p>
            <a:r>
              <a:rPr lang="en-US" altLang="en-US" dirty="0"/>
              <a:t>Example: The Intel 32 and 64-bit Architectures</a:t>
            </a:r>
          </a:p>
          <a:p>
            <a:r>
              <a:rPr lang="en-US" altLang="en-US" dirty="0"/>
              <a:t>Example: ARMv8 Architecture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A741CD-CC0B-4B8D-B4DA-1C981F6F7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886" y="235762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Storage-Allocation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46846F0-F200-438E-8BA7-F729921F7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9550" y="1709738"/>
            <a:ext cx="7001977" cy="260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first</a:t>
            </a:r>
            <a:r>
              <a:rPr lang="en-US" altLang="en-US" dirty="0"/>
              <a:t> hole that is big enough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Best-fit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smallest</a:t>
            </a:r>
            <a:r>
              <a:rPr lang="en-US" altLang="en-US" dirty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smallest leftover hole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largest</a:t>
            </a:r>
            <a:r>
              <a:rPr lang="en-US" altLang="en-US" dirty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largest leftover hole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1455A16-B9AD-4BA3-B8E6-118DAB62A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86" y="1164447"/>
            <a:ext cx="610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How to satisfy a request of size </a:t>
            </a:r>
            <a:r>
              <a:rPr lang="en-US" altLang="en-US" b="1" i="1" dirty="0">
                <a:latin typeface="Helvetica" panose="020B0604020202020204" pitchFamily="34" charset="0"/>
              </a:rPr>
              <a:t>n</a:t>
            </a:r>
            <a:r>
              <a:rPr lang="en-US" altLang="en-US" dirty="0">
                <a:latin typeface="Helvetica" panose="020B0604020202020204" pitchFamily="34" charset="0"/>
              </a:rPr>
              <a:t> from a list of free holes?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6E8A16A6-712F-4B6F-B60A-95477559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55" y="3844115"/>
            <a:ext cx="722212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First-fit and best-fit better than worst-fit in terms of speed and storage utilization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236379"/>
            <a:ext cx="78311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Fragmentation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C8EC98FB-DB12-4D53-B1D8-DA0D6EC9F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114425"/>
            <a:ext cx="7663186" cy="49990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dirty="0"/>
              <a:t>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0.5 </a:t>
            </a:r>
            <a:r>
              <a:rPr lang="en-US" altLang="en-US" i="1" dirty="0"/>
              <a:t>N</a:t>
            </a:r>
            <a:r>
              <a:rPr lang="en-US" altLang="en-US" dirty="0"/>
              <a:t> blocks lost to fragmentation</a:t>
            </a:r>
          </a:p>
          <a:p>
            <a:pPr lvl="1"/>
            <a:r>
              <a:rPr lang="en-US" altLang="en-US" dirty="0"/>
              <a:t>1/3 may be unusable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50-percent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rule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08491A6-3C3E-4138-B669-0D4F9036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8493"/>
            <a:ext cx="8229600" cy="576263"/>
          </a:xfrm>
        </p:spPr>
        <p:txBody>
          <a:bodyPr/>
          <a:lstStyle/>
          <a:p>
            <a:r>
              <a:rPr lang="en-US" altLang="en-US" dirty="0"/>
              <a:t>Fragmentation (Cont.)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154113"/>
            <a:ext cx="7651102" cy="4530725"/>
          </a:xfrm>
        </p:spPr>
        <p:txBody>
          <a:bodyPr/>
          <a:lstStyle/>
          <a:p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compaction</a:t>
            </a:r>
          </a:p>
          <a:p>
            <a:pPr lvl="1"/>
            <a:r>
              <a:rPr lang="en-US" altLang="en-US" dirty="0"/>
              <a:t>Shuffle memory contents to place all free memory together in one large block</a:t>
            </a:r>
          </a:p>
          <a:p>
            <a:pPr lvl="1"/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</a:p>
          <a:p>
            <a:pPr lvl="1"/>
            <a:r>
              <a:rPr lang="en-US" altLang="en-US" dirty="0"/>
              <a:t>I/O problem</a:t>
            </a:r>
          </a:p>
          <a:p>
            <a:pPr lvl="2"/>
            <a:r>
              <a:rPr lang="en-US" altLang="en-US" dirty="0"/>
              <a:t>Latch job in memory while it is involved in I/O</a:t>
            </a:r>
          </a:p>
          <a:p>
            <a:pPr lvl="2"/>
            <a:r>
              <a:rPr lang="en-US" altLang="en-US" dirty="0"/>
              <a:t>Do I/O only into OS buffers</a:t>
            </a:r>
          </a:p>
          <a:p>
            <a:r>
              <a:rPr lang="en-US" altLang="en-US" dirty="0"/>
              <a:t>Now consider that backing store has same fragmentation problems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E725BB56-A638-4160-B622-2B266E8E7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Paging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41B5E44-FE32-44C1-BCFC-248B4940F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28713"/>
            <a:ext cx="7484706" cy="4764087"/>
          </a:xfrm>
        </p:spPr>
        <p:txBody>
          <a:bodyPr/>
          <a:lstStyle/>
          <a:p>
            <a:r>
              <a:rPr lang="en-US" altLang="en-US" dirty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dirty="0"/>
              <a:t>Avoids external fragmentation</a:t>
            </a:r>
          </a:p>
          <a:p>
            <a:pPr lvl="1"/>
            <a:r>
              <a:rPr lang="en-US" altLang="en-US" dirty="0"/>
              <a:t>Avoids problem of varying sized memory chunks</a:t>
            </a:r>
            <a:endParaRPr lang="en-US" altLang="en-US" sz="800" dirty="0"/>
          </a:p>
          <a:p>
            <a:r>
              <a:rPr lang="en-US" altLang="en-US" dirty="0"/>
              <a:t>Divide physical memory into fixed-sized blocks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2, between 512 bytes and 16 Mbytes</a:t>
            </a:r>
            <a:endParaRPr lang="en-US" altLang="en-US" sz="800" dirty="0"/>
          </a:p>
          <a:p>
            <a:r>
              <a:rPr lang="en-US" altLang="en-US" dirty="0"/>
              <a:t>Divide logical memory into blocks of same size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pages</a:t>
            </a:r>
          </a:p>
          <a:p>
            <a:r>
              <a:rPr lang="en-US" altLang="en-US" dirty="0"/>
              <a:t>Keep track of all free frames</a:t>
            </a:r>
            <a:endParaRPr lang="en-US" altLang="en-US" sz="800" dirty="0"/>
          </a:p>
          <a:p>
            <a:r>
              <a:rPr lang="en-US" altLang="en-US" dirty="0"/>
              <a:t>To run a program of size </a:t>
            </a: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pages, need to find </a:t>
            </a:r>
            <a:r>
              <a:rPr lang="en-US" altLang="en-US" b="1" i="1" dirty="0"/>
              <a:t>N</a:t>
            </a:r>
            <a:r>
              <a:rPr lang="en-US" altLang="en-US" dirty="0"/>
              <a:t> free frames and load program</a:t>
            </a:r>
            <a:endParaRPr lang="en-US" altLang="en-US" sz="800" dirty="0"/>
          </a:p>
          <a:p>
            <a:r>
              <a:rPr lang="en-US" altLang="en-US" dirty="0"/>
              <a:t>Set up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 to translate logical to physical addresses</a:t>
            </a:r>
            <a:endParaRPr lang="en-US" altLang="en-US" sz="800" dirty="0"/>
          </a:p>
          <a:p>
            <a:r>
              <a:rPr lang="en-US" altLang="en-US" dirty="0"/>
              <a:t>Backing store likewise split into pages</a:t>
            </a:r>
          </a:p>
          <a:p>
            <a:r>
              <a:rPr lang="en-US" altLang="en-US" dirty="0"/>
              <a:t>Still have Internal fragmentation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576DB622-C30C-459E-B80D-9EEFF320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36379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42BA3A11-5083-4DE6-80B0-272DB2FB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25538"/>
            <a:ext cx="7299325" cy="4483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offset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69904815-E7B7-455B-B35E-A1E6ACF08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882900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F58487-042D-466C-B9C3-00E5052C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3291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Paging Hardware</a:t>
            </a:r>
          </a:p>
        </p:txBody>
      </p:sp>
      <p:pic>
        <p:nvPicPr>
          <p:cNvPr id="27651" name="Picture 7" descr="C:\Users\as668\Desktop\9_08.jpg">
            <a:extLst>
              <a:ext uri="{FF2B5EF4-FFF2-40B4-BE49-F238E27FC236}">
                <a16:creationId xmlns:a16="http://schemas.microsoft.com/office/drawing/2014/main" id="{D7F6073E-F3FF-45ED-A7D7-18DC3340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666875"/>
            <a:ext cx="658971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449B79E3-F191-44B4-954F-BE958071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819" y="167339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Paging Model of Logical and  Physical Memory</a:t>
            </a:r>
          </a:p>
        </p:txBody>
      </p:sp>
      <p:pic>
        <p:nvPicPr>
          <p:cNvPr id="28675" name="Picture 1030">
            <a:extLst>
              <a:ext uri="{FF2B5EF4-FFF2-40B4-BE49-F238E27FC236}">
                <a16:creationId xmlns:a16="http://schemas.microsoft.com/office/drawing/2014/main" id="{A17EFDC3-16BC-41C6-9509-A5486492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03325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627C9DD-1BF9-4605-A223-3B7680AC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32622"/>
            <a:ext cx="8229600" cy="576263"/>
          </a:xfrm>
        </p:spPr>
        <p:txBody>
          <a:bodyPr/>
          <a:lstStyle/>
          <a:p>
            <a:r>
              <a:rPr lang="en-US" altLang="en-US" dirty="0"/>
              <a:t>Paging Example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3A6D79-A0D1-42C5-8E0A-4AF4B4E9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1138238"/>
            <a:ext cx="7604449" cy="4821237"/>
          </a:xfrm>
        </p:spPr>
        <p:txBody>
          <a:bodyPr/>
          <a:lstStyle/>
          <a:p>
            <a:r>
              <a:rPr lang="en-US" altLang="en-US" dirty="0"/>
              <a:t>Logical address:  n = 2 and  m = 4. Using a page size of 4 bytes and a physical memory of 32 bytes (8 pages)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5AE8FE82-D7E1-4A71-B46E-996A46A93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2014538"/>
            <a:ext cx="338455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1C42DCF-3AEE-42B0-9D55-FB193775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593" y="175468"/>
            <a:ext cx="7491607" cy="636588"/>
          </a:xfrm>
        </p:spPr>
        <p:txBody>
          <a:bodyPr/>
          <a:lstStyle/>
          <a:p>
            <a:r>
              <a:rPr lang="en-US" altLang="en-US" sz="2600" dirty="0"/>
              <a:t>Paging -- Calculating internal fragmentation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E5EBE8C-22E3-4150-941E-4711C5E7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96" y="1112044"/>
            <a:ext cx="7491607" cy="4633912"/>
          </a:xfrm>
        </p:spPr>
        <p:txBody>
          <a:bodyPr/>
          <a:lstStyle/>
          <a:p>
            <a:r>
              <a:rPr lang="en-US" altLang="en-US" dirty="0"/>
              <a:t>Page size = 2,048 bytes</a:t>
            </a:r>
          </a:p>
          <a:p>
            <a:r>
              <a:rPr lang="en-US" altLang="en-US" dirty="0"/>
              <a:t>Process size = 72,766 bytes</a:t>
            </a:r>
          </a:p>
          <a:p>
            <a:r>
              <a:rPr lang="en-US" altLang="en-US" dirty="0"/>
              <a:t>35 pages + 1,086 bytes</a:t>
            </a:r>
          </a:p>
          <a:p>
            <a:r>
              <a:rPr lang="en-US" altLang="en-US" dirty="0"/>
              <a:t>Internal fragmentation of 2,048 - 1,086 = 962 bytes</a:t>
            </a:r>
          </a:p>
          <a:p>
            <a:r>
              <a:rPr lang="en-US" altLang="en-US" dirty="0"/>
              <a:t>Worst case fragmentation = 1 frame – 1 byte</a:t>
            </a:r>
          </a:p>
          <a:p>
            <a:r>
              <a:rPr lang="en-US" altLang="en-US" dirty="0"/>
              <a:t>On average fragmentation = 1 / 2 frame size</a:t>
            </a:r>
          </a:p>
          <a:p>
            <a:r>
              <a:rPr lang="en-US" altLang="en-US" dirty="0"/>
              <a:t>So small frame sizes desirable?</a:t>
            </a:r>
          </a:p>
          <a:p>
            <a:r>
              <a:rPr lang="en-US" altLang="en-US" dirty="0"/>
              <a:t>But each page table entry takes memory to track</a:t>
            </a:r>
          </a:p>
          <a:p>
            <a:r>
              <a:rPr lang="en-US" altLang="en-US" dirty="0"/>
              <a:t>Page sizes growing over time</a:t>
            </a:r>
          </a:p>
          <a:p>
            <a:pPr lvl="1"/>
            <a:r>
              <a:rPr lang="en-US" altLang="en-US" dirty="0"/>
              <a:t>Solaris supports two page sizes – 8 KB and 4 MB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11DB5D7-2090-4EB1-A4E3-DD891DD5B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Free Frames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2B35E02C-51CA-48A4-B94E-7860BD0EE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572135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6981FAE5-4311-453C-B15C-45797AB0C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573405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31749" name="Picture 7">
            <a:extLst>
              <a:ext uri="{FF2B5EF4-FFF2-40B4-BE49-F238E27FC236}">
                <a16:creationId xmlns:a16="http://schemas.microsoft.com/office/drawing/2014/main" id="{9684D19C-89A5-46D5-A831-8E02C3B93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244600"/>
            <a:ext cx="590391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CB8D04B-AD7F-49A8-9388-3AF72B45C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05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B5605CA-B522-4E77-8066-64E776435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6" y="1262063"/>
            <a:ext cx="7735078" cy="4440237"/>
          </a:xfrm>
        </p:spPr>
        <p:txBody>
          <a:bodyPr/>
          <a:lstStyle/>
          <a:p>
            <a:r>
              <a:rPr lang="en-US" altLang="en-US" dirty="0"/>
              <a:t>To provide a detailed description of various ways of organizing memory hardware</a:t>
            </a:r>
          </a:p>
          <a:p>
            <a:r>
              <a:rPr lang="en-US" altLang="en-US" dirty="0"/>
              <a:t>To discuss various memory-management techniques, </a:t>
            </a:r>
          </a:p>
          <a:p>
            <a:r>
              <a:rPr lang="en-US" altLang="en-US" dirty="0"/>
              <a:t>To provide a detailed description of the Intel Pentium, which supports both pure segmentation and segmentation with paging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450" y="228830"/>
            <a:ext cx="67643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3919CD36-C961-4D2E-8F87-B9EA333CB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5" y="1208088"/>
            <a:ext cx="7669763" cy="4483100"/>
          </a:xfrm>
        </p:spPr>
        <p:txBody>
          <a:bodyPr/>
          <a:lstStyle/>
          <a:p>
            <a:r>
              <a:rPr lang="en-US" altLang="en-US" dirty="0"/>
              <a:t>Program must be brought (from disk)  into memory and placed within a process for it to be run</a:t>
            </a:r>
            <a:endParaRPr lang="en-US" altLang="en-US" sz="800" dirty="0"/>
          </a:p>
          <a:p>
            <a:r>
              <a:rPr lang="en-US" altLang="en-US" dirty="0"/>
              <a:t>Main memory and registers are only storage CPU can access directly</a:t>
            </a:r>
          </a:p>
          <a:p>
            <a:r>
              <a:rPr lang="en-US" altLang="en-US" dirty="0"/>
              <a:t>Memory unit only sees a stream of:</a:t>
            </a:r>
          </a:p>
          <a:p>
            <a:pPr lvl="1"/>
            <a:r>
              <a:rPr lang="en-US" altLang="en-US" dirty="0"/>
              <a:t>addresses + read requests, or </a:t>
            </a:r>
          </a:p>
          <a:p>
            <a:pPr lvl="1"/>
            <a:r>
              <a:rPr lang="en-US" altLang="en-US" dirty="0"/>
              <a:t>address + data and write requests</a:t>
            </a:r>
            <a:endParaRPr lang="en-US" altLang="en-US" sz="800" dirty="0"/>
          </a:p>
          <a:p>
            <a:r>
              <a:rPr lang="en-US" altLang="en-US" dirty="0"/>
              <a:t>Register access is done in one CPU clock (or less)</a:t>
            </a:r>
            <a:endParaRPr lang="en-US" altLang="en-US" sz="800" dirty="0"/>
          </a:p>
          <a:p>
            <a:r>
              <a:rPr lang="en-US" altLang="en-US" dirty="0"/>
              <a:t>Main memory can take many cycles, causing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stall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sits between main memory and CPU registers</a:t>
            </a:r>
            <a:endParaRPr lang="en-US" altLang="en-US" sz="800" dirty="0"/>
          </a:p>
          <a:p>
            <a:r>
              <a:rPr lang="en-US" altLang="en-US" dirty="0"/>
              <a:t>Protection of memory required to ensure correct operation</a:t>
            </a:r>
          </a:p>
          <a:p>
            <a:pPr>
              <a:buFont typeface="Monotype Sorts" pitchFamily="-84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E119B86-5C5B-4A93-AC7C-158FC121E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238" y="224685"/>
            <a:ext cx="655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CDF6D2A-F8C6-4CEA-AF47-307E410F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200636"/>
            <a:ext cx="7436498" cy="1673193"/>
          </a:xfrm>
        </p:spPr>
        <p:txBody>
          <a:bodyPr/>
          <a:lstStyle/>
          <a:p>
            <a:r>
              <a:rPr lang="en-US" altLang="en-US" dirty="0"/>
              <a:t>Need to ensure that a process can access only those addresses in its address space.</a:t>
            </a:r>
          </a:p>
          <a:p>
            <a:r>
              <a:rPr lang="en-US" altLang="en-US" dirty="0"/>
              <a:t>We can provide this protection by using  a pair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limit registers</a:t>
            </a:r>
            <a:r>
              <a:rPr lang="en-US" altLang="en-US" dirty="0"/>
              <a:t> define the logical address space of a process</a:t>
            </a:r>
          </a:p>
        </p:txBody>
      </p:sp>
      <p:pic>
        <p:nvPicPr>
          <p:cNvPr id="7172" name="Picture 5" descr="W:\os-book\OS10\slide-dir\os-figures\9_01.jpg">
            <a:extLst>
              <a:ext uri="{FF2B5EF4-FFF2-40B4-BE49-F238E27FC236}">
                <a16:creationId xmlns:a16="http://schemas.microsoft.com/office/drawing/2014/main" id="{AFDDF805-A4EF-4AEB-B1EC-649AE088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790" y="2725414"/>
            <a:ext cx="32639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FEA4152-F51E-450F-8EB1-7EDAF762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88" y="228636"/>
            <a:ext cx="7745412" cy="576262"/>
          </a:xfrm>
        </p:spPr>
        <p:txBody>
          <a:bodyPr/>
          <a:lstStyle/>
          <a:p>
            <a:r>
              <a:rPr lang="en-US" altLang="en-US" dirty="0"/>
              <a:t>Hardware Address Protection</a:t>
            </a:r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E339BA72-DE38-4DD0-AECD-94CEBF5B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147763"/>
            <a:ext cx="7380514" cy="4610100"/>
          </a:xfrm>
        </p:spPr>
        <p:txBody>
          <a:bodyPr/>
          <a:lstStyle/>
          <a:p>
            <a:r>
              <a:rPr lang="en-US" altLang="en-US" dirty="0"/>
              <a:t>CPU must check every memory access generated in user mode to be sure it is between base and limit for that user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instructions to loading the base and limit registers are privileged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196" name="Picture 4" descr="W:\os-book\OS10\slide-dir\os-figures\9_02.jpg">
            <a:extLst>
              <a:ext uri="{FF2B5EF4-FFF2-40B4-BE49-F238E27FC236}">
                <a16:creationId xmlns:a16="http://schemas.microsoft.com/office/drawing/2014/main" id="{174AFAC5-44F9-4ADE-8DC6-07277643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32000"/>
            <a:ext cx="52514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270BE95-63FA-4E80-993B-493058D8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568"/>
            <a:ext cx="8229600" cy="576262"/>
          </a:xfrm>
        </p:spPr>
        <p:txBody>
          <a:bodyPr/>
          <a:lstStyle/>
          <a:p>
            <a:r>
              <a:rPr lang="en-US" altLang="en-US" dirty="0"/>
              <a:t>Address Binding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A5804ED-6C6C-4BF4-8BFF-7FB99CC3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5" y="1144588"/>
            <a:ext cx="7688424" cy="4926012"/>
          </a:xfrm>
        </p:spPr>
        <p:txBody>
          <a:bodyPr/>
          <a:lstStyle/>
          <a:p>
            <a:r>
              <a:rPr kumimoji="0" lang="en-US" altLang="en-US" dirty="0"/>
              <a:t>Programs on disk, ready to be brought into memory to execute form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input queue</a:t>
            </a:r>
          </a:p>
          <a:p>
            <a:pPr lvl="1"/>
            <a:r>
              <a:rPr kumimoji="0" lang="en-US" altLang="en-US" dirty="0"/>
              <a:t>Without support, must be loaded into address 0000</a:t>
            </a:r>
          </a:p>
          <a:p>
            <a:r>
              <a:rPr kumimoji="0" lang="en-US" altLang="en-US" dirty="0"/>
              <a:t>Inconvenient to have first user process physical address always at 0000 </a:t>
            </a:r>
          </a:p>
          <a:p>
            <a:pPr lvl="1"/>
            <a:r>
              <a:rPr kumimoji="0" lang="en-US" altLang="en-US" dirty="0"/>
              <a:t>How can it not be?</a:t>
            </a:r>
            <a:endParaRPr lang="en-US" altLang="en-US" dirty="0"/>
          </a:p>
          <a:p>
            <a:r>
              <a:rPr kumimoji="0" lang="en-US" altLang="en-US" dirty="0"/>
              <a:t>Addresses represented in different ways at different stages of a program</a:t>
            </a:r>
            <a:r>
              <a:rPr kumimoji="0" lang="ja-JP" altLang="en-US" dirty="0"/>
              <a:t>’</a:t>
            </a:r>
            <a:r>
              <a:rPr kumimoji="0" lang="en-US" altLang="ja-JP" dirty="0"/>
              <a:t>s life</a:t>
            </a:r>
          </a:p>
          <a:p>
            <a:pPr lvl="1"/>
            <a:r>
              <a:rPr kumimoji="0" lang="en-US" altLang="en-US" dirty="0"/>
              <a:t>Source code addresses usually symbolic</a:t>
            </a:r>
          </a:p>
          <a:p>
            <a:pPr lvl="1"/>
            <a:r>
              <a:rPr kumimoji="0" lang="en-US" altLang="en-US" dirty="0"/>
              <a:t>Compiled code addresses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bind</a:t>
            </a:r>
            <a:r>
              <a:rPr kumimoji="0" lang="en-US" altLang="en-US" b="1" dirty="0">
                <a:solidFill>
                  <a:srgbClr val="0000FF"/>
                </a:solidFill>
              </a:rPr>
              <a:t> </a:t>
            </a:r>
            <a:r>
              <a:rPr kumimoji="0" lang="en-US" altLang="en-US" dirty="0"/>
              <a:t>to relocatable addresses</a:t>
            </a:r>
          </a:p>
          <a:p>
            <a:pPr lvl="2"/>
            <a:r>
              <a:rPr kumimoji="0" lang="en-US" altLang="en-US" dirty="0"/>
              <a:t>i.e., </a:t>
            </a:r>
            <a:r>
              <a:rPr kumimoji="0" lang="ja-JP" altLang="en-US" dirty="0"/>
              <a:t>“</a:t>
            </a:r>
            <a:r>
              <a:rPr kumimoji="0" lang="en-US" altLang="ja-JP" dirty="0"/>
              <a:t>14 bytes from beginning of this module</a:t>
            </a:r>
            <a:r>
              <a:rPr kumimoji="0" lang="ja-JP" altLang="en-US" dirty="0"/>
              <a:t>”</a:t>
            </a:r>
            <a:endParaRPr kumimoji="0" lang="en-US" altLang="ja-JP" dirty="0"/>
          </a:p>
          <a:p>
            <a:pPr lvl="1"/>
            <a:r>
              <a:rPr kumimoji="0" lang="en-US" altLang="en-US" dirty="0"/>
              <a:t>Linker or loader will bind relocatable addresses to absolute addresses</a:t>
            </a:r>
          </a:p>
          <a:p>
            <a:pPr lvl="2"/>
            <a:r>
              <a:rPr kumimoji="0" lang="en-US" altLang="en-US" dirty="0"/>
              <a:t>i.e., 74014</a:t>
            </a:r>
          </a:p>
          <a:p>
            <a:pPr lvl="1"/>
            <a:r>
              <a:rPr kumimoji="0" lang="en-US" altLang="en-US" dirty="0"/>
              <a:t>Each binding maps one address space to another</a:t>
            </a:r>
          </a:p>
          <a:p>
            <a:pPr>
              <a:buFont typeface="Monotype Sorts" pitchFamily="-84" charset="2"/>
              <a:buNone/>
            </a:pPr>
            <a:endParaRPr kumimoji="0" lang="en-US" altLang="en-US" dirty="0"/>
          </a:p>
          <a:p>
            <a:pPr lvl="1"/>
            <a:endParaRPr kumimoji="0"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31FDCDF-862F-4130-9AC2-74FFC425A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692" y="346499"/>
            <a:ext cx="813435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Binding of Instructions and Data to Memory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EEA4A90-B04E-4456-A1FE-DC4568DFF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692" y="1334278"/>
            <a:ext cx="7665488" cy="3860736"/>
          </a:xfrm>
        </p:spPr>
        <p:txBody>
          <a:bodyPr/>
          <a:lstStyle/>
          <a:p>
            <a:r>
              <a:rPr kumimoji="0" lang="en-US" altLang="en-US" dirty="0"/>
              <a:t>Address binding of instructions and data to memory addresses can happen at three different stages</a:t>
            </a:r>
          </a:p>
          <a:p>
            <a:pPr lvl="1"/>
            <a:r>
              <a:rPr lang="en-US" altLang="en-US" b="1" dirty="0"/>
              <a:t>Compile time</a:t>
            </a:r>
            <a:r>
              <a:rPr lang="en-US" altLang="en-US" dirty="0"/>
              <a:t>:  If memory location known a priori,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absolute code </a:t>
            </a:r>
            <a:r>
              <a:rPr lang="en-US" altLang="en-US" dirty="0"/>
              <a:t>can be generated; must recompile code if starting location changes</a:t>
            </a:r>
          </a:p>
          <a:p>
            <a:pPr lvl="1"/>
            <a:r>
              <a:rPr lang="en-US" altLang="en-US" b="1" dirty="0"/>
              <a:t>Load time</a:t>
            </a:r>
            <a:r>
              <a:rPr lang="en-US" altLang="en-US" dirty="0"/>
              <a:t>:  Must generate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relocatable code </a:t>
            </a:r>
            <a:r>
              <a:rPr lang="en-US" altLang="en-US" dirty="0"/>
              <a:t>if memory location is not known at compile time</a:t>
            </a:r>
          </a:p>
          <a:p>
            <a:pPr lvl="1"/>
            <a:r>
              <a:rPr lang="en-US" altLang="en-US" b="1" dirty="0"/>
              <a:t>Execution time</a:t>
            </a:r>
            <a:r>
              <a:rPr lang="en-US" altLang="en-US" dirty="0"/>
              <a:t>:  Binding delayed until run time if the process can be moved during its execution from one memory segment to another</a:t>
            </a:r>
          </a:p>
          <a:p>
            <a:pPr lvl="2"/>
            <a:r>
              <a:rPr lang="en-US" altLang="en-US" dirty="0"/>
              <a:t>Need hardware support for address maps (e.g., base and limit</a:t>
            </a:r>
            <a:r>
              <a:rPr lang="en-US" altLang="en-US" i="1" dirty="0"/>
              <a:t> </a:t>
            </a:r>
            <a:r>
              <a:rPr lang="en-US" altLang="en-US" dirty="0"/>
              <a:t>registers)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A256429-8A29-4AF1-9F8C-6CD50652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705" y="239976"/>
            <a:ext cx="7632442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Multistep Processing of a User Program </a:t>
            </a:r>
          </a:p>
        </p:txBody>
      </p:sp>
      <p:pic>
        <p:nvPicPr>
          <p:cNvPr id="11267" name="Picture 4" descr="8">
            <a:extLst>
              <a:ext uri="{FF2B5EF4-FFF2-40B4-BE49-F238E27FC236}">
                <a16:creationId xmlns:a16="http://schemas.microsoft.com/office/drawing/2014/main" id="{75CF92DA-1727-49A0-ABD7-10CB996C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1231900"/>
            <a:ext cx="2554287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12847</TotalTime>
  <Words>1647</Words>
  <Application>Microsoft Office PowerPoint</Application>
  <PresentationFormat>On-screen Show (4:3)</PresentationFormat>
  <Paragraphs>220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9:  Main Memory</vt:lpstr>
      <vt:lpstr>Chapter 9:  Memory Management</vt:lpstr>
      <vt:lpstr>Objectives</vt:lpstr>
      <vt:lpstr>Background</vt:lpstr>
      <vt:lpstr>Protection</vt:lpstr>
      <vt:lpstr>Hardware Address Protection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Memory-Management Unit (Cont.)</vt:lpstr>
      <vt:lpstr>Memory-Management Unit (Cont.)</vt:lpstr>
      <vt:lpstr>Dynamic Loading</vt:lpstr>
      <vt:lpstr>Dynamic Linking</vt:lpstr>
      <vt:lpstr>Contiguous Allocation</vt:lpstr>
      <vt:lpstr>Contiguous Allocation (Cont.)</vt:lpstr>
      <vt:lpstr>Hardware Support for Relocation and Limit Registers</vt:lpstr>
      <vt:lpstr> Variable Partition</vt:lpstr>
      <vt:lpstr>Dynamic Storage-Allocation Problem</vt:lpstr>
      <vt:lpstr>Fragmentation</vt:lpstr>
      <vt:lpstr>Fragmentation (Cont.)</vt:lpstr>
      <vt:lpstr>Paging</vt:lpstr>
      <vt:lpstr>Address Translation Scheme</vt:lpstr>
      <vt:lpstr>Paging Hardware</vt:lpstr>
      <vt:lpstr>Paging Model of Logical and  Physical Memory</vt:lpstr>
      <vt:lpstr>Paging Example </vt:lpstr>
      <vt:lpstr>Paging -- Calculating internal fragmentation</vt:lpstr>
      <vt:lpstr>Free Frames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Prime</cp:lastModifiedBy>
  <cp:revision>348</cp:revision>
  <cp:lastPrinted>2013-09-30T19:34:56Z</cp:lastPrinted>
  <dcterms:created xsi:type="dcterms:W3CDTF">2011-01-13T23:43:38Z</dcterms:created>
  <dcterms:modified xsi:type="dcterms:W3CDTF">2024-12-12T09:54:45Z</dcterms:modified>
</cp:coreProperties>
</file>