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009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78DF-057A-1E49-99C5-0E7DDAB93D3B}" type="datetimeFigureOut">
              <a:rPr lang="en-PK" smtClean="0"/>
              <a:t>21/02/2025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CA87BC-8B73-3046-8B6E-8C15F5555F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147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78DF-057A-1E49-99C5-0E7DDAB93D3B}" type="datetimeFigureOut">
              <a:rPr lang="en-PK" smtClean="0"/>
              <a:t>21/02/2025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CA87BC-8B73-3046-8B6E-8C15F5555F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012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78DF-057A-1E49-99C5-0E7DDAB93D3B}" type="datetimeFigureOut">
              <a:rPr lang="en-PK" smtClean="0"/>
              <a:t>21/02/2025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CA87BC-8B73-3046-8B6E-8C15F5555FD4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833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78DF-057A-1E49-99C5-0E7DDAB93D3B}" type="datetimeFigureOut">
              <a:rPr lang="en-PK" smtClean="0"/>
              <a:t>21/02/2025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CA87BC-8B73-3046-8B6E-8C15F5555F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2630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78DF-057A-1E49-99C5-0E7DDAB93D3B}" type="datetimeFigureOut">
              <a:rPr lang="en-PK" smtClean="0"/>
              <a:t>21/02/2025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CA87BC-8B73-3046-8B6E-8C15F5555FD4}" type="slidenum">
              <a:rPr lang="en-PK" smtClean="0"/>
              <a:t>‹#›</a:t>
            </a:fld>
            <a:endParaRPr lang="en-P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50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78DF-057A-1E49-99C5-0E7DDAB93D3B}" type="datetimeFigureOut">
              <a:rPr lang="en-PK" smtClean="0"/>
              <a:t>21/02/2025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CA87BC-8B73-3046-8B6E-8C15F5555F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06240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78DF-057A-1E49-99C5-0E7DDAB93D3B}" type="datetimeFigureOut">
              <a:rPr lang="en-PK" smtClean="0"/>
              <a:t>21/02/2025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87BC-8B73-3046-8B6E-8C15F5555F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6041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78DF-057A-1E49-99C5-0E7DDAB93D3B}" type="datetimeFigureOut">
              <a:rPr lang="en-PK" smtClean="0"/>
              <a:t>21/02/2025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87BC-8B73-3046-8B6E-8C15F5555F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49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78DF-057A-1E49-99C5-0E7DDAB93D3B}" type="datetimeFigureOut">
              <a:rPr lang="en-PK" smtClean="0"/>
              <a:t>21/02/2025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87BC-8B73-3046-8B6E-8C15F5555F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166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78DF-057A-1E49-99C5-0E7DDAB93D3B}" type="datetimeFigureOut">
              <a:rPr lang="en-PK" smtClean="0"/>
              <a:t>21/02/2025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CA87BC-8B73-3046-8B6E-8C15F5555F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7521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78DF-057A-1E49-99C5-0E7DDAB93D3B}" type="datetimeFigureOut">
              <a:rPr lang="en-PK" smtClean="0"/>
              <a:t>21/02/2025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CA87BC-8B73-3046-8B6E-8C15F5555F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065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78DF-057A-1E49-99C5-0E7DDAB93D3B}" type="datetimeFigureOut">
              <a:rPr lang="en-PK" smtClean="0"/>
              <a:t>21/02/2025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CA87BC-8B73-3046-8B6E-8C15F5555F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73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78DF-057A-1E49-99C5-0E7DDAB93D3B}" type="datetimeFigureOut">
              <a:rPr lang="en-PK" smtClean="0"/>
              <a:t>21/02/2025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87BC-8B73-3046-8B6E-8C15F5555F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832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78DF-057A-1E49-99C5-0E7DDAB93D3B}" type="datetimeFigureOut">
              <a:rPr lang="en-PK" smtClean="0"/>
              <a:t>21/02/2025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87BC-8B73-3046-8B6E-8C15F5555F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795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78DF-057A-1E49-99C5-0E7DDAB93D3B}" type="datetimeFigureOut">
              <a:rPr lang="en-PK" smtClean="0"/>
              <a:t>21/02/2025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87BC-8B73-3046-8B6E-8C15F5555F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598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78DF-057A-1E49-99C5-0E7DDAB93D3B}" type="datetimeFigureOut">
              <a:rPr lang="en-PK" smtClean="0"/>
              <a:t>21/02/2025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CA87BC-8B73-3046-8B6E-8C15F5555F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975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278DF-057A-1E49-99C5-0E7DDAB93D3B}" type="datetimeFigureOut">
              <a:rPr lang="en-PK" smtClean="0"/>
              <a:t>21/02/2025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CA87BC-8B73-3046-8B6E-8C15F5555F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959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3AD9-6AEA-AA4A-89B8-F8A8CA552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16499-EB3E-B144-8987-BAF11F50A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ture 2</a:t>
            </a:r>
          </a:p>
        </p:txBody>
      </p:sp>
    </p:spTree>
    <p:extLst>
      <p:ext uri="{BB962C8B-B14F-4D97-AF65-F5344CB8AC3E}">
        <p14:creationId xmlns:p14="http://schemas.microsoft.com/office/powerpoint/2010/main" val="51411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D67C-79FB-0345-A61A-0576F858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Initialization</a:t>
            </a:r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B606-7746-E045-9384-4E05DABB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We initialize weights for:</a:t>
            </a:r>
          </a:p>
          <a:p>
            <a:pPr>
              <a:buFont typeface="+mj-lt"/>
              <a:buAutoNum type="arabicPeriod"/>
            </a:pPr>
            <a:r>
              <a:rPr lang="en-GB" sz="2800" b="1" dirty="0"/>
              <a:t>Hidden Layer</a:t>
            </a:r>
            <a:r>
              <a:rPr lang="en-GB" sz="2800" dirty="0"/>
              <a:t>: Weights connect 5 input neurons to 4 hidden neurons → </a:t>
            </a:r>
            <a:r>
              <a:rPr lang="en-GB" sz="2800" b="1" dirty="0"/>
              <a:t>Shape (4, 5)</a:t>
            </a:r>
            <a:endParaRPr lang="en-GB" sz="2800" dirty="0"/>
          </a:p>
          <a:p>
            <a:pPr>
              <a:buFont typeface="+mj-lt"/>
              <a:buAutoNum type="arabicPeriod"/>
            </a:pPr>
            <a:r>
              <a:rPr lang="en-GB" sz="2800" b="1" dirty="0"/>
              <a:t>Output Layer</a:t>
            </a:r>
            <a:r>
              <a:rPr lang="en-GB" sz="2800" dirty="0"/>
              <a:t>: Weights connect 4 hidden neurons to 3 output neurons → </a:t>
            </a:r>
            <a:r>
              <a:rPr lang="en-GB" sz="2800" b="1" dirty="0"/>
              <a:t>Shape (3, 4)</a:t>
            </a:r>
            <a:endParaRPr lang="en-GB" sz="2800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7886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3BDA-069E-D74D-884B-AA414A87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Initialization</a:t>
            </a:r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F008-83C5-864F-BF0F-35A85E98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/>
              <a:t>Weight Matrix Shape: (4, 5)</a:t>
            </a:r>
          </a:p>
          <a:p>
            <a:pPr marL="0" indent="0">
              <a:buNone/>
            </a:pPr>
            <a:r>
              <a:rPr lang="en-GB" sz="2800" dirty="0"/>
              <a:t>[[ 0.01  -0.02  0.005  0.01  -0.01 ]</a:t>
            </a:r>
          </a:p>
          <a:p>
            <a:pPr marL="0" indent="0">
              <a:buNone/>
            </a:pPr>
            <a:r>
              <a:rPr lang="en-GB" sz="2800" dirty="0"/>
              <a:t>[-0.005  0.03  -0.02  0.02  -0.01 ]</a:t>
            </a:r>
          </a:p>
          <a:p>
            <a:pPr marL="0" indent="0">
              <a:buNone/>
            </a:pPr>
            <a:r>
              <a:rPr lang="en-GB" sz="2800" dirty="0"/>
              <a:t> [ 0.01  -0.01  0.02  -0.005  0.01 ]</a:t>
            </a:r>
          </a:p>
          <a:p>
            <a:pPr marL="0" indent="0">
              <a:buNone/>
            </a:pPr>
            <a:r>
              <a:rPr lang="en-GB" sz="2800" dirty="0"/>
              <a:t> [-0.02   0.015 -0.01  0.03  -0.02 ]]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016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70DC-CC55-8744-B20D-27F789F3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Initialization</a:t>
            </a:r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82557B-D45C-C146-8D37-FF4C08285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871" r="6366" b="47930"/>
          <a:stretch/>
        </p:blipFill>
        <p:spPr bwMode="auto">
          <a:xfrm>
            <a:off x="2964874" y="2133600"/>
            <a:ext cx="6664036" cy="425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006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ABBC-BA54-4D49-BED5-522075E9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Xavier (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Glorot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Initialization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FA38-55C0-524D-B23C-E8AE31E1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800" dirty="0"/>
              <a:t>Used for </a:t>
            </a:r>
            <a:r>
              <a:rPr lang="en-GB" sz="2800" b="1" dirty="0"/>
              <a:t>sigmoid</a:t>
            </a:r>
            <a:r>
              <a:rPr lang="en-GB" sz="2800" dirty="0"/>
              <a:t> and </a:t>
            </a:r>
            <a:r>
              <a:rPr lang="en-GB" sz="2800" b="1" dirty="0"/>
              <a:t>tanh</a:t>
            </a:r>
            <a:r>
              <a:rPr lang="en-GB" sz="2800" dirty="0"/>
              <a:t> activation functions.</a:t>
            </a:r>
          </a:p>
          <a:p>
            <a:r>
              <a:rPr lang="en-GB" sz="2800" dirty="0"/>
              <a:t>Weights are drawn from a normal or uniform distribution with </a:t>
            </a:r>
            <a:r>
              <a:rPr lang="en-GB" sz="2800" dirty="0">
                <a:highlight>
                  <a:srgbClr val="FFFF00"/>
                </a:highlight>
              </a:rPr>
              <a:t>variance controlled</a:t>
            </a:r>
            <a:r>
              <a:rPr lang="en-GB" sz="2800" dirty="0"/>
              <a:t> by the number of inputs and outputs.</a:t>
            </a:r>
          </a:p>
          <a:p>
            <a:r>
              <a:rPr lang="en-GB" sz="2800" b="1" dirty="0"/>
              <a:t>Low variance</a:t>
            </a:r>
            <a:r>
              <a:rPr lang="en-GB" sz="2800" dirty="0"/>
              <a:t> → Small weights → Vanishing gradients (slow learning).</a:t>
            </a:r>
          </a:p>
          <a:p>
            <a:r>
              <a:rPr lang="en-GB" sz="2800" b="1" dirty="0"/>
              <a:t>High variance</a:t>
            </a:r>
            <a:r>
              <a:rPr lang="en-GB" sz="2800" dirty="0"/>
              <a:t> → Large weights → Exploding gradients (unstable learning).</a:t>
            </a:r>
          </a:p>
          <a:p>
            <a:r>
              <a:rPr lang="en-GB" sz="2800" dirty="0"/>
              <a:t>Techniques like </a:t>
            </a:r>
            <a:r>
              <a:rPr lang="en-GB" sz="2800" b="1" dirty="0"/>
              <a:t>Xavier</a:t>
            </a:r>
            <a:r>
              <a:rPr lang="en-GB" sz="2800" dirty="0"/>
              <a:t> and </a:t>
            </a:r>
            <a:r>
              <a:rPr lang="en-GB" sz="2800" b="1" dirty="0"/>
              <a:t>He initialization</a:t>
            </a:r>
            <a:r>
              <a:rPr lang="en-GB" sz="2800" dirty="0"/>
              <a:t> set variance based on </a:t>
            </a:r>
            <a:r>
              <a:rPr lang="en-GB" sz="2800" b="1" dirty="0"/>
              <a:t>the number of neurons</a:t>
            </a:r>
            <a:r>
              <a:rPr lang="en-GB" sz="2800" dirty="0"/>
              <a:t> in the layer to ensure stable learning.</a:t>
            </a:r>
          </a:p>
          <a:p>
            <a:r>
              <a:rPr lang="en-GB" sz="2800" dirty="0"/>
              <a:t>W = </a:t>
            </a:r>
            <a:r>
              <a:rPr lang="en-GB" sz="2800" dirty="0" err="1"/>
              <a:t>np.random.randn</a:t>
            </a:r>
            <a:r>
              <a:rPr lang="en-GB" sz="2800" dirty="0"/>
              <a:t>(</a:t>
            </a:r>
            <a:r>
              <a:rPr lang="en-GB" sz="2800" dirty="0" err="1"/>
              <a:t>n_out</a:t>
            </a:r>
            <a:r>
              <a:rPr lang="en-GB" sz="2800" dirty="0"/>
              <a:t>, </a:t>
            </a:r>
            <a:r>
              <a:rPr lang="en-GB" sz="2800" dirty="0" err="1"/>
              <a:t>n_in</a:t>
            </a:r>
            <a:r>
              <a:rPr lang="en-GB" sz="2800" dirty="0"/>
              <a:t>) * </a:t>
            </a:r>
            <a:r>
              <a:rPr lang="en-GB" sz="2800" dirty="0" err="1"/>
              <a:t>np.sqrt</a:t>
            </a:r>
            <a:r>
              <a:rPr lang="en-GB" sz="2800" dirty="0"/>
              <a:t>(2 / (</a:t>
            </a:r>
            <a:r>
              <a:rPr lang="en-GB" sz="2800" dirty="0" err="1"/>
              <a:t>n_in</a:t>
            </a:r>
            <a:r>
              <a:rPr lang="en-GB" sz="2800" dirty="0"/>
              <a:t> + </a:t>
            </a:r>
            <a:r>
              <a:rPr lang="en-GB" sz="2800" dirty="0" err="1"/>
              <a:t>n_out</a:t>
            </a:r>
            <a:r>
              <a:rPr lang="en-GB" sz="2800" dirty="0"/>
              <a:t>))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8559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4FFC-34D8-D847-907B-08327C11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Xavier (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Glorot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Initialization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9DE17B-D879-A141-9062-74D8C732E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604" r="52256"/>
          <a:stretch/>
        </p:blipFill>
        <p:spPr>
          <a:xfrm>
            <a:off x="2592925" y="1510146"/>
            <a:ext cx="8005801" cy="4723744"/>
          </a:xfrm>
        </p:spPr>
      </p:pic>
    </p:spTree>
    <p:extLst>
      <p:ext uri="{BB962C8B-B14F-4D97-AF65-F5344CB8AC3E}">
        <p14:creationId xmlns:p14="http://schemas.microsoft.com/office/powerpoint/2010/main" val="319093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17EA-EA8B-554E-A02C-DF9C9086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Initialization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27DF1-8AFB-DA47-8857-A8DAFFCB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Leaky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functions.</a:t>
            </a:r>
          </a:p>
          <a:p>
            <a:r>
              <a:rPr lang="en-GB" sz="2800" dirty="0"/>
              <a:t>Helps prevent the vanishing gradient problem.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n_out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n_in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/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n_in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72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C3A-1770-C34F-86C2-82C8B0CE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Initialization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F1855-942B-9648-B1F3-8E2E45D4C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573" t="50604"/>
          <a:stretch/>
        </p:blipFill>
        <p:spPr>
          <a:xfrm>
            <a:off x="3172692" y="1662546"/>
            <a:ext cx="6832924" cy="4249304"/>
          </a:xfrm>
        </p:spPr>
      </p:pic>
    </p:spTree>
    <p:extLst>
      <p:ext uri="{BB962C8B-B14F-4D97-AF65-F5344CB8AC3E}">
        <p14:creationId xmlns:p14="http://schemas.microsoft.com/office/powerpoint/2010/main" val="162400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335D-CBC1-4047-8020-BDB2E3E7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 Relu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23D5-2EAB-2841-B948-5B652B75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neural networks to solve the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dying 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(when neurons output zero and stop learning).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introduces a small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slope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negative inputs instead of setting them to zero.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4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D132-ED65-9E4B-AB7A-12BC1DDD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 Relu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AC19B-4753-CF45-81EE-3F4261878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826" y="2054434"/>
            <a:ext cx="4233573" cy="175029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712CD5-C997-C845-BFB2-4D02C8474825}"/>
                  </a:ext>
                </a:extLst>
              </p:cNvPr>
              <p:cNvSpPr txBox="1"/>
              <p:nvPr/>
            </p:nvSpPr>
            <p:spPr>
              <a:xfrm>
                <a:off x="2784764" y="4211782"/>
                <a:ext cx="63869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sz="2400" dirty="0"/>
                  <a:t>Where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 small positive constant (e.g., 0.01) that allows a small slope in the negative region.</a:t>
                </a:r>
                <a:endParaRPr lang="en-PK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712CD5-C997-C845-BFB2-4D02C8474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764" y="4211782"/>
                <a:ext cx="6386945" cy="1200329"/>
              </a:xfrm>
              <a:prstGeom prst="rect">
                <a:avLst/>
              </a:prstGeom>
              <a:blipFill>
                <a:blip r:embed="rId3"/>
                <a:stretch>
                  <a:fillRect l="-1587" t="-4167" r="-1389" b="-937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62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22E1-975F-4640-AD35-E6FA3EBA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361" y="305456"/>
            <a:ext cx="8911687" cy="1280890"/>
          </a:xfrm>
        </p:spPr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 Relu</a:t>
            </a:r>
            <a:endParaRPr lang="en-PK" dirty="0"/>
          </a:p>
        </p:txBody>
      </p:sp>
      <p:pic>
        <p:nvPicPr>
          <p:cNvPr id="4098" name="Picture 2" descr="ReLU activation function vs. LeakyReLU activation function. | Download  Scientific Diagram">
            <a:extLst>
              <a:ext uri="{FF2B5EF4-FFF2-40B4-BE49-F238E27FC236}">
                <a16:creationId xmlns:a16="http://schemas.microsoft.com/office/drawing/2014/main" id="{C875E402-2425-ED49-A9DB-19627E369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61" y="1170709"/>
            <a:ext cx="7949663" cy="414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7E41E4-7009-674E-8EC8-1C1EC3AA6A6B}"/>
              </a:ext>
            </a:extLst>
          </p:cNvPr>
          <p:cNvSpPr txBox="1"/>
          <p:nvPr/>
        </p:nvSpPr>
        <p:spPr>
          <a:xfrm>
            <a:off x="2551361" y="5582425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www.researchgate.net</a:t>
            </a:r>
            <a:r>
              <a:rPr lang="en-GB" dirty="0"/>
              <a:t>/publication/358306930_cardiGAN_A_Generative_Adversarial_Network_Model_for_Design_and_Discovery_of_Multi_Principal_Element_Alloys/</a:t>
            </a:r>
            <a:r>
              <a:rPr lang="en-GB" dirty="0" err="1"/>
              <a:t>figures?lo</a:t>
            </a:r>
            <a:r>
              <a:rPr lang="en-GB" dirty="0"/>
              <a:t>=1&amp;utm_source=</a:t>
            </a:r>
            <a:r>
              <a:rPr lang="en-GB" dirty="0" err="1"/>
              <a:t>google&amp;utm_medium</a:t>
            </a:r>
            <a:r>
              <a:rPr lang="en-GB" dirty="0"/>
              <a:t>=organic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784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4706-A5A6-6248-AA72-F8D47A24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n-PK" dirty="0"/>
              <a:t> </a:t>
            </a:r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E16E-8D5A-0A41-B12B-7A387D8A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is an additional parameter in a neural network that lets the model adjust its output independently of the input.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equivalent to the intercept in a linear equation y=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mx+b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the activation function to shift horizontally.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the network to better fit the data—even when all input features are zero.</a:t>
            </a:r>
          </a:p>
        </p:txBody>
      </p:sp>
    </p:spTree>
    <p:extLst>
      <p:ext uri="{BB962C8B-B14F-4D97-AF65-F5344CB8AC3E}">
        <p14:creationId xmlns:p14="http://schemas.microsoft.com/office/powerpoint/2010/main" val="29166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CC99-AD12-784E-BE67-6C45643B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Bias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D26FFE-53B4-EB4D-86AB-94393291D02A}"/>
              </a:ext>
            </a:extLst>
          </p:cNvPr>
          <p:cNvSpPr/>
          <p:nvPr/>
        </p:nvSpPr>
        <p:spPr>
          <a:xfrm>
            <a:off x="3103418" y="2729345"/>
            <a:ext cx="1136073" cy="1149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2800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D3F029-2F9B-1F40-A8D8-BC7232B90683}"/>
              </a:ext>
            </a:extLst>
          </p:cNvPr>
          <p:cNvSpPr/>
          <p:nvPr/>
        </p:nvSpPr>
        <p:spPr>
          <a:xfrm>
            <a:off x="3103417" y="4475018"/>
            <a:ext cx="1136073" cy="1149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2800" b="1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059FA0-5A7E-B947-B371-B5D68C630D98}"/>
              </a:ext>
            </a:extLst>
          </p:cNvPr>
          <p:cNvCxnSpPr>
            <a:cxnSpLocks/>
          </p:cNvCxnSpPr>
          <p:nvPr/>
        </p:nvCxnSpPr>
        <p:spPr>
          <a:xfrm>
            <a:off x="4239490" y="3186545"/>
            <a:ext cx="1648692" cy="8358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850349-6C11-8143-ACCD-856F0989D4AF}"/>
              </a:ext>
            </a:extLst>
          </p:cNvPr>
          <p:cNvCxnSpPr>
            <a:cxnSpLocks/>
          </p:cNvCxnSpPr>
          <p:nvPr/>
        </p:nvCxnSpPr>
        <p:spPr>
          <a:xfrm flipV="1">
            <a:off x="4239489" y="4177145"/>
            <a:ext cx="1648693" cy="87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8F6AD37-310A-C94E-BD3E-02183FCC6322}"/>
                  </a:ext>
                </a:extLst>
              </p:cNvPr>
              <p:cNvSpPr/>
              <p:nvPr/>
            </p:nvSpPr>
            <p:spPr>
              <a:xfrm>
                <a:off x="5911631" y="2964872"/>
                <a:ext cx="2040880" cy="208510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PK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PK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K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K" sz="2800" b="1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8F6AD37-310A-C94E-BD3E-02183FCC6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631" y="2964872"/>
                <a:ext cx="2040880" cy="2085109"/>
              </a:xfrm>
              <a:prstGeom prst="ellipse">
                <a:avLst/>
              </a:prstGeom>
              <a:blipFill>
                <a:blip r:embed="rId2"/>
                <a:stretch>
                  <a:fillRect l="-48466" t="-44311" b="-78443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2C4FAF6-8A67-774A-BF8D-83708B1FB7EF}"/>
              </a:ext>
            </a:extLst>
          </p:cNvPr>
          <p:cNvSpPr/>
          <p:nvPr/>
        </p:nvSpPr>
        <p:spPr>
          <a:xfrm>
            <a:off x="4488873" y="3304309"/>
            <a:ext cx="775854" cy="3532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-0.55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95D48-CAF5-0141-83E3-77B4C110440F}"/>
              </a:ext>
            </a:extLst>
          </p:cNvPr>
          <p:cNvSpPr/>
          <p:nvPr/>
        </p:nvSpPr>
        <p:spPr>
          <a:xfrm>
            <a:off x="4646070" y="4502727"/>
            <a:ext cx="775854" cy="3532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0.1</a:t>
            </a:r>
          </a:p>
        </p:txBody>
      </p:sp>
      <p:sp>
        <p:nvSpPr>
          <p:cNvPr id="14" name="Snip Diagonal Corner of Rectangle 13">
            <a:extLst>
              <a:ext uri="{FF2B5EF4-FFF2-40B4-BE49-F238E27FC236}">
                <a16:creationId xmlns:a16="http://schemas.microsoft.com/office/drawing/2014/main" id="{B2C1D918-6AE0-EC4A-9A44-E53F5FE9C833}"/>
              </a:ext>
            </a:extLst>
          </p:cNvPr>
          <p:cNvSpPr/>
          <p:nvPr/>
        </p:nvSpPr>
        <p:spPr>
          <a:xfrm>
            <a:off x="8922327" y="3304309"/>
            <a:ext cx="1136073" cy="1551709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2800" i="1" dirty="0"/>
              <a:t>F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15922F-A2A5-D44A-A601-133B58B99237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7975960" y="4007426"/>
            <a:ext cx="946367" cy="727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98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39AB-BBE7-0049-BC1A-ECEE2984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PK" dirty="0"/>
              <a:t> </a:t>
            </a:r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41A1F-E407-A144-A460-DF6198394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08908"/>
            <a:ext cx="8061220" cy="4544291"/>
          </a:xfrm>
        </p:spPr>
      </p:pic>
    </p:spTree>
    <p:extLst>
      <p:ext uri="{BB962C8B-B14F-4D97-AF65-F5344CB8AC3E}">
        <p14:creationId xmlns:p14="http://schemas.microsoft.com/office/powerpoint/2010/main" val="2958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AC16-FE80-FA47-8974-0FE406FF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Initialization in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1342-4C38-0D41-B28B-FBB3C94F0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Initialization</a:t>
            </a:r>
          </a:p>
          <a:p>
            <a:pPr>
              <a:buFont typeface="+mj-lt"/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Initialization</a:t>
            </a:r>
          </a:p>
          <a:p>
            <a:pPr>
              <a:buFont typeface="+mj-lt"/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Xavier (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Glorot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Initialization</a:t>
            </a:r>
          </a:p>
          <a:p>
            <a:pPr>
              <a:buFont typeface="+mj-lt"/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Initialization</a:t>
            </a:r>
          </a:p>
          <a:p>
            <a:pPr>
              <a:buFont typeface="+mj-lt"/>
              <a:buAutoNum type="arabicPeriod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681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B652-CB21-EF45-9464-364F295C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Initialization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0AD9-CD16-C842-AAD2-63E84EEFC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all weights to zero causes all neurons to learn the same features, making them redundant</a:t>
            </a: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prevents the network from learning properly.</a:t>
            </a:r>
            <a:endParaRPr lang="en-P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80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2236-46C9-F841-92FD-589A7A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Initialization</a:t>
            </a:r>
            <a:endParaRPr lang="en-PK" dirty="0"/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A6E66993-AE39-7548-976D-DF0A83E939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5" b="49671"/>
          <a:stretch/>
        </p:blipFill>
        <p:spPr bwMode="auto">
          <a:xfrm>
            <a:off x="2382982" y="2133600"/>
            <a:ext cx="6373091" cy="410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96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73EA-8DB0-3647-B566-2C621CA6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Initialization</a:t>
            </a:r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8FC1-F53E-194D-AE21-5C69FF77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Small random values (e.g., Gaussian or Uniform distribution) are assigned to break symmetry.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Weights are assigned from a uniform distribution between a range, typically: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W = </a:t>
            </a:r>
            <a:r>
              <a:rPr lang="en-GB" sz="2800" dirty="0" err="1"/>
              <a:t>np.random.uniform</a:t>
            </a:r>
            <a:r>
              <a:rPr lang="en-GB" sz="2800" dirty="0"/>
              <a:t>(-0.1, 0.1, size=(</a:t>
            </a:r>
            <a:r>
              <a:rPr lang="en-GB" sz="2800" dirty="0" err="1"/>
              <a:t>layer_size</a:t>
            </a:r>
            <a:r>
              <a:rPr lang="en-GB" sz="2800" dirty="0"/>
              <a:t>, </a:t>
            </a:r>
            <a:r>
              <a:rPr lang="en-GB" sz="2800" dirty="0" err="1"/>
              <a:t>prev_layer_size</a:t>
            </a:r>
            <a:r>
              <a:rPr lang="en-GB" sz="2800" dirty="0"/>
              <a:t>))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127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73DD-B035-964E-B31A-43F4C841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Initialization</a:t>
            </a:r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1AA71-14E8-304C-BDFB-7E4E894D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3-Layer Neural Network</a:t>
            </a: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we have a network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 (5 neurons)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(4 neurons)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(3 neurons)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382258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{09066043-8315-0A46-9EDF-663BC0B1D02A}tf10001069</Template>
  <TotalTime>239</TotalTime>
  <Words>615</Words>
  <Application>Microsoft Macintosh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Century Gothic</vt:lpstr>
      <vt:lpstr>Times New Roman</vt:lpstr>
      <vt:lpstr>Wingdings 3</vt:lpstr>
      <vt:lpstr>Wisp</vt:lpstr>
      <vt:lpstr>Deep Learning</vt:lpstr>
      <vt:lpstr>Bias in Deep Learning</vt:lpstr>
      <vt:lpstr>Role of Bias </vt:lpstr>
      <vt:lpstr>Why Bias</vt:lpstr>
      <vt:lpstr>Weights Initialization in Deep Learning</vt:lpstr>
      <vt:lpstr>Zero Initialization </vt:lpstr>
      <vt:lpstr>Zero Initialization</vt:lpstr>
      <vt:lpstr>Random Initialization </vt:lpstr>
      <vt:lpstr>Random Initialization </vt:lpstr>
      <vt:lpstr>Random Initialization </vt:lpstr>
      <vt:lpstr>Random Initialization </vt:lpstr>
      <vt:lpstr>Random Initialization </vt:lpstr>
      <vt:lpstr>Xavier (Glorot) Initialization</vt:lpstr>
      <vt:lpstr>Xavier (Glorot) Initialization</vt:lpstr>
      <vt:lpstr>He Initialization</vt:lpstr>
      <vt:lpstr>He Initialization</vt:lpstr>
      <vt:lpstr>Leaky Relu</vt:lpstr>
      <vt:lpstr>Leaky Relu</vt:lpstr>
      <vt:lpstr>Leaky Relu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Microsoft Office User</dc:creator>
  <cp:lastModifiedBy>Microsoft Office User</cp:lastModifiedBy>
  <cp:revision>3</cp:revision>
  <dcterms:created xsi:type="dcterms:W3CDTF">2025-02-16T13:59:21Z</dcterms:created>
  <dcterms:modified xsi:type="dcterms:W3CDTF">2025-02-21T12:06:19Z</dcterms:modified>
</cp:coreProperties>
</file>