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5" r:id="rId5"/>
    <p:sldId id="261" r:id="rId6"/>
    <p:sldId id="266" r:id="rId7"/>
    <p:sldId id="262" r:id="rId8"/>
    <p:sldId id="264" r:id="rId9"/>
    <p:sldId id="267" r:id="rId10"/>
    <p:sldId id="280" r:id="rId11"/>
    <p:sldId id="259" r:id="rId12"/>
    <p:sldId id="260" r:id="rId13"/>
    <p:sldId id="263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  <p:sldId id="277" r:id="rId23"/>
    <p:sldId id="278" r:id="rId24"/>
    <p:sldId id="279" r:id="rId25"/>
    <p:sldId id="27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0"/>
  </p:normalViewPr>
  <p:slideViewPr>
    <p:cSldViewPr snapToGrid="0" snapToObjects="1">
      <p:cViewPr varScale="1">
        <p:scale>
          <a:sx n="87" d="100"/>
          <a:sy n="87" d="100"/>
        </p:scale>
        <p:origin x="10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FAC90-F8A5-074A-8BA6-DDC8685771C3}" type="datetimeFigureOut">
              <a:rPr lang="en-PK" smtClean="0"/>
              <a:t>09/02/2025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6B69FA0-049A-1F43-8FFE-D43BFBBBF91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72015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FAC90-F8A5-074A-8BA6-DDC8685771C3}" type="datetimeFigureOut">
              <a:rPr lang="en-PK" smtClean="0"/>
              <a:t>09/02/2025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6B69FA0-049A-1F43-8FFE-D43BFBBBF91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21332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FAC90-F8A5-074A-8BA6-DDC8685771C3}" type="datetimeFigureOut">
              <a:rPr lang="en-PK" smtClean="0"/>
              <a:t>09/02/2025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6B69FA0-049A-1F43-8FFE-D43BFBBBF91B}" type="slidenum">
              <a:rPr lang="en-PK" smtClean="0"/>
              <a:t>‹#›</a:t>
            </a:fld>
            <a:endParaRPr lang="en-PK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16231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FAC90-F8A5-074A-8BA6-DDC8685771C3}" type="datetimeFigureOut">
              <a:rPr lang="en-PK" smtClean="0"/>
              <a:t>09/02/2025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6B69FA0-049A-1F43-8FFE-D43BFBBBF91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52683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FAC90-F8A5-074A-8BA6-DDC8685771C3}" type="datetimeFigureOut">
              <a:rPr lang="en-PK" smtClean="0"/>
              <a:t>09/02/2025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6B69FA0-049A-1F43-8FFE-D43BFBBBF91B}" type="slidenum">
              <a:rPr lang="en-PK" smtClean="0"/>
              <a:t>‹#›</a:t>
            </a:fld>
            <a:endParaRPr lang="en-PK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8483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FAC90-F8A5-074A-8BA6-DDC8685771C3}" type="datetimeFigureOut">
              <a:rPr lang="en-PK" smtClean="0"/>
              <a:t>09/02/2025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6B69FA0-049A-1F43-8FFE-D43BFBBBF91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937623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FAC90-F8A5-074A-8BA6-DDC8685771C3}" type="datetimeFigureOut">
              <a:rPr lang="en-PK" smtClean="0"/>
              <a:t>09/02/2025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69FA0-049A-1F43-8FFE-D43BFBBBF91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309345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FAC90-F8A5-074A-8BA6-DDC8685771C3}" type="datetimeFigureOut">
              <a:rPr lang="en-PK" smtClean="0"/>
              <a:t>09/02/2025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69FA0-049A-1F43-8FFE-D43BFBBBF91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25671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FAC90-F8A5-074A-8BA6-DDC8685771C3}" type="datetimeFigureOut">
              <a:rPr lang="en-PK" smtClean="0"/>
              <a:t>09/02/2025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69FA0-049A-1F43-8FFE-D43BFBBBF91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09707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FAC90-F8A5-074A-8BA6-DDC8685771C3}" type="datetimeFigureOut">
              <a:rPr lang="en-PK" smtClean="0"/>
              <a:t>09/02/2025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6B69FA0-049A-1F43-8FFE-D43BFBBBF91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17665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FAC90-F8A5-074A-8BA6-DDC8685771C3}" type="datetimeFigureOut">
              <a:rPr lang="en-PK" smtClean="0"/>
              <a:t>09/02/2025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6B69FA0-049A-1F43-8FFE-D43BFBBBF91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42664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FAC90-F8A5-074A-8BA6-DDC8685771C3}" type="datetimeFigureOut">
              <a:rPr lang="en-PK" smtClean="0"/>
              <a:t>09/02/2025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6B69FA0-049A-1F43-8FFE-D43BFBBBF91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0385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FAC90-F8A5-074A-8BA6-DDC8685771C3}" type="datetimeFigureOut">
              <a:rPr lang="en-PK" smtClean="0"/>
              <a:t>09/02/2025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69FA0-049A-1F43-8FFE-D43BFBBBF91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08835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FAC90-F8A5-074A-8BA6-DDC8685771C3}" type="datetimeFigureOut">
              <a:rPr lang="en-PK" smtClean="0"/>
              <a:t>09/02/2025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69FA0-049A-1F43-8FFE-D43BFBBBF91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31563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FAC90-F8A5-074A-8BA6-DDC8685771C3}" type="datetimeFigureOut">
              <a:rPr lang="en-PK" smtClean="0"/>
              <a:t>09/02/2025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69FA0-049A-1F43-8FFE-D43BFBBBF91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24431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FAC90-F8A5-074A-8BA6-DDC8685771C3}" type="datetimeFigureOut">
              <a:rPr lang="en-PK" smtClean="0"/>
              <a:t>09/02/2025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6B69FA0-049A-1F43-8FFE-D43BFBBBF91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65098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FAC90-F8A5-074A-8BA6-DDC8685771C3}" type="datetimeFigureOut">
              <a:rPr lang="en-PK" smtClean="0"/>
              <a:t>09/02/2025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6B69FA0-049A-1F43-8FFE-D43BFBBBF91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18784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8560C-D409-2141-8845-FAB0306E2F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9327484" cy="2262781"/>
          </a:xfrm>
        </p:spPr>
        <p:txBody>
          <a:bodyPr/>
          <a:lstStyle/>
          <a:p>
            <a:r>
              <a:rPr lang="en-GB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Deep Learning</a:t>
            </a:r>
            <a:endParaRPr lang="en-P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95B463-F59B-4049-96CA-CB0C042AAD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P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1</a:t>
            </a:r>
          </a:p>
        </p:txBody>
      </p:sp>
    </p:spTree>
    <p:extLst>
      <p:ext uri="{BB962C8B-B14F-4D97-AF65-F5344CB8AC3E}">
        <p14:creationId xmlns:p14="http://schemas.microsoft.com/office/powerpoint/2010/main" val="3974256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AB562-8046-1A45-A365-E3EE1D29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8331" y="61437"/>
            <a:ext cx="6241360" cy="765395"/>
          </a:xfrm>
        </p:spPr>
        <p:txBody>
          <a:bodyPr/>
          <a:lstStyle/>
          <a:p>
            <a:r>
              <a:rPr lang="en-P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Biological Vs Artificial Neuron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FF61B5A-6C45-4643-88B4-DC65E3A413E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858" y="936112"/>
            <a:ext cx="7913471" cy="4609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E9C656-96F7-FE43-ACF4-BAFE70A44D7C}"/>
              </a:ext>
            </a:extLst>
          </p:cNvPr>
          <p:cNvSpPr txBox="1"/>
          <p:nvPr/>
        </p:nvSpPr>
        <p:spPr>
          <a:xfrm>
            <a:off x="2592924" y="5763953"/>
            <a:ext cx="8509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https://</a:t>
            </a:r>
            <a:r>
              <a:rPr lang="en-GB" dirty="0" err="1"/>
              <a:t>www.researchgate.net</a:t>
            </a:r>
            <a:r>
              <a:rPr lang="en-GB" dirty="0"/>
              <a:t>/publication/351372032_Bond_strength_prediction_of_concrete-encased_steel_structures_using_hybrid_machine_learning_method/figures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351444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11222-23B1-B146-BDBB-AAB3D93B0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Perceptron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3E330-0013-754C-9662-327E75CF8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Perceptron was introduced by Frank Rosenblatt in 1957.</a:t>
            </a:r>
          </a:p>
          <a:p>
            <a:r>
              <a:rPr lang="en-GB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single-layer neural network is used for binary classification tasks</a:t>
            </a:r>
            <a:r>
              <a:rPr lang="en-GB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 Layer: Receives input features (e.g., x1,x2,...,xn</a:t>
            </a:r>
            <a:r>
              <a:rPr lang="en-GB" sz="2400" b="1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1​,</a:t>
            </a:r>
            <a:r>
              <a:rPr lang="en-GB" sz="2400" b="1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2​,...,</a:t>
            </a:r>
            <a:r>
              <a:rPr lang="en-GB" sz="2400" b="1" i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xn</a:t>
            </a:r>
            <a:r>
              <a:rPr lang="en-GB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​).</a:t>
            </a:r>
          </a:p>
          <a:p>
            <a:r>
              <a:rPr lang="en-GB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Weights: Each input is multiplied by a weight (w1,w2,...,wn</a:t>
            </a:r>
            <a:r>
              <a:rPr lang="en-GB" sz="2400" b="1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GB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1​,</a:t>
            </a:r>
            <a:r>
              <a:rPr lang="en-GB" sz="2400" b="1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GB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2​,...,</a:t>
            </a:r>
            <a:r>
              <a:rPr lang="en-GB" sz="2400" b="1" i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wn</a:t>
            </a:r>
            <a:r>
              <a:rPr lang="en-GB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​).</a:t>
            </a:r>
          </a:p>
          <a:p>
            <a:r>
              <a:rPr lang="en-GB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Activation Function: A step function (e.g., </a:t>
            </a:r>
            <a:r>
              <a:rPr lang="en-GB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Sigmoid</a:t>
            </a:r>
            <a:r>
              <a:rPr lang="en-GB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function) to produce the output (0 or 1).</a:t>
            </a:r>
          </a:p>
          <a:p>
            <a:endParaRPr lang="en-GB" b="1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b="1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b="1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247269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EE175-32F3-C848-9D12-05B5DC318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of Perceptron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AB7F8F-6C4C-EB45-B362-BA7C4B44A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 dirty="0"/>
          </a:p>
        </p:txBody>
      </p:sp>
      <p:pic>
        <p:nvPicPr>
          <p:cNvPr id="4100" name="Picture 4" descr="Perceptrons">
            <a:extLst>
              <a:ext uri="{FF2B5EF4-FFF2-40B4-BE49-F238E27FC236}">
                <a16:creationId xmlns:a16="http://schemas.microsoft.com/office/drawing/2014/main" id="{E1127E10-F5D0-CD48-A91E-A4DD99CC7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042" y="2106390"/>
            <a:ext cx="9030570" cy="412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0605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9051C-F7A2-D549-8246-3873595B9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b="1" dirty="0"/>
              <a:t>Multi-Layer Perceptron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71B40-32CE-6C4E-9FD5-1C5B25C5C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73200"/>
            <a:ext cx="8915400" cy="4438022"/>
          </a:xfrm>
        </p:spPr>
        <p:txBody>
          <a:bodyPr/>
          <a:lstStyle/>
          <a:p>
            <a:r>
              <a:rPr lang="en-GB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eedforward artificial neural network (ANN) with one or more hidden layers between the input and output layers.</a:t>
            </a:r>
          </a:p>
          <a:p>
            <a:r>
              <a:rPr lang="en-GB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xtends the single-layer perceptron.</a:t>
            </a:r>
            <a:endParaRPr lang="en-PK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PK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PK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8" name="Picture 8" descr="Multi-Layer Perceptron Learning in Tensorflow - GeeksforGeeks">
            <a:extLst>
              <a:ext uri="{FF2B5EF4-FFF2-40B4-BE49-F238E27FC236}">
                <a16:creationId xmlns:a16="http://schemas.microsoft.com/office/drawing/2014/main" id="{068BFC05-1E35-DE40-97FA-217B26CD8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0" y="3435351"/>
            <a:ext cx="5600700" cy="303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99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E5849-C6F6-6C43-8E62-D95D19D9E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ANN Works</a:t>
            </a:r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BCE0F62F-1A40-BF40-8735-6BF8C2E56B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9891576"/>
              </p:ext>
            </p:extLst>
          </p:nvPr>
        </p:nvGraphicFramePr>
        <p:xfrm>
          <a:off x="2787445" y="2902549"/>
          <a:ext cx="752168" cy="387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168">
                  <a:extLst>
                    <a:ext uri="{9D8B030D-6E8A-4147-A177-3AD203B41FA5}">
                      <a16:colId xmlns:a16="http://schemas.microsoft.com/office/drawing/2014/main" val="1418442008"/>
                    </a:ext>
                  </a:extLst>
                </a:gridCol>
              </a:tblGrid>
              <a:tr h="387781"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X1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652999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957EDED-27CD-0B4B-95EB-210B573E3A58}"/>
              </a:ext>
            </a:extLst>
          </p:cNvPr>
          <p:cNvCxnSpPr>
            <a:cxnSpLocks/>
            <a:endCxn id="25" idx="2"/>
          </p:cNvCxnSpPr>
          <p:nvPr/>
        </p:nvCxnSpPr>
        <p:spPr>
          <a:xfrm>
            <a:off x="3569110" y="3130343"/>
            <a:ext cx="2526890" cy="115717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66C9EAB-5A8A-A846-B8AE-663C353010BB}"/>
              </a:ext>
            </a:extLst>
          </p:cNvPr>
          <p:cNvCxnSpPr>
            <a:cxnSpLocks/>
            <a:stCxn id="19" idx="3"/>
            <a:endCxn id="25" idx="2"/>
          </p:cNvCxnSpPr>
          <p:nvPr/>
        </p:nvCxnSpPr>
        <p:spPr>
          <a:xfrm flipV="1">
            <a:off x="3539613" y="4287520"/>
            <a:ext cx="2556387" cy="3345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B55A6D-2EDB-CE41-9520-6AF9BC0CB469}"/>
              </a:ext>
            </a:extLst>
          </p:cNvPr>
          <p:cNvCxnSpPr>
            <a:cxnSpLocks/>
            <a:stCxn id="21" idx="3"/>
            <a:endCxn id="25" idx="2"/>
          </p:cNvCxnSpPr>
          <p:nvPr/>
        </p:nvCxnSpPr>
        <p:spPr>
          <a:xfrm flipV="1">
            <a:off x="3539613" y="4287520"/>
            <a:ext cx="2556387" cy="105241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8B29ECD3-A153-C84B-B565-A6090FC59A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3115132"/>
              </p:ext>
            </p:extLst>
          </p:nvPr>
        </p:nvGraphicFramePr>
        <p:xfrm>
          <a:off x="2787445" y="4127087"/>
          <a:ext cx="752168" cy="387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168">
                  <a:extLst>
                    <a:ext uri="{9D8B030D-6E8A-4147-A177-3AD203B41FA5}">
                      <a16:colId xmlns:a16="http://schemas.microsoft.com/office/drawing/2014/main" val="1418442008"/>
                    </a:ext>
                  </a:extLst>
                </a:gridCol>
              </a:tblGrid>
              <a:tr h="387781"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X2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652999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1B3FF168-B69F-EB4D-8AE7-5FB2D42C08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4730946"/>
              </p:ext>
            </p:extLst>
          </p:nvPr>
        </p:nvGraphicFramePr>
        <p:xfrm>
          <a:off x="2787445" y="5146041"/>
          <a:ext cx="752168" cy="387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168">
                  <a:extLst>
                    <a:ext uri="{9D8B030D-6E8A-4147-A177-3AD203B41FA5}">
                      <a16:colId xmlns:a16="http://schemas.microsoft.com/office/drawing/2014/main" val="1418442008"/>
                    </a:ext>
                  </a:extLst>
                </a:gridCol>
              </a:tblGrid>
              <a:tr h="387781">
                <a:tc>
                  <a:txBody>
                    <a:bodyPr/>
                    <a:lstStyle/>
                    <a:p>
                      <a:pPr algn="ctr"/>
                      <a:r>
                        <a:rPr lang="en-PK" dirty="0"/>
                        <a:t>X3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652999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065F7CA8-ECD9-DD47-8BF9-E1709C869EDC}"/>
              </a:ext>
            </a:extLst>
          </p:cNvPr>
          <p:cNvSpPr txBox="1"/>
          <p:nvPr/>
        </p:nvSpPr>
        <p:spPr>
          <a:xfrm>
            <a:off x="2389238" y="2314504"/>
            <a:ext cx="2302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Features/Layer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59DD5C7-CBAC-5F4D-9EFC-E80C91AAD89C}"/>
              </a:ext>
            </a:extLst>
          </p:cNvPr>
          <p:cNvSpPr/>
          <p:nvPr/>
        </p:nvSpPr>
        <p:spPr>
          <a:xfrm>
            <a:off x="6096000" y="3428999"/>
            <a:ext cx="1720645" cy="17170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8F06A40-4342-BF4D-898E-6C9A6B5E1AC5}"/>
              </a:ext>
            </a:extLst>
          </p:cNvPr>
          <p:cNvSpPr txBox="1"/>
          <p:nvPr/>
        </p:nvSpPr>
        <p:spPr>
          <a:xfrm>
            <a:off x="4601497" y="3229897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b="1" dirty="0"/>
              <a:t>W1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4BE2EE-B9AB-114F-B40D-97110E1BE560}"/>
              </a:ext>
            </a:extLst>
          </p:cNvPr>
          <p:cNvSpPr txBox="1"/>
          <p:nvPr/>
        </p:nvSpPr>
        <p:spPr>
          <a:xfrm>
            <a:off x="4552551" y="3860253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b="1" dirty="0"/>
              <a:t>W2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A7A2805-AB52-FC49-A2B6-BD23A14E0892}"/>
              </a:ext>
            </a:extLst>
          </p:cNvPr>
          <p:cNvSpPr txBox="1"/>
          <p:nvPr/>
        </p:nvSpPr>
        <p:spPr>
          <a:xfrm>
            <a:off x="4495078" y="4353171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b="1" dirty="0"/>
              <a:t>W3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244C0AE-97FE-4448-A5DF-50690F585572}"/>
              </a:ext>
            </a:extLst>
          </p:cNvPr>
          <p:cNvSpPr txBox="1"/>
          <p:nvPr/>
        </p:nvSpPr>
        <p:spPr>
          <a:xfrm>
            <a:off x="6096000" y="2314504"/>
            <a:ext cx="2526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 Layer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28879DC-A4BA-5A46-A8BC-0F0814DB69C3}"/>
              </a:ext>
            </a:extLst>
          </p:cNvPr>
          <p:cNvSpPr txBox="1"/>
          <p:nvPr/>
        </p:nvSpPr>
        <p:spPr>
          <a:xfrm>
            <a:off x="3510116" y="6091084"/>
            <a:ext cx="3887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  <a:r>
              <a:rPr lang="en-PK" dirty="0"/>
              <a:t>=w1x1+w2x2+w3x3….wnxn+bias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AE53721-A9C7-FE4E-B25D-A1E4BCD509E4}"/>
              </a:ext>
            </a:extLst>
          </p:cNvPr>
          <p:cNvCxnSpPr>
            <a:cxnSpLocks/>
          </p:cNvCxnSpPr>
          <p:nvPr/>
        </p:nvCxnSpPr>
        <p:spPr>
          <a:xfrm>
            <a:off x="7816645" y="4266779"/>
            <a:ext cx="634181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F2BBF37F-57F4-5B41-9D8A-93D0031CF298}"/>
              </a:ext>
            </a:extLst>
          </p:cNvPr>
          <p:cNvSpPr/>
          <p:nvPr/>
        </p:nvSpPr>
        <p:spPr>
          <a:xfrm>
            <a:off x="8450826" y="3539814"/>
            <a:ext cx="1342104" cy="137954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dirty="0"/>
              <a:t>Sigmoid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A629EE9-7F10-AF47-971E-60B4564B8D15}"/>
              </a:ext>
            </a:extLst>
          </p:cNvPr>
          <p:cNvSpPr txBox="1"/>
          <p:nvPr/>
        </p:nvSpPr>
        <p:spPr>
          <a:xfrm>
            <a:off x="8030497" y="2262633"/>
            <a:ext cx="21827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 F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P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nction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8B1A18-903B-1B48-8267-122BC973CFA5}"/>
              </a:ext>
            </a:extLst>
          </p:cNvPr>
          <p:cNvCxnSpPr>
            <a:cxnSpLocks/>
          </p:cNvCxnSpPr>
          <p:nvPr/>
        </p:nvCxnSpPr>
        <p:spPr>
          <a:xfrm>
            <a:off x="9792930" y="4229585"/>
            <a:ext cx="634181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riangle 46">
            <a:extLst>
              <a:ext uri="{FF2B5EF4-FFF2-40B4-BE49-F238E27FC236}">
                <a16:creationId xmlns:a16="http://schemas.microsoft.com/office/drawing/2014/main" id="{381D475B-655D-8743-8E77-E59433684D3B}"/>
              </a:ext>
            </a:extLst>
          </p:cNvPr>
          <p:cNvSpPr/>
          <p:nvPr/>
        </p:nvSpPr>
        <p:spPr>
          <a:xfrm>
            <a:off x="10677832" y="3428999"/>
            <a:ext cx="1342104" cy="1400914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99780F0-C5DE-6945-9FDA-A402E3448BDC}"/>
              </a:ext>
            </a:extLst>
          </p:cNvPr>
          <p:cNvSpPr txBox="1"/>
          <p:nvPr/>
        </p:nvSpPr>
        <p:spPr>
          <a:xfrm>
            <a:off x="10434486" y="2262633"/>
            <a:ext cx="1585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Layer</a:t>
            </a:r>
          </a:p>
        </p:txBody>
      </p:sp>
    </p:spTree>
    <p:extLst>
      <p:ext uri="{BB962C8B-B14F-4D97-AF65-F5344CB8AC3E}">
        <p14:creationId xmlns:p14="http://schemas.microsoft.com/office/powerpoint/2010/main" val="3255095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F4011-3EA2-7745-82AB-2843730BE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b="1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585D2-37B7-5944-8DB9-DB675161C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Let's say: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x1 = 2, x2 = 3, x3 =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w1 = 0.5, w2 = -0.2, w3 = 0.8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b = 0.1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Activation function: Sigmoid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Weighted Sum:</a:t>
            </a:r>
            <a:r>
              <a:rPr lang="en-GB" dirty="0"/>
              <a:t> sum = (2 * 0.5) + (3 * -0.2) + (1 * 0.8) + 0.1 = 1 - 0.6 + 0.8 + 0.1 = 1.3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Activation:</a:t>
            </a:r>
            <a:r>
              <a:rPr lang="en-GB" dirty="0"/>
              <a:t> y = 1 / (1 + exp(-1.3)) ≈ 0.785</a:t>
            </a:r>
          </a:p>
          <a:p>
            <a:r>
              <a:rPr lang="en-GB" dirty="0"/>
              <a:t>So, the neuron's output for these inputs would be approximately 0.785.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719092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B8A02-849B-884A-B02C-BB16C195E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704E9-3E1B-274D-A5FE-67695BF94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P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Sigmoid </a:t>
            </a:r>
          </a:p>
          <a:p>
            <a:pPr>
              <a:buFont typeface="+mj-lt"/>
              <a:buAutoNum type="arabicPeriod"/>
            </a:pPr>
            <a:r>
              <a:rPr lang="en-P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</a:p>
          <a:p>
            <a:pPr marL="0" indent="0">
              <a:buNone/>
            </a:pPr>
            <a:endParaRPr lang="en-PK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394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231C9-EB2A-5745-A189-E64A8B6E2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 Functions (Sigmoid)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14DFE-ABA2-6449-80B0-CB84E4E8C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Formula: f(x) = 1 / (1 + exp(-x)) </a:t>
            </a:r>
          </a:p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Between 0 and 1.</a:t>
            </a:r>
          </a:p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cases: Historically popular, but less used in deep learning now due to vanishing gradient issues. Still sometimes used in output layers for binary classification.</a:t>
            </a:r>
            <a:endParaRPr lang="en-PK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100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D313B-F74D-6345-AB2C-9930AC6A4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 Functions (Sigmoid)</a:t>
            </a:r>
            <a:endParaRPr lang="en-PK" dirty="0"/>
          </a:p>
        </p:txBody>
      </p:sp>
      <p:pic>
        <p:nvPicPr>
          <p:cNvPr id="3076" name="Picture 4" descr="Understanding the Sigmoid Function in Logistic Regression: Mapping Inputs  to Probabilities">
            <a:extLst>
              <a:ext uri="{FF2B5EF4-FFF2-40B4-BE49-F238E27FC236}">
                <a16:creationId xmlns:a16="http://schemas.microsoft.com/office/drawing/2014/main" id="{12122E11-D12D-6546-892F-EBC2E10CC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5" y="1905000"/>
            <a:ext cx="6159500" cy="410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4183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0768E-87A9-2F45-BC9D-43D8B14AE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Relu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(Rectified Linear Unit)</a:t>
            </a:r>
            <a:endParaRPr lang="en-PK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7F98A-29C3-D148-8E12-814463B6E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Formula: f(x) = max(0, x) </a:t>
            </a:r>
          </a:p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0 for negative input, x for positive input. </a:t>
            </a:r>
          </a:p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cases: Very popular in deep learning. It helps to solve the vanishing gradient problem and often leads to faster training.</a:t>
            </a:r>
            <a:endParaRPr lang="en-PK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677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DA4D5-15F7-7A44-BDA5-F0ABE2799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Deep Learning?</a:t>
            </a:r>
            <a:br>
              <a:rPr lang="en-GB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P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6333E-1A6C-B447-B1C9-9A99FD906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2400" b="1" i="0" dirty="0">
                <a:solidFill>
                  <a:schemeClr val="tx1"/>
                </a:solidFill>
                <a:effectLst/>
                <a:latin typeface="Inter"/>
              </a:rPr>
              <a:t>A subset of machine learning that uses neural networks with multiple layers to model complex patterns in data.</a:t>
            </a:r>
          </a:p>
          <a:p>
            <a:pPr algn="just"/>
            <a:r>
              <a:rPr lang="en-GB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Mimics the human brain's structure and function.</a:t>
            </a:r>
          </a:p>
          <a:p>
            <a:pPr algn="just"/>
            <a:endParaRPr lang="en-PK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4534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5EEC9-DEDD-634B-A25B-E04F1198A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Relu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(Rectified Linear Unit)</a:t>
            </a:r>
            <a:endParaRPr lang="en-PK" dirty="0"/>
          </a:p>
        </p:txBody>
      </p:sp>
      <p:pic>
        <p:nvPicPr>
          <p:cNvPr id="4098" name="Picture 2" descr="A Practical Guide to ReLU. Start using and understanding ReLU… | by Danqing  Liu | Medium">
            <a:extLst>
              <a:ext uri="{FF2B5EF4-FFF2-40B4-BE49-F238E27FC236}">
                <a16:creationId xmlns:a16="http://schemas.microsoft.com/office/drawing/2014/main" id="{99E23126-3448-FF4A-BB3A-A03886AA850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501" y="2133600"/>
            <a:ext cx="8300823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02912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37933-FB20-C04F-9469-9CA91AE22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Activation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56522-A03F-B041-A227-D21504E18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Real-world data is rarely linearly separable</a:t>
            </a:r>
          </a:p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 Non-linearity</a:t>
            </a:r>
          </a:p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matter how many layers you have, a network without activation functions is equivalent to a single-layer perceptron, severely limiting its capacity</a:t>
            </a:r>
          </a:p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decide whether the neuron should be "activated" or not.</a:t>
            </a:r>
          </a:p>
          <a:p>
            <a:endParaRPr lang="en-GB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9509008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06812-2041-2D48-A940-110005C45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Activation Functions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AC98F2-75DB-2A4F-8BC0-9F6BD0701E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6877" y="2197510"/>
            <a:ext cx="5250426" cy="4036379"/>
          </a:xfrm>
        </p:spPr>
      </p:pic>
    </p:spTree>
    <p:extLst>
      <p:ext uri="{BB962C8B-B14F-4D97-AF65-F5344CB8AC3E}">
        <p14:creationId xmlns:p14="http://schemas.microsoft.com/office/powerpoint/2010/main" val="25552571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9AF9A-2567-6246-B32A-17D7E10F3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Activation Functions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7A0539-6DAD-714C-8C02-FE2E90172D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3648" y="2061394"/>
            <a:ext cx="5355688" cy="3808464"/>
          </a:xfrm>
        </p:spPr>
      </p:pic>
      <p:pic>
        <p:nvPicPr>
          <p:cNvPr id="1034" name="Picture 10" descr="Confusion Icons - Free SVG &amp; PNG Confusion Images - Noun Project">
            <a:extLst>
              <a:ext uri="{FF2B5EF4-FFF2-40B4-BE49-F238E27FC236}">
                <a16:creationId xmlns:a16="http://schemas.microsoft.com/office/drawing/2014/main" id="{411283C5-05B1-0743-9B3D-67FCB029F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4723" y="0"/>
            <a:ext cx="246298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2582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93A12-B94F-024D-88BF-27ADA3BA5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Activation Functions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ECBA57-19BA-1644-9115-92F626C387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7178" y="2430102"/>
            <a:ext cx="5008332" cy="3616736"/>
          </a:xfrm>
        </p:spPr>
      </p:pic>
    </p:spTree>
    <p:extLst>
      <p:ext uri="{BB962C8B-B14F-4D97-AF65-F5344CB8AC3E}">
        <p14:creationId xmlns:p14="http://schemas.microsoft.com/office/powerpoint/2010/main" val="35019949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0FEC7-22AC-4D45-93FF-7E6450B5F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Participation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F15A7-8F3D-B849-87FC-7177F7975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whether the neuron will activate or not. If the weighted sum is greater than or equal to 0.60, then output </a:t>
            </a:r>
            <a:r>
              <a:rPr lang="en-GB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"Neuron activated" or 1;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otherwise, output </a:t>
            </a:r>
            <a:r>
              <a:rPr lang="en-GB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"Not activated" or 0.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x1 = 5, x2 = 2, x3 = 7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w1 = 0.25, w2 = 0.10, w3 = 0.50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b = 0.15</a:t>
            </a:r>
          </a:p>
          <a:p>
            <a:r>
              <a:rPr lang="en-P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Use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P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Sigmoid activation function.</a:t>
            </a:r>
          </a:p>
        </p:txBody>
      </p:sp>
    </p:spTree>
    <p:extLst>
      <p:ext uri="{BB962C8B-B14F-4D97-AF65-F5344CB8AC3E}">
        <p14:creationId xmlns:p14="http://schemas.microsoft.com/office/powerpoint/2010/main" val="1324226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3F1F4-502A-F442-B7F8-C6918EB33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Umbrella Diagram</a:t>
            </a:r>
          </a:p>
        </p:txBody>
      </p:sp>
      <p:pic>
        <p:nvPicPr>
          <p:cNvPr id="2050" name="Picture 2" descr="AI vs Machine Learning vs Deep Learning: Understanding the Differences">
            <a:extLst>
              <a:ext uri="{FF2B5EF4-FFF2-40B4-BE49-F238E27FC236}">
                <a16:creationId xmlns:a16="http://schemas.microsoft.com/office/drawing/2014/main" id="{BFBDB8E3-419B-5C49-ACCB-64A8A926A73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026" y="1905000"/>
            <a:ext cx="9454587" cy="4328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5952A2-BA38-2B41-9361-5ECD052389A0}"/>
              </a:ext>
            </a:extLst>
          </p:cNvPr>
          <p:cNvSpPr txBox="1"/>
          <p:nvPr/>
        </p:nvSpPr>
        <p:spPr>
          <a:xfrm>
            <a:off x="3392129" y="6211669"/>
            <a:ext cx="61058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K" dirty="0"/>
              <a:t>https://www.edureka.co/blog/ai-vs-machine-learning-vs-deep-learning/</a:t>
            </a:r>
          </a:p>
        </p:txBody>
      </p:sp>
    </p:spTree>
    <p:extLst>
      <p:ext uri="{BB962C8B-B14F-4D97-AF65-F5344CB8AC3E}">
        <p14:creationId xmlns:p14="http://schemas.microsoft.com/office/powerpoint/2010/main" val="799260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98A1D-9214-3947-AFD1-5FB142647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Continue…..</a:t>
            </a:r>
          </a:p>
        </p:txBody>
      </p:sp>
      <p:pic>
        <p:nvPicPr>
          <p:cNvPr id="6146" name="Picture 2" descr="4: Example of feature hierarchy learned by a deep learning model on... |  Download Scientific Diagram">
            <a:extLst>
              <a:ext uri="{FF2B5EF4-FFF2-40B4-BE49-F238E27FC236}">
                <a16:creationId xmlns:a16="http://schemas.microsoft.com/office/drawing/2014/main" id="{9B38E6DD-BF80-6842-8DD9-3CE1A8478C1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895" y="2133600"/>
            <a:ext cx="7826905" cy="314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285D3E-E6B1-1846-A471-9FA9C16AA5B8}"/>
              </a:ext>
            </a:extLst>
          </p:cNvPr>
          <p:cNvSpPr txBox="1"/>
          <p:nvPr/>
        </p:nvSpPr>
        <p:spPr>
          <a:xfrm>
            <a:off x="2235200" y="5772225"/>
            <a:ext cx="9956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K" dirty="0"/>
              <a:t>https://www.researchgate.net/publication/326412238_Deep_generative_neural_networks_for_novelty_generation_a_foundational_framework_metrics_and_experiments/figures?lo=1&amp;utm_source=google&amp;utm_medium=organic</a:t>
            </a:r>
          </a:p>
        </p:txBody>
      </p:sp>
    </p:spTree>
    <p:extLst>
      <p:ext uri="{BB962C8B-B14F-4D97-AF65-F5344CB8AC3E}">
        <p14:creationId xmlns:p14="http://schemas.microsoft.com/office/powerpoint/2010/main" val="2430252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CFC00-4D14-E542-B491-E512BE832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8C565-C4F3-A045-A6B7-FE5F75051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Handles Complex Data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Automates Feature Engineering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State-of-the-Art Performance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Scalability with Big Data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Continuous Innovation</a:t>
            </a:r>
          </a:p>
          <a:p>
            <a:endParaRPr lang="en-GB" sz="2400" b="1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400" b="1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400" b="1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887561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1869C-03A1-4B4D-9A4C-42CC7693D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Deep Learning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BBA72-5303-7B4C-ACF1-F3D630988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872B2DC-BE6D-9540-B193-300FABBE3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108" y="1905000"/>
            <a:ext cx="9150504" cy="4513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0628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CEE3E-846B-A948-8292-6504C0662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not 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E01E8-3BCD-364E-B698-1B4742B73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Small datasets (deep learning requires large amounts of data).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Simple problems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Limited computational resources.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Need for interpretability (deep learning models are often "black boxes").</a:t>
            </a:r>
          </a:p>
          <a:p>
            <a:endParaRPr lang="en-GB" b="1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b="1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370133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83C8F-B2C8-A64E-8A77-881D6078E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of Deep Learning</a:t>
            </a:r>
            <a:br>
              <a:rPr lang="en-GB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P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8B375-48FE-8A4D-999F-A7F922AA9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More efficient and interpretable models</a:t>
            </a:r>
          </a:p>
          <a:p>
            <a:r>
              <a:rPr lang="en-GB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Deploying deep learning on edge devices (e.g., smartphones, IoT).</a:t>
            </a:r>
          </a:p>
          <a:p>
            <a:r>
              <a:rPr lang="en-GB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Solving global challenges like climate change and healthcare.</a:t>
            </a:r>
          </a:p>
          <a:p>
            <a:r>
              <a:rPr lang="en-GB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Combining with quantum computing, robotics, and blockchain.</a:t>
            </a:r>
            <a:endParaRPr lang="en-PK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770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51F8C-F3DD-584C-AE07-B253E45BA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P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ks</a:t>
            </a:r>
          </a:p>
        </p:txBody>
      </p:sp>
    </p:spTree>
    <p:extLst>
      <p:ext uri="{BB962C8B-B14F-4D97-AF65-F5344CB8AC3E}">
        <p14:creationId xmlns:p14="http://schemas.microsoft.com/office/powerpoint/2010/main" val="225947456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{09066043-8315-0A46-9EDF-663BC0B1D02A}tf10001069</Template>
  <TotalTime>320</TotalTime>
  <Words>758</Words>
  <Application>Microsoft Macintosh PowerPoint</Application>
  <PresentationFormat>Widescreen</PresentationFormat>
  <Paragraphs>94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Century Gothic</vt:lpstr>
      <vt:lpstr>Inter</vt:lpstr>
      <vt:lpstr>Times New Roman</vt:lpstr>
      <vt:lpstr>Wingdings 3</vt:lpstr>
      <vt:lpstr>Wisp</vt:lpstr>
      <vt:lpstr>Introduction to Deep Learning</vt:lpstr>
      <vt:lpstr>What is Deep Learning? </vt:lpstr>
      <vt:lpstr>Umbrella Diagram</vt:lpstr>
      <vt:lpstr>Continue…..</vt:lpstr>
      <vt:lpstr>Why Deep Learning</vt:lpstr>
      <vt:lpstr>Why Deep Learning</vt:lpstr>
      <vt:lpstr>Why not Deep Learning</vt:lpstr>
      <vt:lpstr>Future of Deep Learning </vt:lpstr>
      <vt:lpstr>Neural Networks</vt:lpstr>
      <vt:lpstr>Biological Vs Artificial Neuron</vt:lpstr>
      <vt:lpstr>Perceptron</vt:lpstr>
      <vt:lpstr>Architecture of Perceptron</vt:lpstr>
      <vt:lpstr>Multi-Layer Perceptron</vt:lpstr>
      <vt:lpstr>How ANN Works</vt:lpstr>
      <vt:lpstr>Example</vt:lpstr>
      <vt:lpstr>Activation Functions</vt:lpstr>
      <vt:lpstr>Activation Functions (Sigmoid)</vt:lpstr>
      <vt:lpstr>Activation Functions (Sigmoid)</vt:lpstr>
      <vt:lpstr>Relu (Rectified Linear Unit)</vt:lpstr>
      <vt:lpstr>Relu (Rectified Linear Unit)</vt:lpstr>
      <vt:lpstr>Why Activation Functions</vt:lpstr>
      <vt:lpstr>Why Activation Functions</vt:lpstr>
      <vt:lpstr>Why Activation Functions</vt:lpstr>
      <vt:lpstr>Why Activation Functions</vt:lpstr>
      <vt:lpstr>Class Participation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Deep Learning</dc:title>
  <dc:creator>Microsoft Office User</dc:creator>
  <cp:lastModifiedBy>Microsoft Office User</cp:lastModifiedBy>
  <cp:revision>4</cp:revision>
  <dcterms:created xsi:type="dcterms:W3CDTF">2025-02-02T18:19:50Z</dcterms:created>
  <dcterms:modified xsi:type="dcterms:W3CDTF">2025-02-09T06:43:50Z</dcterms:modified>
</cp:coreProperties>
</file>