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60" r:id="rId4"/>
    <p:sldId id="263" r:id="rId5"/>
    <p:sldId id="264" r:id="rId6"/>
    <p:sldId id="265" r:id="rId7"/>
    <p:sldId id="266" r:id="rId8"/>
    <p:sldId id="268" r:id="rId9"/>
    <p:sldId id="267" r:id="rId10"/>
    <p:sldId id="271" r:id="rId11"/>
    <p:sldId id="281" r:id="rId12"/>
    <p:sldId id="270" r:id="rId13"/>
    <p:sldId id="273" r:id="rId14"/>
    <p:sldId id="291" r:id="rId15"/>
    <p:sldId id="297" r:id="rId16"/>
    <p:sldId id="287" r:id="rId17"/>
    <p:sldId id="285" r:id="rId18"/>
    <p:sldId id="284" r:id="rId19"/>
    <p:sldId id="274" r:id="rId20"/>
    <p:sldId id="276" r:id="rId21"/>
    <p:sldId id="277" r:id="rId22"/>
    <p:sldId id="279" r:id="rId23"/>
    <p:sldId id="282" r:id="rId24"/>
    <p:sldId id="286" r:id="rId25"/>
    <p:sldId id="280" r:id="rId26"/>
    <p:sldId id="298" r:id="rId27"/>
    <p:sldId id="292" r:id="rId28"/>
    <p:sldId id="275" r:id="rId29"/>
    <p:sldId id="278" r:id="rId30"/>
    <p:sldId id="288" r:id="rId31"/>
    <p:sldId id="289" r:id="rId32"/>
    <p:sldId id="293" r:id="rId33"/>
    <p:sldId id="295" r:id="rId34"/>
    <p:sldId id="2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05FB"/>
    <a:srgbClr val="1FAD03"/>
    <a:srgbClr val="8F0E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6"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0CCED8-0180-4F41-8242-88DEE6B3E9D2}" type="datetimeFigureOut">
              <a:rPr lang="en-US" smtClean="0"/>
              <a:t>9/13/2024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8F87E-FB02-4444-8A49-2363848CC4FD}" type="slidenum">
              <a:rPr lang="en-US" smtClean="0"/>
              <a:t>‹#›</a:t>
            </a:fld>
            <a:endParaRPr lang="en-US"/>
          </a:p>
        </p:txBody>
      </p:sp>
    </p:spTree>
    <p:extLst>
      <p:ext uri="{BB962C8B-B14F-4D97-AF65-F5344CB8AC3E}">
        <p14:creationId xmlns:p14="http://schemas.microsoft.com/office/powerpoint/2010/main" val="299392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8F87E-FB02-4444-8A49-2363848CC4FD}" type="slidenum">
              <a:rPr lang="en-US" smtClean="0"/>
              <a:t>1</a:t>
            </a:fld>
            <a:endParaRPr lang="en-US"/>
          </a:p>
        </p:txBody>
      </p:sp>
    </p:spTree>
    <p:extLst>
      <p:ext uri="{BB962C8B-B14F-4D97-AF65-F5344CB8AC3E}">
        <p14:creationId xmlns:p14="http://schemas.microsoft.com/office/powerpoint/2010/main" val="144193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8F87E-FB02-4444-8A49-2363848CC4FD}" type="slidenum">
              <a:rPr lang="en-US" smtClean="0"/>
              <a:t>27</a:t>
            </a:fld>
            <a:endParaRPr lang="en-US"/>
          </a:p>
        </p:txBody>
      </p:sp>
    </p:spTree>
    <p:extLst>
      <p:ext uri="{BB962C8B-B14F-4D97-AF65-F5344CB8AC3E}">
        <p14:creationId xmlns:p14="http://schemas.microsoft.com/office/powerpoint/2010/main" val="66814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VV_93mBfSU"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0eKVizvYSUQ"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0172" y="533400"/>
            <a:ext cx="6743657" cy="3793307"/>
          </a:xfrm>
          <a:prstGeom prst="rect">
            <a:avLst/>
          </a:prstGeom>
        </p:spPr>
      </p:pic>
      <p:sp>
        <p:nvSpPr>
          <p:cNvPr id="2" name="Title 1"/>
          <p:cNvSpPr>
            <a:spLocks noGrp="1"/>
          </p:cNvSpPr>
          <p:nvPr>
            <p:ph type="ctrTitle"/>
          </p:nvPr>
        </p:nvSpPr>
        <p:spPr>
          <a:xfrm>
            <a:off x="800099" y="4244975"/>
            <a:ext cx="7772400" cy="1470025"/>
          </a:xfrm>
        </p:spPr>
        <p:txBody>
          <a:bodyPr>
            <a:normAutofit/>
          </a:bodyPr>
          <a:lstStyle/>
          <a:p>
            <a:r>
              <a:rPr lang="en-US" sz="3600" b="1" dirty="0" smtClean="0">
                <a:latin typeface="Segoe UI" pitchFamily="34" charset="0"/>
                <a:cs typeface="Segoe UI" pitchFamily="34" charset="0"/>
              </a:rPr>
              <a:t>SEARCH ENGINE OPTIMIZATION</a:t>
            </a:r>
            <a:endParaRPr lang="en-US" sz="3600" b="1" dirty="0">
              <a:latin typeface="Segoe UI" pitchFamily="34" charset="0"/>
              <a:cs typeface="Segoe UI" pitchFamily="34" charset="0"/>
            </a:endParaRPr>
          </a:p>
        </p:txBody>
      </p:sp>
      <p:sp>
        <p:nvSpPr>
          <p:cNvPr id="3" name="Subtitle 2"/>
          <p:cNvSpPr>
            <a:spLocks noGrp="1"/>
          </p:cNvSpPr>
          <p:nvPr>
            <p:ph type="subTitle" idx="1"/>
          </p:nvPr>
        </p:nvSpPr>
        <p:spPr>
          <a:xfrm>
            <a:off x="1485899" y="5410200"/>
            <a:ext cx="6400800" cy="762000"/>
          </a:xfrm>
        </p:spPr>
        <p:txBody>
          <a:bodyPr>
            <a:normAutofit/>
          </a:bodyPr>
          <a:lstStyle/>
          <a:p>
            <a:r>
              <a:rPr lang="en-US" sz="2400" b="1" dirty="0" smtClean="0">
                <a:solidFill>
                  <a:srgbClr val="7030A0"/>
                </a:solidFill>
                <a:latin typeface="Segoe UI" pitchFamily="34" charset="0"/>
                <a:cs typeface="Segoe UI" pitchFamily="34" charset="0"/>
              </a:rPr>
              <a:t>Sahar Andaleeb</a:t>
            </a:r>
            <a:endParaRPr lang="en-US" sz="2400" b="1" dirty="0">
              <a:solidFill>
                <a:srgbClr val="7030A0"/>
              </a:solidFill>
              <a:latin typeface="Segoe UI" pitchFamily="34" charset="0"/>
              <a:cs typeface="Segoe UI" pitchFamily="34" charset="0"/>
            </a:endParaRPr>
          </a:p>
        </p:txBody>
      </p:sp>
    </p:spTree>
    <p:extLst>
      <p:ext uri="{BB962C8B-B14F-4D97-AF65-F5344CB8AC3E}">
        <p14:creationId xmlns:p14="http://schemas.microsoft.com/office/powerpoint/2010/main" val="2379148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lgn="ctr">
              <a:lnSpc>
                <a:spcPct val="150000"/>
              </a:lnSpc>
              <a:buNone/>
            </a:pPr>
            <a:r>
              <a:rPr lang="en-US" sz="4400" b="1" dirty="0" smtClean="0">
                <a:solidFill>
                  <a:schemeClr val="accent6"/>
                </a:solidFill>
              </a:rPr>
              <a:t>Search</a:t>
            </a:r>
            <a:r>
              <a:rPr lang="en-US" sz="4400" b="1" dirty="0" smtClean="0"/>
              <a:t> </a:t>
            </a:r>
            <a:r>
              <a:rPr lang="en-US" sz="4400" b="1" dirty="0" smtClean="0">
                <a:solidFill>
                  <a:srgbClr val="2805FB"/>
                </a:solidFill>
              </a:rPr>
              <a:t>Engine</a:t>
            </a:r>
            <a:r>
              <a:rPr lang="en-US" sz="4400" b="1" dirty="0" smtClean="0"/>
              <a:t> </a:t>
            </a:r>
            <a:r>
              <a:rPr lang="en-US" sz="4400" b="1" dirty="0" smtClean="0">
                <a:solidFill>
                  <a:srgbClr val="1FAD03"/>
                </a:solidFill>
              </a:rPr>
              <a:t>Optimization</a:t>
            </a:r>
          </a:p>
          <a:p>
            <a:pPr>
              <a:lnSpc>
                <a:spcPct val="150000"/>
              </a:lnSpc>
            </a:pPr>
            <a:r>
              <a:rPr lang="en-US" sz="2000" dirty="0" smtClean="0"/>
              <a:t>“</a:t>
            </a:r>
            <a:r>
              <a:rPr lang="en-US" sz="2000" b="1" dirty="0" smtClean="0"/>
              <a:t>Search </a:t>
            </a:r>
            <a:r>
              <a:rPr lang="en-US" sz="2000" b="1" dirty="0"/>
              <a:t>engine optimization</a:t>
            </a:r>
            <a:r>
              <a:rPr lang="en-US" sz="2000" dirty="0"/>
              <a:t> is the practice of optimizing your web pages to increase your website’s visibility </a:t>
            </a:r>
            <a:r>
              <a:rPr lang="en-US" sz="2000" b="1" i="1" dirty="0"/>
              <a:t>organically </a:t>
            </a:r>
            <a:r>
              <a:rPr lang="en-US" sz="2000" dirty="0"/>
              <a:t>in the search engine result pages (SERPs</a:t>
            </a:r>
            <a:r>
              <a:rPr lang="en-US" sz="2000" dirty="0" smtClean="0"/>
              <a:t>).”</a:t>
            </a:r>
          </a:p>
          <a:p>
            <a:pPr>
              <a:lnSpc>
                <a:spcPct val="150000"/>
              </a:lnSpc>
            </a:pPr>
            <a:endParaRPr lang="en-US" sz="2000" dirty="0" smtClean="0"/>
          </a:p>
          <a:p>
            <a:pPr marL="0" indent="0" algn="ctr">
              <a:lnSpc>
                <a:spcPct val="150000"/>
              </a:lnSpc>
              <a:buNone/>
            </a:pPr>
            <a:r>
              <a:rPr lang="x-none" sz="2000" smtClean="0">
                <a:solidFill>
                  <a:schemeClr val="tx2"/>
                </a:solidFill>
              </a:rPr>
              <a:t>The </a:t>
            </a:r>
            <a:r>
              <a:rPr lang="x-none" sz="2000">
                <a:solidFill>
                  <a:schemeClr val="tx2"/>
                </a:solidFill>
              </a:rPr>
              <a:t>art of being found</a:t>
            </a:r>
            <a:r>
              <a:rPr lang="x-none" sz="2000" b="1">
                <a:solidFill>
                  <a:schemeClr val="tx2"/>
                </a:solidFill>
              </a:rPr>
              <a:t> </a:t>
            </a:r>
            <a:r>
              <a:rPr lang="x-none" sz="2000" b="1" u="sng">
                <a:solidFill>
                  <a:schemeClr val="tx2"/>
                </a:solidFill>
              </a:rPr>
              <a:t>organically </a:t>
            </a:r>
            <a:r>
              <a:rPr lang="x-none" sz="2000">
                <a:solidFill>
                  <a:schemeClr val="tx2"/>
                </a:solidFill>
              </a:rPr>
              <a:t>through a search </a:t>
            </a:r>
            <a:r>
              <a:rPr lang="x-none" sz="2000" smtClean="0">
                <a:solidFill>
                  <a:schemeClr val="tx2"/>
                </a:solidFill>
              </a:rPr>
              <a:t>engine</a:t>
            </a:r>
            <a:r>
              <a:rPr lang="en-US" sz="2000" dirty="0" smtClean="0">
                <a:solidFill>
                  <a:schemeClr val="tx2"/>
                </a:solidFill>
              </a:rPr>
              <a:t>.</a:t>
            </a:r>
          </a:p>
          <a:p>
            <a:pPr>
              <a:lnSpc>
                <a:spcPct val="150000"/>
              </a:lnSpc>
            </a:pPr>
            <a:endParaRPr lang="en-US" sz="2400" dirty="0"/>
          </a:p>
          <a:p>
            <a:endParaRPr lang="en-US" sz="1800" dirty="0"/>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SEO</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67455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endParaRPr lang="en-US" sz="2000" dirty="0" smtClean="0">
              <a:latin typeface="Segoe UI" pitchFamily="34" charset="0"/>
              <a:cs typeface="Segoe UI" pitchFamily="34" charset="0"/>
            </a:endParaRPr>
          </a:p>
          <a:p>
            <a:pPr>
              <a:lnSpc>
                <a:spcPct val="150000"/>
              </a:lnSpc>
            </a:pPr>
            <a:r>
              <a:rPr lang="en-US" sz="2000" dirty="0" smtClean="0">
                <a:latin typeface="Segoe UI" pitchFamily="34" charset="0"/>
                <a:cs typeface="Segoe UI" pitchFamily="34" charset="0"/>
              </a:rPr>
              <a:t>The </a:t>
            </a:r>
            <a:r>
              <a:rPr lang="en-US" sz="2000" b="1" dirty="0">
                <a:latin typeface="Segoe UI" pitchFamily="34" charset="0"/>
                <a:cs typeface="Segoe UI" pitchFamily="34" charset="0"/>
              </a:rPr>
              <a:t>development and growth</a:t>
            </a:r>
            <a:r>
              <a:rPr lang="en-US" sz="2000" dirty="0">
                <a:latin typeface="Segoe UI" pitchFamily="34" charset="0"/>
                <a:cs typeface="Segoe UI" pitchFamily="34" charset="0"/>
              </a:rPr>
              <a:t> of search engines in cyberspace </a:t>
            </a:r>
            <a:r>
              <a:rPr lang="en-US" sz="2000" dirty="0" smtClean="0">
                <a:latin typeface="Segoe UI" pitchFamily="34" charset="0"/>
                <a:cs typeface="Segoe UI" pitchFamily="34" charset="0"/>
              </a:rPr>
              <a:t>is </a:t>
            </a:r>
            <a:r>
              <a:rPr lang="en-US" sz="2000" dirty="0">
                <a:latin typeface="Segoe UI" pitchFamily="34" charset="0"/>
                <a:cs typeface="Segoe UI" pitchFamily="34" charset="0"/>
              </a:rPr>
              <a:t>influenced by several factors, such as the increasing number of websites, the emergence of Google as the dominant player, the introduction of </a:t>
            </a:r>
            <a:r>
              <a:rPr lang="en-US" sz="2000" dirty="0" smtClean="0">
                <a:latin typeface="Segoe UI" pitchFamily="34" charset="0"/>
                <a:cs typeface="Segoe UI" pitchFamily="34" charset="0"/>
              </a:rPr>
              <a:t>constant algorithm updates</a:t>
            </a:r>
            <a:r>
              <a:rPr lang="en-US" sz="2000" dirty="0">
                <a:latin typeface="Segoe UI" pitchFamily="34" charset="0"/>
                <a:cs typeface="Segoe UI" pitchFamily="34" charset="0"/>
              </a:rPr>
              <a:t>, and the rise of social media and mobile </a:t>
            </a:r>
            <a:r>
              <a:rPr lang="en-US" sz="2000" dirty="0" smtClean="0">
                <a:latin typeface="Segoe UI" pitchFamily="34" charset="0"/>
                <a:cs typeface="Segoe UI" pitchFamily="34" charset="0"/>
              </a:rPr>
              <a:t>devices.</a:t>
            </a:r>
          </a:p>
          <a:p>
            <a:endParaRPr lang="en-US" sz="20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latin typeface="Segoe UI" pitchFamily="34" charset="0"/>
                <a:cs typeface="Segoe UI" pitchFamily="34" charset="0"/>
              </a:rPr>
              <a:t>Development and Growth of Search engine in Cyber Space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343400"/>
            <a:ext cx="7117359" cy="1396156"/>
          </a:xfrm>
          <a:prstGeom prst="rect">
            <a:avLst/>
          </a:prstGeom>
        </p:spPr>
      </p:pic>
    </p:spTree>
    <p:extLst>
      <p:ext uri="{BB962C8B-B14F-4D97-AF65-F5344CB8AC3E}">
        <p14:creationId xmlns:p14="http://schemas.microsoft.com/office/powerpoint/2010/main" val="538542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lgn="ctr">
              <a:buNone/>
            </a:pPr>
            <a:endParaRPr lang="en-US" sz="2800" b="1" dirty="0" smtClean="0">
              <a:solidFill>
                <a:schemeClr val="accent6">
                  <a:lumMod val="75000"/>
                </a:schemeClr>
              </a:solidFill>
              <a:latin typeface="Segoe UI" pitchFamily="34" charset="0"/>
              <a:cs typeface="Segoe UI" pitchFamily="34" charset="0"/>
            </a:endParaRPr>
          </a:p>
          <a:p>
            <a:pPr marL="0" indent="0" algn="ctr">
              <a:buNone/>
            </a:pPr>
            <a:r>
              <a:rPr lang="en-US" sz="2800" b="1" dirty="0" smtClean="0">
                <a:solidFill>
                  <a:schemeClr val="accent6">
                    <a:lumMod val="75000"/>
                  </a:schemeClr>
                </a:solidFill>
                <a:latin typeface="Segoe UI" pitchFamily="34" charset="0"/>
                <a:cs typeface="Segoe UI" pitchFamily="34" charset="0"/>
              </a:rPr>
              <a:t>“If it isn’t on Google,</a:t>
            </a:r>
          </a:p>
          <a:p>
            <a:pPr marL="0" indent="0" algn="ctr">
              <a:buNone/>
            </a:pPr>
            <a:r>
              <a:rPr lang="en-US" sz="2800" dirty="0" smtClean="0">
                <a:latin typeface="Segoe UI" pitchFamily="34" charset="0"/>
                <a:cs typeface="Segoe UI" pitchFamily="34" charset="0"/>
              </a:rPr>
              <a:t>It doesn’t exist.”</a:t>
            </a:r>
          </a:p>
          <a:p>
            <a:pPr marL="0" indent="0" algn="ctr">
              <a:buNone/>
            </a:pPr>
            <a:r>
              <a:rPr lang="en-US" sz="1200" i="1" dirty="0" smtClean="0">
                <a:latin typeface="Segoe UI" pitchFamily="34" charset="0"/>
                <a:cs typeface="Segoe UI" pitchFamily="34" charset="0"/>
              </a:rPr>
              <a:t>			Jimmy Wales</a:t>
            </a:r>
          </a:p>
          <a:p>
            <a:pPr marL="0" indent="0">
              <a:buNone/>
            </a:pPr>
            <a:endParaRPr lang="en-US" sz="2000" b="1" dirty="0">
              <a:latin typeface="Segoe UI" pitchFamily="34" charset="0"/>
              <a:cs typeface="Segoe UI" pitchFamily="34" charset="0"/>
            </a:endParaRPr>
          </a:p>
          <a:p>
            <a:pPr>
              <a:lnSpc>
                <a:spcPct val="150000"/>
              </a:lnSpc>
            </a:pPr>
            <a:r>
              <a:rPr lang="en-US" sz="2000" b="1" dirty="0">
                <a:latin typeface="Segoe UI" pitchFamily="34" charset="0"/>
                <a:cs typeface="Segoe UI" pitchFamily="34" charset="0"/>
              </a:rPr>
              <a:t>As of 2024, Google holds approximately 90% of the global search engine market share. </a:t>
            </a:r>
            <a:endParaRPr lang="en-US" sz="2000" b="1" dirty="0" smtClean="0">
              <a:latin typeface="Segoe UI" pitchFamily="34" charset="0"/>
              <a:cs typeface="Segoe UI" pitchFamily="34" charset="0"/>
            </a:endParaRPr>
          </a:p>
          <a:p>
            <a:pPr>
              <a:lnSpc>
                <a:spcPct val="150000"/>
              </a:lnSpc>
            </a:pPr>
            <a:endParaRPr lang="en-US" sz="2000" b="1" dirty="0">
              <a:latin typeface="Segoe UI" pitchFamily="34" charset="0"/>
              <a:cs typeface="Segoe UI" pitchFamily="34" charset="0"/>
            </a:endParaRPr>
          </a:p>
          <a:p>
            <a:pPr>
              <a:lnSpc>
                <a:spcPct val="150000"/>
              </a:lnSpc>
            </a:pPr>
            <a:r>
              <a:rPr lang="en-US" sz="2000" dirty="0" smtClean="0">
                <a:latin typeface="Segoe UI" pitchFamily="34" charset="0"/>
                <a:cs typeface="Segoe UI" pitchFamily="34" charset="0"/>
              </a:rPr>
              <a:t>Google  </a:t>
            </a:r>
            <a:r>
              <a:rPr lang="en-US" sz="2000" dirty="0" smtClean="0">
                <a:latin typeface="Segoe UI" pitchFamily="34" charset="0"/>
                <a:cs typeface="Segoe UI" pitchFamily="34" charset="0"/>
                <a:sym typeface="Wingdings" pitchFamily="2" charset="2"/>
              </a:rPr>
              <a:t> your new best friend !</a:t>
            </a:r>
            <a:endParaRPr lang="en-US" sz="20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Google</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2520401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534400" cy="5029200"/>
          </a:xfrm>
        </p:spPr>
        <p:txBody>
          <a:bodyPr>
            <a:noAutofit/>
          </a:bodyPr>
          <a:lstStyle/>
          <a:p>
            <a:pPr fontAlgn="base">
              <a:lnSpc>
                <a:spcPct val="150000"/>
              </a:lnSpc>
            </a:pPr>
            <a:r>
              <a:rPr lang="en-US" sz="1800" dirty="0">
                <a:latin typeface="Segoe UI" pitchFamily="34" charset="0"/>
                <a:cs typeface="Segoe UI" pitchFamily="34" charset="0"/>
              </a:rPr>
              <a:t>Google won the search engine race because it’s able to:</a:t>
            </a:r>
          </a:p>
          <a:p>
            <a:pPr>
              <a:lnSpc>
                <a:spcPct val="150000"/>
              </a:lnSpc>
            </a:pPr>
            <a:r>
              <a:rPr lang="en-US" sz="1800" b="1" dirty="0" smtClean="0">
                <a:latin typeface="Segoe UI" pitchFamily="34" charset="0"/>
                <a:cs typeface="Segoe UI" pitchFamily="34" charset="0"/>
              </a:rPr>
              <a:t>Algorithm </a:t>
            </a:r>
            <a:r>
              <a:rPr lang="en-US" sz="1800" b="1" dirty="0">
                <a:latin typeface="Segoe UI" pitchFamily="34" charset="0"/>
                <a:cs typeface="Segoe UI" pitchFamily="34" charset="0"/>
              </a:rPr>
              <a:t>Quality</a:t>
            </a:r>
            <a:r>
              <a:rPr lang="en-US" sz="1800" dirty="0">
                <a:latin typeface="Segoe UI" pitchFamily="34" charset="0"/>
                <a:cs typeface="Segoe UI" pitchFamily="34" charset="0"/>
              </a:rPr>
              <a:t>: </a:t>
            </a:r>
            <a:r>
              <a:rPr lang="en-US" sz="1800" dirty="0" smtClean="0">
                <a:latin typeface="Segoe UI" pitchFamily="34" charset="0"/>
                <a:cs typeface="Segoe UI" pitchFamily="34" charset="0"/>
              </a:rPr>
              <a:t>It’s </a:t>
            </a:r>
            <a:r>
              <a:rPr lang="en-US" sz="1800" dirty="0">
                <a:latin typeface="Segoe UI" pitchFamily="34" charset="0"/>
                <a:cs typeface="Segoe UI" pitchFamily="34" charset="0"/>
              </a:rPr>
              <a:t>search algorithm is known for its accuracy and </a:t>
            </a:r>
            <a:r>
              <a:rPr lang="en-US" sz="1800" dirty="0" smtClean="0">
                <a:latin typeface="Segoe UI" pitchFamily="34" charset="0"/>
                <a:cs typeface="Segoe UI" pitchFamily="34" charset="0"/>
              </a:rPr>
              <a:t>relevance, </a:t>
            </a:r>
            <a:r>
              <a:rPr lang="en-US" sz="1800" dirty="0">
                <a:latin typeface="Segoe UI" pitchFamily="34" charset="0"/>
                <a:cs typeface="Segoe UI" pitchFamily="34" charset="0"/>
              </a:rPr>
              <a:t>a major factor in its popularity.</a:t>
            </a:r>
          </a:p>
          <a:p>
            <a:pPr>
              <a:lnSpc>
                <a:spcPct val="150000"/>
              </a:lnSpc>
            </a:pPr>
            <a:r>
              <a:rPr lang="en-US" sz="1800" b="1" dirty="0">
                <a:latin typeface="Segoe UI" pitchFamily="34" charset="0"/>
                <a:cs typeface="Segoe UI" pitchFamily="34" charset="0"/>
              </a:rPr>
              <a:t>User Experience</a:t>
            </a:r>
            <a:r>
              <a:rPr lang="en-US" sz="1800" dirty="0" smtClean="0">
                <a:latin typeface="Segoe UI" pitchFamily="34" charset="0"/>
                <a:cs typeface="Segoe UI" pitchFamily="34" charset="0"/>
              </a:rPr>
              <a:t>: offers </a:t>
            </a:r>
            <a:r>
              <a:rPr lang="en-US" sz="1800" dirty="0">
                <a:latin typeface="Segoe UI" pitchFamily="34" charset="0"/>
                <a:cs typeface="Segoe UI" pitchFamily="34" charset="0"/>
              </a:rPr>
              <a:t>a clean, simple </a:t>
            </a:r>
            <a:r>
              <a:rPr lang="en-US" sz="1800" dirty="0" smtClean="0">
                <a:latin typeface="Segoe UI" pitchFamily="34" charset="0"/>
                <a:cs typeface="Segoe UI" pitchFamily="34" charset="0"/>
              </a:rPr>
              <a:t>interface.</a:t>
            </a:r>
            <a:endParaRPr lang="en-US" sz="1800" dirty="0">
              <a:latin typeface="Segoe UI" pitchFamily="34" charset="0"/>
              <a:cs typeface="Segoe UI" pitchFamily="34" charset="0"/>
            </a:endParaRPr>
          </a:p>
          <a:p>
            <a:pPr>
              <a:lnSpc>
                <a:spcPct val="150000"/>
              </a:lnSpc>
            </a:pPr>
            <a:r>
              <a:rPr lang="en-US" sz="1800" b="1" dirty="0">
                <a:latin typeface="Segoe UI" pitchFamily="34" charset="0"/>
                <a:cs typeface="Segoe UI" pitchFamily="34" charset="0"/>
              </a:rPr>
              <a:t>Speed</a:t>
            </a:r>
            <a:r>
              <a:rPr lang="en-US" sz="1800" dirty="0">
                <a:latin typeface="Segoe UI" pitchFamily="34" charset="0"/>
                <a:cs typeface="Segoe UI" pitchFamily="34" charset="0"/>
              </a:rPr>
              <a:t>: </a:t>
            </a:r>
            <a:r>
              <a:rPr lang="en-US" sz="1800" dirty="0" smtClean="0">
                <a:latin typeface="Segoe UI" pitchFamily="34" charset="0"/>
                <a:cs typeface="Segoe UI" pitchFamily="34" charset="0"/>
              </a:rPr>
              <a:t>Google’s search engine provides </a:t>
            </a:r>
            <a:r>
              <a:rPr lang="en-US" sz="1800" dirty="0">
                <a:latin typeface="Segoe UI" pitchFamily="34" charset="0"/>
                <a:cs typeface="Segoe UI" pitchFamily="34" charset="0"/>
              </a:rPr>
              <a:t>results almost instantly.</a:t>
            </a:r>
          </a:p>
          <a:p>
            <a:pPr>
              <a:lnSpc>
                <a:spcPct val="150000"/>
              </a:lnSpc>
            </a:pPr>
            <a:r>
              <a:rPr lang="en-US" sz="1800" b="1" dirty="0">
                <a:latin typeface="Segoe UI" pitchFamily="34" charset="0"/>
                <a:cs typeface="Segoe UI" pitchFamily="34" charset="0"/>
              </a:rPr>
              <a:t>Innovation</a:t>
            </a:r>
            <a:r>
              <a:rPr lang="en-US" sz="1800" dirty="0">
                <a:latin typeface="Segoe UI" pitchFamily="34" charset="0"/>
                <a:cs typeface="Segoe UI" pitchFamily="34" charset="0"/>
              </a:rPr>
              <a:t>: </a:t>
            </a:r>
            <a:r>
              <a:rPr lang="en-US" sz="1800" dirty="0" smtClean="0">
                <a:latin typeface="Segoe UI" pitchFamily="34" charset="0"/>
                <a:cs typeface="Segoe UI" pitchFamily="34" charset="0"/>
              </a:rPr>
              <a:t>consistently </a:t>
            </a:r>
            <a:r>
              <a:rPr lang="en-US" sz="1800" dirty="0">
                <a:latin typeface="Segoe UI" pitchFamily="34" charset="0"/>
                <a:cs typeface="Segoe UI" pitchFamily="34" charset="0"/>
              </a:rPr>
              <a:t>invests in new technologies to improve the search </a:t>
            </a:r>
            <a:r>
              <a:rPr lang="en-US" sz="1800" dirty="0" smtClean="0">
                <a:latin typeface="Segoe UI" pitchFamily="34" charset="0"/>
                <a:cs typeface="Segoe UI" pitchFamily="34" charset="0"/>
              </a:rPr>
              <a:t>experience. E.g., </a:t>
            </a:r>
            <a:r>
              <a:rPr lang="en-US" sz="1800" dirty="0">
                <a:latin typeface="Segoe UI" pitchFamily="34" charset="0"/>
                <a:cs typeface="Segoe UI" pitchFamily="34" charset="0"/>
              </a:rPr>
              <a:t>advanced </a:t>
            </a:r>
            <a:r>
              <a:rPr lang="en-US" sz="1800" dirty="0" smtClean="0">
                <a:latin typeface="Segoe UI" pitchFamily="34" charset="0"/>
                <a:cs typeface="Segoe UI" pitchFamily="34" charset="0"/>
              </a:rPr>
              <a:t>algorithms</a:t>
            </a:r>
            <a:r>
              <a:rPr lang="en-US" sz="1800" dirty="0">
                <a:latin typeface="Segoe UI" pitchFamily="34" charset="0"/>
                <a:cs typeface="Segoe UI" pitchFamily="34" charset="0"/>
              </a:rPr>
              <a:t>, machine learning, and </a:t>
            </a:r>
            <a:r>
              <a:rPr lang="en-US" sz="1800" dirty="0" smtClean="0">
                <a:latin typeface="Segoe UI" pitchFamily="34" charset="0"/>
                <a:cs typeface="Segoe UI" pitchFamily="34" charset="0"/>
              </a:rPr>
              <a:t>AI.</a:t>
            </a:r>
            <a:endParaRPr lang="en-US" sz="1800" dirty="0">
              <a:latin typeface="Segoe UI" pitchFamily="34" charset="0"/>
              <a:cs typeface="Segoe UI" pitchFamily="34" charset="0"/>
            </a:endParaRPr>
          </a:p>
          <a:p>
            <a:pPr>
              <a:lnSpc>
                <a:spcPct val="150000"/>
              </a:lnSpc>
            </a:pPr>
            <a:r>
              <a:rPr lang="en-US" sz="1800" b="1" dirty="0">
                <a:latin typeface="Segoe UI" pitchFamily="34" charset="0"/>
                <a:cs typeface="Segoe UI" pitchFamily="34" charset="0"/>
              </a:rPr>
              <a:t>Integration</a:t>
            </a:r>
            <a:r>
              <a:rPr lang="en-US" sz="1800" dirty="0">
                <a:latin typeface="Segoe UI" pitchFamily="34" charset="0"/>
                <a:cs typeface="Segoe UI" pitchFamily="34" charset="0"/>
              </a:rPr>
              <a:t>: </a:t>
            </a:r>
            <a:r>
              <a:rPr lang="en-US" sz="1800" dirty="0" smtClean="0">
                <a:latin typeface="Segoe UI" pitchFamily="34" charset="0"/>
                <a:cs typeface="Segoe UI" pitchFamily="34" charset="0"/>
              </a:rPr>
              <a:t>It integrates </a:t>
            </a:r>
            <a:r>
              <a:rPr lang="en-US" sz="1800" dirty="0">
                <a:latin typeface="Segoe UI" pitchFamily="34" charset="0"/>
                <a:cs typeface="Segoe UI" pitchFamily="34" charset="0"/>
              </a:rPr>
              <a:t>well with other </a:t>
            </a:r>
            <a:r>
              <a:rPr lang="en-US" sz="1800" dirty="0" smtClean="0">
                <a:latin typeface="Segoe UI" pitchFamily="34" charset="0"/>
                <a:cs typeface="Segoe UI" pitchFamily="34" charset="0"/>
              </a:rPr>
              <a:t>services, </a:t>
            </a:r>
            <a:r>
              <a:rPr lang="en-US" sz="1800" dirty="0">
                <a:latin typeface="Segoe UI" pitchFamily="34" charset="0"/>
                <a:cs typeface="Segoe UI" pitchFamily="34" charset="0"/>
              </a:rPr>
              <a:t>like Gmail, Google Maps, Google Drive, and </a:t>
            </a:r>
            <a:r>
              <a:rPr lang="en-US" sz="1800" dirty="0" smtClean="0">
                <a:latin typeface="Segoe UI" pitchFamily="34" charset="0"/>
                <a:cs typeface="Segoe UI" pitchFamily="34" charset="0"/>
              </a:rPr>
              <a:t>Android.</a:t>
            </a:r>
            <a:endParaRPr lang="en-US" sz="1800" dirty="0">
              <a:latin typeface="Segoe UI" pitchFamily="34" charset="0"/>
              <a:cs typeface="Segoe UI" pitchFamily="34" charset="0"/>
            </a:endParaRPr>
          </a:p>
          <a:p>
            <a:pPr>
              <a:lnSpc>
                <a:spcPct val="150000"/>
              </a:lnSpc>
            </a:pPr>
            <a:r>
              <a:rPr lang="en-US" sz="1800" b="1" dirty="0">
                <a:latin typeface="Segoe UI" pitchFamily="34" charset="0"/>
                <a:cs typeface="Segoe UI" pitchFamily="34" charset="0"/>
              </a:rPr>
              <a:t>Brand Trust</a:t>
            </a:r>
            <a:r>
              <a:rPr lang="en-US" sz="1800" dirty="0">
                <a:latin typeface="Segoe UI" pitchFamily="34" charset="0"/>
                <a:cs typeface="Segoe UI" pitchFamily="34" charset="0"/>
              </a:rPr>
              <a:t>: Over the years, Google has built a strong brand reputation for reliability and accuracy in </a:t>
            </a:r>
            <a:r>
              <a:rPr lang="en-US" sz="1800" dirty="0" smtClean="0">
                <a:latin typeface="Segoe UI" pitchFamily="34" charset="0"/>
                <a:cs typeface="Segoe UI" pitchFamily="34" charset="0"/>
              </a:rPr>
              <a:t>search.</a:t>
            </a:r>
            <a:endParaRPr lang="en-US" sz="1800" dirty="0">
              <a:latin typeface="Segoe UI" pitchFamily="34" charset="0"/>
              <a:cs typeface="Segoe UI" pitchFamily="34" charset="0"/>
            </a:endParaRPr>
          </a:p>
          <a:p>
            <a:pPr marL="0" indent="0" algn="ctr">
              <a:lnSpc>
                <a:spcPct val="150000"/>
              </a:lnSpc>
              <a:buNone/>
            </a:pPr>
            <a:endParaRPr lang="en-US" sz="24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Why Google?</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39145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219200"/>
            <a:ext cx="8229600" cy="5209401"/>
          </a:xfrm>
        </p:spPr>
        <p:txBody>
          <a:bodyPr>
            <a:noAutofit/>
          </a:bodyPr>
          <a:lstStyle/>
          <a:p>
            <a:pPr>
              <a:lnSpc>
                <a:spcPct val="150000"/>
              </a:lnSpc>
            </a:pPr>
            <a:r>
              <a:rPr lang="en-US" sz="2000" dirty="0" smtClean="0">
                <a:latin typeface="Segoe UI" pitchFamily="34" charset="0"/>
                <a:cs typeface="Segoe UI" pitchFamily="34" charset="0"/>
              </a:rPr>
              <a:t>Google</a:t>
            </a:r>
            <a:r>
              <a:rPr lang="en-US" sz="2000" dirty="0">
                <a:latin typeface="Segoe UI" pitchFamily="34" charset="0"/>
                <a:cs typeface="Segoe UI" pitchFamily="34" charset="0"/>
              </a:rPr>
              <a:t>, founded by </a:t>
            </a:r>
            <a:r>
              <a:rPr lang="en-US" sz="2000" b="1" dirty="0">
                <a:latin typeface="Segoe UI" pitchFamily="34" charset="0"/>
                <a:cs typeface="Segoe UI" pitchFamily="34" charset="0"/>
              </a:rPr>
              <a:t>Larry Page </a:t>
            </a:r>
            <a:r>
              <a:rPr lang="en-US" sz="2000" dirty="0">
                <a:latin typeface="Segoe UI" pitchFamily="34" charset="0"/>
                <a:cs typeface="Segoe UI" pitchFamily="34" charset="0"/>
              </a:rPr>
              <a:t>and </a:t>
            </a:r>
            <a:r>
              <a:rPr lang="en-US" sz="2000" b="1" dirty="0">
                <a:latin typeface="Segoe UI" pitchFamily="34" charset="0"/>
                <a:cs typeface="Segoe UI" pitchFamily="34" charset="0"/>
              </a:rPr>
              <a:t>Sergey </a:t>
            </a:r>
            <a:r>
              <a:rPr lang="en-US" sz="2000" b="1" dirty="0" err="1">
                <a:latin typeface="Segoe UI" pitchFamily="34" charset="0"/>
                <a:cs typeface="Segoe UI" pitchFamily="34" charset="0"/>
              </a:rPr>
              <a:t>Brin</a:t>
            </a:r>
            <a:r>
              <a:rPr lang="en-US" sz="2000" b="1" dirty="0">
                <a:latin typeface="Segoe UI" pitchFamily="34" charset="0"/>
                <a:cs typeface="Segoe UI" pitchFamily="34" charset="0"/>
              </a:rPr>
              <a:t> </a:t>
            </a:r>
            <a:r>
              <a:rPr lang="en-US" sz="2000" dirty="0">
                <a:latin typeface="Segoe UI" pitchFamily="34" charset="0"/>
                <a:cs typeface="Segoe UI" pitchFamily="34" charset="0"/>
              </a:rPr>
              <a:t>in </a:t>
            </a:r>
            <a:r>
              <a:rPr lang="en-US" sz="2000" b="1" dirty="0">
                <a:latin typeface="Segoe UI" pitchFamily="34" charset="0"/>
                <a:cs typeface="Segoe UI" pitchFamily="34" charset="0"/>
              </a:rPr>
              <a:t>1998</a:t>
            </a:r>
            <a:r>
              <a:rPr lang="en-US" sz="2000" dirty="0">
                <a:latin typeface="Segoe UI" pitchFamily="34" charset="0"/>
                <a:cs typeface="Segoe UI" pitchFamily="34" charset="0"/>
              </a:rPr>
              <a:t>, began as a research project at Stanford University. </a:t>
            </a:r>
            <a:endParaRPr lang="en-US" sz="2000" dirty="0" smtClean="0">
              <a:latin typeface="Segoe UI" pitchFamily="34" charset="0"/>
              <a:cs typeface="Segoe UI" pitchFamily="34" charset="0"/>
            </a:endParaRPr>
          </a:p>
          <a:p>
            <a:pPr>
              <a:lnSpc>
                <a:spcPct val="150000"/>
              </a:lnSpc>
            </a:pPr>
            <a:r>
              <a:rPr lang="en-US" sz="2000" dirty="0">
                <a:latin typeface="Segoe UI" pitchFamily="34" charset="0"/>
                <a:cs typeface="Segoe UI" pitchFamily="34" charset="0"/>
              </a:rPr>
              <a:t>While working on their PhD projects at Stanford University, </a:t>
            </a:r>
            <a:r>
              <a:rPr lang="en-US" sz="2000" dirty="0" smtClean="0">
                <a:latin typeface="Segoe UI" pitchFamily="34" charset="0"/>
                <a:cs typeface="Segoe UI" pitchFamily="34" charset="0"/>
              </a:rPr>
              <a:t>they were </a:t>
            </a:r>
            <a:r>
              <a:rPr lang="en-US" sz="2000" dirty="0">
                <a:latin typeface="Segoe UI" pitchFamily="34" charset="0"/>
                <a:cs typeface="Segoe UI" pitchFamily="34" charset="0"/>
              </a:rPr>
              <a:t>frustrated with the limitations of existing search engines. They envisioned a more effective method for ranking and retrieving web pages </a:t>
            </a:r>
            <a:r>
              <a:rPr lang="en-US" sz="2000" i="1" dirty="0">
                <a:latin typeface="Segoe UI" pitchFamily="34" charset="0"/>
                <a:cs typeface="Segoe UI" pitchFamily="34" charset="0"/>
              </a:rPr>
              <a:t>based on their link structure</a:t>
            </a:r>
            <a:r>
              <a:rPr lang="en-US" sz="2000" dirty="0">
                <a:latin typeface="Segoe UI" pitchFamily="34" charset="0"/>
                <a:cs typeface="Segoe UI" pitchFamily="34" charset="0"/>
              </a:rPr>
              <a:t>. </a:t>
            </a:r>
            <a:endParaRPr lang="en-US" sz="2000" dirty="0" smtClean="0">
              <a:latin typeface="Segoe UI" pitchFamily="34" charset="0"/>
              <a:cs typeface="Segoe UI" pitchFamily="34" charset="0"/>
            </a:endParaRPr>
          </a:p>
          <a:p>
            <a:pPr>
              <a:lnSpc>
                <a:spcPct val="150000"/>
              </a:lnSpc>
            </a:pPr>
            <a:r>
              <a:rPr lang="en-US" sz="2000" dirty="0" smtClean="0">
                <a:latin typeface="Segoe UI" pitchFamily="34" charset="0"/>
                <a:cs typeface="Segoe UI" pitchFamily="34" charset="0"/>
              </a:rPr>
              <a:t>Their </a:t>
            </a:r>
            <a:r>
              <a:rPr lang="en-US" sz="2000" b="1" dirty="0">
                <a:latin typeface="Segoe UI" pitchFamily="34" charset="0"/>
                <a:cs typeface="Segoe UI" pitchFamily="34" charset="0"/>
              </a:rPr>
              <a:t>PageRank algorithm</a:t>
            </a:r>
            <a:r>
              <a:rPr lang="en-US" sz="2000" dirty="0">
                <a:latin typeface="Segoe UI" pitchFamily="34" charset="0"/>
                <a:cs typeface="Segoe UI" pitchFamily="34" charset="0"/>
              </a:rPr>
              <a:t>, </a:t>
            </a:r>
            <a:r>
              <a:rPr lang="en-US" sz="2000" dirty="0" smtClean="0">
                <a:latin typeface="Segoe UI" pitchFamily="34" charset="0"/>
                <a:cs typeface="Segoe UI" pitchFamily="34" charset="0"/>
              </a:rPr>
              <a:t>evaluated </a:t>
            </a:r>
            <a:r>
              <a:rPr lang="en-US" sz="2000" dirty="0">
                <a:latin typeface="Segoe UI" pitchFamily="34" charset="0"/>
                <a:cs typeface="Segoe UI" pitchFamily="34" charset="0"/>
              </a:rPr>
              <a:t>the importance of pages by their incoming links, </a:t>
            </a:r>
            <a:r>
              <a:rPr lang="en-US" sz="2000" dirty="0" smtClean="0">
                <a:latin typeface="Segoe UI" pitchFamily="34" charset="0"/>
                <a:cs typeface="Segoe UI" pitchFamily="34" charset="0"/>
              </a:rPr>
              <a:t>and </a:t>
            </a:r>
            <a:r>
              <a:rPr lang="en-US" sz="2000" dirty="0">
                <a:latin typeface="Segoe UI" pitchFamily="34" charset="0"/>
                <a:cs typeface="Segoe UI" pitchFamily="34" charset="0"/>
              </a:rPr>
              <a:t>significantly improved search accuracy and relevance. </a:t>
            </a:r>
            <a:endParaRPr lang="en-US" sz="2000" dirty="0" smtClean="0">
              <a:latin typeface="Segoe UI" pitchFamily="34" charset="0"/>
              <a:cs typeface="Segoe UI" pitchFamily="34" charset="0"/>
            </a:endParaRPr>
          </a:p>
          <a:p>
            <a:pPr>
              <a:lnSpc>
                <a:spcPct val="150000"/>
              </a:lnSpc>
            </a:pPr>
            <a:r>
              <a:rPr lang="en-US" sz="2000" dirty="0">
                <a:latin typeface="Segoe UI" pitchFamily="34" charset="0"/>
                <a:cs typeface="Segoe UI" pitchFamily="34" charset="0"/>
              </a:rPr>
              <a:t>Originally named as "</a:t>
            </a:r>
            <a:r>
              <a:rPr lang="en-US" sz="2000" b="1" dirty="0">
                <a:latin typeface="Segoe UI" pitchFamily="34" charset="0"/>
                <a:cs typeface="Segoe UI" pitchFamily="34" charset="0"/>
              </a:rPr>
              <a:t>Backrub</a:t>
            </a:r>
            <a:r>
              <a:rPr lang="en-US" sz="2000" dirty="0">
                <a:latin typeface="Segoe UI" pitchFamily="34" charset="0"/>
                <a:cs typeface="Segoe UI" pitchFamily="34" charset="0"/>
              </a:rPr>
              <a:t>," it evolved into </a:t>
            </a:r>
            <a:r>
              <a:rPr lang="en-US" sz="2000" b="1" dirty="0">
                <a:latin typeface="Segoe UI" pitchFamily="34" charset="0"/>
                <a:cs typeface="Segoe UI" pitchFamily="34" charset="0"/>
              </a:rPr>
              <a:t>Google</a:t>
            </a:r>
            <a:r>
              <a:rPr lang="en-US" sz="2000" dirty="0">
                <a:latin typeface="Segoe UI" pitchFamily="34" charset="0"/>
                <a:cs typeface="Segoe UI" pitchFamily="34" charset="0"/>
              </a:rPr>
              <a:t>, derived from the mathematical term "</a:t>
            </a:r>
            <a:r>
              <a:rPr lang="en-US" sz="2000" i="1" dirty="0">
                <a:latin typeface="Segoe UI" pitchFamily="34" charset="0"/>
                <a:cs typeface="Segoe UI" pitchFamily="34" charset="0"/>
              </a:rPr>
              <a:t>googol</a:t>
            </a:r>
            <a:r>
              <a:rPr lang="en-US" sz="2000" dirty="0">
                <a:latin typeface="Segoe UI" pitchFamily="34" charset="0"/>
                <a:cs typeface="Segoe UI" pitchFamily="34" charset="0"/>
              </a:rPr>
              <a:t>“.</a:t>
            </a:r>
          </a:p>
          <a:p>
            <a:pPr>
              <a:lnSpc>
                <a:spcPct val="150000"/>
              </a:lnSpc>
            </a:pPr>
            <a:endParaRPr lang="en-US" sz="20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History</a:t>
            </a:r>
            <a:r>
              <a:rPr lang="en-US" sz="3200" dirty="0" smtClean="0">
                <a:latin typeface="Segoe UI" pitchFamily="34" charset="0"/>
                <a:cs typeface="Segoe UI" pitchFamily="34" charset="0"/>
              </a:rPr>
              <a:t> </a:t>
            </a:r>
            <a:r>
              <a:rPr lang="en-US" sz="3200" b="1" dirty="0" smtClean="0">
                <a:latin typeface="Segoe UI" pitchFamily="34" charset="0"/>
                <a:cs typeface="Segoe UI" pitchFamily="34" charset="0"/>
              </a:rPr>
              <a:t>of</a:t>
            </a:r>
            <a:r>
              <a:rPr lang="en-US" sz="3200" dirty="0" smtClean="0">
                <a:latin typeface="Segoe UI" pitchFamily="34" charset="0"/>
                <a:cs typeface="Segoe UI" pitchFamily="34" charset="0"/>
              </a:rPr>
              <a:t> </a:t>
            </a:r>
            <a:r>
              <a:rPr lang="en-US" sz="3200" b="1" dirty="0" smtClean="0">
                <a:latin typeface="Segoe UI" pitchFamily="34" charset="0"/>
                <a:cs typeface="Segoe UI" pitchFamily="34" charset="0"/>
              </a:rPr>
              <a:t>Google</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219024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534400" cy="5029200"/>
          </a:xfrm>
        </p:spPr>
        <p:txBody>
          <a:bodyPr>
            <a:noAutofit/>
          </a:bodyPr>
          <a:lstStyle/>
          <a:p>
            <a:pPr>
              <a:lnSpc>
                <a:spcPct val="150000"/>
              </a:lnSpc>
            </a:pPr>
            <a:r>
              <a:rPr lang="en-US" sz="2000" i="1" dirty="0" smtClean="0">
                <a:latin typeface="Segoe UI" pitchFamily="34" charset="0"/>
                <a:cs typeface="Segoe UI" pitchFamily="34" charset="0"/>
              </a:rPr>
              <a:t>Officially incorporated in 1998 </a:t>
            </a:r>
            <a:r>
              <a:rPr lang="en-US" sz="2000" dirty="0" smtClean="0">
                <a:latin typeface="Segoe UI" pitchFamily="34" charset="0"/>
                <a:cs typeface="Segoe UI" pitchFamily="34" charset="0"/>
              </a:rPr>
              <a:t>as a company and </a:t>
            </a:r>
            <a:r>
              <a:rPr lang="en-US" sz="2000" dirty="0">
                <a:latin typeface="Segoe UI" pitchFamily="34" charset="0"/>
                <a:cs typeface="Segoe UI" pitchFamily="34" charset="0"/>
              </a:rPr>
              <a:t>went </a:t>
            </a:r>
            <a:r>
              <a:rPr lang="en-US" sz="2000" b="1" dirty="0">
                <a:latin typeface="Segoe UI" pitchFamily="34" charset="0"/>
                <a:cs typeface="Segoe UI" pitchFamily="34" charset="0"/>
              </a:rPr>
              <a:t>public in </a:t>
            </a:r>
            <a:r>
              <a:rPr lang="en-US" sz="2000" b="1" dirty="0" smtClean="0">
                <a:latin typeface="Segoe UI" pitchFamily="34" charset="0"/>
                <a:cs typeface="Segoe UI" pitchFamily="34" charset="0"/>
              </a:rPr>
              <a:t>2004.</a:t>
            </a:r>
          </a:p>
          <a:p>
            <a:pPr>
              <a:lnSpc>
                <a:spcPct val="150000"/>
              </a:lnSpc>
            </a:pPr>
            <a:r>
              <a:rPr lang="en-US" sz="2000" dirty="0" smtClean="0">
                <a:latin typeface="Segoe UI" pitchFamily="34" charset="0"/>
                <a:cs typeface="Segoe UI" pitchFamily="34" charset="0"/>
              </a:rPr>
              <a:t>Rapidly </a:t>
            </a:r>
            <a:r>
              <a:rPr lang="en-US" sz="2000" dirty="0">
                <a:latin typeface="Segoe UI" pitchFamily="34" charset="0"/>
                <a:cs typeface="Segoe UI" pitchFamily="34" charset="0"/>
              </a:rPr>
              <a:t>gained popularity </a:t>
            </a:r>
            <a:r>
              <a:rPr lang="en-US" sz="2000" b="1" i="1" dirty="0">
                <a:latin typeface="Segoe UI" pitchFamily="34" charset="0"/>
                <a:cs typeface="Segoe UI" pitchFamily="34" charset="0"/>
              </a:rPr>
              <a:t>for its efficient search </a:t>
            </a:r>
            <a:r>
              <a:rPr lang="en-US" sz="2000" b="1" i="1" dirty="0" smtClean="0">
                <a:latin typeface="Segoe UI" pitchFamily="34" charset="0"/>
                <a:cs typeface="Segoe UI" pitchFamily="34" charset="0"/>
              </a:rPr>
              <a:t>algorithm. </a:t>
            </a:r>
          </a:p>
          <a:p>
            <a:pPr>
              <a:lnSpc>
                <a:spcPct val="150000"/>
              </a:lnSpc>
            </a:pPr>
            <a:r>
              <a:rPr lang="en-US" sz="2000" dirty="0" smtClean="0">
                <a:latin typeface="Segoe UI" pitchFamily="34" charset="0"/>
                <a:cs typeface="Segoe UI" pitchFamily="34" charset="0"/>
              </a:rPr>
              <a:t>Over </a:t>
            </a:r>
            <a:r>
              <a:rPr lang="en-US" sz="2000" dirty="0">
                <a:latin typeface="Segoe UI" pitchFamily="34" charset="0"/>
                <a:cs typeface="Segoe UI" pitchFamily="34" charset="0"/>
              </a:rPr>
              <a:t>the years, </a:t>
            </a:r>
            <a:r>
              <a:rPr lang="en-US" sz="2000" dirty="0" smtClean="0">
                <a:latin typeface="Segoe UI" pitchFamily="34" charset="0"/>
                <a:cs typeface="Segoe UI" pitchFamily="34" charset="0"/>
              </a:rPr>
              <a:t>Google </a:t>
            </a:r>
            <a:r>
              <a:rPr lang="en-US" sz="2000" i="1" dirty="0" smtClean="0">
                <a:latin typeface="Segoe UI" pitchFamily="34" charset="0"/>
                <a:cs typeface="Segoe UI" pitchFamily="34" charset="0"/>
              </a:rPr>
              <a:t>expanded </a:t>
            </a:r>
            <a:r>
              <a:rPr lang="en-US" sz="2000" i="1" dirty="0">
                <a:latin typeface="Segoe UI" pitchFamily="34" charset="0"/>
                <a:cs typeface="Segoe UI" pitchFamily="34" charset="0"/>
              </a:rPr>
              <a:t>its services</a:t>
            </a:r>
            <a:r>
              <a:rPr lang="en-US" sz="2000" dirty="0">
                <a:latin typeface="Segoe UI" pitchFamily="34" charset="0"/>
                <a:cs typeface="Segoe UI" pitchFamily="34" charset="0"/>
              </a:rPr>
              <a:t> beyond search to include email (</a:t>
            </a:r>
            <a:r>
              <a:rPr lang="en-US" sz="2000" b="1" dirty="0">
                <a:latin typeface="Segoe UI" pitchFamily="34" charset="0"/>
                <a:cs typeface="Segoe UI" pitchFamily="34" charset="0"/>
              </a:rPr>
              <a:t>Gmail</a:t>
            </a:r>
            <a:r>
              <a:rPr lang="en-US" sz="2000" dirty="0">
                <a:latin typeface="Segoe UI" pitchFamily="34" charset="0"/>
                <a:cs typeface="Segoe UI" pitchFamily="34" charset="0"/>
              </a:rPr>
              <a:t>), online document storage (</a:t>
            </a:r>
            <a:r>
              <a:rPr lang="en-US" sz="2000" b="1" dirty="0">
                <a:latin typeface="Segoe UI" pitchFamily="34" charset="0"/>
                <a:cs typeface="Segoe UI" pitchFamily="34" charset="0"/>
              </a:rPr>
              <a:t>Google Drive</a:t>
            </a:r>
            <a:r>
              <a:rPr lang="en-US" sz="2000" dirty="0">
                <a:latin typeface="Segoe UI" pitchFamily="34" charset="0"/>
                <a:cs typeface="Segoe UI" pitchFamily="34" charset="0"/>
              </a:rPr>
              <a:t>), maps (</a:t>
            </a:r>
            <a:r>
              <a:rPr lang="en-US" sz="2000" b="1" dirty="0">
                <a:latin typeface="Segoe UI" pitchFamily="34" charset="0"/>
                <a:cs typeface="Segoe UI" pitchFamily="34" charset="0"/>
              </a:rPr>
              <a:t>Google Maps</a:t>
            </a:r>
            <a:r>
              <a:rPr lang="en-US" sz="2000" dirty="0">
                <a:latin typeface="Segoe UI" pitchFamily="34" charset="0"/>
                <a:cs typeface="Segoe UI" pitchFamily="34" charset="0"/>
              </a:rPr>
              <a:t>), and video sharing (</a:t>
            </a:r>
            <a:r>
              <a:rPr lang="en-US" sz="2000" b="1" dirty="0">
                <a:latin typeface="Segoe UI" pitchFamily="34" charset="0"/>
                <a:cs typeface="Segoe UI" pitchFamily="34" charset="0"/>
              </a:rPr>
              <a:t>YouTube</a:t>
            </a:r>
            <a:r>
              <a:rPr lang="en-US" sz="2000" dirty="0" smtClean="0">
                <a:latin typeface="Segoe UI" pitchFamily="34" charset="0"/>
                <a:cs typeface="Segoe UI" pitchFamily="34" charset="0"/>
              </a:rPr>
              <a:t>).</a:t>
            </a:r>
          </a:p>
          <a:p>
            <a:pPr>
              <a:lnSpc>
                <a:spcPct val="150000"/>
              </a:lnSpc>
            </a:pPr>
            <a:r>
              <a:rPr lang="en-US" sz="2000" dirty="0" smtClean="0">
                <a:latin typeface="Segoe UI" pitchFamily="34" charset="0"/>
                <a:cs typeface="Segoe UI" pitchFamily="34" charset="0"/>
              </a:rPr>
              <a:t>Google restructured in </a:t>
            </a:r>
            <a:r>
              <a:rPr lang="en-US" sz="2000" b="1" dirty="0" smtClean="0">
                <a:latin typeface="Segoe UI" pitchFamily="34" charset="0"/>
                <a:cs typeface="Segoe UI" pitchFamily="34" charset="0"/>
              </a:rPr>
              <a:t>2015 </a:t>
            </a:r>
            <a:r>
              <a:rPr lang="en-US" sz="2000" dirty="0" smtClean="0">
                <a:latin typeface="Segoe UI" pitchFamily="34" charset="0"/>
                <a:cs typeface="Segoe UI" pitchFamily="34" charset="0"/>
              </a:rPr>
              <a:t>and </a:t>
            </a:r>
            <a:r>
              <a:rPr lang="en-US" sz="2000" dirty="0">
                <a:latin typeface="Segoe UI" pitchFamily="34" charset="0"/>
                <a:cs typeface="Segoe UI" pitchFamily="34" charset="0"/>
              </a:rPr>
              <a:t>becomes a wholly-owned subsidiary of </a:t>
            </a:r>
            <a:r>
              <a:rPr lang="en-US" sz="2000" b="1" dirty="0">
                <a:latin typeface="Segoe UI" pitchFamily="34" charset="0"/>
                <a:cs typeface="Segoe UI" pitchFamily="34" charset="0"/>
              </a:rPr>
              <a:t>Alphabet Inc</a:t>
            </a:r>
            <a:r>
              <a:rPr lang="en-US" sz="2000" dirty="0">
                <a:latin typeface="Segoe UI" pitchFamily="34" charset="0"/>
                <a:cs typeface="Segoe UI" pitchFamily="34" charset="0"/>
              </a:rPr>
              <a:t>., a new parent company for its various business ventures</a:t>
            </a:r>
            <a:r>
              <a:rPr lang="en-US" sz="2000" dirty="0" smtClean="0">
                <a:latin typeface="Segoe UI" pitchFamily="34" charset="0"/>
                <a:cs typeface="Segoe UI" pitchFamily="34" charset="0"/>
              </a:rPr>
              <a:t>.</a:t>
            </a:r>
          </a:p>
          <a:p>
            <a:pPr>
              <a:lnSpc>
                <a:spcPct val="150000"/>
              </a:lnSpc>
            </a:pPr>
            <a:r>
              <a:rPr lang="en-US" sz="2000" dirty="0" smtClean="0">
                <a:latin typeface="Segoe UI" pitchFamily="34" charset="0"/>
                <a:cs typeface="Segoe UI" pitchFamily="34" charset="0"/>
              </a:rPr>
              <a:t>Google </a:t>
            </a:r>
            <a:r>
              <a:rPr lang="en-US" sz="2000" dirty="0">
                <a:latin typeface="Segoe UI" pitchFamily="34" charset="0"/>
                <a:cs typeface="Segoe UI" pitchFamily="34" charset="0"/>
              </a:rPr>
              <a:t>continues to expand its services, including advancements in AI, cloud computing, and hardware.</a:t>
            </a:r>
            <a:endParaRPr lang="en-US" sz="20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History</a:t>
            </a:r>
            <a:r>
              <a:rPr lang="en-US" sz="3200" dirty="0" smtClean="0">
                <a:latin typeface="Segoe UI" pitchFamily="34" charset="0"/>
                <a:cs typeface="Segoe UI" pitchFamily="34" charset="0"/>
              </a:rPr>
              <a:t> </a:t>
            </a:r>
            <a:r>
              <a:rPr lang="en-US" sz="3200" b="1" dirty="0" smtClean="0">
                <a:latin typeface="Segoe UI" pitchFamily="34" charset="0"/>
                <a:cs typeface="Segoe UI" pitchFamily="34" charset="0"/>
              </a:rPr>
              <a:t>of</a:t>
            </a:r>
            <a:r>
              <a:rPr lang="en-US" sz="3200" dirty="0" smtClean="0">
                <a:latin typeface="Segoe UI" pitchFamily="34" charset="0"/>
                <a:cs typeface="Segoe UI" pitchFamily="34" charset="0"/>
              </a:rPr>
              <a:t> </a:t>
            </a:r>
            <a:r>
              <a:rPr lang="en-US" sz="3200" b="1" dirty="0" smtClean="0">
                <a:latin typeface="Segoe UI" pitchFamily="34" charset="0"/>
                <a:cs typeface="Segoe UI" pitchFamily="34" charset="0"/>
              </a:rPr>
              <a:t>Google</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864471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2459"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r>
              <a:rPr lang="en-US" sz="1800" b="1" dirty="0"/>
              <a:t>	</a:t>
            </a:r>
            <a:endParaRPr lang="en-US" sz="1800" dirty="0"/>
          </a:p>
          <a:p>
            <a:r>
              <a:rPr lang="en-US" sz="1800" b="1" dirty="0" smtClean="0"/>
              <a:t>How </a:t>
            </a:r>
            <a:r>
              <a:rPr lang="en-US" sz="1800" b="1" dirty="0"/>
              <a:t>search engine works</a:t>
            </a:r>
            <a:endParaRPr lang="en-US" sz="1800" dirty="0"/>
          </a:p>
          <a:p>
            <a:pPr lvl="0"/>
            <a:r>
              <a:rPr lang="en-US" sz="1800" b="1" u="sng" dirty="0">
                <a:hlinkClick r:id="rId3"/>
              </a:rPr>
              <a:t>https://www.youtube.com/watch?v=LVV_93mBfSU</a:t>
            </a:r>
            <a:endParaRPr lang="en-US" sz="1800" dirty="0"/>
          </a:p>
          <a:p>
            <a:r>
              <a:rPr lang="en-US" sz="1800" b="1" dirty="0"/>
              <a:t> </a:t>
            </a:r>
            <a:endParaRPr lang="en-US" sz="1800" dirty="0"/>
          </a:p>
          <a:p>
            <a:r>
              <a:rPr lang="en-US" sz="1800" b="1" dirty="0"/>
              <a:t>How Google Search works?</a:t>
            </a:r>
            <a:endParaRPr lang="en-US" sz="1800" dirty="0"/>
          </a:p>
          <a:p>
            <a:pPr lvl="0"/>
            <a:r>
              <a:rPr lang="en-US" sz="1800" b="1" u="sng" dirty="0">
                <a:hlinkClick r:id="rId4"/>
              </a:rPr>
              <a:t>https://</a:t>
            </a:r>
            <a:r>
              <a:rPr lang="en-US" sz="1800" b="1" u="sng" dirty="0" smtClean="0">
                <a:hlinkClick r:id="rId4"/>
              </a:rPr>
              <a:t>www.youtube.com/watch?v=0eKVizvYSUQ</a:t>
            </a:r>
            <a:endParaRPr lang="en-US" sz="1800" b="1" u="sng" dirty="0" smtClean="0"/>
          </a:p>
          <a:p>
            <a:pPr lvl="0"/>
            <a:endParaRPr lang="en-US" sz="2800" dirty="0" smtClean="0"/>
          </a:p>
          <a:p>
            <a:pPr marL="0" indent="0">
              <a:buNone/>
            </a:pPr>
            <a:endParaRPr lang="en-US" sz="28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t>How Google Search engine Works</a:t>
            </a:r>
            <a:endParaRPr lang="en-US" sz="3200" dirty="0"/>
          </a:p>
        </p:txBody>
      </p:sp>
    </p:spTree>
    <p:extLst>
      <p:ext uri="{BB962C8B-B14F-4D97-AF65-F5344CB8AC3E}">
        <p14:creationId xmlns:p14="http://schemas.microsoft.com/office/powerpoint/2010/main" val="2490699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000" b="1" dirty="0" smtClean="0">
                <a:latin typeface="Segoe UI" pitchFamily="34" charset="0"/>
                <a:cs typeface="Segoe UI" pitchFamily="34" charset="0"/>
              </a:rPr>
              <a:t>Google Algorithm:</a:t>
            </a:r>
          </a:p>
          <a:p>
            <a:pPr>
              <a:lnSpc>
                <a:spcPct val="150000"/>
              </a:lnSpc>
            </a:pPr>
            <a:r>
              <a:rPr lang="en-US" sz="2000" dirty="0" smtClean="0">
                <a:latin typeface="Segoe UI" pitchFamily="34" charset="0"/>
                <a:cs typeface="Segoe UI" pitchFamily="34" charset="0"/>
              </a:rPr>
              <a:t>“Google </a:t>
            </a:r>
            <a:r>
              <a:rPr lang="en-US" sz="2000" dirty="0">
                <a:latin typeface="Segoe UI" pitchFamily="34" charset="0"/>
                <a:cs typeface="Segoe UI" pitchFamily="34" charset="0"/>
              </a:rPr>
              <a:t>algorithm is a complex set of rules and calculations used by the Google search engine to determine the relevance and ranking of web pages in search results</a:t>
            </a:r>
            <a:r>
              <a:rPr lang="en-US" sz="2000" dirty="0" smtClean="0">
                <a:latin typeface="Segoe UI" pitchFamily="34" charset="0"/>
                <a:cs typeface="Segoe UI" pitchFamily="34" charset="0"/>
              </a:rPr>
              <a:t>.”</a:t>
            </a:r>
          </a:p>
        </p:txBody>
      </p:sp>
      <p:sp>
        <p:nvSpPr>
          <p:cNvPr id="2" name="Title 1"/>
          <p:cNvSpPr>
            <a:spLocks noGrp="1"/>
          </p:cNvSpPr>
          <p:nvPr>
            <p:ph type="title"/>
          </p:nvPr>
        </p:nvSpPr>
        <p:spPr/>
        <p:txBody>
          <a:bodyPr>
            <a:normAutofit/>
          </a:bodyPr>
          <a:lstStyle/>
          <a:p>
            <a:r>
              <a:rPr lang="en-US" sz="3200" b="1" dirty="0" smtClean="0"/>
              <a:t>Google Algorithm</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97803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7850" y="1524000"/>
            <a:ext cx="6345309" cy="4168860"/>
          </a:xfrm>
        </p:spPr>
      </p:pic>
      <p:sp>
        <p:nvSpPr>
          <p:cNvPr id="2" name="Title 1"/>
          <p:cNvSpPr>
            <a:spLocks noGrp="1"/>
          </p:cNvSpPr>
          <p:nvPr>
            <p:ph type="title"/>
          </p:nvPr>
        </p:nvSpPr>
        <p:spPr/>
        <p:txBody>
          <a:bodyPr>
            <a:normAutofit/>
          </a:bodyPr>
          <a:lstStyle/>
          <a:p>
            <a:r>
              <a:rPr lang="en-US" sz="3200" b="1" dirty="0"/>
              <a:t>Google’s </a:t>
            </a:r>
            <a:r>
              <a:rPr lang="en-US" sz="3200" b="1" dirty="0" smtClean="0"/>
              <a:t>Imp. </a:t>
            </a:r>
            <a:r>
              <a:rPr lang="en-US" sz="3200" b="1" dirty="0"/>
              <a:t>Algorithms</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513878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endParaRPr lang="en-US" sz="2000" b="1" dirty="0" smtClean="0">
              <a:latin typeface="Segoe UI" pitchFamily="34" charset="0"/>
              <a:cs typeface="Segoe UI" pitchFamily="34" charset="0"/>
            </a:endParaRPr>
          </a:p>
          <a:p>
            <a:pPr>
              <a:lnSpc>
                <a:spcPct val="150000"/>
              </a:lnSpc>
            </a:pPr>
            <a:r>
              <a:rPr lang="en-US" sz="2000" b="1" dirty="0" smtClean="0">
                <a:latin typeface="Segoe UI" pitchFamily="34" charset="0"/>
                <a:cs typeface="Segoe UI" pitchFamily="34" charset="0"/>
              </a:rPr>
              <a:t>Working </a:t>
            </a:r>
            <a:r>
              <a:rPr lang="en-US" sz="2000" b="1" dirty="0" smtClean="0">
                <a:latin typeface="Segoe UI" pitchFamily="34" charset="0"/>
                <a:cs typeface="Segoe UI" pitchFamily="34" charset="0"/>
                <a:sym typeface="Wingdings" pitchFamily="2" charset="2"/>
              </a:rPr>
              <a:t> 3 main steps:</a:t>
            </a:r>
            <a:endParaRPr lang="en-US" sz="2000" b="1" dirty="0" smtClean="0">
              <a:latin typeface="Segoe UI" pitchFamily="34" charset="0"/>
              <a:cs typeface="Segoe UI" pitchFamily="34" charset="0"/>
            </a:endParaRPr>
          </a:p>
          <a:p>
            <a:pPr marL="0" indent="0">
              <a:lnSpc>
                <a:spcPct val="150000"/>
              </a:lnSpc>
              <a:buNone/>
            </a:pPr>
            <a:endParaRPr lang="en-US" sz="2000" dirty="0" smtClean="0">
              <a:latin typeface="Segoe UI" pitchFamily="34" charset="0"/>
              <a:cs typeface="Segoe UI" pitchFamily="34" charset="0"/>
            </a:endParaRPr>
          </a:p>
          <a:p>
            <a:pPr marL="857250" lvl="1" indent="-457200">
              <a:lnSpc>
                <a:spcPct val="150000"/>
              </a:lnSpc>
              <a:buFont typeface="+mj-lt"/>
              <a:buAutoNum type="arabicPeriod"/>
            </a:pPr>
            <a:r>
              <a:rPr lang="en-US" sz="2000" b="1" dirty="0" smtClean="0">
                <a:latin typeface="Segoe UI" pitchFamily="34" charset="0"/>
                <a:cs typeface="Segoe UI" pitchFamily="34" charset="0"/>
              </a:rPr>
              <a:t>Crawling</a:t>
            </a:r>
          </a:p>
          <a:p>
            <a:pPr marL="857250" lvl="1" indent="-457200">
              <a:lnSpc>
                <a:spcPct val="150000"/>
              </a:lnSpc>
              <a:buFont typeface="+mj-lt"/>
              <a:buAutoNum type="arabicPeriod"/>
            </a:pPr>
            <a:r>
              <a:rPr lang="en-US" sz="2000" b="1" dirty="0" smtClean="0">
                <a:latin typeface="Segoe UI" pitchFamily="34" charset="0"/>
                <a:cs typeface="Segoe UI" pitchFamily="34" charset="0"/>
              </a:rPr>
              <a:t>Indexing</a:t>
            </a:r>
          </a:p>
          <a:p>
            <a:pPr marL="857250" lvl="1" indent="-457200">
              <a:lnSpc>
                <a:spcPct val="150000"/>
              </a:lnSpc>
              <a:buFont typeface="+mj-lt"/>
              <a:buAutoNum type="arabicPeriod"/>
            </a:pPr>
            <a:r>
              <a:rPr lang="en-US" sz="2000" b="1" dirty="0" smtClean="0">
                <a:latin typeface="Segoe UI" pitchFamily="34" charset="0"/>
                <a:cs typeface="Segoe UI" pitchFamily="34" charset="0"/>
              </a:rPr>
              <a:t>Ranking</a:t>
            </a:r>
          </a:p>
          <a:p>
            <a:pPr marL="857250" lvl="1" indent="-457200">
              <a:lnSpc>
                <a:spcPct val="150000"/>
              </a:lnSpc>
              <a:buFont typeface="+mj-lt"/>
              <a:buAutoNum type="arabicPeriod"/>
            </a:pPr>
            <a:endParaRPr lang="en-US" sz="2000" b="1" dirty="0">
              <a:latin typeface="Segoe UI" pitchFamily="34" charset="0"/>
              <a:cs typeface="Segoe UI" pitchFamily="34" charset="0"/>
            </a:endParaRPr>
          </a:p>
          <a:p>
            <a:pPr marL="400050" lvl="1" indent="0">
              <a:lnSpc>
                <a:spcPct val="150000"/>
              </a:lnSpc>
              <a:buNone/>
            </a:pPr>
            <a:r>
              <a:rPr lang="en-US" sz="2000" b="1" dirty="0" smtClean="0">
                <a:latin typeface="Segoe UI" pitchFamily="34" charset="0"/>
                <a:cs typeface="Segoe UI" pitchFamily="34" charset="0"/>
              </a:rPr>
              <a:t>	 SERP</a:t>
            </a:r>
          </a:p>
          <a:p>
            <a:pPr marL="400050" lvl="1" indent="0">
              <a:lnSpc>
                <a:spcPct val="150000"/>
              </a:lnSpc>
              <a:buNone/>
            </a:pPr>
            <a:endParaRPr lang="en-US" sz="2000" b="1" dirty="0" smtClean="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latin typeface="Segoe UI" pitchFamily="34" charset="0"/>
                <a:cs typeface="Segoe UI" pitchFamily="34" charset="0"/>
              </a:rPr>
              <a:t>How Google Search </a:t>
            </a:r>
            <a:r>
              <a:rPr lang="en-US" sz="3200" b="1" dirty="0" smtClean="0">
                <a:latin typeface="Segoe UI" pitchFamily="34" charset="0"/>
                <a:cs typeface="Segoe UI" pitchFamily="34" charset="0"/>
              </a:rPr>
              <a:t>Engine Works?</a:t>
            </a:r>
            <a:endParaRPr lang="en-US" sz="3200" b="1" dirty="0">
              <a:latin typeface="Segoe UI" pitchFamily="34" charset="0"/>
              <a:cs typeface="Segoe U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819" y="2819400"/>
            <a:ext cx="4622800" cy="1778000"/>
          </a:xfrm>
          <a:prstGeom prst="rect">
            <a:avLst/>
          </a:prstGeom>
        </p:spPr>
      </p:pic>
      <p:sp>
        <p:nvSpPr>
          <p:cNvPr id="11" name="Down Arrow 10"/>
          <p:cNvSpPr/>
          <p:nvPr/>
        </p:nvSpPr>
        <p:spPr>
          <a:xfrm>
            <a:off x="1752600" y="4495800"/>
            <a:ext cx="152400" cy="6096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38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Week # 01 Topics</a:t>
            </a:r>
            <a:endParaRPr lang="en-US" sz="3200" b="1" dirty="0">
              <a:latin typeface="Segoe UI" pitchFamily="34" charset="0"/>
              <a:cs typeface="Segoe UI" pitchFamily="34"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400" b="1" dirty="0">
                <a:latin typeface="Segoe UI" pitchFamily="34" charset="0"/>
                <a:cs typeface="Segoe UI" pitchFamily="34" charset="0"/>
              </a:rPr>
              <a:t>SEO Introduction</a:t>
            </a:r>
            <a:endParaRPr lang="en-US" sz="2400" dirty="0">
              <a:latin typeface="Segoe UI" pitchFamily="34" charset="0"/>
              <a:cs typeface="Segoe UI" pitchFamily="34" charset="0"/>
            </a:endParaRPr>
          </a:p>
          <a:p>
            <a:pPr>
              <a:lnSpc>
                <a:spcPct val="150000"/>
              </a:lnSpc>
            </a:pPr>
            <a:r>
              <a:rPr lang="en-US" sz="2400" b="1" dirty="0" smtClean="0">
                <a:latin typeface="Segoe UI" pitchFamily="34" charset="0"/>
                <a:cs typeface="Segoe UI" pitchFamily="34" charset="0"/>
              </a:rPr>
              <a:t>Development </a:t>
            </a:r>
            <a:r>
              <a:rPr lang="en-US" sz="2400" b="1" dirty="0">
                <a:latin typeface="Segoe UI" pitchFamily="34" charset="0"/>
                <a:cs typeface="Segoe UI" pitchFamily="34" charset="0"/>
              </a:rPr>
              <a:t>and Growth of Search engine in Cyber </a:t>
            </a:r>
            <a:r>
              <a:rPr lang="en-US" sz="2400" b="1" dirty="0" smtClean="0">
                <a:latin typeface="Segoe UI" pitchFamily="34" charset="0"/>
                <a:cs typeface="Segoe UI" pitchFamily="34" charset="0"/>
              </a:rPr>
              <a:t>Space</a:t>
            </a:r>
          </a:p>
          <a:p>
            <a:pPr>
              <a:lnSpc>
                <a:spcPct val="150000"/>
              </a:lnSpc>
            </a:pPr>
            <a:r>
              <a:rPr lang="en-US" sz="2400" b="1" dirty="0" smtClean="0">
                <a:latin typeface="Segoe UI" pitchFamily="34" charset="0"/>
                <a:cs typeface="Segoe UI" pitchFamily="34" charset="0"/>
              </a:rPr>
              <a:t>History</a:t>
            </a:r>
            <a:endParaRPr lang="en-US" sz="2400" dirty="0">
              <a:latin typeface="Segoe UI" pitchFamily="34" charset="0"/>
              <a:cs typeface="Segoe UI" pitchFamily="34" charset="0"/>
            </a:endParaRPr>
          </a:p>
          <a:p>
            <a:pPr>
              <a:lnSpc>
                <a:spcPct val="150000"/>
              </a:lnSpc>
            </a:pPr>
            <a:r>
              <a:rPr lang="en-US" sz="2400" b="1" dirty="0" smtClean="0">
                <a:latin typeface="Segoe UI" pitchFamily="34" charset="0"/>
                <a:cs typeface="Segoe UI" pitchFamily="34" charset="0"/>
              </a:rPr>
              <a:t>How </a:t>
            </a:r>
            <a:r>
              <a:rPr lang="en-US" sz="2400" b="1" dirty="0">
                <a:latin typeface="Segoe UI" pitchFamily="34" charset="0"/>
                <a:cs typeface="Segoe UI" pitchFamily="34" charset="0"/>
              </a:rPr>
              <a:t>Google Search engine Works</a:t>
            </a:r>
            <a:endParaRPr lang="en-US" sz="2400" dirty="0">
              <a:latin typeface="Segoe UI" pitchFamily="34" charset="0"/>
              <a:cs typeface="Segoe UI" pitchFamily="34" charset="0"/>
            </a:endParaRPr>
          </a:p>
          <a:p>
            <a:pPr>
              <a:lnSpc>
                <a:spcPct val="150000"/>
              </a:lnSpc>
            </a:pPr>
            <a:r>
              <a:rPr lang="en-US" sz="2400" b="1" dirty="0">
                <a:latin typeface="Segoe UI" pitchFamily="34" charset="0"/>
                <a:cs typeface="Segoe UI" pitchFamily="34" charset="0"/>
              </a:rPr>
              <a:t>Google </a:t>
            </a:r>
            <a:r>
              <a:rPr lang="en-US" sz="2400" b="1" dirty="0" smtClean="0">
                <a:latin typeface="Segoe UI" pitchFamily="34" charset="0"/>
                <a:cs typeface="Segoe UI" pitchFamily="34" charset="0"/>
              </a:rPr>
              <a:t>Ranking</a:t>
            </a:r>
          </a:p>
          <a:p>
            <a:pPr>
              <a:lnSpc>
                <a:spcPct val="150000"/>
              </a:lnSpc>
            </a:pPr>
            <a:r>
              <a:rPr lang="en-US" sz="2400" b="1" dirty="0" smtClean="0">
                <a:latin typeface="Segoe UI" pitchFamily="34" charset="0"/>
                <a:cs typeface="Segoe UI" pitchFamily="34" charset="0"/>
              </a:rPr>
              <a:t>Purpose </a:t>
            </a:r>
            <a:r>
              <a:rPr lang="en-US" sz="2400" b="1" dirty="0">
                <a:latin typeface="Segoe UI" pitchFamily="34" charset="0"/>
                <a:cs typeface="Segoe UI" pitchFamily="34" charset="0"/>
              </a:rPr>
              <a:t>of SEO</a:t>
            </a:r>
            <a:endParaRPr lang="en-US" sz="2400" dirty="0">
              <a:latin typeface="Segoe UI" pitchFamily="34" charset="0"/>
              <a:cs typeface="Segoe UI" pitchFamily="34" charset="0"/>
            </a:endParaRPr>
          </a:p>
          <a:p>
            <a:pPr>
              <a:lnSpc>
                <a:spcPct val="150000"/>
              </a:lnSpc>
            </a:pPr>
            <a:r>
              <a:rPr lang="en-US" sz="2400" b="1" dirty="0" smtClean="0">
                <a:latin typeface="Segoe UI" pitchFamily="34" charset="0"/>
                <a:cs typeface="Segoe UI" pitchFamily="34" charset="0"/>
              </a:rPr>
              <a:t>SEO </a:t>
            </a:r>
            <a:r>
              <a:rPr lang="en-US" sz="2400" b="1" dirty="0">
                <a:latin typeface="Segoe UI" pitchFamily="34" charset="0"/>
                <a:cs typeface="Segoe UI" pitchFamily="34" charset="0"/>
              </a:rPr>
              <a:t>Success </a:t>
            </a:r>
            <a:r>
              <a:rPr lang="en-US" sz="2400" b="1" dirty="0" smtClean="0">
                <a:latin typeface="Segoe UI" pitchFamily="34" charset="0"/>
                <a:cs typeface="Segoe UI" pitchFamily="34" charset="0"/>
              </a:rPr>
              <a:t>Factors</a:t>
            </a:r>
          </a:p>
          <a:p>
            <a:pPr>
              <a:lnSpc>
                <a:spcPct val="150000"/>
              </a:lnSpc>
            </a:pPr>
            <a:r>
              <a:rPr lang="en-US" sz="2400" b="1" dirty="0">
                <a:latin typeface="Segoe UI" pitchFamily="34" charset="0"/>
                <a:cs typeface="Segoe UI" pitchFamily="34" charset="0"/>
              </a:rPr>
              <a:t>Pull Marketing</a:t>
            </a:r>
          </a:p>
          <a:p>
            <a:pPr>
              <a:lnSpc>
                <a:spcPct val="150000"/>
              </a:lnSpc>
            </a:pPr>
            <a:endParaRPr lang="en-US" sz="2400" dirty="0">
              <a:latin typeface="Segoe UI" pitchFamily="34" charset="0"/>
              <a:cs typeface="Segoe UI" pitchFamily="34" charset="0"/>
            </a:endParaRPr>
          </a:p>
          <a:p>
            <a:pPr marL="0" indent="0">
              <a:buNone/>
            </a:pPr>
            <a:endParaRPr lang="en-US" sz="2400" dirty="0">
              <a:latin typeface="Segoe UI" pitchFamily="34" charset="0"/>
              <a:cs typeface="Segoe UI" pitchFamily="34" charset="0"/>
            </a:endParaRPr>
          </a:p>
        </p:txBody>
      </p:sp>
      <p:grpSp>
        <p:nvGrpSpPr>
          <p:cNvPr id="5" name="Group 4"/>
          <p:cNvGrpSpPr/>
          <p:nvPr/>
        </p:nvGrpSpPr>
        <p:grpSpPr>
          <a:xfrm>
            <a:off x="685800" y="6581001"/>
            <a:ext cx="7772400" cy="276999"/>
            <a:chOff x="685800" y="6400800"/>
            <a:chExt cx="7772400" cy="276999"/>
          </a:xfrm>
        </p:grpSpPr>
        <p:sp>
          <p:nvSpPr>
            <p:cNvPr id="6" name="TextBox 5"/>
            <p:cNvSpPr txBox="1"/>
            <p:nvPr/>
          </p:nvSpPr>
          <p:spPr>
            <a:xfrm>
              <a:off x="685800" y="6400800"/>
              <a:ext cx="12192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chemeClr val="bg2"/>
                  </a:solidFill>
                </a:rPr>
                <a:t>SEO</a:t>
              </a:r>
              <a:endParaRPr lang="en-US" sz="1200" b="1" dirty="0">
                <a:solidFill>
                  <a:schemeClr val="bg2"/>
                </a:solidFill>
              </a:endParaRPr>
            </a:p>
          </p:txBody>
        </p:sp>
      </p:grpSp>
    </p:spTree>
    <p:extLst>
      <p:ext uri="{BB962C8B-B14F-4D97-AF65-F5344CB8AC3E}">
        <p14:creationId xmlns:p14="http://schemas.microsoft.com/office/powerpoint/2010/main" val="2387208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12" name="Rectangle 11"/>
          <p:cNvSpPr/>
          <p:nvPr/>
        </p:nvSpPr>
        <p:spPr>
          <a:xfrm>
            <a:off x="125898" y="996355"/>
            <a:ext cx="8713302" cy="5404445"/>
          </a:xfrm>
          <a:prstGeom prst="rect">
            <a:avLst/>
          </a:prstGeom>
          <a:blipFill dpi="0" rotWithShape="1">
            <a:blip r:embed="rId3">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28700" y="1347537"/>
            <a:ext cx="7086600" cy="5029200"/>
          </a:xfrm>
        </p:spPr>
        <p:txBody>
          <a:bodyPr>
            <a:noAutofit/>
          </a:bodyPr>
          <a:lstStyle/>
          <a:p>
            <a:pPr marL="457200" lvl="0" indent="-457200">
              <a:buFont typeface="+mj-lt"/>
              <a:buAutoNum type="arabicPeriod"/>
            </a:pPr>
            <a:r>
              <a:rPr lang="en-US" sz="2000" b="1" dirty="0" smtClean="0">
                <a:latin typeface="Segoe UI" pitchFamily="34" charset="0"/>
                <a:cs typeface="Segoe UI" pitchFamily="34" charset="0"/>
              </a:rPr>
              <a:t>Crawling</a:t>
            </a:r>
            <a:r>
              <a:rPr lang="en-US" sz="2000" b="1" dirty="0">
                <a:latin typeface="Segoe UI" pitchFamily="34" charset="0"/>
                <a:cs typeface="Segoe UI" pitchFamily="34" charset="0"/>
              </a:rPr>
              <a:t>:</a:t>
            </a:r>
            <a:r>
              <a:rPr lang="en-US" sz="2000" dirty="0">
                <a:latin typeface="Segoe UI" pitchFamily="34" charset="0"/>
                <a:cs typeface="Segoe UI" pitchFamily="34" charset="0"/>
              </a:rPr>
              <a:t> </a:t>
            </a:r>
            <a:r>
              <a:rPr lang="en-US" sz="2000" dirty="0" smtClean="0">
                <a:latin typeface="Segoe UI" pitchFamily="34" charset="0"/>
                <a:cs typeface="Segoe UI" pitchFamily="34" charset="0"/>
              </a:rPr>
              <a:t>(discovery phase)</a:t>
            </a:r>
          </a:p>
          <a:p>
            <a:pPr marL="400050" lvl="1" indent="0">
              <a:buNone/>
            </a:pPr>
            <a:r>
              <a:rPr lang="en-US" sz="1800" dirty="0">
                <a:latin typeface="Segoe UI" pitchFamily="34" charset="0"/>
                <a:cs typeface="Segoe UI" pitchFamily="34" charset="0"/>
              </a:rPr>
              <a:t>The internet is web of pages connected to each other by hyperlinks. Google’s </a:t>
            </a:r>
            <a:r>
              <a:rPr lang="en-US" sz="1800" dirty="0" smtClean="0">
                <a:latin typeface="Segoe UI" pitchFamily="34" charset="0"/>
                <a:cs typeface="Segoe UI" pitchFamily="34" charset="0"/>
              </a:rPr>
              <a:t>robots, </a:t>
            </a:r>
            <a:r>
              <a:rPr lang="en-US" sz="1800" dirty="0">
                <a:latin typeface="Segoe UI" pitchFamily="34" charset="0"/>
                <a:cs typeface="Segoe UI" pitchFamily="34" charset="0"/>
              </a:rPr>
              <a:t>run through these pages to gather new information. Following links from one page to another, they discover new </a:t>
            </a:r>
            <a:r>
              <a:rPr lang="en-US" sz="1800" dirty="0" smtClean="0">
                <a:latin typeface="Segoe UI" pitchFamily="34" charset="0"/>
                <a:cs typeface="Segoe UI" pitchFamily="34" charset="0"/>
              </a:rPr>
              <a:t>information </a:t>
            </a:r>
            <a:r>
              <a:rPr lang="en-US" sz="1800" dirty="0">
                <a:latin typeface="Segoe UI" pitchFamily="34" charset="0"/>
                <a:cs typeface="Segoe UI" pitchFamily="34" charset="0"/>
              </a:rPr>
              <a:t>and add </a:t>
            </a:r>
            <a:r>
              <a:rPr lang="en-US" sz="1800" dirty="0" smtClean="0">
                <a:latin typeface="Segoe UI" pitchFamily="34" charset="0"/>
                <a:cs typeface="Segoe UI" pitchFamily="34" charset="0"/>
              </a:rPr>
              <a:t>it to </a:t>
            </a:r>
            <a:r>
              <a:rPr lang="en-US" sz="1800" b="1" dirty="0">
                <a:latin typeface="Segoe UI" pitchFamily="34" charset="0"/>
                <a:cs typeface="Segoe UI" pitchFamily="34" charset="0"/>
              </a:rPr>
              <a:t>Google's </a:t>
            </a:r>
            <a:r>
              <a:rPr lang="en-US" sz="1800" b="1" dirty="0" smtClean="0">
                <a:latin typeface="Segoe UI" pitchFamily="34" charset="0"/>
                <a:cs typeface="Segoe UI" pitchFamily="34" charset="0"/>
              </a:rPr>
              <a:t>index.</a:t>
            </a:r>
          </a:p>
          <a:p>
            <a:endParaRPr lang="en-US" sz="2000" dirty="0">
              <a:latin typeface="Segoe UI" pitchFamily="34" charset="0"/>
              <a:cs typeface="Segoe UI" pitchFamily="34" charset="0"/>
            </a:endParaRPr>
          </a:p>
          <a:p>
            <a:pPr lvl="1">
              <a:lnSpc>
                <a:spcPct val="150000"/>
              </a:lnSpc>
            </a:pPr>
            <a:r>
              <a:rPr lang="en-US" sz="1800" smtClean="0">
                <a:latin typeface="Segoe UI" pitchFamily="34" charset="0"/>
                <a:cs typeface="Segoe UI" pitchFamily="34" charset="0"/>
              </a:rPr>
              <a:t>Google’s robots </a:t>
            </a:r>
            <a:r>
              <a:rPr lang="en-US" sz="1800" dirty="0" smtClean="0">
                <a:latin typeface="Segoe UI" pitchFamily="34" charset="0"/>
                <a:cs typeface="Segoe UI" pitchFamily="34" charset="0"/>
              </a:rPr>
              <a:t>are known as </a:t>
            </a:r>
            <a:r>
              <a:rPr lang="en-US" sz="1800" b="1" dirty="0" err="1" smtClean="0">
                <a:latin typeface="Segoe UI" pitchFamily="34" charset="0"/>
                <a:cs typeface="Segoe UI" pitchFamily="34" charset="0"/>
              </a:rPr>
              <a:t>Googlebots</a:t>
            </a:r>
            <a:r>
              <a:rPr lang="en-US" sz="1800" dirty="0" smtClean="0">
                <a:latin typeface="Segoe UI" pitchFamily="34" charset="0"/>
                <a:cs typeface="Segoe UI" pitchFamily="34" charset="0"/>
              </a:rPr>
              <a:t>, </a:t>
            </a:r>
            <a:r>
              <a:rPr lang="en-US" sz="1800" b="1" dirty="0" smtClean="0">
                <a:latin typeface="Segoe UI" pitchFamily="34" charset="0"/>
                <a:cs typeface="Segoe UI" pitchFamily="34" charset="0"/>
              </a:rPr>
              <a:t>crawlers </a:t>
            </a:r>
            <a:r>
              <a:rPr lang="en-US" sz="1800" dirty="0" smtClean="0">
                <a:latin typeface="Segoe UI" pitchFamily="34" charset="0"/>
                <a:cs typeface="Segoe UI" pitchFamily="34" charset="0"/>
              </a:rPr>
              <a:t>or </a:t>
            </a:r>
            <a:r>
              <a:rPr lang="en-US" sz="1800" b="1" dirty="0" smtClean="0">
                <a:latin typeface="Segoe UI" pitchFamily="34" charset="0"/>
                <a:cs typeface="Segoe UI" pitchFamily="34" charset="0"/>
              </a:rPr>
              <a:t>spiders</a:t>
            </a:r>
          </a:p>
          <a:p>
            <a:pPr lvl="2">
              <a:lnSpc>
                <a:spcPct val="150000"/>
              </a:lnSpc>
            </a:pPr>
            <a:r>
              <a:rPr lang="en-US" sz="1600" b="1" dirty="0" err="1" smtClean="0">
                <a:latin typeface="Segoe UI" pitchFamily="34" charset="0"/>
                <a:cs typeface="Segoe UI" pitchFamily="34" charset="0"/>
              </a:rPr>
              <a:t>GoogleBot</a:t>
            </a:r>
            <a:r>
              <a:rPr lang="en-US" sz="1600" b="1" dirty="0" smtClean="0">
                <a:latin typeface="Segoe UI" pitchFamily="34" charset="0"/>
                <a:cs typeface="Segoe UI" pitchFamily="34" charset="0"/>
              </a:rPr>
              <a:t>: </a:t>
            </a:r>
            <a:r>
              <a:rPr lang="en-US" sz="1600" dirty="0" smtClean="0">
                <a:latin typeface="Segoe UI" pitchFamily="34" charset="0"/>
                <a:cs typeface="Segoe UI" pitchFamily="34" charset="0"/>
              </a:rPr>
              <a:t>“Small automated software program </a:t>
            </a:r>
            <a:r>
              <a:rPr lang="en-US" sz="1600" dirty="0" smtClean="0">
                <a:latin typeface="Segoe UI" pitchFamily="34" charset="0"/>
                <a:cs typeface="Segoe UI" pitchFamily="34" charset="0"/>
                <a:sym typeface="Wingdings" pitchFamily="2" charset="2"/>
              </a:rPr>
              <a:t> fetch new content</a:t>
            </a:r>
            <a:r>
              <a:rPr lang="en-US" sz="1600" dirty="0" smtClean="0">
                <a:latin typeface="Segoe UI" pitchFamily="34" charset="0"/>
                <a:cs typeface="Segoe UI" pitchFamily="34" charset="0"/>
              </a:rPr>
              <a:t>”</a:t>
            </a:r>
            <a:endParaRPr lang="en-US" sz="2000" dirty="0" smtClean="0">
              <a:latin typeface="Segoe UI" pitchFamily="34" charset="0"/>
              <a:cs typeface="Segoe UI" pitchFamily="34" charset="0"/>
            </a:endParaRPr>
          </a:p>
          <a:p>
            <a:pPr lvl="1">
              <a:lnSpc>
                <a:spcPct val="150000"/>
              </a:lnSpc>
            </a:pPr>
            <a:r>
              <a:rPr lang="en-US" sz="1600" dirty="0" smtClean="0">
                <a:latin typeface="Segoe UI" pitchFamily="34" charset="0"/>
                <a:cs typeface="Segoe UI" pitchFamily="34" charset="0"/>
              </a:rPr>
              <a:t>The </a:t>
            </a:r>
            <a:r>
              <a:rPr lang="en-US" sz="1600" dirty="0">
                <a:latin typeface="Segoe UI" pitchFamily="34" charset="0"/>
                <a:cs typeface="Segoe UI" pitchFamily="34" charset="0"/>
              </a:rPr>
              <a:t>content can </a:t>
            </a:r>
            <a:r>
              <a:rPr lang="en-US" sz="1600" dirty="0" smtClean="0">
                <a:latin typeface="Segoe UI" pitchFamily="34" charset="0"/>
                <a:cs typeface="Segoe UI" pitchFamily="34" charset="0"/>
              </a:rPr>
              <a:t>be in various forms such as</a:t>
            </a:r>
            <a:r>
              <a:rPr lang="en-US" sz="1600" dirty="0">
                <a:latin typeface="Segoe UI" pitchFamily="34" charset="0"/>
                <a:cs typeface="Segoe UI" pitchFamily="34" charset="0"/>
              </a:rPr>
              <a:t> webpages, PDFs, images, videos or anything that can be linked to.</a:t>
            </a:r>
          </a:p>
        </p:txBody>
      </p:sp>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Cont.. Crawling</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4193949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lvl="0">
              <a:lnSpc>
                <a:spcPct val="150000"/>
              </a:lnSpc>
            </a:pPr>
            <a:r>
              <a:rPr lang="en-US" sz="2000" b="1" dirty="0" smtClean="0">
                <a:latin typeface="Segoe UI" pitchFamily="34" charset="0"/>
                <a:cs typeface="Segoe UI" pitchFamily="34" charset="0"/>
              </a:rPr>
              <a:t>Indexing</a:t>
            </a:r>
            <a:r>
              <a:rPr lang="en-US" sz="2000" b="1" dirty="0">
                <a:latin typeface="Segoe UI" pitchFamily="34" charset="0"/>
                <a:cs typeface="Segoe UI" pitchFamily="34" charset="0"/>
              </a:rPr>
              <a:t>: </a:t>
            </a:r>
            <a:endParaRPr lang="en-US" sz="2000" b="1" dirty="0" smtClean="0">
              <a:latin typeface="Segoe UI" pitchFamily="34" charset="0"/>
              <a:cs typeface="Segoe UI" pitchFamily="34" charset="0"/>
            </a:endParaRPr>
          </a:p>
          <a:p>
            <a:pPr lvl="0">
              <a:lnSpc>
                <a:spcPct val="150000"/>
              </a:lnSpc>
            </a:pPr>
            <a:r>
              <a:rPr lang="en-US" sz="2000" dirty="0">
                <a:latin typeface="Segoe UI" pitchFamily="34" charset="0"/>
                <a:cs typeface="Segoe UI" pitchFamily="34" charset="0"/>
              </a:rPr>
              <a:t>Once a page is </a:t>
            </a:r>
            <a:r>
              <a:rPr lang="en-US" sz="2000" dirty="0" smtClean="0">
                <a:latin typeface="Segoe UI" pitchFamily="34" charset="0"/>
                <a:cs typeface="Segoe UI" pitchFamily="34" charset="0"/>
              </a:rPr>
              <a:t>crawled. The next step is to Store </a:t>
            </a:r>
            <a:r>
              <a:rPr lang="en-US" sz="2000" dirty="0">
                <a:latin typeface="Segoe UI" pitchFamily="34" charset="0"/>
                <a:cs typeface="Segoe UI" pitchFamily="34" charset="0"/>
              </a:rPr>
              <a:t>and organize the </a:t>
            </a:r>
            <a:r>
              <a:rPr lang="en-US" sz="2000" dirty="0" smtClean="0">
                <a:latin typeface="Segoe UI" pitchFamily="34" charset="0"/>
                <a:cs typeface="Segoe UI" pitchFamily="34" charset="0"/>
              </a:rPr>
              <a:t>new discovered content in a huge database of URLs. </a:t>
            </a:r>
            <a:r>
              <a:rPr lang="en-US" sz="2000" dirty="0">
                <a:latin typeface="Segoe UI" pitchFamily="34" charset="0"/>
                <a:cs typeface="Segoe UI" pitchFamily="34" charset="0"/>
              </a:rPr>
              <a:t>Once a page is in the index, it’s </a:t>
            </a:r>
            <a:r>
              <a:rPr lang="en-US" sz="2000" dirty="0" smtClean="0">
                <a:latin typeface="Segoe UI" pitchFamily="34" charset="0"/>
                <a:cs typeface="Segoe UI" pitchFamily="34" charset="0"/>
              </a:rPr>
              <a:t>in its ready state </a:t>
            </a:r>
            <a:r>
              <a:rPr lang="en-US" sz="2000" dirty="0">
                <a:latin typeface="Segoe UI" pitchFamily="34" charset="0"/>
                <a:cs typeface="Segoe UI" pitchFamily="34" charset="0"/>
              </a:rPr>
              <a:t>to be displayed as a result to relevant queries.</a:t>
            </a:r>
          </a:p>
          <a:p>
            <a:endParaRPr lang="en-US" sz="2800" b="1" dirty="0" smtClean="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Cont.. Indexing</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132906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lvl="0">
              <a:lnSpc>
                <a:spcPct val="150000"/>
              </a:lnSpc>
            </a:pPr>
            <a:r>
              <a:rPr lang="en-US" sz="2000" b="1" dirty="0" smtClean="0">
                <a:latin typeface="Segoe UI" pitchFamily="34" charset="0"/>
                <a:cs typeface="Segoe UI" pitchFamily="34" charset="0"/>
              </a:rPr>
              <a:t>Ranking</a:t>
            </a:r>
            <a:r>
              <a:rPr lang="en-US" sz="2000" b="1" dirty="0">
                <a:latin typeface="Segoe UI" pitchFamily="34" charset="0"/>
                <a:cs typeface="Segoe UI" pitchFamily="34" charset="0"/>
              </a:rPr>
              <a:t>: </a:t>
            </a:r>
            <a:endParaRPr lang="en-US" sz="2000" dirty="0" smtClean="0">
              <a:latin typeface="Segoe UI" pitchFamily="34" charset="0"/>
              <a:cs typeface="Segoe UI" pitchFamily="34" charset="0"/>
            </a:endParaRPr>
          </a:p>
          <a:p>
            <a:pPr>
              <a:lnSpc>
                <a:spcPct val="150000"/>
              </a:lnSpc>
            </a:pPr>
            <a:r>
              <a:rPr lang="en-US" sz="2000" dirty="0">
                <a:latin typeface="Segoe UI" pitchFamily="34" charset="0"/>
                <a:cs typeface="Segoe UI" pitchFamily="34" charset="0"/>
              </a:rPr>
              <a:t>Once the URLs are in the database, the ranking process begins. At this stage, Google's algorithm sorts the search results for each query based on relevance, arranging them from most relevant to least </a:t>
            </a:r>
            <a:r>
              <a:rPr lang="en-US" sz="2000" dirty="0" smtClean="0">
                <a:latin typeface="Segoe UI" pitchFamily="34" charset="0"/>
                <a:cs typeface="Segoe UI" pitchFamily="34" charset="0"/>
              </a:rPr>
              <a:t>relevant.</a:t>
            </a:r>
            <a:endParaRPr lang="en-US" sz="2000" dirty="0">
              <a:latin typeface="Segoe UI" pitchFamily="34" charset="0"/>
              <a:cs typeface="Segoe UI" pitchFamily="34" charset="0"/>
            </a:endParaRPr>
          </a:p>
          <a:p>
            <a:pPr>
              <a:lnSpc>
                <a:spcPct val="150000"/>
              </a:lnSpc>
            </a:pPr>
            <a:endParaRPr lang="en-US" sz="2000" b="1" dirty="0" smtClean="0">
              <a:latin typeface="Segoe UI" pitchFamily="34" charset="0"/>
              <a:cs typeface="Segoe UI" pitchFamily="34" charset="0"/>
            </a:endParaRPr>
          </a:p>
          <a:p>
            <a:pPr lvl="0">
              <a:lnSpc>
                <a:spcPct val="150000"/>
              </a:lnSpc>
            </a:pPr>
            <a:r>
              <a:rPr lang="en-US" sz="2000" dirty="0">
                <a:latin typeface="Segoe UI" pitchFamily="34" charset="0"/>
                <a:cs typeface="Segoe UI" pitchFamily="34" charset="0"/>
              </a:rPr>
              <a:t>Finally, Google displays the search results on its Search Engine Results Page </a:t>
            </a:r>
            <a:r>
              <a:rPr lang="en-US" sz="2000" b="1" dirty="0">
                <a:latin typeface="Segoe UI" pitchFamily="34" charset="0"/>
                <a:cs typeface="Segoe UI" pitchFamily="34" charset="0"/>
              </a:rPr>
              <a:t>(SERP), </a:t>
            </a:r>
            <a:r>
              <a:rPr lang="en-US" sz="2000" dirty="0">
                <a:latin typeface="Segoe UI" pitchFamily="34" charset="0"/>
                <a:cs typeface="Segoe UI" pitchFamily="34" charset="0"/>
              </a:rPr>
              <a:t>listing the most relevant pages based on the algorithm's evaluation. </a:t>
            </a:r>
            <a:endParaRPr lang="en-US" sz="2000" b="1" dirty="0">
              <a:latin typeface="Segoe UI" pitchFamily="34" charset="0"/>
              <a:cs typeface="Segoe UI" pitchFamily="34" charset="0"/>
            </a:endParaRPr>
          </a:p>
          <a:p>
            <a:endParaRPr lang="en-US" sz="2800" b="1" dirty="0" smtClean="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Cont.. Ranking</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707170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lnSpc>
                <a:spcPct val="150000"/>
              </a:lnSpc>
              <a:buNone/>
            </a:pPr>
            <a:r>
              <a:rPr lang="en-US" sz="2000" b="1" dirty="0" smtClean="0">
                <a:solidFill>
                  <a:schemeClr val="accent6">
                    <a:lumMod val="75000"/>
                  </a:schemeClr>
                </a:solidFill>
                <a:latin typeface="Segoe UI" pitchFamily="34" charset="0"/>
                <a:cs typeface="Segoe UI" pitchFamily="34" charset="0"/>
              </a:rPr>
              <a:t>SERP: Search Engine Result Page</a:t>
            </a:r>
          </a:p>
          <a:p>
            <a:pPr>
              <a:lnSpc>
                <a:spcPct val="150000"/>
              </a:lnSpc>
            </a:pPr>
            <a:r>
              <a:rPr lang="en-US" sz="2000" dirty="0" smtClean="0">
                <a:latin typeface="Segoe UI" pitchFamily="34" charset="0"/>
                <a:cs typeface="Segoe UI" pitchFamily="34" charset="0"/>
              </a:rPr>
              <a:t>It is the </a:t>
            </a:r>
            <a:r>
              <a:rPr lang="en-US" sz="2000" dirty="0">
                <a:latin typeface="Segoe UI" pitchFamily="34" charset="0"/>
                <a:cs typeface="Segoe UI" pitchFamily="34" charset="0"/>
              </a:rPr>
              <a:t>page that displays the results of a search query on a search engine like Google or Bing. </a:t>
            </a:r>
            <a:endParaRPr lang="en-US" sz="2000" dirty="0" smtClean="0">
              <a:latin typeface="Segoe UI" pitchFamily="34" charset="0"/>
              <a:cs typeface="Segoe UI" pitchFamily="34" charset="0"/>
            </a:endParaRPr>
          </a:p>
          <a:p>
            <a:pPr>
              <a:lnSpc>
                <a:spcPct val="150000"/>
              </a:lnSpc>
            </a:pPr>
            <a:r>
              <a:rPr lang="en-US" sz="2000" dirty="0" smtClean="0">
                <a:latin typeface="Segoe UI" pitchFamily="34" charset="0"/>
                <a:cs typeface="Segoe UI" pitchFamily="34" charset="0"/>
              </a:rPr>
              <a:t>SERPs </a:t>
            </a:r>
            <a:r>
              <a:rPr lang="en-US" sz="2000" dirty="0">
                <a:latin typeface="Segoe UI" pitchFamily="34" charset="0"/>
                <a:cs typeface="Segoe UI" pitchFamily="34" charset="0"/>
              </a:rPr>
              <a:t>can contain different types of information and features, depending on the query and the search engine</a:t>
            </a:r>
            <a:r>
              <a:rPr lang="en-US" sz="2000" dirty="0" smtClean="0">
                <a:latin typeface="Segoe UI" pitchFamily="34" charset="0"/>
                <a:cs typeface="Segoe UI" pitchFamily="34" charset="0"/>
              </a:rPr>
              <a:t>.</a:t>
            </a:r>
            <a:endParaRPr lang="en-US" sz="2000"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SERP</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337150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30441"/>
            <a:ext cx="5256126" cy="5805100"/>
          </a:xfrm>
        </p:spPr>
      </p:pic>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2" name="Title 1"/>
          <p:cNvSpPr>
            <a:spLocks noGrp="1"/>
          </p:cNvSpPr>
          <p:nvPr>
            <p:ph type="title"/>
          </p:nvPr>
        </p:nvSpPr>
        <p:spPr/>
        <p:txBody>
          <a:bodyPr>
            <a:normAutofit/>
          </a:bodyPr>
          <a:lstStyle/>
          <a:p>
            <a:r>
              <a:rPr lang="en-US" sz="3200" b="1" dirty="0" smtClean="0"/>
              <a:t>Google SERP</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990522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897" y="1600200"/>
            <a:ext cx="7235802" cy="4045040"/>
          </a:xfrm>
        </p:spPr>
      </p:pic>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Quick Overview SE Working</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099134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000" b="1" dirty="0">
                <a:latin typeface="Segoe UI" pitchFamily="34" charset="0"/>
                <a:cs typeface="Segoe UI" pitchFamily="34" charset="0"/>
              </a:rPr>
              <a:t>Relevance</a:t>
            </a:r>
            <a:r>
              <a:rPr lang="en-US" sz="2000" dirty="0">
                <a:latin typeface="Segoe UI" pitchFamily="34" charset="0"/>
                <a:cs typeface="Segoe UI" pitchFamily="34" charset="0"/>
              </a:rPr>
              <a:t>: Google analyzes the content and structure of each web page to determine how well it matches the search intent and keywords of the user.</a:t>
            </a:r>
          </a:p>
          <a:p>
            <a:pPr>
              <a:lnSpc>
                <a:spcPct val="150000"/>
              </a:lnSpc>
            </a:pPr>
            <a:r>
              <a:rPr lang="en-US" sz="2000" b="1" dirty="0">
                <a:latin typeface="Segoe UI" pitchFamily="34" charset="0"/>
                <a:cs typeface="Segoe UI" pitchFamily="34" charset="0"/>
              </a:rPr>
              <a:t>Authority</a:t>
            </a:r>
            <a:r>
              <a:rPr lang="en-US" sz="2000" dirty="0">
                <a:latin typeface="Segoe UI" pitchFamily="34" charset="0"/>
                <a:cs typeface="Segoe UI" pitchFamily="34" charset="0"/>
              </a:rPr>
              <a:t>: Google evaluates the trustworthiness and popularity of each web page based on the number and quality of other sites that link to it.</a:t>
            </a:r>
          </a:p>
          <a:p>
            <a:pPr>
              <a:lnSpc>
                <a:spcPct val="150000"/>
              </a:lnSpc>
            </a:pPr>
            <a:r>
              <a:rPr lang="en-US" sz="2000" b="1" dirty="0">
                <a:latin typeface="Segoe UI" pitchFamily="34" charset="0"/>
                <a:cs typeface="Segoe UI" pitchFamily="34" charset="0"/>
              </a:rPr>
              <a:t>Usefulness</a:t>
            </a:r>
            <a:r>
              <a:rPr lang="en-US" sz="2000" dirty="0">
                <a:latin typeface="Segoe UI" pitchFamily="34" charset="0"/>
                <a:cs typeface="Segoe UI" pitchFamily="34" charset="0"/>
              </a:rPr>
              <a:t>: Google assesses the user experience and functionality of each web page based on factors such as load speed, mobile-friendliness, and readability.</a:t>
            </a:r>
          </a:p>
          <a:p>
            <a:pPr marL="0" indent="0">
              <a:lnSpc>
                <a:spcPct val="150000"/>
              </a:lnSpc>
              <a:buNone/>
            </a:pPr>
            <a:endParaRPr lang="en-US" sz="20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Google Ranking</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980410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lvl="0" indent="0">
              <a:lnSpc>
                <a:spcPct val="200000"/>
              </a:lnSpc>
              <a:buNone/>
            </a:pPr>
            <a:r>
              <a:rPr lang="en-US" sz="2000" dirty="0">
                <a:latin typeface="Segoe UI" pitchFamily="34" charset="0"/>
                <a:cs typeface="Segoe UI" pitchFamily="34" charset="0"/>
              </a:rPr>
              <a:t>The history of SEO dates back to the </a:t>
            </a:r>
            <a:r>
              <a:rPr lang="en-US" sz="2000" b="1" dirty="0">
                <a:latin typeface="Segoe UI" pitchFamily="34" charset="0"/>
                <a:cs typeface="Segoe UI" pitchFamily="34" charset="0"/>
              </a:rPr>
              <a:t>mid-1990s</a:t>
            </a:r>
            <a:r>
              <a:rPr lang="en-US" sz="2000" dirty="0">
                <a:latin typeface="Segoe UI" pitchFamily="34" charset="0"/>
                <a:cs typeface="Segoe UI" pitchFamily="34" charset="0"/>
              </a:rPr>
              <a:t>, when the first search engines emerged, such as AltaVista, Yahoo, and WebCrawler. The early SEO techniques involved </a:t>
            </a:r>
            <a:r>
              <a:rPr lang="en-US" sz="2000" b="1" dirty="0">
                <a:latin typeface="Segoe UI" pitchFamily="34" charset="0"/>
                <a:cs typeface="Segoe UI" pitchFamily="34" charset="0"/>
              </a:rPr>
              <a:t>keyword stuffing</a:t>
            </a:r>
            <a:r>
              <a:rPr lang="en-US" sz="2000" dirty="0">
                <a:latin typeface="Segoe UI" pitchFamily="34" charset="0"/>
                <a:cs typeface="Segoe UI" pitchFamily="34" charset="0"/>
              </a:rPr>
              <a:t>, </a:t>
            </a:r>
            <a:r>
              <a:rPr lang="en-US" sz="2000" b="1" dirty="0" smtClean="0">
                <a:latin typeface="Segoe UI" pitchFamily="34" charset="0"/>
                <a:cs typeface="Segoe UI" pitchFamily="34" charset="0"/>
              </a:rPr>
              <a:t>meta tags</a:t>
            </a:r>
            <a:r>
              <a:rPr lang="en-US" sz="2000" dirty="0" smtClean="0">
                <a:latin typeface="Segoe UI" pitchFamily="34" charset="0"/>
                <a:cs typeface="Segoe UI" pitchFamily="34" charset="0"/>
              </a:rPr>
              <a:t>, </a:t>
            </a:r>
            <a:r>
              <a:rPr lang="en-US" sz="2000" dirty="0">
                <a:latin typeface="Segoe UI" pitchFamily="34" charset="0"/>
                <a:cs typeface="Segoe UI" pitchFamily="34" charset="0"/>
              </a:rPr>
              <a:t>and </a:t>
            </a:r>
            <a:r>
              <a:rPr lang="en-US" sz="2000" b="1" dirty="0">
                <a:latin typeface="Segoe UI" pitchFamily="34" charset="0"/>
                <a:cs typeface="Segoe UI" pitchFamily="34" charset="0"/>
              </a:rPr>
              <a:t>link </a:t>
            </a:r>
            <a:r>
              <a:rPr lang="en-US" sz="2000" b="1" dirty="0" smtClean="0">
                <a:latin typeface="Segoe UI" pitchFamily="34" charset="0"/>
                <a:cs typeface="Segoe UI" pitchFamily="34" charset="0"/>
              </a:rPr>
              <a:t>building</a:t>
            </a:r>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p>
            <a:pPr marL="0" indent="0">
              <a:buNone/>
            </a:pPr>
            <a:endParaRPr lang="en-US" sz="28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History Of SEO</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95967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2" name="Title 1"/>
          <p:cNvSpPr>
            <a:spLocks noGrp="1"/>
          </p:cNvSpPr>
          <p:nvPr>
            <p:ph type="title"/>
          </p:nvPr>
        </p:nvSpPr>
        <p:spPr/>
        <p:txBody>
          <a:bodyPr>
            <a:normAutofit/>
          </a:bodyPr>
          <a:lstStyle/>
          <a:p>
            <a:r>
              <a:rPr lang="en-US" sz="3200" b="1" dirty="0" smtClean="0"/>
              <a:t>Purpose of SEO</a:t>
            </a:r>
            <a:endParaRPr lang="en-US" sz="3200" b="1" dirty="0">
              <a:latin typeface="Segoe UI" pitchFamily="34" charset="0"/>
              <a:cs typeface="Segoe UI" pitchFamily="34" charset="0"/>
            </a:endParaRPr>
          </a:p>
        </p:txBody>
      </p:sp>
      <p:sp>
        <p:nvSpPr>
          <p:cNvPr id="11" name="Content Placeholder 10"/>
          <p:cNvSpPr>
            <a:spLocks noGrp="1"/>
          </p:cNvSpPr>
          <p:nvPr>
            <p:ph idx="1"/>
          </p:nvPr>
        </p:nvSpPr>
        <p:spPr/>
        <p:txBody>
          <a:bodyPr>
            <a:normAutofit/>
          </a:bodyPr>
          <a:lstStyle/>
          <a:p>
            <a:pPr>
              <a:lnSpc>
                <a:spcPct val="150000"/>
              </a:lnSpc>
            </a:pPr>
            <a:r>
              <a:rPr lang="en-US" sz="2000" dirty="0">
                <a:latin typeface="Segoe UI" pitchFamily="34" charset="0"/>
                <a:cs typeface="Segoe UI" pitchFamily="34" charset="0"/>
              </a:rPr>
              <a:t>To increase the </a:t>
            </a:r>
            <a:r>
              <a:rPr lang="en-US" sz="2000" b="1" dirty="0">
                <a:latin typeface="Segoe UI" pitchFamily="34" charset="0"/>
                <a:cs typeface="Segoe UI" pitchFamily="34" charset="0"/>
              </a:rPr>
              <a:t>quantity and quality </a:t>
            </a:r>
            <a:r>
              <a:rPr lang="en-US" sz="2000" dirty="0" smtClean="0">
                <a:latin typeface="Segoe UI" pitchFamily="34" charset="0"/>
                <a:cs typeface="Segoe UI" pitchFamily="34" charset="0"/>
              </a:rPr>
              <a:t>of </a:t>
            </a:r>
            <a:r>
              <a:rPr lang="en-US" sz="2000" i="1" u="sng" dirty="0" smtClean="0">
                <a:latin typeface="Segoe UI" pitchFamily="34" charset="0"/>
                <a:cs typeface="Segoe UI" pitchFamily="34" charset="0"/>
              </a:rPr>
              <a:t>traffic</a:t>
            </a:r>
            <a:r>
              <a:rPr lang="en-US" sz="2000" dirty="0" smtClean="0">
                <a:latin typeface="Segoe UI" pitchFamily="34" charset="0"/>
                <a:cs typeface="Segoe UI" pitchFamily="34" charset="0"/>
              </a:rPr>
              <a:t> </a:t>
            </a:r>
            <a:r>
              <a:rPr lang="en-US" sz="2000" dirty="0">
                <a:latin typeface="Segoe UI" pitchFamily="34" charset="0"/>
                <a:cs typeface="Segoe UI" pitchFamily="34" charset="0"/>
              </a:rPr>
              <a:t>to a website from search engines</a:t>
            </a:r>
          </a:p>
          <a:p>
            <a:pPr>
              <a:lnSpc>
                <a:spcPct val="150000"/>
              </a:lnSpc>
            </a:pPr>
            <a:r>
              <a:rPr lang="en-US" sz="2000" dirty="0">
                <a:latin typeface="Segoe UI" pitchFamily="34" charset="0"/>
                <a:cs typeface="Segoe UI" pitchFamily="34" charset="0"/>
              </a:rPr>
              <a:t>To </a:t>
            </a:r>
            <a:r>
              <a:rPr lang="en-US" sz="2000" b="1" dirty="0">
                <a:latin typeface="Segoe UI" pitchFamily="34" charset="0"/>
                <a:cs typeface="Segoe UI" pitchFamily="34" charset="0"/>
              </a:rPr>
              <a:t>target specific keywords and topics </a:t>
            </a:r>
            <a:r>
              <a:rPr lang="en-US" sz="2000" dirty="0">
                <a:latin typeface="Segoe UI" pitchFamily="34" charset="0"/>
                <a:cs typeface="Segoe UI" pitchFamily="34" charset="0"/>
              </a:rPr>
              <a:t>that match the </a:t>
            </a:r>
            <a:r>
              <a:rPr lang="en-US" sz="2000" i="1" u="sng" dirty="0">
                <a:latin typeface="Segoe UI" pitchFamily="34" charset="0"/>
                <a:cs typeface="Segoe UI" pitchFamily="34" charset="0"/>
              </a:rPr>
              <a:t>user’s intent and the website’s goals</a:t>
            </a:r>
          </a:p>
          <a:p>
            <a:pPr>
              <a:lnSpc>
                <a:spcPct val="150000"/>
              </a:lnSpc>
            </a:pPr>
            <a:r>
              <a:rPr lang="en-US" sz="2000" dirty="0">
                <a:latin typeface="Segoe UI" pitchFamily="34" charset="0"/>
                <a:cs typeface="Segoe UI" pitchFamily="34" charset="0"/>
              </a:rPr>
              <a:t>To enhance the </a:t>
            </a:r>
            <a:r>
              <a:rPr lang="en-US" sz="2000" b="1" dirty="0">
                <a:latin typeface="Segoe UI" pitchFamily="34" charset="0"/>
                <a:cs typeface="Segoe UI" pitchFamily="34" charset="0"/>
              </a:rPr>
              <a:t>user experience </a:t>
            </a:r>
            <a:r>
              <a:rPr lang="en-US" sz="2000" dirty="0">
                <a:latin typeface="Segoe UI" pitchFamily="34" charset="0"/>
                <a:cs typeface="Segoe UI" pitchFamily="34" charset="0"/>
              </a:rPr>
              <a:t>and usability of a website</a:t>
            </a:r>
          </a:p>
          <a:p>
            <a:pPr>
              <a:lnSpc>
                <a:spcPct val="150000"/>
              </a:lnSpc>
            </a:pPr>
            <a:r>
              <a:rPr lang="en-US" sz="2000" dirty="0">
                <a:latin typeface="Segoe UI" pitchFamily="34" charset="0"/>
                <a:cs typeface="Segoe UI" pitchFamily="34" charset="0"/>
              </a:rPr>
              <a:t>To </a:t>
            </a:r>
            <a:r>
              <a:rPr lang="en-US" sz="2000" b="1" dirty="0">
                <a:latin typeface="Segoe UI" pitchFamily="34" charset="0"/>
                <a:cs typeface="Segoe UI" pitchFamily="34" charset="0"/>
              </a:rPr>
              <a:t>build trust and authority </a:t>
            </a:r>
            <a:r>
              <a:rPr lang="en-US" sz="2000" dirty="0">
                <a:latin typeface="Segoe UI" pitchFamily="34" charset="0"/>
                <a:cs typeface="Segoe UI" pitchFamily="34" charset="0"/>
              </a:rPr>
              <a:t>for a website </a:t>
            </a:r>
            <a:r>
              <a:rPr lang="en-US" sz="2000" i="1" u="sng" dirty="0">
                <a:latin typeface="Segoe UI" pitchFamily="34" charset="0"/>
                <a:cs typeface="Segoe UI" pitchFamily="34" charset="0"/>
              </a:rPr>
              <a:t>in its niche</a:t>
            </a:r>
          </a:p>
          <a:p>
            <a:pPr>
              <a:lnSpc>
                <a:spcPct val="150000"/>
              </a:lnSpc>
            </a:pPr>
            <a:r>
              <a:rPr lang="en-US" sz="2000" dirty="0">
                <a:latin typeface="Segoe UI" pitchFamily="34" charset="0"/>
                <a:cs typeface="Segoe UI" pitchFamily="34" charset="0"/>
              </a:rPr>
              <a:t>To </a:t>
            </a:r>
            <a:r>
              <a:rPr lang="en-US" sz="2000" b="1" dirty="0">
                <a:latin typeface="Segoe UI" pitchFamily="34" charset="0"/>
                <a:cs typeface="Segoe UI" pitchFamily="34" charset="0"/>
              </a:rPr>
              <a:t>gain a competitive edge </a:t>
            </a:r>
            <a:r>
              <a:rPr lang="en-US" sz="2000" dirty="0">
                <a:latin typeface="Segoe UI" pitchFamily="34" charset="0"/>
                <a:cs typeface="Segoe UI" pitchFamily="34" charset="0"/>
              </a:rPr>
              <a:t>over other websites in the same industry</a:t>
            </a:r>
          </a:p>
          <a:p>
            <a:endParaRPr lang="en-US" dirty="0"/>
          </a:p>
        </p:txBody>
      </p:sp>
    </p:spTree>
    <p:extLst>
      <p:ext uri="{BB962C8B-B14F-4D97-AF65-F5344CB8AC3E}">
        <p14:creationId xmlns:p14="http://schemas.microsoft.com/office/powerpoint/2010/main" val="514393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000" dirty="0">
                <a:latin typeface="Segoe UI" pitchFamily="34" charset="0"/>
                <a:cs typeface="Segoe UI" pitchFamily="34" charset="0"/>
              </a:rPr>
              <a:t>SEO yields Following benefits to website </a:t>
            </a:r>
            <a:r>
              <a:rPr lang="en-US" sz="2000" dirty="0" smtClean="0">
                <a:latin typeface="Segoe UI" pitchFamily="34" charset="0"/>
                <a:cs typeface="Segoe UI" pitchFamily="34" charset="0"/>
              </a:rPr>
              <a:t>Owners:</a:t>
            </a:r>
            <a:endParaRPr lang="en-US" sz="2000" dirty="0">
              <a:latin typeface="Segoe UI" pitchFamily="34" charset="0"/>
              <a:cs typeface="Segoe UI" pitchFamily="34" charset="0"/>
            </a:endParaRPr>
          </a:p>
          <a:p>
            <a:pPr lvl="1">
              <a:lnSpc>
                <a:spcPct val="150000"/>
              </a:lnSpc>
              <a:buFont typeface="+mj-lt"/>
              <a:buAutoNum type="arabicPeriod"/>
            </a:pPr>
            <a:r>
              <a:rPr lang="en-US" sz="2000" dirty="0">
                <a:latin typeface="Segoe UI" pitchFamily="34" charset="0"/>
                <a:cs typeface="Segoe UI" pitchFamily="34" charset="0"/>
              </a:rPr>
              <a:t>Generates more traffic</a:t>
            </a:r>
          </a:p>
          <a:p>
            <a:pPr lvl="1">
              <a:lnSpc>
                <a:spcPct val="150000"/>
              </a:lnSpc>
              <a:buFont typeface="+mj-lt"/>
              <a:buAutoNum type="arabicPeriod"/>
            </a:pPr>
            <a:r>
              <a:rPr lang="en-US" sz="2000" dirty="0">
                <a:latin typeface="Segoe UI" pitchFamily="34" charset="0"/>
                <a:cs typeface="Segoe UI" pitchFamily="34" charset="0"/>
              </a:rPr>
              <a:t>Consistent traffic</a:t>
            </a:r>
          </a:p>
          <a:p>
            <a:pPr lvl="1">
              <a:lnSpc>
                <a:spcPct val="150000"/>
              </a:lnSpc>
              <a:buFont typeface="+mj-lt"/>
              <a:buAutoNum type="arabicPeriod"/>
            </a:pPr>
            <a:r>
              <a:rPr lang="en-US" sz="2000" dirty="0">
                <a:latin typeface="Segoe UI" pitchFamily="34" charset="0"/>
                <a:cs typeface="Segoe UI" pitchFamily="34" charset="0"/>
              </a:rPr>
              <a:t>Improves user experience</a:t>
            </a:r>
          </a:p>
          <a:p>
            <a:pPr lvl="1">
              <a:lnSpc>
                <a:spcPct val="150000"/>
              </a:lnSpc>
              <a:buFont typeface="+mj-lt"/>
              <a:buAutoNum type="arabicPeriod"/>
            </a:pPr>
            <a:r>
              <a:rPr lang="en-US" sz="2000" dirty="0">
                <a:latin typeface="Segoe UI" pitchFamily="34" charset="0"/>
                <a:cs typeface="Segoe UI" pitchFamily="34" charset="0"/>
              </a:rPr>
              <a:t>Yields high ROI</a:t>
            </a:r>
          </a:p>
          <a:p>
            <a:endParaRPr lang="en-US" sz="2800" b="1" dirty="0" smtClean="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latin typeface="Segoe UI" pitchFamily="34" charset="0"/>
                <a:cs typeface="Segoe UI" pitchFamily="34" charset="0"/>
              </a:rPr>
              <a:t>Importance of SEO</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070645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1800" b="1" dirty="0" smtClean="0">
                <a:latin typeface="Segoe UI" pitchFamily="34" charset="0"/>
                <a:cs typeface="Segoe UI" pitchFamily="34" charset="0"/>
              </a:rPr>
              <a:t>SEO </a:t>
            </a:r>
            <a:r>
              <a:rPr lang="en-US" sz="1800" dirty="0" smtClean="0">
                <a:latin typeface="Segoe UI" pitchFamily="34" charset="0"/>
                <a:cs typeface="Segoe UI" pitchFamily="34" charset="0"/>
                <a:sym typeface="Wingdings" pitchFamily="2" charset="2"/>
              </a:rPr>
              <a:t> Search Engine Optimization</a:t>
            </a:r>
          </a:p>
          <a:p>
            <a:pPr>
              <a:lnSpc>
                <a:spcPct val="150000"/>
              </a:lnSpc>
            </a:pPr>
            <a:r>
              <a:rPr lang="en-US" sz="1800" b="1" dirty="0" smtClean="0">
                <a:latin typeface="Segoe UI" pitchFamily="34" charset="0"/>
                <a:cs typeface="Segoe UI" pitchFamily="34" charset="0"/>
                <a:sym typeface="Wingdings" pitchFamily="2" charset="2"/>
              </a:rPr>
              <a:t>Search ?!?</a:t>
            </a:r>
            <a:r>
              <a:rPr lang="en-US" sz="1800" b="1" dirty="0">
                <a:latin typeface="Segoe UI" pitchFamily="34" charset="0"/>
                <a:cs typeface="Segoe UI" pitchFamily="34" charset="0"/>
                <a:sym typeface="Wingdings" pitchFamily="2" charset="2"/>
              </a:rPr>
              <a:t> </a:t>
            </a:r>
            <a:endParaRPr lang="en-US" sz="1800" b="1" dirty="0" smtClean="0">
              <a:latin typeface="Segoe UI" pitchFamily="34" charset="0"/>
              <a:cs typeface="Segoe UI" pitchFamily="34" charset="0"/>
              <a:sym typeface="Wingdings" pitchFamily="2" charset="2"/>
            </a:endParaRPr>
          </a:p>
          <a:p>
            <a:pPr>
              <a:lnSpc>
                <a:spcPct val="150000"/>
              </a:lnSpc>
            </a:pPr>
            <a:r>
              <a:rPr lang="en-US" sz="1800" dirty="0" smtClean="0">
                <a:latin typeface="Segoe UI" pitchFamily="34" charset="0"/>
                <a:cs typeface="Segoe UI" pitchFamily="34" charset="0"/>
              </a:rPr>
              <a:t>“The process of finding information or resources on the internet using a search engine like Bing or </a:t>
            </a:r>
            <a:r>
              <a:rPr lang="en-US" sz="1800" b="1" dirty="0">
                <a:latin typeface="Segoe UI" pitchFamily="34" charset="0"/>
                <a:cs typeface="Segoe UI" pitchFamily="34" charset="0"/>
              </a:rPr>
              <a:t>Google</a:t>
            </a:r>
            <a:r>
              <a:rPr lang="en-US" sz="1800" dirty="0" smtClean="0">
                <a:latin typeface="Segoe UI" pitchFamily="34" charset="0"/>
                <a:cs typeface="Segoe UI" pitchFamily="34" charset="0"/>
              </a:rPr>
              <a:t>.”</a:t>
            </a:r>
          </a:p>
          <a:p>
            <a:pPr>
              <a:lnSpc>
                <a:spcPct val="150000"/>
              </a:lnSpc>
            </a:pPr>
            <a:endParaRPr lang="en-US" sz="2000" dirty="0">
              <a:latin typeface="Segoe UI" pitchFamily="34" charset="0"/>
              <a:cs typeface="Segoe UI" pitchFamily="34" charset="0"/>
            </a:endParaRPr>
          </a:p>
          <a:p>
            <a:pPr>
              <a:lnSpc>
                <a:spcPct val="150000"/>
              </a:lnSpc>
            </a:pPr>
            <a:endParaRPr lang="en-US" sz="2000" dirty="0" smtClean="0">
              <a:latin typeface="Segoe UI" pitchFamily="34" charset="0"/>
              <a:cs typeface="Segoe UI" pitchFamily="34" charset="0"/>
            </a:endParaRPr>
          </a:p>
          <a:p>
            <a:pPr marL="0" indent="0">
              <a:lnSpc>
                <a:spcPct val="150000"/>
              </a:lnSpc>
              <a:buNone/>
            </a:pPr>
            <a:endParaRPr lang="en-US" sz="1800" dirty="0" smtClean="0">
              <a:latin typeface="Segoe UI" pitchFamily="34" charset="0"/>
              <a:cs typeface="Segoe UI" pitchFamily="34" charset="0"/>
            </a:endParaRPr>
          </a:p>
          <a:p>
            <a:pPr>
              <a:lnSpc>
                <a:spcPct val="150000"/>
              </a:lnSpc>
            </a:pPr>
            <a:endParaRPr lang="en-US" sz="1800" dirty="0" smtClean="0">
              <a:latin typeface="Segoe UI" pitchFamily="34" charset="0"/>
              <a:cs typeface="Segoe UI" pitchFamily="34" charset="0"/>
            </a:endParaRPr>
          </a:p>
          <a:p>
            <a:pPr lvl="0">
              <a:lnSpc>
                <a:spcPct val="150000"/>
              </a:lnSpc>
            </a:pPr>
            <a:r>
              <a:rPr lang="en-US" sz="1800" dirty="0" smtClean="0"/>
              <a:t>Need </a:t>
            </a:r>
            <a:r>
              <a:rPr lang="en-US" sz="1800" dirty="0"/>
              <a:t>is something that is essential or necessary for survival</a:t>
            </a:r>
            <a:r>
              <a:rPr lang="en-US" sz="1800"/>
              <a:t>, </a:t>
            </a:r>
            <a:r>
              <a:rPr lang="en-US" sz="1800" smtClean="0"/>
              <a:t>while </a:t>
            </a:r>
            <a:r>
              <a:rPr lang="en-US" sz="1800" dirty="0"/>
              <a:t>want is something that is desired or wished for but not essential.</a:t>
            </a:r>
          </a:p>
        </p:txBody>
      </p:sp>
      <p:sp>
        <p:nvSpPr>
          <p:cNvPr id="2" name="Title 1"/>
          <p:cNvSpPr>
            <a:spLocks noGrp="1"/>
          </p:cNvSpPr>
          <p:nvPr>
            <p:ph type="title"/>
          </p:nvPr>
        </p:nvSpPr>
        <p:spPr/>
        <p:txBody>
          <a:bodyPr>
            <a:normAutofit/>
          </a:bodyPr>
          <a:lstStyle/>
          <a:p>
            <a:r>
              <a:rPr lang="en-US" sz="3200" b="1" dirty="0"/>
              <a:t>SEO </a:t>
            </a:r>
            <a:r>
              <a:rPr lang="en-US" sz="3200" b="1" dirty="0" smtClean="0"/>
              <a:t>Introduction</a:t>
            </a:r>
            <a:endParaRPr lang="en-US" sz="3200" b="1" dirty="0">
              <a:latin typeface="Segoe UI" pitchFamily="34" charset="0"/>
              <a:cs typeface="Segoe UI" pitchFamily="34" charset="0"/>
            </a:endParaRPr>
          </a:p>
        </p:txBody>
      </p:sp>
      <p:sp>
        <p:nvSpPr>
          <p:cNvPr id="24" name="TextBox 23"/>
          <p:cNvSpPr txBox="1"/>
          <p:nvPr/>
        </p:nvSpPr>
        <p:spPr>
          <a:xfrm>
            <a:off x="914400" y="3810000"/>
            <a:ext cx="1974382" cy="954107"/>
          </a:xfrm>
          <a:prstGeom prst="rect">
            <a:avLst/>
          </a:prstGeom>
          <a:noFill/>
        </p:spPr>
        <p:txBody>
          <a:bodyPr wrap="square" rtlCol="0">
            <a:spAutoFit/>
          </a:bodyPr>
          <a:lstStyle/>
          <a:p>
            <a:pPr lvl="0" algn="ctr"/>
            <a:r>
              <a:rPr lang="en-US" sz="1400" dirty="0" smtClean="0">
                <a:solidFill>
                  <a:srgbClr val="2805FB"/>
                </a:solidFill>
              </a:rPr>
              <a:t>Food</a:t>
            </a:r>
            <a:r>
              <a:rPr lang="en-US" sz="1400" dirty="0">
                <a:solidFill>
                  <a:srgbClr val="2805FB"/>
                </a:solidFill>
              </a:rPr>
              <a:t>, water, shelter, clothing, healthcare, hygiene, sleep, safety, education.</a:t>
            </a:r>
          </a:p>
        </p:txBody>
      </p:sp>
      <p:sp>
        <p:nvSpPr>
          <p:cNvPr id="25" name="TextBox 24"/>
          <p:cNvSpPr txBox="1"/>
          <p:nvPr/>
        </p:nvSpPr>
        <p:spPr>
          <a:xfrm>
            <a:off x="6483818" y="3810000"/>
            <a:ext cx="1974382" cy="954107"/>
          </a:xfrm>
          <a:prstGeom prst="rect">
            <a:avLst/>
          </a:prstGeom>
          <a:noFill/>
        </p:spPr>
        <p:txBody>
          <a:bodyPr wrap="square" rtlCol="0">
            <a:spAutoFit/>
          </a:bodyPr>
          <a:lstStyle/>
          <a:p>
            <a:pPr lvl="0" algn="ctr"/>
            <a:r>
              <a:rPr lang="en-US" sz="1400" dirty="0">
                <a:solidFill>
                  <a:srgbClr val="8F0EC2"/>
                </a:solidFill>
              </a:rPr>
              <a:t>Pizza, soda, mansion, designer clothes, spa, Netflix, vacation, sports car</a:t>
            </a:r>
          </a:p>
        </p:txBody>
      </p:sp>
      <p:sp>
        <p:nvSpPr>
          <p:cNvPr id="13" name="TextBox 12"/>
          <p:cNvSpPr txBox="1"/>
          <p:nvPr/>
        </p:nvSpPr>
        <p:spPr>
          <a:xfrm>
            <a:off x="4038600" y="3200401"/>
            <a:ext cx="1066800" cy="360257"/>
          </a:xfrm>
          <a:prstGeom prst="rect">
            <a:avLst/>
          </a:prstGeom>
          <a:noFill/>
        </p:spPr>
        <p:txBody>
          <a:bodyPr wrap="square" rtlCol="0">
            <a:spAutoFit/>
          </a:bodyPr>
          <a:lstStyle/>
          <a:p>
            <a:r>
              <a:rPr lang="en-US" sz="2000" b="1" dirty="0" smtClean="0">
                <a:solidFill>
                  <a:schemeClr val="accent6">
                    <a:lumMod val="75000"/>
                  </a:schemeClr>
                </a:solidFill>
              </a:rPr>
              <a:t>SEARCH</a:t>
            </a:r>
            <a:endParaRPr lang="en-US" b="1" dirty="0">
              <a:solidFill>
                <a:schemeClr val="accent6">
                  <a:lumMod val="75000"/>
                </a:schemeClr>
              </a:solidFill>
            </a:endParaRPr>
          </a:p>
        </p:txBody>
      </p:sp>
      <p:sp>
        <p:nvSpPr>
          <p:cNvPr id="14" name="TextBox 13"/>
          <p:cNvSpPr txBox="1"/>
          <p:nvPr/>
        </p:nvSpPr>
        <p:spPr>
          <a:xfrm>
            <a:off x="2888782" y="4023946"/>
            <a:ext cx="914400" cy="360257"/>
          </a:xfrm>
          <a:prstGeom prst="rect">
            <a:avLst/>
          </a:prstGeom>
          <a:noFill/>
        </p:spPr>
        <p:txBody>
          <a:bodyPr wrap="square" rtlCol="0">
            <a:spAutoFit/>
          </a:bodyPr>
          <a:lstStyle/>
          <a:p>
            <a:r>
              <a:rPr lang="en-US" sz="2000" b="1" dirty="0" smtClean="0">
                <a:solidFill>
                  <a:srgbClr val="2805FB"/>
                </a:solidFill>
              </a:rPr>
              <a:t>NEED</a:t>
            </a:r>
            <a:endParaRPr lang="en-US" b="1" dirty="0">
              <a:solidFill>
                <a:srgbClr val="2805FB"/>
              </a:solidFill>
            </a:endParaRPr>
          </a:p>
        </p:txBody>
      </p:sp>
      <p:sp>
        <p:nvSpPr>
          <p:cNvPr id="15" name="TextBox 14"/>
          <p:cNvSpPr txBox="1"/>
          <p:nvPr/>
        </p:nvSpPr>
        <p:spPr>
          <a:xfrm>
            <a:off x="5410200" y="4054316"/>
            <a:ext cx="876300" cy="360257"/>
          </a:xfrm>
          <a:prstGeom prst="rect">
            <a:avLst/>
          </a:prstGeom>
          <a:noFill/>
        </p:spPr>
        <p:txBody>
          <a:bodyPr wrap="square" rtlCol="0">
            <a:spAutoFit/>
          </a:bodyPr>
          <a:lstStyle/>
          <a:p>
            <a:r>
              <a:rPr lang="en-US" sz="2000" b="1" dirty="0" smtClean="0">
                <a:solidFill>
                  <a:srgbClr val="8F0EC2"/>
                </a:solidFill>
              </a:rPr>
              <a:t>WANT</a:t>
            </a:r>
            <a:endParaRPr lang="en-US" b="1" dirty="0">
              <a:solidFill>
                <a:srgbClr val="8F0EC2"/>
              </a:solidFill>
            </a:endParaRPr>
          </a:p>
        </p:txBody>
      </p:sp>
      <p:cxnSp>
        <p:nvCxnSpPr>
          <p:cNvPr id="17" name="Straight Arrow Connector 16"/>
          <p:cNvCxnSpPr/>
          <p:nvPr/>
        </p:nvCxnSpPr>
        <p:spPr>
          <a:xfrm flipV="1">
            <a:off x="3288832" y="3575843"/>
            <a:ext cx="1028700" cy="463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0"/>
          </p:cNvCxnSpPr>
          <p:nvPr/>
        </p:nvCxnSpPr>
        <p:spPr>
          <a:xfrm flipH="1" flipV="1">
            <a:off x="4800600" y="3560658"/>
            <a:ext cx="1047750" cy="493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4452799" y="3255647"/>
            <a:ext cx="343076" cy="27197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3752248" y="4821343"/>
            <a:ext cx="1905000" cy="360257"/>
          </a:xfrm>
          <a:prstGeom prst="rect">
            <a:avLst/>
          </a:prstGeom>
          <a:noFill/>
        </p:spPr>
        <p:txBody>
          <a:bodyPr wrap="square" rtlCol="0">
            <a:spAutoFit/>
          </a:bodyPr>
          <a:lstStyle/>
          <a:p>
            <a:r>
              <a:rPr lang="en-US" sz="2000" b="1" dirty="0" smtClean="0">
                <a:solidFill>
                  <a:srgbClr val="1FAD03"/>
                </a:solidFill>
              </a:rPr>
              <a:t>SEARCH INTENT</a:t>
            </a:r>
            <a:endParaRPr lang="en-US" b="1" dirty="0">
              <a:solidFill>
                <a:srgbClr val="1FAD03"/>
              </a:solidFill>
            </a:endParaRPr>
          </a:p>
        </p:txBody>
      </p:sp>
    </p:spTree>
    <p:extLst>
      <p:ext uri="{BB962C8B-B14F-4D97-AF65-F5344CB8AC3E}">
        <p14:creationId xmlns:p14="http://schemas.microsoft.com/office/powerpoint/2010/main" val="18426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500"/>
                                        <p:tgtEl>
                                          <p:spTgt spid="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p:bldP spid="25" grpId="0"/>
      <p:bldP spid="13" grpId="0"/>
      <p:bldP spid="14" grpId="0"/>
      <p:bldP spid="15" grpId="0"/>
      <p:bldP spid="22" grpId="0"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buNone/>
            </a:pPr>
            <a:r>
              <a:rPr lang="en-US" sz="2000" b="1" dirty="0" smtClean="0">
                <a:latin typeface="Segoe UI" pitchFamily="34" charset="0"/>
                <a:cs typeface="Segoe UI" pitchFamily="34" charset="0"/>
              </a:rPr>
              <a:t>Quality Content: </a:t>
            </a:r>
            <a:r>
              <a:rPr lang="en-US" sz="2000" dirty="0" smtClean="0">
                <a:latin typeface="Segoe UI" pitchFamily="34" charset="0"/>
                <a:cs typeface="Segoe UI" pitchFamily="34" charset="0"/>
              </a:rPr>
              <a:t>Create </a:t>
            </a:r>
            <a:r>
              <a:rPr lang="en-US" sz="2000" dirty="0">
                <a:latin typeface="Segoe UI" pitchFamily="34" charset="0"/>
                <a:cs typeface="Segoe UI" pitchFamily="34" charset="0"/>
              </a:rPr>
              <a:t>valuable, relevant, and engaging content that addresses users' needs and interests.</a:t>
            </a:r>
          </a:p>
          <a:p>
            <a:pPr marL="0" indent="0">
              <a:buNone/>
            </a:pPr>
            <a:r>
              <a:rPr lang="en-US" sz="2000" b="1" dirty="0" smtClean="0">
                <a:latin typeface="Segoe UI" pitchFamily="34" charset="0"/>
                <a:cs typeface="Segoe UI" pitchFamily="34" charset="0"/>
              </a:rPr>
              <a:t>Keyword Optimization: </a:t>
            </a:r>
            <a:r>
              <a:rPr lang="en-US" sz="2000" dirty="0">
                <a:latin typeface="Segoe UI" pitchFamily="34" charset="0"/>
                <a:cs typeface="Segoe UI" pitchFamily="34" charset="0"/>
              </a:rPr>
              <a:t>Research and use relevant keywords </a:t>
            </a:r>
            <a:r>
              <a:rPr lang="en-US" sz="2000" i="1" dirty="0">
                <a:latin typeface="Segoe UI" pitchFamily="34" charset="0"/>
                <a:cs typeface="Segoe UI" pitchFamily="34" charset="0"/>
              </a:rPr>
              <a:t>strategically</a:t>
            </a:r>
            <a:r>
              <a:rPr lang="en-US" sz="2000" dirty="0">
                <a:latin typeface="Segoe UI" pitchFamily="34" charset="0"/>
                <a:cs typeface="Segoe UI" pitchFamily="34" charset="0"/>
              </a:rPr>
              <a:t> </a:t>
            </a:r>
            <a:r>
              <a:rPr lang="en-US" sz="2000" u="sng" dirty="0">
                <a:latin typeface="Segoe UI" pitchFamily="34" charset="0"/>
                <a:cs typeface="Segoe UI" pitchFamily="34" charset="0"/>
              </a:rPr>
              <a:t>throughout your </a:t>
            </a:r>
            <a:r>
              <a:rPr lang="en-US" sz="2000" u="sng" dirty="0" smtClean="0">
                <a:latin typeface="Segoe UI" pitchFamily="34" charset="0"/>
                <a:cs typeface="Segoe UI" pitchFamily="34" charset="0"/>
              </a:rPr>
              <a:t>content.</a:t>
            </a:r>
          </a:p>
          <a:p>
            <a:pPr marL="0" indent="0">
              <a:buNone/>
            </a:pPr>
            <a:r>
              <a:rPr lang="en-US" sz="2000" b="1" dirty="0" smtClean="0">
                <a:latin typeface="Segoe UI" pitchFamily="34" charset="0"/>
                <a:cs typeface="Segoe UI" pitchFamily="34" charset="0"/>
              </a:rPr>
              <a:t>Mobile-Friendliness: </a:t>
            </a:r>
            <a:r>
              <a:rPr lang="en-US" sz="2000" dirty="0">
                <a:latin typeface="Segoe UI" pitchFamily="34" charset="0"/>
                <a:cs typeface="Segoe UI" pitchFamily="34" charset="0"/>
              </a:rPr>
              <a:t>Ensure your website is optimized for mobile devices to provide a seamless user experience.</a:t>
            </a:r>
          </a:p>
          <a:p>
            <a:pPr marL="0" indent="0">
              <a:buNone/>
            </a:pPr>
            <a:r>
              <a:rPr lang="en-US" sz="2000" b="1" dirty="0" smtClean="0">
                <a:latin typeface="Segoe UI" pitchFamily="34" charset="0"/>
                <a:cs typeface="Segoe UI" pitchFamily="34" charset="0"/>
              </a:rPr>
              <a:t>Page Speed</a:t>
            </a:r>
            <a:r>
              <a:rPr lang="en-US" sz="2000" dirty="0" smtClean="0">
                <a:latin typeface="Segoe UI" pitchFamily="34" charset="0"/>
                <a:cs typeface="Segoe UI" pitchFamily="34" charset="0"/>
              </a:rPr>
              <a:t>: </a:t>
            </a:r>
            <a:r>
              <a:rPr lang="en-US" sz="2000" dirty="0">
                <a:latin typeface="Segoe UI" pitchFamily="34" charset="0"/>
                <a:cs typeface="Segoe UI" pitchFamily="34" charset="0"/>
              </a:rPr>
              <a:t>Improve loading times to enhance user experience and decrease bounce rates.</a:t>
            </a:r>
          </a:p>
          <a:p>
            <a:pPr marL="0" indent="0">
              <a:buNone/>
            </a:pPr>
            <a:r>
              <a:rPr lang="en-US" sz="2000" b="1" dirty="0" smtClean="0">
                <a:latin typeface="Segoe UI" pitchFamily="34" charset="0"/>
                <a:cs typeface="Segoe UI" pitchFamily="34" charset="0"/>
              </a:rPr>
              <a:t>Technical SEO: </a:t>
            </a:r>
            <a:r>
              <a:rPr lang="en-US" sz="2000" dirty="0">
                <a:latin typeface="Segoe UI" pitchFamily="34" charset="0"/>
                <a:cs typeface="Segoe UI" pitchFamily="34" charset="0"/>
              </a:rPr>
              <a:t>Optimize technical aspects such as </a:t>
            </a:r>
            <a:r>
              <a:rPr lang="en-US" sz="2000" dirty="0" smtClean="0">
                <a:latin typeface="Segoe UI" pitchFamily="34" charset="0"/>
                <a:cs typeface="Segoe UI" pitchFamily="34" charset="0"/>
              </a:rPr>
              <a:t>site </a:t>
            </a:r>
            <a:r>
              <a:rPr lang="en-US" sz="2000" dirty="0">
                <a:latin typeface="Segoe UI" pitchFamily="34" charset="0"/>
                <a:cs typeface="Segoe UI" pitchFamily="34" charset="0"/>
              </a:rPr>
              <a:t>structure, </a:t>
            </a:r>
            <a:r>
              <a:rPr lang="en-US" sz="2000" dirty="0" smtClean="0">
                <a:latin typeface="Segoe UI" pitchFamily="34" charset="0"/>
                <a:cs typeface="Segoe UI" pitchFamily="34" charset="0"/>
              </a:rPr>
              <a:t>URL structure ,etc., </a:t>
            </a:r>
            <a:r>
              <a:rPr lang="en-US" sz="2000" dirty="0" smtClean="0">
                <a:latin typeface="Segoe UI" pitchFamily="34" charset="0"/>
                <a:cs typeface="Segoe UI" pitchFamily="34" charset="0"/>
                <a:sym typeface="Wingdings" pitchFamily="2" charset="2"/>
              </a:rPr>
              <a:t> Make it attractive for search engine crawlers.</a:t>
            </a:r>
            <a:endParaRPr lang="en-US" sz="2000" dirty="0">
              <a:latin typeface="Segoe UI" pitchFamily="34" charset="0"/>
              <a:cs typeface="Segoe UI" pitchFamily="34" charset="0"/>
            </a:endParaRPr>
          </a:p>
          <a:p>
            <a:pPr marL="0" indent="0">
              <a:buNone/>
            </a:pPr>
            <a:r>
              <a:rPr lang="en-US" sz="2000" b="1" dirty="0" smtClean="0">
                <a:latin typeface="Segoe UI" pitchFamily="34" charset="0"/>
                <a:cs typeface="Segoe UI" pitchFamily="34" charset="0"/>
              </a:rPr>
              <a:t>Backlinks: </a:t>
            </a:r>
            <a:r>
              <a:rPr lang="en-US" sz="2000" dirty="0">
                <a:latin typeface="Segoe UI" pitchFamily="34" charset="0"/>
                <a:cs typeface="Segoe UI" pitchFamily="34" charset="0"/>
              </a:rPr>
              <a:t>Earn high-quality backlinks from authoritative </a:t>
            </a:r>
            <a:r>
              <a:rPr lang="en-US" sz="2000" dirty="0" smtClean="0">
                <a:latin typeface="Segoe UI" pitchFamily="34" charset="0"/>
                <a:cs typeface="Segoe UI" pitchFamily="34" charset="0"/>
              </a:rPr>
              <a:t>websites </a:t>
            </a:r>
            <a:r>
              <a:rPr lang="en-US" sz="2000" dirty="0">
                <a:latin typeface="Segoe UI" pitchFamily="34" charset="0"/>
                <a:cs typeface="Segoe UI" pitchFamily="34" charset="0"/>
              </a:rPr>
              <a:t>to increase your site's authority and trustworthiness</a:t>
            </a:r>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SEO Success Factors</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2098448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buNone/>
            </a:pPr>
            <a:r>
              <a:rPr lang="en-US" sz="2000" b="1" dirty="0">
                <a:latin typeface="Segoe UI" pitchFamily="34" charset="0"/>
                <a:cs typeface="Segoe UI" pitchFamily="34" charset="0"/>
              </a:rPr>
              <a:t>User Experience (UX): </a:t>
            </a:r>
            <a:r>
              <a:rPr lang="en-US" sz="2000" dirty="0">
                <a:latin typeface="Segoe UI" pitchFamily="34" charset="0"/>
                <a:cs typeface="Segoe UI" pitchFamily="34" charset="0"/>
              </a:rPr>
              <a:t>Focus on providing a positive user experience through intuitive navigation, clear calls-to-action, and easy-to-use interfaces.</a:t>
            </a:r>
          </a:p>
          <a:p>
            <a:pPr marL="0" indent="0">
              <a:buNone/>
            </a:pPr>
            <a:r>
              <a:rPr lang="en-US" sz="2000" b="1" dirty="0" smtClean="0">
                <a:latin typeface="Segoe UI" pitchFamily="34" charset="0"/>
                <a:cs typeface="Segoe UI" pitchFamily="34" charset="0"/>
              </a:rPr>
              <a:t>On-Page Optimization: </a:t>
            </a:r>
            <a:r>
              <a:rPr lang="en-US" sz="2000" dirty="0">
                <a:latin typeface="Segoe UI" pitchFamily="34" charset="0"/>
                <a:cs typeface="Segoe UI" pitchFamily="34" charset="0"/>
              </a:rPr>
              <a:t>Optimize meta titles, descriptions, headings, and image alt texts to improve search engine visibility.</a:t>
            </a:r>
          </a:p>
          <a:p>
            <a:pPr marL="0" indent="0">
              <a:buNone/>
            </a:pPr>
            <a:r>
              <a:rPr lang="en-US" sz="2000" b="1" dirty="0" smtClean="0">
                <a:latin typeface="Segoe UI" pitchFamily="34" charset="0"/>
                <a:cs typeface="Segoe UI" pitchFamily="34" charset="0"/>
              </a:rPr>
              <a:t>Local SEO: </a:t>
            </a:r>
            <a:r>
              <a:rPr lang="en-US" sz="2000" dirty="0">
                <a:latin typeface="Segoe UI" pitchFamily="34" charset="0"/>
                <a:cs typeface="Segoe UI" pitchFamily="34" charset="0"/>
              </a:rPr>
              <a:t>If applicable, optimize your website for local search by claiming your Google My Business listing and ensuring consistent NAP (Name, Address, Phone Number) information across online platforms.</a:t>
            </a:r>
          </a:p>
          <a:p>
            <a:pPr marL="0" indent="0">
              <a:buNone/>
            </a:pPr>
            <a:r>
              <a:rPr lang="en-US" sz="2000" b="1" dirty="0" smtClean="0">
                <a:latin typeface="Segoe UI" pitchFamily="34" charset="0"/>
                <a:cs typeface="Segoe UI" pitchFamily="34" charset="0"/>
              </a:rPr>
              <a:t>Analytics </a:t>
            </a:r>
            <a:r>
              <a:rPr lang="en-US" sz="2000" b="1" dirty="0">
                <a:latin typeface="Segoe UI" pitchFamily="34" charset="0"/>
                <a:cs typeface="Segoe UI" pitchFamily="34" charset="0"/>
              </a:rPr>
              <a:t>and </a:t>
            </a:r>
            <a:r>
              <a:rPr lang="en-US" sz="2000" b="1" dirty="0" smtClean="0">
                <a:latin typeface="Segoe UI" pitchFamily="34" charset="0"/>
                <a:cs typeface="Segoe UI" pitchFamily="34" charset="0"/>
              </a:rPr>
              <a:t>Monitoring: </a:t>
            </a:r>
            <a:r>
              <a:rPr lang="en-US" sz="2000" dirty="0">
                <a:latin typeface="Segoe UI" pitchFamily="34" charset="0"/>
                <a:cs typeface="Segoe UI" pitchFamily="34" charset="0"/>
              </a:rPr>
              <a:t>Regularly monitor your website's performance using tools like </a:t>
            </a:r>
            <a:r>
              <a:rPr lang="en-US" sz="2000" i="1" dirty="0">
                <a:latin typeface="Segoe UI" pitchFamily="34" charset="0"/>
                <a:cs typeface="Segoe UI" pitchFamily="34" charset="0"/>
              </a:rPr>
              <a:t>Google Analytics </a:t>
            </a:r>
            <a:r>
              <a:rPr lang="en-US" sz="2000" dirty="0">
                <a:latin typeface="Segoe UI" pitchFamily="34" charset="0"/>
                <a:cs typeface="Segoe UI" pitchFamily="34" charset="0"/>
              </a:rPr>
              <a:t>and </a:t>
            </a:r>
            <a:r>
              <a:rPr lang="en-US" sz="2000" i="1" dirty="0">
                <a:latin typeface="Segoe UI" pitchFamily="34" charset="0"/>
                <a:cs typeface="Segoe UI" pitchFamily="34" charset="0"/>
              </a:rPr>
              <a:t>Google Search Console </a:t>
            </a:r>
            <a:r>
              <a:rPr lang="en-US" sz="2000" dirty="0">
                <a:latin typeface="Segoe UI" pitchFamily="34" charset="0"/>
                <a:cs typeface="Segoe UI" pitchFamily="34" charset="0"/>
              </a:rPr>
              <a:t>to track progress and identify areas for improvement.</a:t>
            </a:r>
          </a:p>
          <a:p>
            <a:pPr marL="0" indent="0" algn="ctr">
              <a:buNone/>
            </a:pPr>
            <a:endParaRPr lang="en-US" sz="20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t>SEO Success </a:t>
            </a:r>
            <a:r>
              <a:rPr lang="en-US" sz="3200" b="1" dirty="0" smtClean="0"/>
              <a:t>Factors..</a:t>
            </a:r>
            <a:r>
              <a:rPr lang="en-US" sz="3200" b="1" dirty="0" err="1" smtClean="0"/>
              <a:t>cont</a:t>
            </a:r>
            <a:r>
              <a:rPr lang="en-US" sz="3200" b="1" dirty="0" smtClean="0"/>
              <a:t>..</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405070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buNone/>
            </a:pPr>
            <a:r>
              <a:rPr lang="en-US" sz="2000" b="1" dirty="0">
                <a:latin typeface="Segoe UI" pitchFamily="34" charset="0"/>
                <a:cs typeface="Segoe UI" pitchFamily="34" charset="0"/>
              </a:rPr>
              <a:t>Push </a:t>
            </a:r>
            <a:r>
              <a:rPr lang="en-US" sz="2000" b="1" dirty="0" smtClean="0">
                <a:latin typeface="Segoe UI" pitchFamily="34" charset="0"/>
                <a:cs typeface="Segoe UI" pitchFamily="34" charset="0"/>
              </a:rPr>
              <a:t>Marketing:</a:t>
            </a:r>
            <a:endParaRPr lang="en-US" sz="2000" b="1" dirty="0">
              <a:latin typeface="Segoe UI" pitchFamily="34" charset="0"/>
              <a:cs typeface="Segoe UI" pitchFamily="34" charset="0"/>
            </a:endParaRPr>
          </a:p>
          <a:p>
            <a:pPr marL="0" indent="0">
              <a:lnSpc>
                <a:spcPct val="150000"/>
              </a:lnSpc>
              <a:buNone/>
            </a:pPr>
            <a:r>
              <a:rPr lang="en-US" sz="2000" dirty="0" smtClean="0">
                <a:latin typeface="Segoe UI" pitchFamily="34" charset="0"/>
                <a:cs typeface="Segoe UI" pitchFamily="34" charset="0"/>
              </a:rPr>
              <a:t>“Push </a:t>
            </a:r>
            <a:r>
              <a:rPr lang="en-US" sz="2000" dirty="0">
                <a:latin typeface="Segoe UI" pitchFamily="34" charset="0"/>
                <a:cs typeface="Segoe UI" pitchFamily="34" charset="0"/>
              </a:rPr>
              <a:t>marketing is a traditional approach where businesses actively push their products or services to potential customers</a:t>
            </a:r>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p>
            <a:pPr>
              <a:lnSpc>
                <a:spcPct val="150000"/>
              </a:lnSpc>
            </a:pPr>
            <a:r>
              <a:rPr lang="en-US" sz="2000" dirty="0" smtClean="0">
                <a:latin typeface="Segoe UI" pitchFamily="34" charset="0"/>
                <a:cs typeface="Segoe UI" pitchFamily="34" charset="0"/>
              </a:rPr>
              <a:t>Involves </a:t>
            </a:r>
            <a:r>
              <a:rPr lang="en-US" sz="2000" dirty="0">
                <a:latin typeface="Segoe UI" pitchFamily="34" charset="0"/>
                <a:cs typeface="Segoe UI" pitchFamily="34" charset="0"/>
              </a:rPr>
              <a:t>promotional </a:t>
            </a:r>
            <a:r>
              <a:rPr lang="en-US" sz="2000" dirty="0" smtClean="0">
                <a:latin typeface="Segoe UI" pitchFamily="34" charset="0"/>
                <a:cs typeface="Segoe UI" pitchFamily="34" charset="0"/>
              </a:rPr>
              <a:t>efforts </a:t>
            </a:r>
          </a:p>
          <a:p>
            <a:pPr lvl="1">
              <a:lnSpc>
                <a:spcPct val="150000"/>
              </a:lnSpc>
            </a:pPr>
            <a:r>
              <a:rPr lang="en-US" sz="1600" dirty="0" smtClean="0">
                <a:latin typeface="Segoe UI" pitchFamily="34" charset="0"/>
                <a:cs typeface="Segoe UI" pitchFamily="34" charset="0"/>
              </a:rPr>
              <a:t>(customer is not </a:t>
            </a:r>
            <a:r>
              <a:rPr lang="en-US" sz="1600" dirty="0">
                <a:latin typeface="Segoe UI" pitchFamily="34" charset="0"/>
                <a:cs typeface="Segoe UI" pitchFamily="34" charset="0"/>
              </a:rPr>
              <a:t>actively seeking </a:t>
            </a:r>
            <a:r>
              <a:rPr lang="en-US" sz="1600" dirty="0" smtClean="0">
                <a:latin typeface="Segoe UI" pitchFamily="34" charset="0"/>
                <a:cs typeface="Segoe UI" pitchFamily="34" charset="0"/>
              </a:rPr>
              <a:t>it, rather the product/service is pushed to become visible..).</a:t>
            </a:r>
            <a:endParaRPr lang="en-US" sz="1600" dirty="0">
              <a:latin typeface="Segoe UI" pitchFamily="34" charset="0"/>
              <a:cs typeface="Segoe UI" pitchFamily="34" charset="0"/>
            </a:endParaRPr>
          </a:p>
          <a:p>
            <a:pPr>
              <a:lnSpc>
                <a:spcPct val="150000"/>
              </a:lnSpc>
            </a:pPr>
            <a:r>
              <a:rPr lang="en-US" sz="2000" b="1" dirty="0">
                <a:solidFill>
                  <a:srgbClr val="C00000"/>
                </a:solidFill>
                <a:latin typeface="Segoe UI" pitchFamily="34" charset="0"/>
                <a:cs typeface="Segoe UI" pitchFamily="34" charset="0"/>
              </a:rPr>
              <a:t>The goal of push marketing is to generate immediate sales</a:t>
            </a:r>
            <a:r>
              <a:rPr lang="en-US" sz="2000" dirty="0">
                <a:latin typeface="Segoe UI" pitchFamily="34" charset="0"/>
                <a:cs typeface="Segoe UI" pitchFamily="34" charset="0"/>
              </a:rPr>
              <a:t> by directly promoting products or services to potential customers</a:t>
            </a:r>
            <a:r>
              <a:rPr lang="en-US" sz="2000" dirty="0" smtClean="0">
                <a:latin typeface="Segoe UI" pitchFamily="34" charset="0"/>
                <a:cs typeface="Segoe UI" pitchFamily="34" charset="0"/>
              </a:rPr>
              <a:t>.</a:t>
            </a:r>
          </a:p>
          <a:p>
            <a:pPr marL="0" indent="0">
              <a:lnSpc>
                <a:spcPct val="150000"/>
              </a:lnSpc>
              <a:buNone/>
            </a:pPr>
            <a:r>
              <a:rPr lang="en-US" sz="2000" b="1" dirty="0" smtClean="0">
                <a:latin typeface="Segoe UI" pitchFamily="34" charset="0"/>
                <a:cs typeface="Segoe UI" pitchFamily="34" charset="0"/>
              </a:rPr>
              <a:t>Examples: </a:t>
            </a:r>
          </a:p>
          <a:p>
            <a:pPr lvl="1">
              <a:lnSpc>
                <a:spcPct val="150000"/>
              </a:lnSpc>
            </a:pPr>
            <a:r>
              <a:rPr lang="en-US" sz="1600" dirty="0" smtClean="0">
                <a:latin typeface="Segoe UI" pitchFamily="34" charset="0"/>
                <a:cs typeface="Segoe UI" pitchFamily="34" charset="0"/>
              </a:rPr>
              <a:t>TV </a:t>
            </a:r>
            <a:r>
              <a:rPr lang="en-US" sz="1600" dirty="0">
                <a:latin typeface="Segoe UI" pitchFamily="34" charset="0"/>
                <a:cs typeface="Segoe UI" pitchFamily="34" charset="0"/>
              </a:rPr>
              <a:t>commercials, </a:t>
            </a:r>
            <a:endParaRPr lang="en-US" sz="1600" dirty="0" smtClean="0">
              <a:latin typeface="Segoe UI" pitchFamily="34" charset="0"/>
              <a:cs typeface="Segoe UI" pitchFamily="34" charset="0"/>
            </a:endParaRPr>
          </a:p>
          <a:p>
            <a:pPr lvl="1">
              <a:lnSpc>
                <a:spcPct val="150000"/>
              </a:lnSpc>
            </a:pPr>
            <a:r>
              <a:rPr lang="en-US" sz="1600" dirty="0" smtClean="0">
                <a:latin typeface="Segoe UI" pitchFamily="34" charset="0"/>
                <a:cs typeface="Segoe UI" pitchFamily="34" charset="0"/>
              </a:rPr>
              <a:t>radio </a:t>
            </a:r>
            <a:r>
              <a:rPr lang="en-US" sz="1600" dirty="0">
                <a:latin typeface="Segoe UI" pitchFamily="34" charset="0"/>
                <a:cs typeface="Segoe UI" pitchFamily="34" charset="0"/>
              </a:rPr>
              <a:t>ads, </a:t>
            </a:r>
            <a:r>
              <a:rPr lang="en-US" sz="1600" dirty="0" smtClean="0">
                <a:latin typeface="Segoe UI" pitchFamily="34" charset="0"/>
                <a:cs typeface="Segoe UI" pitchFamily="34" charset="0"/>
              </a:rPr>
              <a:t>email </a:t>
            </a:r>
            <a:r>
              <a:rPr lang="en-US" sz="1600" dirty="0">
                <a:latin typeface="Segoe UI" pitchFamily="34" charset="0"/>
                <a:cs typeface="Segoe UI" pitchFamily="34" charset="0"/>
              </a:rPr>
              <a:t>marketing campaigns.</a:t>
            </a:r>
          </a:p>
          <a:p>
            <a:pPr marL="0" indent="0">
              <a:buNone/>
            </a:pPr>
            <a:endParaRPr lang="en-US" sz="2800" b="1"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latin typeface="Segoe UI" pitchFamily="34" charset="0"/>
                <a:cs typeface="Segoe UI" pitchFamily="34" charset="0"/>
              </a:rPr>
              <a:t>Push Marketing</a:t>
            </a:r>
          </a:p>
        </p:txBody>
      </p:sp>
    </p:spTree>
    <p:extLst>
      <p:ext uri="{BB962C8B-B14F-4D97-AF65-F5344CB8AC3E}">
        <p14:creationId xmlns:p14="http://schemas.microsoft.com/office/powerpoint/2010/main" val="2387380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marL="0" indent="0">
              <a:lnSpc>
                <a:spcPct val="150000"/>
              </a:lnSpc>
              <a:buNone/>
            </a:pPr>
            <a:r>
              <a:rPr lang="en-US" sz="1800" b="1" dirty="0">
                <a:latin typeface="Segoe UI" pitchFamily="34" charset="0"/>
                <a:cs typeface="Segoe UI" pitchFamily="34" charset="0"/>
              </a:rPr>
              <a:t>Pull </a:t>
            </a:r>
            <a:r>
              <a:rPr lang="en-US" sz="1800" b="1" dirty="0" smtClean="0">
                <a:latin typeface="Segoe UI" pitchFamily="34" charset="0"/>
                <a:cs typeface="Segoe UI" pitchFamily="34" charset="0"/>
              </a:rPr>
              <a:t>Marketing:</a:t>
            </a:r>
          </a:p>
          <a:p>
            <a:pPr marL="0" indent="0">
              <a:lnSpc>
                <a:spcPct val="150000"/>
              </a:lnSpc>
              <a:buNone/>
            </a:pPr>
            <a:r>
              <a:rPr lang="en-US" sz="1800" dirty="0" smtClean="0">
                <a:latin typeface="Segoe UI" pitchFamily="34" charset="0"/>
                <a:cs typeface="Segoe UI" pitchFamily="34" charset="0"/>
              </a:rPr>
              <a:t>“Pull Marketing, </a:t>
            </a:r>
            <a:r>
              <a:rPr lang="en-US" sz="1800" dirty="0">
                <a:latin typeface="Segoe UI" pitchFamily="34" charset="0"/>
                <a:cs typeface="Segoe UI" pitchFamily="34" charset="0"/>
              </a:rPr>
              <a:t>is a strategy where businesses create demand for their products or services by attracting and engaging potential customers</a:t>
            </a:r>
            <a:r>
              <a:rPr lang="en-US" sz="1800" dirty="0" smtClean="0">
                <a:latin typeface="Segoe UI" pitchFamily="34" charset="0"/>
                <a:cs typeface="Segoe UI" pitchFamily="34" charset="0"/>
              </a:rPr>
              <a:t>.”</a:t>
            </a:r>
            <a:endParaRPr lang="en-US" sz="1800" dirty="0">
              <a:latin typeface="Segoe UI" pitchFamily="34" charset="0"/>
              <a:cs typeface="Segoe UI" pitchFamily="34" charset="0"/>
            </a:endParaRPr>
          </a:p>
          <a:p>
            <a:pPr lvl="1">
              <a:lnSpc>
                <a:spcPct val="150000"/>
              </a:lnSpc>
            </a:pPr>
            <a:r>
              <a:rPr lang="en-US" sz="1400" dirty="0" smtClean="0">
                <a:latin typeface="Segoe UI" pitchFamily="34" charset="0"/>
                <a:cs typeface="Segoe UI" pitchFamily="34" charset="0"/>
              </a:rPr>
              <a:t>Instead </a:t>
            </a:r>
            <a:r>
              <a:rPr lang="en-US" sz="1400" dirty="0">
                <a:latin typeface="Segoe UI" pitchFamily="34" charset="0"/>
                <a:cs typeface="Segoe UI" pitchFamily="34" charset="0"/>
              </a:rPr>
              <a:t>of pushing products onto customers, pull marketing aims to pull or attract customers towards the brand.</a:t>
            </a:r>
          </a:p>
          <a:p>
            <a:pPr>
              <a:lnSpc>
                <a:spcPct val="150000"/>
              </a:lnSpc>
            </a:pPr>
            <a:r>
              <a:rPr lang="en-US" sz="1800" dirty="0" smtClean="0">
                <a:latin typeface="Segoe UI" pitchFamily="34" charset="0"/>
                <a:cs typeface="Segoe UI" pitchFamily="34" charset="0"/>
              </a:rPr>
              <a:t>Focus is on creating </a:t>
            </a:r>
            <a:r>
              <a:rPr lang="en-US" sz="1800" dirty="0">
                <a:latin typeface="Segoe UI" pitchFamily="34" charset="0"/>
                <a:cs typeface="Segoe UI" pitchFamily="34" charset="0"/>
              </a:rPr>
              <a:t>valuable content, building brand awareness, and establishing a strong online presence to draw customers </a:t>
            </a:r>
            <a:r>
              <a:rPr lang="en-US" sz="1800" dirty="0" smtClean="0">
                <a:latin typeface="Segoe UI" pitchFamily="34" charset="0"/>
                <a:cs typeface="Segoe UI" pitchFamily="34" charset="0"/>
              </a:rPr>
              <a:t>in.</a:t>
            </a:r>
          </a:p>
          <a:p>
            <a:pPr marL="0" indent="0">
              <a:lnSpc>
                <a:spcPct val="150000"/>
              </a:lnSpc>
              <a:buNone/>
            </a:pPr>
            <a:r>
              <a:rPr lang="en-US" sz="1800" b="1" dirty="0" smtClean="0">
                <a:latin typeface="Segoe UI" pitchFamily="34" charset="0"/>
                <a:cs typeface="Segoe UI" pitchFamily="34" charset="0"/>
              </a:rPr>
              <a:t>Examples: </a:t>
            </a:r>
          </a:p>
          <a:p>
            <a:pPr lvl="1"/>
            <a:r>
              <a:rPr lang="en-US" sz="1400" dirty="0" smtClean="0">
                <a:latin typeface="Segoe UI" pitchFamily="34" charset="0"/>
                <a:cs typeface="Segoe UI" pitchFamily="34" charset="0"/>
              </a:rPr>
              <a:t>SEO</a:t>
            </a:r>
          </a:p>
          <a:p>
            <a:pPr lvl="1"/>
            <a:r>
              <a:rPr lang="en-US" sz="1400" dirty="0" smtClean="0">
                <a:latin typeface="Segoe UI" pitchFamily="34" charset="0"/>
                <a:cs typeface="Segoe UI" pitchFamily="34" charset="0"/>
              </a:rPr>
              <a:t>SMM</a:t>
            </a:r>
          </a:p>
          <a:p>
            <a:pPr lvl="1"/>
            <a:r>
              <a:rPr lang="en-US" sz="1400" dirty="0" smtClean="0">
                <a:latin typeface="Segoe UI" pitchFamily="34" charset="0"/>
                <a:cs typeface="Segoe UI" pitchFamily="34" charset="0"/>
              </a:rPr>
              <a:t>Influencer marketing</a:t>
            </a:r>
          </a:p>
          <a:p>
            <a:pPr>
              <a:lnSpc>
                <a:spcPct val="150000"/>
              </a:lnSpc>
            </a:pPr>
            <a:r>
              <a:rPr lang="en-US" sz="1800" dirty="0" smtClean="0">
                <a:latin typeface="Segoe UI" pitchFamily="34" charset="0"/>
                <a:cs typeface="Segoe UI" pitchFamily="34" charset="0"/>
              </a:rPr>
              <a:t>The </a:t>
            </a:r>
            <a:r>
              <a:rPr lang="en-US" sz="1800" b="1" dirty="0">
                <a:solidFill>
                  <a:srgbClr val="C00000"/>
                </a:solidFill>
                <a:latin typeface="Segoe UI" pitchFamily="34" charset="0"/>
                <a:cs typeface="Segoe UI" pitchFamily="34" charset="0"/>
              </a:rPr>
              <a:t>goal of pull marketing </a:t>
            </a:r>
            <a:r>
              <a:rPr lang="en-US" sz="1800" b="1" dirty="0" smtClean="0">
                <a:solidFill>
                  <a:srgbClr val="C00000"/>
                </a:solidFill>
                <a:latin typeface="Segoe UI" pitchFamily="34" charset="0"/>
                <a:cs typeface="Segoe UI" pitchFamily="34" charset="0"/>
              </a:rPr>
              <a:t>is to </a:t>
            </a:r>
            <a:r>
              <a:rPr lang="en-US" sz="1800" b="1" dirty="0">
                <a:solidFill>
                  <a:srgbClr val="C00000"/>
                </a:solidFill>
                <a:latin typeface="Segoe UI" pitchFamily="34" charset="0"/>
                <a:cs typeface="Segoe UI" pitchFamily="34" charset="0"/>
              </a:rPr>
              <a:t>generate sales through customer attraction rather than aggressive promotion.</a:t>
            </a:r>
          </a:p>
          <a:p>
            <a:pPr marL="0" indent="0">
              <a:lnSpc>
                <a:spcPct val="150000"/>
              </a:lnSpc>
              <a:buNone/>
            </a:pPr>
            <a:endParaRPr lang="en-US" sz="1800" dirty="0" smtClean="0">
              <a:solidFill>
                <a:schemeClr val="accent6">
                  <a:lumMod val="75000"/>
                </a:schemeClr>
              </a:solidFill>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t>Pull </a:t>
            </a:r>
            <a:r>
              <a:rPr lang="en-US" sz="3200" b="1" dirty="0" smtClean="0"/>
              <a:t>Marketing</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584505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000" dirty="0"/>
              <a:t>Study </a:t>
            </a:r>
            <a:r>
              <a:rPr lang="en-US" sz="2000" dirty="0" smtClean="0"/>
              <a:t>both </a:t>
            </a:r>
            <a:r>
              <a:rPr lang="en-US" sz="2000" b="1" dirty="0" smtClean="0"/>
              <a:t>White Hat SEO </a:t>
            </a:r>
            <a:r>
              <a:rPr lang="en-US" sz="2000" dirty="0" smtClean="0"/>
              <a:t>and </a:t>
            </a:r>
            <a:r>
              <a:rPr lang="en-US" sz="2000" b="1" dirty="0" smtClean="0"/>
              <a:t>Black Hat SEO </a:t>
            </a:r>
            <a:r>
              <a:rPr lang="en-US" sz="2000" dirty="0" smtClean="0"/>
              <a:t>techniques. (</a:t>
            </a:r>
            <a:r>
              <a:rPr lang="en-US" sz="2000" b="1" u="sng" dirty="0">
                <a:solidFill>
                  <a:srgbClr val="C00000"/>
                </a:solidFill>
              </a:rPr>
              <a:t>make </a:t>
            </a:r>
            <a:r>
              <a:rPr lang="en-US" sz="2000" b="1" u="sng" dirty="0" smtClean="0">
                <a:solidFill>
                  <a:srgbClr val="C00000"/>
                </a:solidFill>
              </a:rPr>
              <a:t>notes</a:t>
            </a:r>
            <a:r>
              <a:rPr lang="en-US" sz="2000" dirty="0" smtClean="0">
                <a:solidFill>
                  <a:srgbClr val="C00000"/>
                </a:solidFill>
              </a:rPr>
              <a:t>)</a:t>
            </a:r>
            <a:endParaRPr lang="en-US" sz="2000" dirty="0" smtClean="0"/>
          </a:p>
          <a:p>
            <a:pPr lvl="1">
              <a:lnSpc>
                <a:spcPct val="150000"/>
              </a:lnSpc>
            </a:pPr>
            <a:r>
              <a:rPr lang="en-US" sz="2000" b="1" dirty="0" smtClean="0"/>
              <a:t>Q.1 </a:t>
            </a:r>
            <a:r>
              <a:rPr lang="en-US" sz="2000" dirty="0" smtClean="0"/>
              <a:t>Write differences </a:t>
            </a:r>
            <a:r>
              <a:rPr lang="en-US" sz="2000" dirty="0"/>
              <a:t>between both </a:t>
            </a:r>
            <a:r>
              <a:rPr lang="en-US" sz="2000" dirty="0" smtClean="0"/>
              <a:t>strategies in </a:t>
            </a:r>
            <a:r>
              <a:rPr lang="en-US" sz="2000" dirty="0"/>
              <a:t>in tabular/column </a:t>
            </a:r>
            <a:r>
              <a:rPr lang="en-US" sz="2000" dirty="0" smtClean="0"/>
              <a:t>format.</a:t>
            </a:r>
          </a:p>
          <a:p>
            <a:pPr lvl="1">
              <a:lnSpc>
                <a:spcPct val="150000"/>
              </a:lnSpc>
            </a:pPr>
            <a:r>
              <a:rPr lang="en-US" sz="2000" b="1" dirty="0" smtClean="0"/>
              <a:t>Q.2 </a:t>
            </a:r>
            <a:r>
              <a:rPr lang="en-US" sz="2000" dirty="0" smtClean="0"/>
              <a:t>What are </a:t>
            </a:r>
            <a:r>
              <a:rPr lang="en-US" sz="2000" b="1" dirty="0" smtClean="0"/>
              <a:t>Gray Hat </a:t>
            </a:r>
            <a:r>
              <a:rPr lang="en-US" sz="2000" dirty="0" smtClean="0"/>
              <a:t>techniques? Should we use it? Give your opinion in 2-3 lines</a:t>
            </a:r>
            <a:r>
              <a:rPr lang="en-US" sz="2000" dirty="0" smtClean="0"/>
              <a:t>.</a:t>
            </a:r>
          </a:p>
          <a:p>
            <a:pPr marL="57150" indent="0">
              <a:lnSpc>
                <a:spcPct val="150000"/>
              </a:lnSpc>
              <a:buNone/>
            </a:pPr>
            <a:r>
              <a:rPr lang="en-US" sz="2400" smtClean="0"/>
              <a:t>C</a:t>
            </a:r>
          </a:p>
          <a:p>
            <a:pPr marL="400050">
              <a:lnSpc>
                <a:spcPct val="150000"/>
              </a:lnSpc>
            </a:pPr>
            <a:r>
              <a:rPr lang="en-US" sz="2400" dirty="0" smtClean="0"/>
              <a:t>Create an account on </a:t>
            </a:r>
            <a:r>
              <a:rPr lang="en-US" sz="2400" dirty="0" err="1" smtClean="0"/>
              <a:t>gmail</a:t>
            </a:r>
            <a:r>
              <a:rPr lang="en-US" sz="2400" dirty="0" smtClean="0"/>
              <a:t> and </a:t>
            </a:r>
            <a:r>
              <a:rPr lang="en-US" sz="2400" dirty="0" err="1" smtClean="0"/>
              <a:t>signin</a:t>
            </a:r>
            <a:r>
              <a:rPr lang="en-US" sz="2400" dirty="0" smtClean="0"/>
              <a:t> to </a:t>
            </a:r>
            <a:r>
              <a:rPr lang="en-US" sz="2400" b="1" dirty="0" smtClean="0"/>
              <a:t>Google Keyword </a:t>
            </a:r>
            <a:r>
              <a:rPr lang="en-US" sz="2400" b="1" dirty="0" err="1" smtClean="0"/>
              <a:t>PLanner</a:t>
            </a:r>
            <a:endParaRPr lang="en-US" sz="2400" dirty="0" smtClean="0"/>
          </a:p>
          <a:p>
            <a:pPr marL="457200" lvl="1" indent="0">
              <a:lnSpc>
                <a:spcPct val="150000"/>
              </a:lnSpc>
              <a:buNone/>
            </a:pPr>
            <a:endParaRPr lang="en-US" sz="2000" dirty="0"/>
          </a:p>
        </p:txBody>
      </p:sp>
      <p:sp>
        <p:nvSpPr>
          <p:cNvPr id="2" name="Title 1"/>
          <p:cNvSpPr>
            <a:spLocks noGrp="1"/>
          </p:cNvSpPr>
          <p:nvPr>
            <p:ph type="title"/>
          </p:nvPr>
        </p:nvSpPr>
        <p:spPr/>
        <p:txBody>
          <a:bodyPr>
            <a:normAutofit/>
          </a:bodyPr>
          <a:lstStyle/>
          <a:p>
            <a:r>
              <a:rPr lang="en-US" sz="3200" b="1" dirty="0" smtClean="0"/>
              <a:t>Assignment # 01</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102615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000" dirty="0">
                <a:latin typeface="Segoe UI" pitchFamily="34" charset="0"/>
                <a:cs typeface="Segoe UI" pitchFamily="34" charset="0"/>
              </a:rPr>
              <a:t>Intent is very important in marketing. </a:t>
            </a:r>
            <a:r>
              <a:rPr lang="en-US" sz="2000" i="1" dirty="0">
                <a:latin typeface="Segoe UI" pitchFamily="34" charset="0"/>
                <a:cs typeface="Segoe UI" pitchFamily="34" charset="0"/>
              </a:rPr>
              <a:t>Marketers</a:t>
            </a:r>
            <a:r>
              <a:rPr lang="en-US" sz="2000" dirty="0">
                <a:latin typeface="Segoe UI" pitchFamily="34" charset="0"/>
                <a:cs typeface="Segoe UI" pitchFamily="34" charset="0"/>
              </a:rPr>
              <a:t> use this intent as an important information to drive marketing campaigns</a:t>
            </a:r>
            <a:r>
              <a:rPr lang="en-US" sz="2000" dirty="0" smtClean="0">
                <a:latin typeface="Segoe UI" pitchFamily="34" charset="0"/>
                <a:cs typeface="Segoe UI" pitchFamily="34" charset="0"/>
              </a:rPr>
              <a:t>.</a:t>
            </a:r>
          </a:p>
          <a:p>
            <a:pPr>
              <a:lnSpc>
                <a:spcPct val="150000"/>
              </a:lnSpc>
            </a:pPr>
            <a:r>
              <a:rPr lang="en-US" sz="2000" dirty="0">
                <a:sym typeface="Wingdings"/>
              </a:rPr>
              <a:t></a:t>
            </a:r>
            <a:r>
              <a:rPr lang="en-US" sz="2000" b="1" dirty="0"/>
              <a:t>Search should be the biggest channel of your web traffic..</a:t>
            </a:r>
            <a:endParaRPr lang="en-US" sz="2000" dirty="0"/>
          </a:p>
          <a:p>
            <a:pPr>
              <a:lnSpc>
                <a:spcPct val="150000"/>
              </a:lnSpc>
            </a:pPr>
            <a:r>
              <a:rPr lang="en-US" sz="2000" dirty="0" smtClean="0">
                <a:sym typeface="Wingdings"/>
              </a:rPr>
              <a:t></a:t>
            </a:r>
            <a:r>
              <a:rPr lang="en-US" sz="2000" b="1" dirty="0" smtClean="0">
                <a:sym typeface="Wingdings"/>
              </a:rPr>
              <a:t>S</a:t>
            </a:r>
            <a:r>
              <a:rPr lang="en-US" sz="2000" b="1" dirty="0" smtClean="0"/>
              <a:t>earch </a:t>
            </a:r>
            <a:r>
              <a:rPr lang="en-US" sz="2000" b="1" dirty="0"/>
              <a:t>traffic is qualified traffic….chances of conversion</a:t>
            </a:r>
            <a:r>
              <a:rPr lang="en-US" sz="2000" b="1" dirty="0">
                <a:sym typeface="Wingdings"/>
              </a:rPr>
              <a:t></a:t>
            </a:r>
            <a:r>
              <a:rPr lang="en-US" sz="2000" b="1" dirty="0"/>
              <a:t> </a:t>
            </a:r>
            <a:r>
              <a:rPr lang="en-US" sz="2000" b="1" dirty="0" smtClean="0"/>
              <a:t>sales/leads</a:t>
            </a:r>
          </a:p>
          <a:p>
            <a:pPr lvl="1">
              <a:lnSpc>
                <a:spcPct val="150000"/>
              </a:lnSpc>
            </a:pPr>
            <a:r>
              <a:rPr lang="en-US" sz="1800" b="1" dirty="0">
                <a:solidFill>
                  <a:srgbClr val="00B050"/>
                </a:solidFill>
              </a:rPr>
              <a:t>LEAD: “an individual or organization with an interest in what you are selling</a:t>
            </a:r>
            <a:r>
              <a:rPr lang="en-US" sz="1800" b="1" dirty="0" smtClean="0">
                <a:solidFill>
                  <a:srgbClr val="00B050"/>
                </a:solidFill>
              </a:rPr>
              <a:t>”</a:t>
            </a:r>
          </a:p>
          <a:p>
            <a:pPr>
              <a:lnSpc>
                <a:spcPct val="150000"/>
              </a:lnSpc>
            </a:pPr>
            <a:r>
              <a:rPr lang="en-US" sz="2000" dirty="0" smtClean="0">
                <a:latin typeface="Segoe UI" pitchFamily="34" charset="0"/>
                <a:cs typeface="Segoe UI" pitchFamily="34" charset="0"/>
              </a:rPr>
              <a:t>User </a:t>
            </a:r>
            <a:r>
              <a:rPr lang="en-US" sz="2000" dirty="0">
                <a:latin typeface="Segoe UI" pitchFamily="34" charset="0"/>
                <a:cs typeface="Segoe UI" pitchFamily="34" charset="0"/>
              </a:rPr>
              <a:t>search intent is </a:t>
            </a:r>
            <a:r>
              <a:rPr lang="en-US" sz="2000" dirty="0" smtClean="0">
                <a:latin typeface="Segoe UI" pitchFamily="34" charset="0"/>
                <a:cs typeface="Segoe UI" pitchFamily="34" charset="0"/>
              </a:rPr>
              <a:t>important because </a:t>
            </a:r>
            <a:r>
              <a:rPr lang="en-US" sz="2000" dirty="0">
                <a:latin typeface="Segoe UI" pitchFamily="34" charset="0"/>
                <a:cs typeface="Segoe UI" pitchFamily="34" charset="0"/>
              </a:rPr>
              <a:t>it helps </a:t>
            </a:r>
            <a:r>
              <a:rPr lang="en-US" sz="2000" i="1" dirty="0">
                <a:latin typeface="Segoe UI" pitchFamily="34" charset="0"/>
                <a:cs typeface="Segoe UI" pitchFamily="34" charset="0"/>
              </a:rPr>
              <a:t>search engines </a:t>
            </a:r>
            <a:r>
              <a:rPr lang="en-US" sz="2000" dirty="0">
                <a:latin typeface="Segoe UI" pitchFamily="34" charset="0"/>
                <a:cs typeface="Segoe UI" pitchFamily="34" charset="0"/>
              </a:rPr>
              <a:t>provide more relevant and useful results for the user. </a:t>
            </a:r>
            <a:endParaRPr lang="en-US" sz="2000" dirty="0" smtClean="0">
              <a:latin typeface="Segoe UI" pitchFamily="34" charset="0"/>
              <a:cs typeface="Segoe UI" pitchFamily="34" charset="0"/>
            </a:endParaRPr>
          </a:p>
          <a:p>
            <a:pPr>
              <a:lnSpc>
                <a:spcPct val="150000"/>
              </a:lnSpc>
            </a:pPr>
            <a:r>
              <a:rPr lang="en-US" sz="2000" dirty="0" smtClean="0">
                <a:latin typeface="Segoe UI" pitchFamily="34" charset="0"/>
                <a:cs typeface="Segoe UI" pitchFamily="34" charset="0"/>
              </a:rPr>
              <a:t>Allows </a:t>
            </a:r>
            <a:r>
              <a:rPr lang="en-US" sz="2000" i="1" dirty="0">
                <a:latin typeface="Segoe UI" pitchFamily="34" charset="0"/>
                <a:cs typeface="Segoe UI" pitchFamily="34" charset="0"/>
              </a:rPr>
              <a:t>website owners </a:t>
            </a:r>
            <a:r>
              <a:rPr lang="en-US" sz="2000" dirty="0">
                <a:latin typeface="Segoe UI" pitchFamily="34" charset="0"/>
                <a:cs typeface="Segoe UI" pitchFamily="34" charset="0"/>
              </a:rPr>
              <a:t>and marketers create content that matches the user’s needs and </a:t>
            </a:r>
            <a:r>
              <a:rPr lang="en-US" sz="2000" dirty="0" smtClean="0">
                <a:latin typeface="Segoe UI" pitchFamily="34" charset="0"/>
                <a:cs typeface="Segoe UI" pitchFamily="34" charset="0"/>
              </a:rPr>
              <a:t>expectations.</a:t>
            </a:r>
          </a:p>
          <a:p>
            <a:pPr>
              <a:lnSpc>
                <a:spcPct val="150000"/>
              </a:lnSpc>
            </a:pPr>
            <a:endParaRPr lang="en-US" sz="2400" dirty="0" smtClean="0"/>
          </a:p>
          <a:p>
            <a:pPr>
              <a:lnSpc>
                <a:spcPct val="150000"/>
              </a:lnSpc>
            </a:pPr>
            <a:endParaRPr lang="en-US" sz="2400" dirty="0"/>
          </a:p>
          <a:p>
            <a:endParaRPr lang="en-US" sz="1800" dirty="0"/>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a:t>SEO </a:t>
            </a:r>
            <a:r>
              <a:rPr lang="en-US" sz="3200" b="1" dirty="0" smtClean="0"/>
              <a:t>Intent</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66860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1800" dirty="0" smtClean="0">
                <a:latin typeface="Segoe UI" pitchFamily="34" charset="0"/>
                <a:cs typeface="Segoe UI" pitchFamily="34" charset="0"/>
              </a:rPr>
              <a:t>"</a:t>
            </a:r>
            <a:r>
              <a:rPr lang="en-US" sz="1800" b="1" dirty="0" smtClean="0">
                <a:latin typeface="Segoe UI" pitchFamily="34" charset="0"/>
                <a:cs typeface="Segoe UI" pitchFamily="34" charset="0"/>
              </a:rPr>
              <a:t>Search</a:t>
            </a:r>
            <a:r>
              <a:rPr lang="en-US" sz="1800" dirty="0" smtClean="0">
                <a:latin typeface="Segoe UI" pitchFamily="34" charset="0"/>
                <a:cs typeface="Segoe UI" pitchFamily="34" charset="0"/>
              </a:rPr>
              <a:t>, </a:t>
            </a:r>
            <a:r>
              <a:rPr lang="en-US" sz="1800" b="1" dirty="0" smtClean="0">
                <a:latin typeface="Segoe UI" pitchFamily="34" charset="0"/>
                <a:cs typeface="Segoe UI" pitchFamily="34" charset="0"/>
              </a:rPr>
              <a:t>social</a:t>
            </a:r>
            <a:r>
              <a:rPr lang="en-US" sz="1800" dirty="0" smtClean="0">
                <a:latin typeface="Segoe UI" pitchFamily="34" charset="0"/>
                <a:cs typeface="Segoe UI" pitchFamily="34" charset="0"/>
              </a:rPr>
              <a:t>, </a:t>
            </a:r>
            <a:r>
              <a:rPr lang="en-US" sz="1800" b="1" dirty="0" smtClean="0">
                <a:latin typeface="Segoe UI" pitchFamily="34" charset="0"/>
                <a:cs typeface="Segoe UI" pitchFamily="34" charset="0"/>
              </a:rPr>
              <a:t>referral</a:t>
            </a:r>
            <a:r>
              <a:rPr lang="en-US" sz="1800" dirty="0" smtClean="0">
                <a:latin typeface="Segoe UI" pitchFamily="34" charset="0"/>
                <a:cs typeface="Segoe UI" pitchFamily="34" charset="0"/>
              </a:rPr>
              <a:t>, and </a:t>
            </a:r>
            <a:r>
              <a:rPr lang="en-US" sz="1800" b="1" dirty="0" smtClean="0">
                <a:latin typeface="Segoe UI" pitchFamily="34" charset="0"/>
                <a:cs typeface="Segoe UI" pitchFamily="34" charset="0"/>
              </a:rPr>
              <a:t>direct</a:t>
            </a:r>
            <a:r>
              <a:rPr lang="en-US" sz="1800" dirty="0" smtClean="0">
                <a:latin typeface="Segoe UI" pitchFamily="34" charset="0"/>
                <a:cs typeface="Segoe UI" pitchFamily="34" charset="0"/>
              </a:rPr>
              <a:t>" …. some of main categories website </a:t>
            </a:r>
            <a:endParaRPr lang="en-US" sz="1800" b="1" dirty="0" smtClean="0">
              <a:latin typeface="Segoe UI" pitchFamily="34" charset="0"/>
              <a:cs typeface="Segoe UI" pitchFamily="34" charset="0"/>
            </a:endParaRPr>
          </a:p>
          <a:p>
            <a:pPr lvl="1">
              <a:lnSpc>
                <a:spcPct val="150000"/>
              </a:lnSpc>
              <a:buFont typeface="+mj-lt"/>
              <a:buAutoNum type="arabicPeriod"/>
            </a:pPr>
            <a:r>
              <a:rPr lang="en-US" sz="1800" b="1" dirty="0" smtClean="0">
                <a:latin typeface="Segoe UI" pitchFamily="34" charset="0"/>
                <a:cs typeface="Segoe UI" pitchFamily="34" charset="0"/>
              </a:rPr>
              <a:t>Search or Organic Traffic:</a:t>
            </a:r>
            <a:r>
              <a:rPr lang="en-US" sz="1800" dirty="0" smtClean="0">
                <a:latin typeface="Segoe UI" pitchFamily="34" charset="0"/>
                <a:cs typeface="Segoe UI" pitchFamily="34" charset="0"/>
              </a:rPr>
              <a:t> Traffic that that arrive at your site via search engines</a:t>
            </a:r>
          </a:p>
          <a:p>
            <a:pPr lvl="1">
              <a:lnSpc>
                <a:spcPct val="150000"/>
              </a:lnSpc>
              <a:buFont typeface="+mj-lt"/>
              <a:buAutoNum type="arabicPeriod"/>
            </a:pPr>
            <a:r>
              <a:rPr lang="en-US" sz="1800" b="1" dirty="0" smtClean="0">
                <a:latin typeface="Segoe UI" pitchFamily="34" charset="0"/>
                <a:cs typeface="Segoe UI" pitchFamily="34" charset="0"/>
              </a:rPr>
              <a:t>Social Traffic:</a:t>
            </a:r>
            <a:r>
              <a:rPr lang="en-US" sz="1800" dirty="0" smtClean="0">
                <a:latin typeface="Segoe UI" pitchFamily="34" charset="0"/>
                <a:cs typeface="Segoe UI" pitchFamily="34" charset="0"/>
              </a:rPr>
              <a:t> Traffic originating from social media platforms , includes clicks on links shared by users or promoted content on these platforms.</a:t>
            </a:r>
          </a:p>
          <a:p>
            <a:pPr lvl="1">
              <a:lnSpc>
                <a:spcPct val="150000"/>
              </a:lnSpc>
              <a:buFont typeface="+mj-lt"/>
              <a:buAutoNum type="arabicPeriod"/>
            </a:pPr>
            <a:r>
              <a:rPr lang="en-US" sz="1800" b="1" dirty="0" smtClean="0">
                <a:latin typeface="Segoe UI" pitchFamily="34" charset="0"/>
                <a:cs typeface="Segoe UI" pitchFamily="34" charset="0"/>
              </a:rPr>
              <a:t>Referral Traffic: </a:t>
            </a:r>
            <a:r>
              <a:rPr lang="en-US" sz="1800" dirty="0" smtClean="0">
                <a:latin typeface="Segoe UI" pitchFamily="34" charset="0"/>
                <a:cs typeface="Segoe UI" pitchFamily="34" charset="0"/>
              </a:rPr>
              <a:t>Traffic that comes from other websites, includes clicks on links from other websites, blogs, forums, or any other online sources that are not search engines or social media platforms. </a:t>
            </a:r>
          </a:p>
          <a:p>
            <a:pPr lvl="1">
              <a:lnSpc>
                <a:spcPct val="150000"/>
              </a:lnSpc>
              <a:buFont typeface="+mj-lt"/>
              <a:buAutoNum type="arabicPeriod"/>
            </a:pPr>
            <a:r>
              <a:rPr lang="en-US" sz="1800" b="1" dirty="0" smtClean="0">
                <a:latin typeface="Segoe UI" pitchFamily="34" charset="0"/>
                <a:cs typeface="Segoe UI" pitchFamily="34" charset="0"/>
              </a:rPr>
              <a:t>Direct Traffic: </a:t>
            </a:r>
            <a:r>
              <a:rPr lang="en-US" sz="1800" dirty="0" smtClean="0">
                <a:latin typeface="Segoe UI" pitchFamily="34" charset="0"/>
                <a:cs typeface="Segoe UI" pitchFamily="34" charset="0"/>
              </a:rPr>
              <a:t>Traffic that comes from users directly typing a website's URL into their browser, includes traffic from email marketing campaigns.</a:t>
            </a:r>
          </a:p>
          <a:p>
            <a:pPr lvl="1">
              <a:lnSpc>
                <a:spcPct val="150000"/>
              </a:lnSpc>
              <a:buFont typeface="+mj-lt"/>
              <a:buAutoNum type="arabicPeriod"/>
            </a:pPr>
            <a:r>
              <a:rPr lang="en-US" sz="1800" b="1" dirty="0" smtClean="0">
                <a:latin typeface="Segoe UI" pitchFamily="34" charset="0"/>
                <a:cs typeface="Segoe UI" pitchFamily="34" charset="0"/>
              </a:rPr>
              <a:t>Paid Traffic, Affiliate Traffic, Email traffic</a:t>
            </a:r>
          </a:p>
          <a:p>
            <a:pPr>
              <a:lnSpc>
                <a:spcPct val="150000"/>
              </a:lnSpc>
            </a:pPr>
            <a:endParaRPr lang="en-US" sz="2400" dirty="0" smtClean="0"/>
          </a:p>
          <a:p>
            <a:pPr>
              <a:lnSpc>
                <a:spcPct val="150000"/>
              </a:lnSpc>
            </a:pPr>
            <a:endParaRPr lang="en-US" sz="2400" dirty="0"/>
          </a:p>
          <a:p>
            <a:endParaRPr lang="en-US" sz="1800" dirty="0"/>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Classification of</a:t>
            </a:r>
            <a:r>
              <a:rPr lang="en-US" sz="3200" b="1" dirty="0"/>
              <a:t> </a:t>
            </a:r>
            <a:r>
              <a:rPr lang="en-US" sz="3200" b="1" dirty="0" smtClean="0"/>
              <a:t>Website Traffic</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131949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400" b="1" dirty="0"/>
              <a:t>Search </a:t>
            </a:r>
            <a:r>
              <a:rPr lang="en-US" sz="2400" b="1" dirty="0" smtClean="0"/>
              <a:t>Engine</a:t>
            </a:r>
            <a:r>
              <a:rPr lang="en-US" sz="2400" dirty="0" smtClean="0"/>
              <a:t>: </a:t>
            </a:r>
            <a:r>
              <a:rPr lang="en-US" sz="2000" dirty="0" smtClean="0">
                <a:latin typeface="Segoe UI" pitchFamily="34" charset="0"/>
                <a:cs typeface="Segoe UI" pitchFamily="34" charset="0"/>
              </a:rPr>
              <a:t>“A </a:t>
            </a:r>
            <a:r>
              <a:rPr lang="en-US" sz="2000" b="1" dirty="0">
                <a:latin typeface="Segoe UI" pitchFamily="34" charset="0"/>
                <a:cs typeface="Segoe UI" pitchFamily="34" charset="0"/>
              </a:rPr>
              <a:t>software system </a:t>
            </a:r>
            <a:r>
              <a:rPr lang="en-US" sz="2000" dirty="0">
                <a:latin typeface="Segoe UI" pitchFamily="34" charset="0"/>
                <a:cs typeface="Segoe UI" pitchFamily="34" charset="0"/>
              </a:rPr>
              <a:t>designed to search for information on the </a:t>
            </a:r>
            <a:r>
              <a:rPr lang="en-US" sz="2000" b="1" dirty="0">
                <a:latin typeface="Segoe UI" pitchFamily="34" charset="0"/>
                <a:cs typeface="Segoe UI" pitchFamily="34" charset="0"/>
              </a:rPr>
              <a:t>World Wide Web</a:t>
            </a:r>
            <a:r>
              <a:rPr lang="en-US" sz="2000" dirty="0">
                <a:latin typeface="Segoe UI" pitchFamily="34" charset="0"/>
                <a:cs typeface="Segoe UI" pitchFamily="34" charset="0"/>
              </a:rPr>
              <a:t>. It retrieves data from its database based on the </a:t>
            </a:r>
            <a:r>
              <a:rPr lang="en-US" sz="2000" b="1" dirty="0">
                <a:latin typeface="Segoe UI" pitchFamily="34" charset="0"/>
                <a:cs typeface="Segoe UI" pitchFamily="34" charset="0"/>
              </a:rPr>
              <a:t>user's query </a:t>
            </a:r>
            <a:r>
              <a:rPr lang="en-US" sz="2000" dirty="0">
                <a:latin typeface="Segoe UI" pitchFamily="34" charset="0"/>
                <a:cs typeface="Segoe UI" pitchFamily="34" charset="0"/>
              </a:rPr>
              <a:t>and presents a list of results </a:t>
            </a:r>
            <a:r>
              <a:rPr lang="en-US" sz="2000" u="sng" dirty="0">
                <a:latin typeface="Segoe UI" pitchFamily="34" charset="0"/>
                <a:cs typeface="Segoe UI" pitchFamily="34" charset="0"/>
              </a:rPr>
              <a:t>that match the query.</a:t>
            </a:r>
          </a:p>
          <a:p>
            <a:pPr lvl="1">
              <a:lnSpc>
                <a:spcPct val="150000"/>
              </a:lnSpc>
            </a:pPr>
            <a:endParaRPr lang="en-US" sz="1800" dirty="0" smtClean="0">
              <a:latin typeface="Segoe UI" pitchFamily="34" charset="0"/>
              <a:cs typeface="Segoe UI" pitchFamily="34" charset="0"/>
            </a:endParaRPr>
          </a:p>
          <a:p>
            <a:pPr lvl="1">
              <a:lnSpc>
                <a:spcPct val="150000"/>
              </a:lnSpc>
            </a:pPr>
            <a:r>
              <a:rPr lang="en-US" sz="1800" dirty="0" smtClean="0">
                <a:latin typeface="Segoe UI" pitchFamily="34" charset="0"/>
                <a:cs typeface="Segoe UI" pitchFamily="34" charset="0"/>
              </a:rPr>
              <a:t>This is done by </a:t>
            </a:r>
            <a:r>
              <a:rPr lang="en-US" sz="1800" dirty="0">
                <a:latin typeface="Segoe UI" pitchFamily="34" charset="0"/>
                <a:cs typeface="Segoe UI" pitchFamily="34" charset="0"/>
              </a:rPr>
              <a:t>discovering and cataloguing all available content on the Internet (web pages, PDFs, images, videos, etc.) </a:t>
            </a:r>
            <a:r>
              <a:rPr lang="en-US" sz="1800" u="sng" dirty="0">
                <a:latin typeface="Segoe UI" pitchFamily="34" charset="0"/>
                <a:cs typeface="Segoe UI" pitchFamily="34" charset="0"/>
              </a:rPr>
              <a:t>via a process known as </a:t>
            </a:r>
            <a:r>
              <a:rPr lang="en-US" sz="1800" dirty="0">
                <a:latin typeface="Segoe UI" pitchFamily="34" charset="0"/>
                <a:cs typeface="Segoe UI" pitchFamily="34" charset="0"/>
              </a:rPr>
              <a:t>“</a:t>
            </a:r>
            <a:r>
              <a:rPr lang="en-US" sz="1800" b="1" dirty="0">
                <a:latin typeface="Segoe UI" pitchFamily="34" charset="0"/>
                <a:cs typeface="Segoe UI" pitchFamily="34" charset="0"/>
              </a:rPr>
              <a:t>crawling and indexing</a:t>
            </a:r>
            <a:r>
              <a:rPr lang="en-US" sz="1800" dirty="0">
                <a:latin typeface="Segoe UI" pitchFamily="34" charset="0"/>
                <a:cs typeface="Segoe UI" pitchFamily="34" charset="0"/>
              </a:rPr>
              <a:t>,” and </a:t>
            </a:r>
            <a:r>
              <a:rPr lang="en-US" sz="1800" u="sng" dirty="0">
                <a:latin typeface="Segoe UI" pitchFamily="34" charset="0"/>
                <a:cs typeface="Segoe UI" pitchFamily="34" charset="0"/>
              </a:rPr>
              <a:t>then ordering </a:t>
            </a:r>
            <a:r>
              <a:rPr lang="en-US" sz="1800" dirty="0">
                <a:latin typeface="Segoe UI" pitchFamily="34" charset="0"/>
                <a:cs typeface="Segoe UI" pitchFamily="34" charset="0"/>
              </a:rPr>
              <a:t>it by how well it matches the query in a process we refer to as “</a:t>
            </a:r>
            <a:r>
              <a:rPr lang="en-US" sz="1800" b="1" dirty="0">
                <a:latin typeface="Segoe UI" pitchFamily="34" charset="0"/>
                <a:cs typeface="Segoe UI" pitchFamily="34" charset="0"/>
              </a:rPr>
              <a:t>ranking</a:t>
            </a:r>
            <a:r>
              <a:rPr lang="en-US" sz="1800" dirty="0">
                <a:latin typeface="Segoe UI" pitchFamily="34" charset="0"/>
                <a:cs typeface="Segoe UI" pitchFamily="34" charset="0"/>
              </a:rPr>
              <a:t>.” </a:t>
            </a:r>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Search Engine</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274118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1800" dirty="0">
                <a:latin typeface="Segoe UI" pitchFamily="34" charset="0"/>
                <a:cs typeface="Segoe UI" pitchFamily="34" charset="0"/>
              </a:rPr>
              <a:t> </a:t>
            </a:r>
            <a:r>
              <a:rPr lang="en-US" sz="1800" dirty="0" smtClean="0">
                <a:latin typeface="Segoe UI" pitchFamily="34" charset="0"/>
                <a:cs typeface="Segoe UI" pitchFamily="34" charset="0"/>
              </a:rPr>
              <a:t>..different  types </a:t>
            </a:r>
            <a:r>
              <a:rPr lang="en-US" sz="1800" dirty="0">
                <a:latin typeface="Segoe UI" pitchFamily="34" charset="0"/>
                <a:cs typeface="Segoe UI" pitchFamily="34" charset="0"/>
              </a:rPr>
              <a:t>of search engines </a:t>
            </a:r>
            <a:r>
              <a:rPr lang="en-US" sz="1800" dirty="0" smtClean="0">
                <a:latin typeface="Segoe UI" pitchFamily="34" charset="0"/>
                <a:cs typeface="Segoe UI" pitchFamily="34" charset="0"/>
              </a:rPr>
              <a:t>..</a:t>
            </a:r>
            <a:r>
              <a:rPr lang="en-US" sz="1800" dirty="0">
                <a:latin typeface="Segoe UI" pitchFamily="34" charset="0"/>
                <a:cs typeface="Segoe UI" pitchFamily="34" charset="0"/>
              </a:rPr>
              <a:t> </a:t>
            </a:r>
          </a:p>
          <a:p>
            <a:pPr>
              <a:lnSpc>
                <a:spcPct val="150000"/>
              </a:lnSpc>
              <a:buFont typeface="+mj-lt"/>
              <a:buAutoNum type="arabicPeriod"/>
            </a:pPr>
            <a:r>
              <a:rPr lang="en-US" sz="1800" b="1" dirty="0" smtClean="0">
                <a:latin typeface="Segoe UI" pitchFamily="34" charset="0"/>
                <a:cs typeface="Segoe UI" pitchFamily="34" charset="0"/>
              </a:rPr>
              <a:t>General </a:t>
            </a:r>
            <a:r>
              <a:rPr lang="en-US" sz="1800" b="1" dirty="0">
                <a:latin typeface="Segoe UI" pitchFamily="34" charset="0"/>
                <a:cs typeface="Segoe UI" pitchFamily="34" charset="0"/>
              </a:rPr>
              <a:t>Search </a:t>
            </a:r>
            <a:r>
              <a:rPr lang="en-US" sz="1800" b="1" dirty="0" smtClean="0">
                <a:latin typeface="Segoe UI" pitchFamily="34" charset="0"/>
                <a:cs typeface="Segoe UI" pitchFamily="34" charset="0"/>
              </a:rPr>
              <a:t>Engines:</a:t>
            </a:r>
            <a:endParaRPr lang="en-US" sz="1800" b="1" dirty="0">
              <a:latin typeface="Segoe UI" pitchFamily="34" charset="0"/>
              <a:cs typeface="Segoe UI" pitchFamily="34" charset="0"/>
            </a:endParaRPr>
          </a:p>
          <a:p>
            <a:pPr lvl="1">
              <a:lnSpc>
                <a:spcPct val="150000"/>
              </a:lnSpc>
            </a:pPr>
            <a:r>
              <a:rPr lang="en-US" sz="1600" dirty="0">
                <a:latin typeface="Segoe UI" pitchFamily="34" charset="0"/>
                <a:cs typeface="Segoe UI" pitchFamily="34" charset="0"/>
              </a:rPr>
              <a:t> </a:t>
            </a:r>
            <a:r>
              <a:rPr lang="en-US" sz="1600" b="1" dirty="0" smtClean="0">
                <a:solidFill>
                  <a:srgbClr val="2805FB"/>
                </a:solidFill>
                <a:latin typeface="Segoe UI" pitchFamily="34" charset="0"/>
                <a:cs typeface="Segoe UI" pitchFamily="34" charset="0"/>
              </a:rPr>
              <a:t>Google</a:t>
            </a:r>
            <a:r>
              <a:rPr lang="en-US" sz="1600" b="1" dirty="0">
                <a:solidFill>
                  <a:srgbClr val="2805FB"/>
                </a:solidFill>
                <a:latin typeface="Segoe UI" pitchFamily="34" charset="0"/>
                <a:cs typeface="Segoe UI" pitchFamily="34" charset="0"/>
              </a:rPr>
              <a:t>: </a:t>
            </a:r>
            <a:r>
              <a:rPr lang="en-US" sz="1600" dirty="0">
                <a:latin typeface="Segoe UI" pitchFamily="34" charset="0"/>
                <a:cs typeface="Segoe UI" pitchFamily="34" charset="0"/>
              </a:rPr>
              <a:t>The most popular and widely used search engine globally.</a:t>
            </a:r>
          </a:p>
          <a:p>
            <a:pPr lvl="1">
              <a:lnSpc>
                <a:spcPct val="150000"/>
              </a:lnSpc>
            </a:pPr>
            <a:r>
              <a:rPr lang="en-US" sz="1600" dirty="0" smtClean="0">
                <a:latin typeface="Segoe UI" pitchFamily="34" charset="0"/>
                <a:cs typeface="Segoe UI" pitchFamily="34" charset="0"/>
              </a:rPr>
              <a:t> </a:t>
            </a:r>
            <a:r>
              <a:rPr lang="en-US" sz="1600" b="1" dirty="0" smtClean="0">
                <a:solidFill>
                  <a:srgbClr val="2805FB"/>
                </a:solidFill>
                <a:latin typeface="Segoe UI" pitchFamily="34" charset="0"/>
                <a:cs typeface="Segoe UI" pitchFamily="34" charset="0"/>
              </a:rPr>
              <a:t>Bing</a:t>
            </a:r>
            <a:r>
              <a:rPr lang="en-US" sz="1600" b="1" dirty="0">
                <a:solidFill>
                  <a:srgbClr val="2805FB"/>
                </a:solidFill>
                <a:latin typeface="Segoe UI" pitchFamily="34" charset="0"/>
                <a:cs typeface="Segoe UI" pitchFamily="34" charset="0"/>
              </a:rPr>
              <a:t>: </a:t>
            </a:r>
            <a:r>
              <a:rPr lang="en-US" sz="1600" dirty="0">
                <a:latin typeface="Segoe UI" pitchFamily="34" charset="0"/>
                <a:cs typeface="Segoe UI" pitchFamily="34" charset="0"/>
              </a:rPr>
              <a:t>Developed by Microsoft, offering web search, image, video, and map search.</a:t>
            </a:r>
          </a:p>
          <a:p>
            <a:pPr lvl="1">
              <a:lnSpc>
                <a:spcPct val="150000"/>
              </a:lnSpc>
            </a:pPr>
            <a:r>
              <a:rPr lang="en-US" sz="1600" dirty="0">
                <a:latin typeface="Segoe UI" pitchFamily="34" charset="0"/>
                <a:cs typeface="Segoe UI" pitchFamily="34" charset="0"/>
              </a:rPr>
              <a:t> </a:t>
            </a:r>
            <a:r>
              <a:rPr lang="en-US" sz="1600" b="1" dirty="0" smtClean="0">
                <a:solidFill>
                  <a:srgbClr val="2805FB"/>
                </a:solidFill>
                <a:latin typeface="Segoe UI" pitchFamily="34" charset="0"/>
                <a:cs typeface="Segoe UI" pitchFamily="34" charset="0"/>
              </a:rPr>
              <a:t>Yahoo</a:t>
            </a:r>
            <a:r>
              <a:rPr lang="en-US" sz="1600" b="1" dirty="0">
                <a:solidFill>
                  <a:srgbClr val="2805FB"/>
                </a:solidFill>
                <a:latin typeface="Segoe UI" pitchFamily="34" charset="0"/>
                <a:cs typeface="Segoe UI" pitchFamily="34" charset="0"/>
              </a:rPr>
              <a:t>!: </a:t>
            </a:r>
            <a:r>
              <a:rPr lang="en-US" sz="1600" dirty="0">
                <a:latin typeface="Segoe UI" pitchFamily="34" charset="0"/>
                <a:cs typeface="Segoe UI" pitchFamily="34" charset="0"/>
              </a:rPr>
              <a:t>Provides web search, news, email, and other services</a:t>
            </a:r>
            <a:r>
              <a:rPr lang="en-US" sz="1600" dirty="0" smtClean="0">
                <a:latin typeface="Segoe UI" pitchFamily="34" charset="0"/>
                <a:cs typeface="Segoe UI" pitchFamily="34" charset="0"/>
              </a:rPr>
              <a:t>.</a:t>
            </a:r>
            <a:endParaRPr lang="en-US" sz="1600" dirty="0">
              <a:latin typeface="Segoe UI" pitchFamily="34" charset="0"/>
              <a:cs typeface="Segoe UI" pitchFamily="34" charset="0"/>
            </a:endParaRPr>
          </a:p>
          <a:p>
            <a:pPr>
              <a:lnSpc>
                <a:spcPct val="150000"/>
              </a:lnSpc>
              <a:buFont typeface="+mj-lt"/>
              <a:buAutoNum type="arabicPeriod"/>
            </a:pPr>
            <a:r>
              <a:rPr lang="en-US" sz="1800" b="1" dirty="0" smtClean="0">
                <a:latin typeface="Segoe UI" pitchFamily="34" charset="0"/>
                <a:cs typeface="Segoe UI" pitchFamily="34" charset="0"/>
              </a:rPr>
              <a:t>Specialized </a:t>
            </a:r>
            <a:r>
              <a:rPr lang="en-US" sz="1800" b="1" dirty="0">
                <a:latin typeface="Segoe UI" pitchFamily="34" charset="0"/>
                <a:cs typeface="Segoe UI" pitchFamily="34" charset="0"/>
              </a:rPr>
              <a:t>or Vertical Search </a:t>
            </a:r>
            <a:r>
              <a:rPr lang="en-US" sz="1800" b="1" dirty="0" smtClean="0">
                <a:latin typeface="Segoe UI" pitchFamily="34" charset="0"/>
                <a:cs typeface="Segoe UI" pitchFamily="34" charset="0"/>
              </a:rPr>
              <a:t>Engines:</a:t>
            </a:r>
            <a:endParaRPr lang="en-US" sz="1800" b="1" dirty="0">
              <a:latin typeface="Segoe UI" pitchFamily="34" charset="0"/>
              <a:cs typeface="Segoe UI" pitchFamily="34" charset="0"/>
            </a:endParaRPr>
          </a:p>
          <a:p>
            <a:pPr lvl="1">
              <a:lnSpc>
                <a:spcPct val="150000"/>
              </a:lnSpc>
            </a:pPr>
            <a:r>
              <a:rPr lang="en-US" sz="1400" b="1" dirty="0">
                <a:latin typeface="Segoe UI" pitchFamily="34" charset="0"/>
                <a:cs typeface="Segoe UI" pitchFamily="34" charset="0"/>
              </a:rPr>
              <a:t>  </a:t>
            </a:r>
            <a:r>
              <a:rPr lang="en-US" sz="1800" b="1" dirty="0" smtClean="0">
                <a:solidFill>
                  <a:srgbClr val="FF0000"/>
                </a:solidFill>
                <a:latin typeface="Segoe UI" pitchFamily="34" charset="0"/>
                <a:cs typeface="Segoe UI" pitchFamily="34" charset="0"/>
              </a:rPr>
              <a:t>YouTube</a:t>
            </a:r>
            <a:r>
              <a:rPr lang="en-US" sz="1800" b="1" dirty="0">
                <a:solidFill>
                  <a:srgbClr val="FF0000"/>
                </a:solidFill>
                <a:latin typeface="Segoe UI" pitchFamily="34" charset="0"/>
                <a:cs typeface="Segoe UI" pitchFamily="34" charset="0"/>
              </a:rPr>
              <a:t>: </a:t>
            </a:r>
            <a:r>
              <a:rPr lang="en-US" sz="1800" dirty="0">
                <a:latin typeface="Segoe UI" pitchFamily="34" charset="0"/>
                <a:cs typeface="Segoe UI" pitchFamily="34" charset="0"/>
              </a:rPr>
              <a:t>Specialized in searching for videos.</a:t>
            </a:r>
          </a:p>
          <a:p>
            <a:pPr lvl="1">
              <a:lnSpc>
                <a:spcPct val="150000"/>
              </a:lnSpc>
            </a:pPr>
            <a:r>
              <a:rPr lang="en-US" sz="1800" dirty="0">
                <a:latin typeface="Segoe UI" pitchFamily="34" charset="0"/>
                <a:cs typeface="Segoe UI" pitchFamily="34" charset="0"/>
              </a:rPr>
              <a:t>  </a:t>
            </a:r>
            <a:r>
              <a:rPr lang="en-US" sz="1800" b="1" dirty="0" smtClean="0">
                <a:solidFill>
                  <a:srgbClr val="FF0000"/>
                </a:solidFill>
                <a:latin typeface="Segoe UI" pitchFamily="34" charset="0"/>
                <a:cs typeface="Segoe UI" pitchFamily="34" charset="0"/>
              </a:rPr>
              <a:t>Amazon</a:t>
            </a:r>
            <a:r>
              <a:rPr lang="en-US" sz="1800" b="1" dirty="0">
                <a:solidFill>
                  <a:srgbClr val="FF0000"/>
                </a:solidFill>
                <a:latin typeface="Segoe UI" pitchFamily="34" charset="0"/>
                <a:cs typeface="Segoe UI" pitchFamily="34" charset="0"/>
              </a:rPr>
              <a:t>: </a:t>
            </a:r>
            <a:r>
              <a:rPr lang="en-US" sz="1800" dirty="0">
                <a:latin typeface="Segoe UI" pitchFamily="34" charset="0"/>
                <a:cs typeface="Segoe UI" pitchFamily="34" charset="0"/>
              </a:rPr>
              <a:t>Focuses on searching for products to buy.</a:t>
            </a:r>
          </a:p>
          <a:p>
            <a:pPr lvl="1">
              <a:lnSpc>
                <a:spcPct val="150000"/>
              </a:lnSpc>
            </a:pPr>
            <a:r>
              <a:rPr lang="en-US" sz="1800" dirty="0">
                <a:latin typeface="Segoe UI" pitchFamily="34" charset="0"/>
                <a:cs typeface="Segoe UI" pitchFamily="34" charset="0"/>
              </a:rPr>
              <a:t>  </a:t>
            </a:r>
            <a:r>
              <a:rPr lang="en-US" sz="1800" b="1" dirty="0" smtClean="0">
                <a:solidFill>
                  <a:srgbClr val="FF0000"/>
                </a:solidFill>
                <a:latin typeface="Segoe UI" pitchFamily="34" charset="0"/>
                <a:cs typeface="Segoe UI" pitchFamily="34" charset="0"/>
              </a:rPr>
              <a:t>Yelp</a:t>
            </a:r>
            <a:r>
              <a:rPr lang="en-US" sz="1800" b="1" dirty="0">
                <a:solidFill>
                  <a:srgbClr val="FF0000"/>
                </a:solidFill>
                <a:latin typeface="Segoe UI" pitchFamily="34" charset="0"/>
                <a:cs typeface="Segoe UI" pitchFamily="34" charset="0"/>
              </a:rPr>
              <a:t>: </a:t>
            </a:r>
            <a:r>
              <a:rPr lang="en-US" sz="1800" dirty="0">
                <a:latin typeface="Segoe UI" pitchFamily="34" charset="0"/>
                <a:cs typeface="Segoe UI" pitchFamily="34" charset="0"/>
              </a:rPr>
              <a:t>Concentrates </a:t>
            </a:r>
            <a:r>
              <a:rPr lang="en-US" sz="1400" dirty="0">
                <a:latin typeface="Segoe UI" pitchFamily="34" charset="0"/>
                <a:cs typeface="Segoe UI" pitchFamily="34" charset="0"/>
              </a:rPr>
              <a:t>on searching for local businesses and services.</a:t>
            </a:r>
          </a:p>
          <a:p>
            <a:pPr marL="0" indent="0">
              <a:lnSpc>
                <a:spcPct val="150000"/>
              </a:lnSpc>
              <a:buNone/>
            </a:pPr>
            <a:endParaRPr lang="en-US" sz="1800" dirty="0">
              <a:latin typeface="Segoe UI" pitchFamily="34" charset="0"/>
              <a:cs typeface="Segoe UI" pitchFamily="34" charset="0"/>
            </a:endParaRPr>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Types Of Search Engines</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3378020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7942"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buFont typeface="+mj-lt"/>
              <a:buAutoNum type="arabicPeriod" startAt="3"/>
            </a:pPr>
            <a:r>
              <a:rPr lang="en-US" sz="1800" b="1" dirty="0" smtClean="0">
                <a:latin typeface="Segoe UI" pitchFamily="34" charset="0"/>
                <a:cs typeface="Segoe UI" pitchFamily="34" charset="0"/>
              </a:rPr>
              <a:t>Academic </a:t>
            </a:r>
            <a:r>
              <a:rPr lang="en-US" sz="1800" b="1" dirty="0">
                <a:latin typeface="Segoe UI" pitchFamily="34" charset="0"/>
                <a:cs typeface="Segoe UI" pitchFamily="34" charset="0"/>
              </a:rPr>
              <a:t>Search </a:t>
            </a:r>
            <a:r>
              <a:rPr lang="en-US" sz="1800" b="1" dirty="0" smtClean="0">
                <a:latin typeface="Segoe UI" pitchFamily="34" charset="0"/>
                <a:cs typeface="Segoe UI" pitchFamily="34" charset="0"/>
              </a:rPr>
              <a:t>Engines:</a:t>
            </a:r>
            <a:endParaRPr lang="en-US" sz="1800" b="1" dirty="0">
              <a:latin typeface="Segoe UI" pitchFamily="34" charset="0"/>
              <a:cs typeface="Segoe UI" pitchFamily="34" charset="0"/>
            </a:endParaRPr>
          </a:p>
          <a:p>
            <a:pPr lvl="1">
              <a:lnSpc>
                <a:spcPct val="150000"/>
              </a:lnSpc>
            </a:pPr>
            <a:r>
              <a:rPr lang="en-US" sz="1600" b="1" dirty="0" smtClean="0">
                <a:latin typeface="Segoe UI" pitchFamily="34" charset="0"/>
                <a:cs typeface="Segoe UI" pitchFamily="34" charset="0"/>
              </a:rPr>
              <a:t> </a:t>
            </a:r>
            <a:r>
              <a:rPr lang="en-US" sz="1600" b="1" dirty="0" smtClean="0">
                <a:solidFill>
                  <a:srgbClr val="00B050"/>
                </a:solidFill>
                <a:latin typeface="Segoe UI" pitchFamily="34" charset="0"/>
                <a:cs typeface="Segoe UI" pitchFamily="34" charset="0"/>
              </a:rPr>
              <a:t>Google </a:t>
            </a:r>
            <a:r>
              <a:rPr lang="en-US" sz="1600" b="1" dirty="0">
                <a:solidFill>
                  <a:srgbClr val="00B050"/>
                </a:solidFill>
                <a:latin typeface="Segoe UI" pitchFamily="34" charset="0"/>
                <a:cs typeface="Segoe UI" pitchFamily="34" charset="0"/>
              </a:rPr>
              <a:t>Scholar: </a:t>
            </a:r>
            <a:r>
              <a:rPr lang="en-US" sz="1600" dirty="0">
                <a:latin typeface="Segoe UI" pitchFamily="34" charset="0"/>
                <a:cs typeface="Segoe UI" pitchFamily="34" charset="0"/>
              </a:rPr>
              <a:t>Focuses on scholarly articles, theses, books, and court opinions.</a:t>
            </a:r>
          </a:p>
          <a:p>
            <a:pPr lvl="1">
              <a:lnSpc>
                <a:spcPct val="150000"/>
              </a:lnSpc>
            </a:pPr>
            <a:r>
              <a:rPr lang="en-US" sz="1600" b="1" dirty="0" smtClean="0">
                <a:latin typeface="Segoe UI" pitchFamily="34" charset="0"/>
                <a:cs typeface="Segoe UI" pitchFamily="34" charset="0"/>
              </a:rPr>
              <a:t> </a:t>
            </a:r>
            <a:r>
              <a:rPr lang="en-US" sz="1600" b="1" dirty="0" smtClean="0">
                <a:solidFill>
                  <a:srgbClr val="1FAD03"/>
                </a:solidFill>
                <a:latin typeface="Segoe UI" pitchFamily="34" charset="0"/>
                <a:cs typeface="Segoe UI" pitchFamily="34" charset="0"/>
              </a:rPr>
              <a:t>IEEE </a:t>
            </a:r>
            <a:r>
              <a:rPr lang="en-US" sz="1600" b="1" dirty="0" err="1" smtClean="0">
                <a:solidFill>
                  <a:srgbClr val="1FAD03"/>
                </a:solidFill>
                <a:latin typeface="Segoe UI" pitchFamily="34" charset="0"/>
                <a:cs typeface="Segoe UI" pitchFamily="34" charset="0"/>
              </a:rPr>
              <a:t>Xplore</a:t>
            </a:r>
            <a:r>
              <a:rPr lang="en-US" sz="1600" b="1" dirty="0" smtClean="0">
                <a:solidFill>
                  <a:srgbClr val="1FAD03"/>
                </a:solidFill>
                <a:latin typeface="Segoe UI" pitchFamily="34" charset="0"/>
                <a:cs typeface="Segoe UI" pitchFamily="34" charset="0"/>
              </a:rPr>
              <a:t>: </a:t>
            </a:r>
            <a:r>
              <a:rPr lang="en-US" sz="1600" dirty="0" smtClean="0">
                <a:latin typeface="Segoe UI" pitchFamily="34" charset="0"/>
                <a:cs typeface="Segoe UI" pitchFamily="34" charset="0"/>
              </a:rPr>
              <a:t>Offers access to scientific and technical content in engineering and technology.</a:t>
            </a:r>
          </a:p>
          <a:p>
            <a:pPr>
              <a:lnSpc>
                <a:spcPct val="150000"/>
              </a:lnSpc>
              <a:buFont typeface="+mj-lt"/>
              <a:buAutoNum type="arabicPeriod" startAt="4"/>
            </a:pPr>
            <a:r>
              <a:rPr lang="en-US" sz="1800" b="1" dirty="0" smtClean="0">
                <a:latin typeface="Segoe UI" pitchFamily="34" charset="0"/>
                <a:cs typeface="Segoe UI" pitchFamily="34" charset="0"/>
              </a:rPr>
              <a:t>Social </a:t>
            </a:r>
            <a:r>
              <a:rPr lang="en-US" sz="1800" b="1" dirty="0">
                <a:latin typeface="Segoe UI" pitchFamily="34" charset="0"/>
                <a:cs typeface="Segoe UI" pitchFamily="34" charset="0"/>
              </a:rPr>
              <a:t>Media Search </a:t>
            </a:r>
            <a:r>
              <a:rPr lang="en-US" sz="1800" b="1" dirty="0" smtClean="0">
                <a:latin typeface="Segoe UI" pitchFamily="34" charset="0"/>
                <a:cs typeface="Segoe UI" pitchFamily="34" charset="0"/>
              </a:rPr>
              <a:t>Engines:</a:t>
            </a:r>
            <a:endParaRPr lang="en-US" sz="1800" b="1" dirty="0">
              <a:latin typeface="Segoe UI" pitchFamily="34" charset="0"/>
              <a:cs typeface="Segoe UI" pitchFamily="34" charset="0"/>
            </a:endParaRPr>
          </a:p>
          <a:p>
            <a:pPr lvl="1">
              <a:lnSpc>
                <a:spcPct val="150000"/>
              </a:lnSpc>
            </a:pPr>
            <a:r>
              <a:rPr lang="en-US" sz="1600" dirty="0">
                <a:latin typeface="Segoe UI" pitchFamily="34" charset="0"/>
                <a:cs typeface="Segoe UI" pitchFamily="34" charset="0"/>
              </a:rPr>
              <a:t> </a:t>
            </a:r>
            <a:r>
              <a:rPr lang="en-US" sz="1600" b="1" dirty="0" smtClean="0">
                <a:solidFill>
                  <a:schemeClr val="accent6"/>
                </a:solidFill>
                <a:latin typeface="Segoe UI" pitchFamily="34" charset="0"/>
                <a:cs typeface="Segoe UI" pitchFamily="34" charset="0"/>
              </a:rPr>
              <a:t>Facebook </a:t>
            </a:r>
            <a:r>
              <a:rPr lang="en-US" sz="1600" b="1" dirty="0">
                <a:solidFill>
                  <a:schemeClr val="accent6"/>
                </a:solidFill>
                <a:latin typeface="Segoe UI" pitchFamily="34" charset="0"/>
                <a:cs typeface="Segoe UI" pitchFamily="34" charset="0"/>
              </a:rPr>
              <a:t>Search: </a:t>
            </a:r>
            <a:r>
              <a:rPr lang="en-US" sz="1600" dirty="0">
                <a:latin typeface="Segoe UI" pitchFamily="34" charset="0"/>
                <a:cs typeface="Segoe UI" pitchFamily="34" charset="0"/>
              </a:rPr>
              <a:t>Allows users to search for people, pages, groups, and posts within the Facebook platform.</a:t>
            </a:r>
          </a:p>
          <a:p>
            <a:pPr lvl="1">
              <a:lnSpc>
                <a:spcPct val="150000"/>
              </a:lnSpc>
            </a:pPr>
            <a:r>
              <a:rPr lang="en-US" sz="1600" dirty="0">
                <a:latin typeface="Segoe UI" pitchFamily="34" charset="0"/>
                <a:cs typeface="Segoe UI" pitchFamily="34" charset="0"/>
              </a:rPr>
              <a:t> </a:t>
            </a:r>
            <a:r>
              <a:rPr lang="en-US" sz="1600" b="1" dirty="0" smtClean="0">
                <a:solidFill>
                  <a:schemeClr val="accent6"/>
                </a:solidFill>
                <a:latin typeface="Segoe UI" pitchFamily="34" charset="0"/>
                <a:cs typeface="Segoe UI" pitchFamily="34" charset="0"/>
              </a:rPr>
              <a:t>Twitter </a:t>
            </a:r>
            <a:r>
              <a:rPr lang="en-US" sz="1600" b="1" dirty="0">
                <a:solidFill>
                  <a:schemeClr val="accent6"/>
                </a:solidFill>
                <a:latin typeface="Segoe UI" pitchFamily="34" charset="0"/>
                <a:cs typeface="Segoe UI" pitchFamily="34" charset="0"/>
              </a:rPr>
              <a:t>Search: </a:t>
            </a:r>
            <a:r>
              <a:rPr lang="en-US" sz="1600" dirty="0">
                <a:latin typeface="Segoe UI" pitchFamily="34" charset="0"/>
                <a:cs typeface="Segoe UI" pitchFamily="34" charset="0"/>
              </a:rPr>
              <a:t>Enables users to search for tweets and trending topics on Twitter</a:t>
            </a:r>
            <a:r>
              <a:rPr lang="en-US" sz="1600" dirty="0" smtClean="0">
                <a:latin typeface="Segoe UI" pitchFamily="34" charset="0"/>
                <a:cs typeface="Segoe UI" pitchFamily="34" charset="0"/>
              </a:rPr>
              <a:t>.</a:t>
            </a:r>
            <a:endParaRPr lang="en-US" sz="1800" dirty="0">
              <a:latin typeface="Segoe UI" pitchFamily="34" charset="0"/>
              <a:cs typeface="Segoe UI" pitchFamily="34" charset="0"/>
            </a:endParaRPr>
          </a:p>
          <a:p>
            <a:pPr>
              <a:lnSpc>
                <a:spcPct val="150000"/>
              </a:lnSpc>
            </a:pPr>
            <a:r>
              <a:rPr lang="en-US" sz="1800" dirty="0">
                <a:latin typeface="Segoe UI" pitchFamily="34" charset="0"/>
                <a:cs typeface="Segoe UI" pitchFamily="34" charset="0"/>
              </a:rPr>
              <a:t>Each type of search engine serves different purposes and caters to specific user needs and preferences.</a:t>
            </a:r>
          </a:p>
          <a:p>
            <a:pPr>
              <a:lnSpc>
                <a:spcPct val="150000"/>
              </a:lnSpc>
            </a:pPr>
            <a:r>
              <a:rPr lang="en-US" sz="1800" dirty="0">
                <a:latin typeface="Segoe UI" pitchFamily="34" charset="0"/>
                <a:cs typeface="Segoe UI" pitchFamily="34" charset="0"/>
              </a:rPr>
              <a:t>We will focus on Google</a:t>
            </a:r>
            <a:endParaRPr lang="en-US" sz="1800" dirty="0" smtClean="0">
              <a:latin typeface="Segoe UI" pitchFamily="34" charset="0"/>
              <a:cs typeface="Segoe UI" pitchFamily="34" charset="0"/>
            </a:endParaRPr>
          </a:p>
          <a:p>
            <a:pPr>
              <a:lnSpc>
                <a:spcPct val="150000"/>
              </a:lnSpc>
            </a:pPr>
            <a:endParaRPr lang="en-US" sz="1800" dirty="0">
              <a:latin typeface="Segoe UI" pitchFamily="34" charset="0"/>
              <a:cs typeface="Segoe UI" pitchFamily="34" charset="0"/>
            </a:endParaRPr>
          </a:p>
          <a:p>
            <a:pPr>
              <a:lnSpc>
                <a:spcPct val="150000"/>
              </a:lnSpc>
            </a:pPr>
            <a:endParaRPr lang="en-US" sz="1800" dirty="0">
              <a:latin typeface="Segoe UI" pitchFamily="34" charset="0"/>
              <a:cs typeface="Segoe UI" pitchFamily="34" charset="0"/>
            </a:endParaRPr>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Types Of Search Engines… cont.</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8219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76200"/>
            <a:ext cx="9144000" cy="6987382"/>
            <a:chOff x="0" y="-76200"/>
            <a:chExt cx="9144000" cy="698738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144000" cy="6987382"/>
            </a:xfrm>
            <a:prstGeom prst="rect">
              <a:avLst/>
            </a:prstGeom>
          </p:spPr>
        </p:pic>
        <p:grpSp>
          <p:nvGrpSpPr>
            <p:cNvPr id="5" name="Group 4"/>
            <p:cNvGrpSpPr/>
            <p:nvPr/>
          </p:nvGrpSpPr>
          <p:grpSpPr>
            <a:xfrm>
              <a:off x="152400" y="6581001"/>
              <a:ext cx="8686800" cy="276999"/>
              <a:chOff x="152400" y="6400800"/>
              <a:chExt cx="8305800" cy="276999"/>
            </a:xfrm>
          </p:grpSpPr>
          <p:sp>
            <p:nvSpPr>
              <p:cNvPr id="6" name="TextBox 5"/>
              <p:cNvSpPr txBox="1"/>
              <p:nvPr/>
            </p:nvSpPr>
            <p:spPr>
              <a:xfrm>
                <a:off x="152400" y="6400800"/>
                <a:ext cx="1752600" cy="276999"/>
              </a:xfrm>
              <a:prstGeom prst="rect">
                <a:avLst/>
              </a:prstGeom>
              <a:noFill/>
            </p:spPr>
            <p:txBody>
              <a:bodyPr wrap="square" rtlCol="0">
                <a:spAutoFit/>
              </a:bodyPr>
              <a:lstStyle/>
              <a:p>
                <a:r>
                  <a:rPr lang="en-US" sz="1200" b="1" dirty="0" smtClean="0">
                    <a:solidFill>
                      <a:schemeClr val="bg2"/>
                    </a:solidFill>
                  </a:rPr>
                  <a:t>Week # 01</a:t>
                </a:r>
                <a:endParaRPr lang="en-US" sz="1200" b="1" dirty="0">
                  <a:solidFill>
                    <a:schemeClr val="bg2"/>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chemeClr val="bg2"/>
                    </a:solidFill>
                  </a:rPr>
                  <a:t>By: Sahar Andaleeb</a:t>
                </a:r>
                <a:endParaRPr lang="en-US" sz="1200" b="1" dirty="0">
                  <a:solidFill>
                    <a:schemeClr val="bg2"/>
                  </a:solidFill>
                </a:endParaRPr>
              </a:p>
            </p:txBody>
          </p:sp>
          <p:sp>
            <p:nvSpPr>
              <p:cNvPr id="8" name="TextBox 7"/>
              <p:cNvSpPr txBox="1"/>
              <p:nvPr/>
            </p:nvSpPr>
            <p:spPr>
              <a:xfrm>
                <a:off x="2473158" y="6400800"/>
                <a:ext cx="3810000" cy="276999"/>
              </a:xfrm>
              <a:prstGeom prst="rect">
                <a:avLst/>
              </a:prstGeom>
              <a:noFill/>
            </p:spPr>
            <p:txBody>
              <a:bodyPr wrap="square" rtlCol="0">
                <a:spAutoFit/>
              </a:bodyPr>
              <a:lstStyle/>
              <a:p>
                <a:pPr algn="ctr"/>
                <a:r>
                  <a:rPr lang="en-US" sz="1200" b="1" dirty="0" smtClean="0"/>
                  <a:t>SEO</a:t>
                </a:r>
                <a:endParaRPr lang="en-US" sz="1200" b="1" dirty="0"/>
              </a:p>
            </p:txBody>
          </p:sp>
        </p:grpSp>
      </p:grpSp>
      <p:sp>
        <p:nvSpPr>
          <p:cNvPr id="3" name="Content Placeholder 2"/>
          <p:cNvSpPr>
            <a:spLocks noGrp="1"/>
          </p:cNvSpPr>
          <p:nvPr>
            <p:ph idx="1"/>
          </p:nvPr>
        </p:nvSpPr>
        <p:spPr>
          <a:xfrm>
            <a:off x="457200" y="1371600"/>
            <a:ext cx="8229600" cy="5029200"/>
          </a:xfrm>
        </p:spPr>
        <p:txBody>
          <a:bodyPr>
            <a:noAutofit/>
          </a:bodyPr>
          <a:lstStyle/>
          <a:p>
            <a:pPr>
              <a:lnSpc>
                <a:spcPct val="150000"/>
              </a:lnSpc>
            </a:pPr>
            <a:r>
              <a:rPr lang="en-US" sz="2000" b="1" dirty="0" smtClean="0">
                <a:latin typeface="Segoe UI" pitchFamily="34" charset="0"/>
                <a:cs typeface="Segoe UI" pitchFamily="34" charset="0"/>
              </a:rPr>
              <a:t>Optimization: </a:t>
            </a:r>
            <a:r>
              <a:rPr lang="en-US" sz="2000" dirty="0" smtClean="0">
                <a:latin typeface="Segoe UI" pitchFamily="34" charset="0"/>
                <a:cs typeface="Segoe UI" pitchFamily="34" charset="0"/>
              </a:rPr>
              <a:t>“</a:t>
            </a:r>
            <a:r>
              <a:rPr lang="en-US" sz="2000" dirty="0">
                <a:latin typeface="Segoe UI" pitchFamily="34" charset="0"/>
                <a:cs typeface="Segoe UI" pitchFamily="34" charset="0"/>
              </a:rPr>
              <a:t>the process of making something as effective or efficient as possible</a:t>
            </a:r>
            <a:r>
              <a:rPr lang="en-US" sz="2000" dirty="0" smtClean="0">
                <a:latin typeface="Segoe UI" pitchFamily="34" charset="0"/>
                <a:cs typeface="Segoe UI" pitchFamily="34" charset="0"/>
              </a:rPr>
              <a:t>.”</a:t>
            </a:r>
          </a:p>
          <a:p>
            <a:pPr lvl="1">
              <a:lnSpc>
                <a:spcPct val="150000"/>
              </a:lnSpc>
            </a:pPr>
            <a:r>
              <a:rPr lang="en-US" sz="1800" dirty="0" smtClean="0">
                <a:latin typeface="Segoe UI" pitchFamily="34" charset="0"/>
                <a:cs typeface="Segoe UI" pitchFamily="34" charset="0"/>
              </a:rPr>
              <a:t>maximizing </a:t>
            </a:r>
            <a:r>
              <a:rPr lang="en-US" sz="1800" dirty="0">
                <a:latin typeface="Segoe UI" pitchFamily="34" charset="0"/>
                <a:cs typeface="Segoe UI" pitchFamily="34" charset="0"/>
              </a:rPr>
              <a:t>desirable outcomes, minimizing undesirable ones</a:t>
            </a:r>
            <a:r>
              <a:rPr lang="en-US" sz="1800" dirty="0" smtClean="0">
                <a:latin typeface="Segoe UI" pitchFamily="34" charset="0"/>
                <a:cs typeface="Segoe UI" pitchFamily="34" charset="0"/>
              </a:rPr>
              <a:t>,</a:t>
            </a:r>
          </a:p>
          <a:p>
            <a:pPr lvl="1">
              <a:lnSpc>
                <a:spcPct val="150000"/>
              </a:lnSpc>
            </a:pPr>
            <a:r>
              <a:rPr lang="en-US" sz="1800" dirty="0" smtClean="0">
                <a:latin typeface="Segoe UI" pitchFamily="34" charset="0"/>
                <a:cs typeface="Segoe UI" pitchFamily="34" charset="0"/>
              </a:rPr>
              <a:t>or </a:t>
            </a:r>
            <a:r>
              <a:rPr lang="en-US" sz="1800" dirty="0">
                <a:latin typeface="Segoe UI" pitchFamily="34" charset="0"/>
                <a:cs typeface="Segoe UI" pitchFamily="34" charset="0"/>
              </a:rPr>
              <a:t>finding the best balance between competing factors</a:t>
            </a:r>
            <a:r>
              <a:rPr lang="en-US" sz="1800" dirty="0" smtClean="0">
                <a:latin typeface="Segoe UI" pitchFamily="34" charset="0"/>
                <a:cs typeface="Segoe UI" pitchFamily="34" charset="0"/>
              </a:rPr>
              <a:t>.</a:t>
            </a:r>
          </a:p>
          <a:p>
            <a:pPr>
              <a:lnSpc>
                <a:spcPct val="150000"/>
              </a:lnSpc>
            </a:pPr>
            <a:endParaRPr lang="en-US" sz="2400" dirty="0"/>
          </a:p>
          <a:p>
            <a:pPr>
              <a:lnSpc>
                <a:spcPct val="150000"/>
              </a:lnSpc>
            </a:pPr>
            <a:r>
              <a:rPr lang="en-US" sz="2000" dirty="0">
                <a:latin typeface="Segoe UI" pitchFamily="34" charset="0"/>
                <a:cs typeface="Segoe UI" pitchFamily="34" charset="0"/>
              </a:rPr>
              <a:t>In the context of SEO (Search Engine Optimization), optimization refers to the process of improving a website's visibility and ranking in </a:t>
            </a:r>
            <a:r>
              <a:rPr lang="en-US" sz="2000" b="1" dirty="0">
                <a:latin typeface="Segoe UI" pitchFamily="34" charset="0"/>
                <a:cs typeface="Segoe UI" pitchFamily="34" charset="0"/>
              </a:rPr>
              <a:t>search engine results pages (SERPs).</a:t>
            </a:r>
          </a:p>
          <a:p>
            <a:endParaRPr lang="en-US" sz="1800" dirty="0"/>
          </a:p>
          <a:p>
            <a:pPr>
              <a:lnSpc>
                <a:spcPct val="150000"/>
              </a:lnSpc>
            </a:pPr>
            <a:endParaRPr lang="en-US" sz="1800" dirty="0">
              <a:latin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200" b="1" dirty="0" smtClean="0"/>
              <a:t>Optimization !</a:t>
            </a:r>
            <a:endParaRPr lang="en-US" sz="3200" b="1" dirty="0">
              <a:latin typeface="Segoe UI" pitchFamily="34" charset="0"/>
              <a:cs typeface="Segoe UI" pitchFamily="34" charset="0"/>
            </a:endParaRPr>
          </a:p>
        </p:txBody>
      </p:sp>
    </p:spTree>
    <p:extLst>
      <p:ext uri="{BB962C8B-B14F-4D97-AF65-F5344CB8AC3E}">
        <p14:creationId xmlns:p14="http://schemas.microsoft.com/office/powerpoint/2010/main" val="2802003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3542</TotalTime>
  <Words>2055</Words>
  <Application>Microsoft Office PowerPoint</Application>
  <PresentationFormat>On-screen Show (4:3)</PresentationFormat>
  <Paragraphs>308</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SEARCH ENGINE OPTIMIZATION</vt:lpstr>
      <vt:lpstr>Week # 01 Topics</vt:lpstr>
      <vt:lpstr>SEO Introduction</vt:lpstr>
      <vt:lpstr>SEO Intent</vt:lpstr>
      <vt:lpstr>Classification of Website Traffic</vt:lpstr>
      <vt:lpstr>Search Engine</vt:lpstr>
      <vt:lpstr>Types Of Search Engines</vt:lpstr>
      <vt:lpstr>Types Of Search Engines… cont.</vt:lpstr>
      <vt:lpstr>Optimization !</vt:lpstr>
      <vt:lpstr>SEO</vt:lpstr>
      <vt:lpstr>Development and Growth of Search engine in Cyber Space</vt:lpstr>
      <vt:lpstr>Google</vt:lpstr>
      <vt:lpstr>Why Google?</vt:lpstr>
      <vt:lpstr>History of Google</vt:lpstr>
      <vt:lpstr>History of Google</vt:lpstr>
      <vt:lpstr>How Google Search engine Works</vt:lpstr>
      <vt:lpstr>Google Algorithm</vt:lpstr>
      <vt:lpstr>Google’s Imp. Algorithms</vt:lpstr>
      <vt:lpstr>How Google Search Engine Works?</vt:lpstr>
      <vt:lpstr>Cont.. Crawling</vt:lpstr>
      <vt:lpstr>Cont.. Indexing</vt:lpstr>
      <vt:lpstr>Cont.. Ranking</vt:lpstr>
      <vt:lpstr>SERP</vt:lpstr>
      <vt:lpstr>Google SERP</vt:lpstr>
      <vt:lpstr>Quick Overview SE Working</vt:lpstr>
      <vt:lpstr>Google Ranking</vt:lpstr>
      <vt:lpstr>History Of SEO</vt:lpstr>
      <vt:lpstr>Purpose of SEO</vt:lpstr>
      <vt:lpstr>Importance of SEO</vt:lpstr>
      <vt:lpstr>SEO Success Factors</vt:lpstr>
      <vt:lpstr>SEO Success Factors..cont..</vt:lpstr>
      <vt:lpstr>Push Marketing</vt:lpstr>
      <vt:lpstr>Pull Marketing</vt:lpstr>
      <vt:lpstr>Assignment # 01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OPTIMIZATION</dc:title>
  <dc:creator>Sahar Adil</dc:creator>
  <cp:lastModifiedBy>HP</cp:lastModifiedBy>
  <cp:revision>209</cp:revision>
  <dcterms:created xsi:type="dcterms:W3CDTF">2006-08-16T00:00:00Z</dcterms:created>
  <dcterms:modified xsi:type="dcterms:W3CDTF">2024-09-13T04:42:36Z</dcterms:modified>
</cp:coreProperties>
</file>