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2" r:id="rId10"/>
    <p:sldId id="265" r:id="rId11"/>
    <p:sldId id="269" r:id="rId12"/>
    <p:sldId id="266" r:id="rId13"/>
    <p:sldId id="272" r:id="rId14"/>
    <p:sldId id="308" r:id="rId15"/>
    <p:sldId id="307" r:id="rId16"/>
    <p:sldId id="273" r:id="rId17"/>
    <p:sldId id="276" r:id="rId18"/>
    <p:sldId id="278" r:id="rId19"/>
    <p:sldId id="277" r:id="rId20"/>
    <p:sldId id="275" r:id="rId21"/>
    <p:sldId id="280" r:id="rId22"/>
    <p:sldId id="281" r:id="rId23"/>
    <p:sldId id="282" r:id="rId24"/>
    <p:sldId id="279" r:id="rId25"/>
    <p:sldId id="271" r:id="rId26"/>
    <p:sldId id="284" r:id="rId27"/>
    <p:sldId id="267" r:id="rId28"/>
    <p:sldId id="283" r:id="rId29"/>
    <p:sldId id="287" r:id="rId30"/>
    <p:sldId id="288" r:id="rId31"/>
    <p:sldId id="286" r:id="rId32"/>
    <p:sldId id="285" r:id="rId33"/>
    <p:sldId id="289" r:id="rId34"/>
    <p:sldId id="291" r:id="rId35"/>
    <p:sldId id="292" r:id="rId36"/>
    <p:sldId id="295" r:id="rId37"/>
    <p:sldId id="297" r:id="rId38"/>
    <p:sldId id="290" r:id="rId39"/>
    <p:sldId id="298" r:id="rId40"/>
    <p:sldId id="304" r:id="rId41"/>
    <p:sldId id="305" r:id="rId42"/>
    <p:sldId id="306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A9A0E"/>
    <a:srgbClr val="260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97" autoAdjust="0"/>
  </p:normalViewPr>
  <p:slideViewPr>
    <p:cSldViewPr>
      <p:cViewPr>
        <p:scale>
          <a:sx n="81" d="100"/>
          <a:sy n="81" d="100"/>
        </p:scale>
        <p:origin x="-836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865A-F6EF-482F-9994-DF773CEAB397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6FFE-465A-4B35-9D4D-F4446E61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KW – Research …There is no cookie cutter formula to get you the keywords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6FFE-465A-4B35-9D4D-F4446E61B2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="0" i="0" baseline="0" dirty="0" smtClean="0"/>
              <a:t>While signing in, </a:t>
            </a:r>
            <a:r>
              <a:rPr lang="en-US" b="1" i="0" baseline="0" dirty="0" smtClean="0"/>
              <a:t>Skip</a:t>
            </a:r>
            <a:r>
              <a:rPr lang="en-US" b="0" i="0" baseline="0" dirty="0" smtClean="0"/>
              <a:t> the steps that involve </a:t>
            </a:r>
            <a:r>
              <a:rPr lang="en-US" b="0" i="1" baseline="0" dirty="0" smtClean="0"/>
              <a:t>‘Create Campaign’  </a:t>
            </a:r>
            <a:r>
              <a:rPr lang="en-US" b="0" i="0" baseline="0" dirty="0" smtClean="0"/>
              <a:t>via ‘</a:t>
            </a:r>
            <a:r>
              <a:rPr lang="en-US" b="1" i="0" baseline="0" dirty="0" smtClean="0"/>
              <a:t>Expert Mode’ </a:t>
            </a:r>
            <a:r>
              <a:rPr lang="en-US" b="0" i="0" baseline="0" dirty="0" smtClean="0"/>
              <a:t>, sign in the tool. (avoid putting credit card credentials)</a:t>
            </a:r>
            <a:endParaRPr lang="en-US" b="1" i="0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6FFE-465A-4B35-9D4D-F4446E61B2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While signing in, </a:t>
            </a:r>
            <a:r>
              <a:rPr lang="en-US" sz="1200" dirty="0" smtClean="0"/>
              <a:t>Skip</a:t>
            </a:r>
            <a:r>
              <a:rPr lang="en-US" sz="1200" b="0" dirty="0" smtClean="0"/>
              <a:t> the steps that involve </a:t>
            </a:r>
            <a:r>
              <a:rPr lang="en-US" sz="1200" b="0" i="1" dirty="0" smtClean="0"/>
              <a:t>‘Create Campaign’  </a:t>
            </a:r>
            <a:r>
              <a:rPr lang="en-US" sz="1200" b="0" dirty="0" smtClean="0"/>
              <a:t>via ‘</a:t>
            </a:r>
            <a:r>
              <a:rPr lang="en-US" sz="1200" dirty="0" smtClean="0"/>
              <a:t>Expert Mode’ </a:t>
            </a:r>
            <a:r>
              <a:rPr lang="en-US" sz="1200" b="0" dirty="0" smtClean="0"/>
              <a:t>, sign in the tool. (avoid putting credit card credentials)</a:t>
            </a:r>
            <a:endParaRPr lang="en-US" sz="1200" dirty="0" smtClean="0"/>
          </a:p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6FFE-465A-4B35-9D4D-F4446E61B2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USE </a:t>
            </a:r>
            <a:r>
              <a:rPr lang="en-US" dirty="0" smtClean="0"/>
              <a:t>Google</a:t>
            </a:r>
            <a:r>
              <a:rPr lang="en-US" baseline="0" dirty="0" smtClean="0"/>
              <a:t> Keyword Planner tool for </a:t>
            </a:r>
            <a:r>
              <a:rPr lang="en-US" b="0" baseline="0" dirty="0" smtClean="0"/>
              <a:t>Keyword </a:t>
            </a:r>
            <a:r>
              <a:rPr lang="en-US" b="1" baseline="0" dirty="0" smtClean="0"/>
              <a:t>Research </a:t>
            </a:r>
            <a:r>
              <a:rPr lang="en-US" b="0" baseline="0" dirty="0" smtClean="0"/>
              <a:t>but </a:t>
            </a:r>
            <a:r>
              <a:rPr lang="en-US" b="0" i="1" baseline="0" dirty="0" smtClean="0"/>
              <a:t>NOT for keyword </a:t>
            </a:r>
            <a:r>
              <a:rPr lang="en-US" b="1" i="1" baseline="0" dirty="0" smtClean="0"/>
              <a:t>Analysis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i="0" baseline="0" dirty="0" smtClean="0"/>
              <a:t>While signing in, </a:t>
            </a:r>
            <a:r>
              <a:rPr lang="en-US" b="1" i="0" baseline="0" dirty="0" smtClean="0"/>
              <a:t>Skip</a:t>
            </a:r>
            <a:r>
              <a:rPr lang="en-US" b="0" i="0" baseline="0" dirty="0" smtClean="0"/>
              <a:t> the steps that involve </a:t>
            </a:r>
            <a:r>
              <a:rPr lang="en-US" b="0" i="1" baseline="0" dirty="0" smtClean="0"/>
              <a:t>‘Create Campaign’  </a:t>
            </a:r>
            <a:r>
              <a:rPr lang="en-US" b="0" i="0" baseline="0" dirty="0" smtClean="0"/>
              <a:t>via ‘</a:t>
            </a:r>
            <a:r>
              <a:rPr lang="en-US" b="1" i="0" baseline="0" dirty="0" smtClean="0"/>
              <a:t>Expert Mode’ </a:t>
            </a:r>
            <a:r>
              <a:rPr lang="en-US" b="0" i="0" baseline="0" dirty="0" smtClean="0"/>
              <a:t>, sign in the tool. (avoid putting credit </a:t>
            </a:r>
            <a:r>
              <a:rPr lang="en-US" b="0" i="0" baseline="0" smtClean="0"/>
              <a:t>card credentials)</a:t>
            </a:r>
            <a:endParaRPr lang="en-US" b="1" i="0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6FFE-465A-4B35-9D4D-F4446E61B2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Rename</a:t>
            </a:r>
            <a:r>
              <a:rPr lang="en-US" baseline="0" dirty="0" smtClean="0"/>
              <a:t> every excel file with the seed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6FFE-465A-4B35-9D4D-F4446E61B2C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Rename</a:t>
            </a:r>
            <a:r>
              <a:rPr lang="en-US" baseline="0" dirty="0" smtClean="0"/>
              <a:t> every excel file with the seed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6FFE-465A-4B35-9D4D-F4446E61B2C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381000"/>
            <a:ext cx="6966308" cy="55946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Keywords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Sahar</a:t>
            </a:r>
            <a:r>
              <a:rPr lang="en-US" dirty="0" smtClean="0"/>
              <a:t> </a:t>
            </a:r>
            <a:r>
              <a:rPr lang="en-US" dirty="0" err="1" smtClean="0"/>
              <a:t>Andaleeb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9" name="TextBox 8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smtClean="0">
                <a:solidFill>
                  <a:srgbClr val="26059D"/>
                </a:solidFill>
              </a:rPr>
              <a:t>keywords</a:t>
            </a:r>
            <a:endParaRPr lang="en-US" dirty="0">
              <a:solidFill>
                <a:srgbClr val="26059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"Keywords play a crucial role as they bridge the gap between users' search queries and the content you offer to meet those needs.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Your goal in ranking on search engines is to drive </a:t>
            </a:r>
            <a:r>
              <a:rPr lang="en-US" sz="1800" b="0" dirty="0">
                <a:solidFill>
                  <a:srgbClr val="00B0F0"/>
                </a:solidFill>
              </a:rPr>
              <a:t>organic traffic</a:t>
            </a:r>
            <a:r>
              <a:rPr lang="en-US" sz="1800" b="0" dirty="0"/>
              <a:t> to your site from the SERPs</a:t>
            </a:r>
            <a:r>
              <a:rPr lang="en-US" sz="1800" b="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800" b="0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To </a:t>
            </a:r>
            <a:r>
              <a:rPr lang="en-US" sz="1800" b="0" dirty="0"/>
              <a:t>create content that ranks well organically </a:t>
            </a:r>
            <a:r>
              <a:rPr lang="en-US" sz="1800" b="0" i="1" dirty="0"/>
              <a:t>and</a:t>
            </a:r>
            <a:r>
              <a:rPr lang="en-US" sz="1800" b="0" dirty="0"/>
              <a:t> drives visitors to your site, you need to understand the needs of those visitors — the language they use and the type of content they seek.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1800" b="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….And that’s where Keyword Research comes in.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b="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There are different types of keywords based on length, search intent and competition. </a:t>
            </a:r>
          </a:p>
          <a:p>
            <a:pPr marL="800100" lvl="1" indent="-342900"/>
            <a:r>
              <a:rPr lang="en-US" b="0" dirty="0">
                <a:solidFill>
                  <a:srgbClr val="C00000"/>
                </a:solidFill>
              </a:rPr>
              <a:t>Primary</a:t>
            </a:r>
          </a:p>
          <a:p>
            <a:pPr marL="800100" lvl="1" indent="-342900"/>
            <a:r>
              <a:rPr lang="en-US" b="0" dirty="0">
                <a:solidFill>
                  <a:srgbClr val="C00000"/>
                </a:solidFill>
              </a:rPr>
              <a:t>Secondary</a:t>
            </a:r>
          </a:p>
          <a:p>
            <a:pPr marL="800100" lvl="1" indent="-342900"/>
            <a:endParaRPr lang="en-US" b="0" dirty="0"/>
          </a:p>
          <a:p>
            <a:pPr marL="800100" lvl="1" indent="-342900"/>
            <a:r>
              <a:rPr lang="en-US" b="0" dirty="0">
                <a:solidFill>
                  <a:srgbClr val="002060"/>
                </a:solidFill>
              </a:rPr>
              <a:t>Informational</a:t>
            </a:r>
          </a:p>
          <a:p>
            <a:pPr marL="800100" lvl="1" indent="-342900"/>
            <a:r>
              <a:rPr lang="en-US" b="0" dirty="0">
                <a:solidFill>
                  <a:srgbClr val="002060"/>
                </a:solidFill>
              </a:rPr>
              <a:t>Navigational</a:t>
            </a:r>
          </a:p>
          <a:p>
            <a:pPr marL="800100" lvl="1" indent="-342900"/>
            <a:r>
              <a:rPr lang="en-US" b="0" dirty="0">
                <a:solidFill>
                  <a:srgbClr val="002060"/>
                </a:solidFill>
              </a:rPr>
              <a:t>Commercial </a:t>
            </a:r>
          </a:p>
          <a:p>
            <a:pPr marL="800100" lvl="1" indent="-342900"/>
            <a:r>
              <a:rPr lang="en-US" b="0" dirty="0" smtClean="0">
                <a:solidFill>
                  <a:srgbClr val="002060"/>
                </a:solidFill>
              </a:rPr>
              <a:t>Transactional</a:t>
            </a:r>
            <a:endParaRPr lang="en-US" b="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 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05200" y="2799347"/>
            <a:ext cx="297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LSI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A9A0E"/>
                </a:solidFill>
              </a:rPr>
              <a:t>Short-Tail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A9A0E"/>
                </a:solidFill>
              </a:rPr>
              <a:t>Long-Tail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FA9A0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6059D"/>
                </a:solidFill>
              </a:rPr>
              <a:t>Singular &amp; Plural Keywords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FA9A0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keywords based 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Short-Tail Keywords: </a:t>
            </a:r>
            <a:r>
              <a:rPr lang="en-US" b="0" dirty="0" smtClean="0"/>
              <a:t>“Keywords </a:t>
            </a:r>
            <a:r>
              <a:rPr lang="en-US" b="0" dirty="0"/>
              <a:t>are the generic </a:t>
            </a:r>
            <a:r>
              <a:rPr lang="en-US" b="0" dirty="0" smtClean="0"/>
              <a:t>queries.”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These keywords usually have one to two words in length. </a:t>
            </a:r>
          </a:p>
          <a:p>
            <a:pPr marL="800100" lvl="1" indent="-342900"/>
            <a:r>
              <a:rPr lang="en-US" dirty="0" smtClean="0"/>
              <a:t>high search volumes</a:t>
            </a:r>
            <a:endParaRPr lang="en-US" b="0" dirty="0" smtClean="0"/>
          </a:p>
          <a:p>
            <a:pPr marL="800100" lvl="1" indent="-342900"/>
            <a:r>
              <a:rPr lang="en-US" b="0" dirty="0" smtClean="0"/>
              <a:t>high competition</a:t>
            </a:r>
          </a:p>
          <a:p>
            <a:pPr marL="800100" lvl="1" indent="-342900"/>
            <a:r>
              <a:rPr lang="en-US" b="0" dirty="0" smtClean="0"/>
              <a:t>low conversion rate </a:t>
            </a:r>
          </a:p>
          <a:p>
            <a:pPr marL="800100" lvl="1" indent="-342900"/>
            <a:r>
              <a:rPr lang="en-US" dirty="0" smtClean="0">
                <a:solidFill>
                  <a:srgbClr val="C00000"/>
                </a:solidFill>
              </a:rPr>
              <a:t>dogs, cat food, books</a:t>
            </a:r>
            <a:endParaRPr lang="en-US" dirty="0" smtClean="0"/>
          </a:p>
          <a:p>
            <a:r>
              <a:rPr lang="en-US" dirty="0" smtClean="0"/>
              <a:t>Long-Tail Keywords: </a:t>
            </a:r>
            <a:r>
              <a:rPr lang="en-US" b="0" dirty="0"/>
              <a:t>“These </a:t>
            </a:r>
            <a:r>
              <a:rPr lang="en-US" b="0" dirty="0" smtClean="0"/>
              <a:t>are more </a:t>
            </a:r>
            <a:r>
              <a:rPr lang="en-US" b="0" dirty="0"/>
              <a:t>specific keywords with clear customer </a:t>
            </a:r>
            <a:r>
              <a:rPr lang="en-US" b="0" dirty="0" smtClean="0"/>
              <a:t>intent.”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Usually have five or more words </a:t>
            </a:r>
            <a:r>
              <a:rPr lang="en-US" b="0" dirty="0"/>
              <a:t>in length</a:t>
            </a:r>
            <a:r>
              <a:rPr lang="en-US" b="0" dirty="0" smtClean="0"/>
              <a:t>”..</a:t>
            </a:r>
            <a:endParaRPr lang="en-US" b="0" dirty="0"/>
          </a:p>
          <a:p>
            <a:pPr marL="800100" lvl="1" indent="-342900"/>
            <a:r>
              <a:rPr lang="en-US" dirty="0" smtClean="0"/>
              <a:t>low </a:t>
            </a:r>
            <a:r>
              <a:rPr lang="en-US" dirty="0"/>
              <a:t>search volumes</a:t>
            </a:r>
          </a:p>
          <a:p>
            <a:pPr marL="800100" lvl="1" indent="-342900"/>
            <a:r>
              <a:rPr lang="en-US" dirty="0" smtClean="0"/>
              <a:t>low </a:t>
            </a:r>
            <a:r>
              <a:rPr lang="en-US" dirty="0"/>
              <a:t>competition</a:t>
            </a:r>
          </a:p>
          <a:p>
            <a:pPr marL="800100" lvl="1" indent="-342900"/>
            <a:r>
              <a:rPr lang="en-US" dirty="0" smtClean="0"/>
              <a:t>high </a:t>
            </a:r>
            <a:r>
              <a:rPr lang="en-US" dirty="0"/>
              <a:t>conversion rate </a:t>
            </a:r>
            <a:endParaRPr lang="en-US" dirty="0" smtClean="0"/>
          </a:p>
          <a:p>
            <a:pPr marL="800100" lvl="1" indent="-342900"/>
            <a:r>
              <a:rPr lang="en-US" dirty="0" smtClean="0">
                <a:solidFill>
                  <a:srgbClr val="C00000"/>
                </a:solidFill>
              </a:rPr>
              <a:t>Dogs that are good with kid, best book for learning SEO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8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76400"/>
            <a:ext cx="4705350" cy="29083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97487" y="1981200"/>
            <a:ext cx="3008313" cy="4480560"/>
          </a:xfrm>
        </p:spPr>
        <p:txBody>
          <a:bodyPr/>
          <a:lstStyle/>
          <a:p>
            <a:r>
              <a:rPr lang="en-US" dirty="0" smtClean="0"/>
              <a:t>Long </a:t>
            </a:r>
            <a:r>
              <a:rPr lang="en-US" dirty="0"/>
              <a:t>tail keywords with lower search volume often convert better</a:t>
            </a:r>
            <a:r>
              <a:rPr lang="en-US" b="0" dirty="0"/>
              <a:t>, because searchers are more specific and intentional in their searches. </a:t>
            </a: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A9A0E"/>
                </a:solidFill>
              </a:rPr>
              <a:t>For </a:t>
            </a:r>
            <a:r>
              <a:rPr lang="en-US" b="0" dirty="0">
                <a:solidFill>
                  <a:srgbClr val="FA9A0E"/>
                </a:solidFill>
              </a:rPr>
              <a:t>example, a person searching for "shoes" is probably just browsing. On the other hand, someone searching for "best price red </a:t>
            </a:r>
            <a:r>
              <a:rPr lang="en-US" b="0" dirty="0" smtClean="0">
                <a:solidFill>
                  <a:srgbClr val="FA9A0E"/>
                </a:solidFill>
              </a:rPr>
              <a:t>women </a:t>
            </a:r>
            <a:r>
              <a:rPr lang="en-US" b="0" dirty="0">
                <a:solidFill>
                  <a:srgbClr val="FA9A0E"/>
                </a:solidFill>
              </a:rPr>
              <a:t>size 7 running shoe" practically has their wallet out!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Short-tail </a:t>
            </a:r>
            <a:r>
              <a:rPr lang="en-US" dirty="0"/>
              <a:t>vs. </a:t>
            </a:r>
            <a:r>
              <a:rPr lang="en-US" dirty="0" smtClean="0"/>
              <a:t>long-tail </a:t>
            </a:r>
            <a:r>
              <a:rPr lang="en-US" dirty="0"/>
              <a:t>keywords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6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Primary, </a:t>
            </a:r>
            <a:r>
              <a:rPr lang="en-US" sz="2400" dirty="0" smtClean="0">
                <a:solidFill>
                  <a:srgbClr val="26059D"/>
                </a:solidFill>
              </a:rPr>
              <a:t>secondary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9900"/>
                </a:solidFill>
              </a:rPr>
              <a:t>tertiary </a:t>
            </a:r>
            <a:r>
              <a:rPr lang="en-US" sz="2400" dirty="0" smtClean="0"/>
              <a:t>keywords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Primary Keywords </a:t>
            </a:r>
            <a:r>
              <a:rPr lang="en-US" b="0" dirty="0" smtClean="0"/>
              <a:t> are the main keywords that you want to rank for.</a:t>
            </a:r>
          </a:p>
          <a:p>
            <a:pPr marL="1485900" lvl="2" indent="-342900"/>
            <a:r>
              <a:rPr lang="en-US" dirty="0" smtClean="0"/>
              <a:t>highly relevant, high search volume</a:t>
            </a:r>
            <a:endParaRPr lang="en-US" dirty="0"/>
          </a:p>
          <a:p>
            <a:pPr marL="1485900" lvl="2" indent="-342900"/>
            <a:r>
              <a:rPr lang="en-US" b="1" dirty="0" smtClean="0">
                <a:solidFill>
                  <a:srgbClr val="FA9A0E"/>
                </a:solidFill>
              </a:rPr>
              <a:t>“Buy Laptops Online”</a:t>
            </a:r>
            <a:endParaRPr lang="en-US" b="1" dirty="0">
              <a:solidFill>
                <a:srgbClr val="FA9A0E"/>
              </a:solidFill>
            </a:endParaRPr>
          </a:p>
          <a:p>
            <a:r>
              <a:rPr lang="en-US" b="0" dirty="0" smtClean="0"/>
              <a:t>Where as </a:t>
            </a:r>
            <a:r>
              <a:rPr lang="en-US" b="1" dirty="0" smtClean="0"/>
              <a:t>Secondary Keywords</a:t>
            </a:r>
            <a:r>
              <a:rPr lang="en-US" dirty="0" smtClean="0"/>
              <a:t> </a:t>
            </a:r>
            <a:r>
              <a:rPr lang="en-US" b="0" dirty="0" smtClean="0"/>
              <a:t>are the keywords that support your primary keyword.</a:t>
            </a:r>
          </a:p>
          <a:p>
            <a:pPr marL="1485900" lvl="2" indent="-342900"/>
            <a:r>
              <a:rPr lang="en-US" dirty="0" smtClean="0"/>
              <a:t>They are related terms,</a:t>
            </a:r>
          </a:p>
          <a:p>
            <a:pPr marL="1485900" lvl="2" indent="-342900"/>
            <a:r>
              <a:rPr lang="en-US" dirty="0" smtClean="0"/>
              <a:t>Provides context and depth to your content.</a:t>
            </a:r>
            <a:endParaRPr lang="en-US" dirty="0" smtClean="0">
              <a:solidFill>
                <a:srgbClr val="FA9A0E"/>
              </a:solidFill>
            </a:endParaRPr>
          </a:p>
          <a:p>
            <a:pPr marL="1485900" lvl="2" indent="-342900"/>
            <a:r>
              <a:rPr lang="en-US" b="1" dirty="0" smtClean="0">
                <a:solidFill>
                  <a:srgbClr val="FA9A0E"/>
                </a:solidFill>
              </a:rPr>
              <a:t>“Affordable Laptops”, “Laptop Reviews”</a:t>
            </a:r>
          </a:p>
          <a:p>
            <a:r>
              <a:rPr lang="en-US" b="1" dirty="0" smtClean="0"/>
              <a:t>Tertiary Keywords </a:t>
            </a:r>
            <a:r>
              <a:rPr lang="en-US" dirty="0" smtClean="0"/>
              <a:t>are more specific, long tail keywords.</a:t>
            </a:r>
          </a:p>
          <a:p>
            <a:pPr marL="1485900" lvl="2" indent="-342900"/>
            <a:r>
              <a:rPr lang="en-US" dirty="0" smtClean="0"/>
              <a:t>less competitive but can attract highly targeted traffic.</a:t>
            </a:r>
          </a:p>
          <a:p>
            <a:pPr marL="1485900" lvl="2" indent="-342900"/>
            <a:r>
              <a:rPr lang="en-US" dirty="0" smtClean="0"/>
              <a:t>Often addresses specific queries.</a:t>
            </a:r>
          </a:p>
          <a:p>
            <a:pPr marL="1485900" lvl="2" indent="-342900"/>
            <a:r>
              <a:rPr lang="en-US" b="1" dirty="0" smtClean="0">
                <a:solidFill>
                  <a:srgbClr val="FA9A0E"/>
                </a:solidFill>
              </a:rPr>
              <a:t>“Best laptops under $500”</a:t>
            </a:r>
            <a:r>
              <a:rPr lang="en-US" b="1" dirty="0">
                <a:solidFill>
                  <a:srgbClr val="FA9A0E"/>
                </a:solidFill>
              </a:rPr>
              <a:t> </a:t>
            </a:r>
            <a:r>
              <a:rPr lang="en-US" b="1" dirty="0" smtClean="0">
                <a:solidFill>
                  <a:srgbClr val="FA9A0E"/>
                </a:solidFill>
              </a:rPr>
              <a:t>, “Laptops with long battery life”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7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primary </a:t>
            </a:r>
            <a:r>
              <a:rPr lang="en-US" sz="2800" dirty="0" smtClean="0"/>
              <a:t>keyword </a:t>
            </a:r>
            <a:r>
              <a:rPr lang="en-US" sz="2800" dirty="0" err="1" smtClean="0">
                <a:solidFill>
                  <a:schemeClr val="tx1"/>
                </a:solidFill>
              </a:rPr>
              <a:t>vs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26059D"/>
                </a:solidFill>
              </a:rPr>
              <a:t>seed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26059D"/>
                </a:solidFill>
              </a:rPr>
              <a:t>words</a:t>
            </a:r>
            <a:endParaRPr lang="en-US" sz="2800" dirty="0">
              <a:solidFill>
                <a:srgbClr val="26059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Primary keywords</a:t>
            </a:r>
            <a:r>
              <a:rPr lang="en-US" b="0" dirty="0" smtClean="0"/>
              <a:t> are </a:t>
            </a:r>
            <a:r>
              <a:rPr lang="en-US" b="0" dirty="0"/>
              <a:t>the main </a:t>
            </a:r>
            <a:r>
              <a:rPr lang="en-US" b="0" dirty="0" smtClean="0"/>
              <a:t>terms of your content where as </a:t>
            </a:r>
            <a:r>
              <a:rPr lang="en-US" dirty="0" smtClean="0">
                <a:solidFill>
                  <a:srgbClr val="26059D"/>
                </a:solidFill>
              </a:rPr>
              <a:t>Seed words </a:t>
            </a:r>
            <a:r>
              <a:rPr lang="en-US" b="0" dirty="0" smtClean="0"/>
              <a:t>(aka. seed keywords)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0" dirty="0"/>
              <a:t>or </a:t>
            </a:r>
            <a:r>
              <a:rPr lang="en-US" dirty="0">
                <a:solidFill>
                  <a:srgbClr val="26059D"/>
                </a:solidFill>
              </a:rPr>
              <a:t>Head </a:t>
            </a:r>
            <a:r>
              <a:rPr lang="en-US" dirty="0" smtClean="0">
                <a:solidFill>
                  <a:srgbClr val="26059D"/>
                </a:solidFill>
              </a:rPr>
              <a:t>words</a:t>
            </a:r>
            <a:r>
              <a:rPr lang="en-US" b="0" dirty="0" smtClean="0"/>
              <a:t>, are the starting point for keyword research.</a:t>
            </a:r>
            <a:endParaRPr lang="en-US" b="0" dirty="0">
              <a:solidFill>
                <a:srgbClr val="26059D"/>
              </a:solidFill>
            </a:endParaRPr>
          </a:p>
          <a:p>
            <a:r>
              <a:rPr lang="en-US" b="1" dirty="0" smtClean="0"/>
              <a:t>Example: </a:t>
            </a:r>
          </a:p>
          <a:p>
            <a:pPr marL="800100" lvl="1" indent="-342900"/>
            <a:r>
              <a:rPr lang="en-US" dirty="0" smtClean="0"/>
              <a:t>Online shoe store (Primary KW)</a:t>
            </a:r>
          </a:p>
          <a:p>
            <a:pPr marL="1485900" lvl="2" indent="-342900"/>
            <a:r>
              <a:rPr lang="en-US" dirty="0" smtClean="0"/>
              <a:t>Shoes(Seed KW)</a:t>
            </a:r>
          </a:p>
          <a:p>
            <a:pPr marL="800100" lvl="1" indent="-342900"/>
            <a:r>
              <a:rPr lang="en-US" dirty="0" smtClean="0"/>
              <a:t>Handmade beaded bangles (Primary KW)</a:t>
            </a:r>
          </a:p>
          <a:p>
            <a:pPr marL="1485900" lvl="2" indent="-342900"/>
            <a:r>
              <a:rPr lang="en-US" dirty="0" smtClean="0"/>
              <a:t>Handmade </a:t>
            </a:r>
            <a:r>
              <a:rPr lang="en-US" dirty="0" err="1" smtClean="0"/>
              <a:t>jewellery</a:t>
            </a:r>
            <a:r>
              <a:rPr lang="en-US" dirty="0" smtClean="0"/>
              <a:t> (Seed KW)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So although primary and seed word can sometimes overlap but they serve slightly different purposes in keyword research.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9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LSI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82880"/>
            <a:r>
              <a:rPr lang="en-US" dirty="0" smtClean="0"/>
              <a:t>LSI: </a:t>
            </a:r>
            <a:r>
              <a:rPr lang="en-US" dirty="0" smtClean="0">
                <a:solidFill>
                  <a:srgbClr val="C00000"/>
                </a:solidFill>
              </a:rPr>
              <a:t>Latent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A9A0E"/>
                </a:solidFill>
              </a:rPr>
              <a:t>Indexing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C00000"/>
                </a:solidFill>
              </a:rPr>
              <a:t>Hidden</a:t>
            </a:r>
            <a:r>
              <a:rPr lang="en-US" b="0" dirty="0" smtClean="0"/>
              <a:t>)  (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meaning</a:t>
            </a:r>
            <a:r>
              <a:rPr lang="en-US" b="0" dirty="0" smtClean="0"/>
              <a:t>)  (</a:t>
            </a:r>
            <a:r>
              <a:rPr lang="en-US" b="0" dirty="0" smtClean="0">
                <a:solidFill>
                  <a:srgbClr val="FFC000"/>
                </a:solidFill>
              </a:rPr>
              <a:t>Google</a:t>
            </a:r>
            <a:r>
              <a:rPr lang="en-US" b="0" dirty="0" smtClean="0"/>
              <a:t>)</a:t>
            </a:r>
          </a:p>
          <a:p>
            <a:pPr indent="-182880"/>
            <a:r>
              <a:rPr lang="en-US" b="0" dirty="0" smtClean="0"/>
              <a:t>“</a:t>
            </a:r>
            <a:r>
              <a:rPr lang="en-US" b="0" dirty="0"/>
              <a:t> Keywords </a:t>
            </a:r>
            <a:r>
              <a:rPr lang="en-US" b="0" dirty="0" smtClean="0"/>
              <a:t>that are conceptually </a:t>
            </a:r>
            <a:r>
              <a:rPr lang="en-US" b="0" dirty="0"/>
              <a:t>related </a:t>
            </a:r>
            <a:r>
              <a:rPr lang="en-US" b="0" dirty="0" smtClean="0"/>
              <a:t>to targeted keyword.”</a:t>
            </a:r>
          </a:p>
          <a:p>
            <a:pPr marL="160020" indent="-342900">
              <a:buFont typeface="Arial" pitchFamily="34" charset="0"/>
              <a:buChar char="•"/>
            </a:pPr>
            <a:r>
              <a:rPr lang="en-US" b="0" dirty="0" smtClean="0"/>
              <a:t>Search engines </a:t>
            </a:r>
            <a:r>
              <a:rPr lang="en-US" b="0" dirty="0"/>
              <a:t>use </a:t>
            </a:r>
            <a:r>
              <a:rPr lang="en-US" b="0" dirty="0" smtClean="0"/>
              <a:t>LSI keywords to </a:t>
            </a:r>
            <a:r>
              <a:rPr lang="en-US" b="0" dirty="0"/>
              <a:t>deeply understand the content on a webpage</a:t>
            </a:r>
            <a:r>
              <a:rPr lang="en-US" b="0" dirty="0" smtClean="0"/>
              <a:t>.”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Improves relevancy and hence SEO.</a:t>
            </a:r>
          </a:p>
          <a:p>
            <a:r>
              <a:rPr lang="en-US" dirty="0" smtClean="0"/>
              <a:t>Example: </a:t>
            </a:r>
            <a:endParaRPr lang="en-US" b="0" dirty="0" smtClean="0"/>
          </a:p>
          <a:p>
            <a:r>
              <a:rPr lang="en-US" b="0" dirty="0" smtClean="0"/>
              <a:t>Main </a:t>
            </a:r>
            <a:r>
              <a:rPr lang="en-US" b="0" dirty="0"/>
              <a:t>keyword </a:t>
            </a:r>
            <a:r>
              <a:rPr lang="en-US" b="0" dirty="0" smtClean="0">
                <a:sym typeface="Wingdings" pitchFamily="2" charset="2"/>
              </a:rPr>
              <a:t> </a:t>
            </a:r>
            <a:r>
              <a:rPr lang="en-US" b="0" dirty="0" smtClean="0"/>
              <a:t>“New Car Features”</a:t>
            </a:r>
          </a:p>
          <a:p>
            <a:pPr marL="800100" lvl="1" indent="-342900"/>
            <a:r>
              <a:rPr lang="en-US" b="0" dirty="0" smtClean="0"/>
              <a:t>some </a:t>
            </a:r>
            <a:r>
              <a:rPr lang="en-US" b="0" dirty="0"/>
              <a:t>LSI keywords could </a:t>
            </a:r>
            <a:r>
              <a:rPr lang="en-US" b="0" dirty="0" smtClean="0"/>
              <a:t>be:</a:t>
            </a:r>
          </a:p>
          <a:p>
            <a:pPr marL="800100" lvl="1" indent="-342900"/>
            <a:r>
              <a:rPr lang="en-US" dirty="0" smtClean="0"/>
              <a:t>Automobile, engine, road</a:t>
            </a:r>
            <a:r>
              <a:rPr lang="en-US" smtClean="0"/>
              <a:t>, tiers, vehicle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146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 </a:t>
            </a:r>
            <a:r>
              <a:rPr lang="en-US" dirty="0" smtClean="0"/>
              <a:t>keywords examples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16" y="1752600"/>
            <a:ext cx="6317368" cy="4373563"/>
          </a:xfrm>
        </p:spPr>
      </p:pic>
    </p:spTree>
    <p:extLst>
      <p:ext uri="{BB962C8B-B14F-4D97-AF65-F5344CB8AC3E}">
        <p14:creationId xmlns:p14="http://schemas.microsoft.com/office/powerpoint/2010/main" val="3342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Cont.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5791200" cy="3978823"/>
          </a:xfrm>
        </p:spPr>
      </p:pic>
      <p:sp>
        <p:nvSpPr>
          <p:cNvPr id="4" name="TextBox 3"/>
          <p:cNvSpPr txBox="1"/>
          <p:nvPr/>
        </p:nvSpPr>
        <p:spPr>
          <a:xfrm>
            <a:off x="6553200" y="18288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looks for semantically related terms.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of the term related to “Cold brew coffee” are beans. Ice, glass,</a:t>
            </a:r>
            <a:r>
              <a:rPr lang="en-US" dirty="0" smtClean="0">
                <a:solidFill>
                  <a:srgbClr val="FA9A0E"/>
                </a:solidFill>
              </a:rPr>
              <a:t> iced coffee, cold brew coffee brands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keyword based on user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Informational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Navigational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Commercial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Transactional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3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Keywords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Purpose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Keyword Researching and Planning Tools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Mapping Keywords to Webpage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82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Informational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Informational Keywords:</a:t>
            </a:r>
          </a:p>
          <a:p>
            <a:r>
              <a:rPr lang="en-US" b="0" dirty="0" smtClean="0"/>
              <a:t>“informational keywords are used by user when they are simply gathering general information.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A broad term that encompasses both Primary and Secondary keywords.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How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What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why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They are usually higher in the marketing funnel, meaning that people are earlier in their buying journeys and less likely to take action.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7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nevigational</a:t>
            </a:r>
            <a:r>
              <a:rPr lang="en-US" dirty="0" smtClean="0"/>
              <a:t>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Navigational Keywords: </a:t>
            </a:r>
            <a:r>
              <a:rPr lang="en-US" sz="3400" b="0" dirty="0" smtClean="0"/>
              <a:t>“Navigational </a:t>
            </a:r>
            <a:r>
              <a:rPr lang="en-US" sz="3400" b="0" dirty="0"/>
              <a:t>keywords are the </a:t>
            </a:r>
            <a:r>
              <a:rPr lang="en-US" sz="3400" b="0" dirty="0" smtClean="0"/>
              <a:t>words that users </a:t>
            </a:r>
            <a:r>
              <a:rPr lang="en-US" sz="3400" b="0" dirty="0"/>
              <a:t>use </a:t>
            </a:r>
            <a:r>
              <a:rPr lang="en-US" sz="3400" b="0" dirty="0" smtClean="0"/>
              <a:t>when they intend </a:t>
            </a:r>
            <a:r>
              <a:rPr lang="en-US" sz="3400" b="0" dirty="0"/>
              <a:t>to find a </a:t>
            </a:r>
            <a:r>
              <a:rPr lang="en-US" sz="3400" b="0" dirty="0" smtClean="0"/>
              <a:t>specific </a:t>
            </a:r>
            <a:r>
              <a:rPr lang="en-US" sz="3400" b="0" dirty="0"/>
              <a:t>website or online </a:t>
            </a:r>
            <a:r>
              <a:rPr lang="en-US" sz="3400" b="0" dirty="0" smtClean="0"/>
              <a:t>destination”.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b="0" dirty="0" smtClean="0"/>
              <a:t>A keyword that has fixed direction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b="0" dirty="0" smtClean="0"/>
              <a:t>User intend is fixed</a:t>
            </a:r>
          </a:p>
          <a:p>
            <a:pPr marL="1428750" lvl="2" indent="-285750">
              <a:lnSpc>
                <a:spcPct val="160000"/>
              </a:lnSpc>
            </a:pPr>
            <a:r>
              <a:rPr lang="en-US" sz="3400" b="0" dirty="0" smtClean="0"/>
              <a:t>White A4 paper rim </a:t>
            </a:r>
            <a:r>
              <a:rPr lang="en-US" sz="3400" dirty="0" smtClean="0">
                <a:solidFill>
                  <a:srgbClr val="FA9A0E"/>
                </a:solidFill>
              </a:rPr>
              <a:t>Amazon</a:t>
            </a:r>
          </a:p>
          <a:p>
            <a:pPr marL="571500" indent="-571500">
              <a:lnSpc>
                <a:spcPct val="160000"/>
              </a:lnSpc>
              <a:buFont typeface="Arial" pitchFamily="34" charset="0"/>
              <a:buChar char="•"/>
            </a:pPr>
            <a:r>
              <a:rPr lang="en-US" sz="3600" b="0" dirty="0" smtClean="0"/>
              <a:t>For </a:t>
            </a:r>
            <a:r>
              <a:rPr lang="en-US" sz="3600" dirty="0" smtClean="0">
                <a:solidFill>
                  <a:srgbClr val="009900"/>
                </a:solidFill>
              </a:rPr>
              <a:t>brand awareness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sz="3400" b="0" dirty="0" smtClean="0"/>
              <a:t>Navigational can </a:t>
            </a:r>
            <a:r>
              <a:rPr lang="en-US" sz="3400" b="0" dirty="0"/>
              <a:t>help you gain organic traffic, especially </a:t>
            </a:r>
            <a:r>
              <a:rPr lang="en-US" sz="3400" dirty="0">
                <a:solidFill>
                  <a:srgbClr val="C00000"/>
                </a:solidFill>
              </a:rPr>
              <a:t>if your company has a strong brand reputation</a:t>
            </a:r>
            <a:r>
              <a:rPr lang="en-US" sz="3400" dirty="0" smtClean="0">
                <a:solidFill>
                  <a:srgbClr val="C00000"/>
                </a:solidFill>
              </a:rPr>
              <a:t>.</a:t>
            </a:r>
          </a:p>
          <a:p>
            <a:pPr marL="1028700" lvl="2" indent="-342900">
              <a:lnSpc>
                <a:spcPct val="160000"/>
              </a:lnSpc>
              <a:spcAft>
                <a:spcPts val="600"/>
              </a:spcAft>
              <a:buClrTx/>
            </a:pPr>
            <a:r>
              <a:rPr lang="en-US" sz="3400" dirty="0"/>
              <a:t>a company or brand </a:t>
            </a:r>
            <a:r>
              <a:rPr lang="en-US" sz="3400" dirty="0" smtClean="0"/>
              <a:t>name</a:t>
            </a:r>
            <a:endParaRPr lang="en-US" sz="3400" dirty="0">
              <a:solidFill>
                <a:srgbClr val="C00000"/>
              </a:solidFill>
            </a:endParaRPr>
          </a:p>
          <a:p>
            <a:pPr marL="1485900" lvl="2" indent="-342900">
              <a:lnSpc>
                <a:spcPct val="160000"/>
              </a:lnSpc>
            </a:pPr>
            <a:r>
              <a:rPr lang="en-US" sz="3400" b="0" dirty="0" err="1" smtClean="0"/>
              <a:t>Youtube</a:t>
            </a:r>
            <a:endParaRPr lang="en-US" sz="3400" b="0" dirty="0" smtClean="0"/>
          </a:p>
          <a:p>
            <a:pPr marL="1485900" lvl="2" indent="-342900">
              <a:lnSpc>
                <a:spcPct val="160000"/>
              </a:lnSpc>
            </a:pPr>
            <a:r>
              <a:rPr lang="en-US" sz="3400" b="0" dirty="0" smtClean="0"/>
              <a:t>Sapphire</a:t>
            </a:r>
            <a:r>
              <a:rPr lang="en-US" sz="3400" b="0" dirty="0"/>
              <a:t>			</a:t>
            </a:r>
            <a:endParaRPr lang="en-US" sz="3400" b="0" dirty="0" smtClean="0"/>
          </a:p>
          <a:p>
            <a:pPr marL="1485900" lvl="2" indent="-342900">
              <a:lnSpc>
                <a:spcPct val="160000"/>
              </a:lnSpc>
            </a:pPr>
            <a:r>
              <a:rPr lang="en-US" sz="3400" b="0" dirty="0" err="1" smtClean="0"/>
              <a:t>Charles&amp;Keith</a:t>
            </a:r>
            <a:r>
              <a:rPr lang="en-US" sz="3400" b="0" dirty="0"/>
              <a:t>	</a:t>
            </a:r>
            <a:r>
              <a:rPr lang="en-US" b="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Commercial Keywords: </a:t>
            </a:r>
            <a:r>
              <a:rPr lang="en-US" sz="1600" b="0" dirty="0" smtClean="0"/>
              <a:t>(commerce, business)</a:t>
            </a:r>
          </a:p>
          <a:p>
            <a:r>
              <a:rPr lang="en-US" sz="1600" b="0" dirty="0" smtClean="0"/>
              <a:t>“keywords </a:t>
            </a:r>
            <a:r>
              <a:rPr lang="en-US" sz="1600" b="0" dirty="0"/>
              <a:t>that reveal a searcher’s interest around specific products or services</a:t>
            </a:r>
            <a:r>
              <a:rPr lang="en-US" sz="1600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0" dirty="0"/>
              <a:t>These </a:t>
            </a:r>
            <a:r>
              <a:rPr lang="en-US" sz="1600" b="0" dirty="0" smtClean="0"/>
              <a:t>keywords indicate </a:t>
            </a:r>
            <a:r>
              <a:rPr lang="en-US" sz="1600" b="0" dirty="0"/>
              <a:t>users are exploring options before making a </a:t>
            </a:r>
            <a:r>
              <a:rPr lang="en-US" sz="1600" b="0" dirty="0" smtClean="0"/>
              <a:t>purchase</a:t>
            </a:r>
            <a:r>
              <a:rPr lang="en-US" sz="1600" b="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0" dirty="0" smtClean="0"/>
              <a:t>support </a:t>
            </a:r>
            <a:r>
              <a:rPr lang="en-US" sz="1600" b="0" dirty="0"/>
              <a:t>the idea of purchasing, compare the product to similar products or look for free offers/tests/discounts.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0" dirty="0">
                <a:solidFill>
                  <a:srgbClr val="C00000"/>
                </a:solidFill>
              </a:rPr>
              <a:t>You can target these keywords with comparison articles, reviews or how-to articles depending on the specific keyword.</a:t>
            </a:r>
          </a:p>
          <a:p>
            <a:pPr marL="800100" lvl="1" indent="-342900">
              <a:lnSpc>
                <a:spcPct val="170000"/>
              </a:lnSpc>
            </a:pPr>
            <a:r>
              <a:rPr lang="en-US" sz="1800" b="0" dirty="0" smtClean="0"/>
              <a:t>Free coffee</a:t>
            </a:r>
          </a:p>
          <a:p>
            <a:pPr marL="800100" lvl="1" indent="-342900">
              <a:lnSpc>
                <a:spcPct val="170000"/>
              </a:lnSpc>
            </a:pPr>
            <a:r>
              <a:rPr lang="en-US" sz="1800" b="0" dirty="0"/>
              <a:t>Best blender for </a:t>
            </a:r>
            <a:r>
              <a:rPr lang="en-US" sz="1800" b="0" dirty="0" smtClean="0"/>
              <a:t>smoothies</a:t>
            </a:r>
          </a:p>
          <a:p>
            <a:pPr marL="800100" lvl="1" indent="-342900">
              <a:lnSpc>
                <a:spcPct val="170000"/>
              </a:lnSpc>
            </a:pPr>
            <a:r>
              <a:rPr lang="en-US" sz="1800" b="0" dirty="0" err="1" smtClean="0"/>
              <a:t>iPad</a:t>
            </a:r>
            <a:r>
              <a:rPr lang="en-US" sz="1800" b="0" dirty="0" smtClean="0"/>
              <a:t> </a:t>
            </a:r>
            <a:r>
              <a:rPr lang="en-US" sz="1800" b="0" dirty="0"/>
              <a:t>vs. </a:t>
            </a:r>
            <a:r>
              <a:rPr lang="en-US" sz="1800" b="0" dirty="0" err="1"/>
              <a:t>iPad</a:t>
            </a:r>
            <a:r>
              <a:rPr lang="en-US" sz="1800" b="0" dirty="0"/>
              <a:t> </a:t>
            </a:r>
            <a:r>
              <a:rPr lang="en-US" sz="1800" b="0" dirty="0" smtClean="0"/>
              <a:t>Air</a:t>
            </a:r>
            <a:endParaRPr lang="en-US" sz="18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1800" b="0" dirty="0" smtClean="0">
                <a:solidFill>
                  <a:srgbClr val="00B050"/>
                </a:solidFill>
              </a:rPr>
              <a:t>Show website</a:t>
            </a:r>
            <a:endParaRPr lang="en-US" sz="1800" b="0" dirty="0">
              <a:solidFill>
                <a:srgbClr val="00B050"/>
              </a:solidFill>
            </a:endParaRPr>
          </a:p>
          <a:p>
            <a:pPr marL="800100" lvl="1" indent="-342900">
              <a:lnSpc>
                <a:spcPct val="17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365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TRAnsactional</a:t>
            </a:r>
            <a:r>
              <a:rPr lang="en-US" dirty="0" smtClean="0"/>
              <a:t>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Transactional Keywords:</a:t>
            </a:r>
          </a:p>
          <a:p>
            <a:r>
              <a:rPr lang="en-US" dirty="0" smtClean="0"/>
              <a:t>“</a:t>
            </a:r>
            <a:r>
              <a:rPr lang="en-US" b="0" dirty="0"/>
              <a:t>These are terms and phrases used by people who want to complete an </a:t>
            </a:r>
            <a:r>
              <a:rPr lang="en-US" b="0" dirty="0" smtClean="0"/>
              <a:t>action.”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keywords with the strongest intent to buy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They are usually lower in the marketing funnel, meaning that people are ready to make a purchase or </a:t>
            </a:r>
            <a:r>
              <a:rPr lang="en-US" b="0" dirty="0" smtClean="0"/>
              <a:t>take an action.</a:t>
            </a:r>
            <a:endParaRPr lang="en-US" b="0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marL="800100" lvl="1" indent="-342900"/>
            <a:r>
              <a:rPr lang="en-US" b="0" dirty="0"/>
              <a:t>Buy crypto </a:t>
            </a:r>
            <a:r>
              <a:rPr lang="en-US" b="0" dirty="0" smtClean="0"/>
              <a:t>online</a:t>
            </a:r>
          </a:p>
          <a:p>
            <a:pPr marL="800100" lvl="1" indent="-342900"/>
            <a:r>
              <a:rPr lang="en-US" b="0" dirty="0" smtClean="0"/>
              <a:t>Honda </a:t>
            </a:r>
            <a:r>
              <a:rPr lang="en-US" b="0" dirty="0"/>
              <a:t>city for </a:t>
            </a:r>
            <a:r>
              <a:rPr lang="en-US" b="0" dirty="0" smtClean="0"/>
              <a:t>sale</a:t>
            </a:r>
          </a:p>
          <a:p>
            <a:pPr marL="800100" lvl="1" indent="-342900"/>
            <a:r>
              <a:rPr lang="en-US" b="0" dirty="0" smtClean="0"/>
              <a:t>pizza </a:t>
            </a:r>
            <a:r>
              <a:rPr lang="en-US" b="0" dirty="0"/>
              <a:t>place near me</a:t>
            </a:r>
          </a:p>
          <a:p>
            <a:pPr marL="800100" lvl="1" indent="-342900"/>
            <a:r>
              <a:rPr lang="en-US" b="0" dirty="0"/>
              <a:t>Buy puff pastry dough </a:t>
            </a:r>
            <a:r>
              <a:rPr lang="en-US" b="0" dirty="0" smtClean="0"/>
              <a:t>online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solidFill>
                  <a:srgbClr val="00B050"/>
                </a:solidFill>
              </a:rPr>
              <a:t>Show </a:t>
            </a:r>
            <a:r>
              <a:rPr lang="en-US" sz="2100" b="0" dirty="0" smtClean="0">
                <a:solidFill>
                  <a:srgbClr val="00B050"/>
                </a:solidFill>
              </a:rPr>
              <a:t>product</a:t>
            </a:r>
            <a:endParaRPr lang="en-US" sz="2100" b="0" dirty="0">
              <a:solidFill>
                <a:srgbClr val="00B050"/>
              </a:solidFill>
            </a:endParaRPr>
          </a:p>
          <a:p>
            <a:pPr marL="800100" lvl="1" indent="-342900"/>
            <a:endParaRPr lang="en-US" b="0" dirty="0"/>
          </a:p>
          <a:p>
            <a:pPr lvl="1" indent="0">
              <a:lnSpc>
                <a:spcPct val="170000"/>
              </a:lnSpc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89345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Marketng</a:t>
            </a:r>
            <a:r>
              <a:rPr lang="en-US" dirty="0" smtClean="0"/>
              <a:t> funnel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24200" cy="50545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b="0" dirty="0"/>
              <a:t>A marketing funnel is a way of visualizing the stages that a potential customer goes through before making a purchase. It usually consists of three main stages: </a:t>
            </a:r>
            <a:r>
              <a:rPr lang="en-US" dirty="0"/>
              <a:t>awareness</a:t>
            </a:r>
            <a:r>
              <a:rPr lang="en-US" b="0" dirty="0"/>
              <a:t>, </a:t>
            </a:r>
            <a:r>
              <a:rPr lang="en-US" dirty="0"/>
              <a:t>consideration</a:t>
            </a:r>
            <a:r>
              <a:rPr lang="en-US" b="0" dirty="0"/>
              <a:t>, and </a:t>
            </a:r>
            <a:r>
              <a:rPr lang="en-US" dirty="0"/>
              <a:t>conversion</a:t>
            </a:r>
            <a:r>
              <a:rPr lang="en-US" b="0" dirty="0"/>
              <a:t>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funnel shape represents the fact that not everyone who becomes aware of your product or service will end up buying </a:t>
            </a:r>
            <a:r>
              <a:rPr lang="en-US" b="0" dirty="0" smtClean="0"/>
              <a:t>it.</a:t>
            </a:r>
          </a:p>
          <a:p>
            <a:pPr marL="800100" lvl="1" indent="-342900"/>
            <a:r>
              <a:rPr lang="en-US" b="0" dirty="0" smtClean="0"/>
              <a:t> </a:t>
            </a:r>
            <a:r>
              <a:rPr lang="en-US" b="0" dirty="0" smtClean="0">
                <a:solidFill>
                  <a:srgbClr val="FA9A0E"/>
                </a:solidFill>
              </a:rPr>
              <a:t>people will drop </a:t>
            </a:r>
            <a:r>
              <a:rPr lang="en-US" b="0" dirty="0">
                <a:solidFill>
                  <a:srgbClr val="FA9A0E"/>
                </a:solidFill>
              </a:rPr>
              <a:t>out at each stage.</a:t>
            </a:r>
            <a:endParaRPr lang="en-US" b="0" dirty="0" smtClean="0">
              <a:solidFill>
                <a:srgbClr val="FA9A0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63105"/>
            <a:ext cx="4724400" cy="3349353"/>
          </a:xfrm>
        </p:spPr>
      </p:pic>
    </p:spTree>
    <p:extLst>
      <p:ext uri="{BB962C8B-B14F-4D97-AF65-F5344CB8AC3E}">
        <p14:creationId xmlns:p14="http://schemas.microsoft.com/office/powerpoint/2010/main" val="18825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smtClean="0">
                <a:solidFill>
                  <a:srgbClr val="26059D"/>
                </a:solidFill>
              </a:rPr>
              <a:t>keyword research</a:t>
            </a:r>
            <a:endParaRPr lang="en-US" dirty="0">
              <a:solidFill>
                <a:srgbClr val="26059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Process of discovering needs of target </a:t>
            </a:r>
            <a:r>
              <a:rPr lang="en-US" b="0" dirty="0" smtClean="0"/>
              <a:t>audience is very important.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What your to-be customers are searching for</a:t>
            </a:r>
            <a:r>
              <a:rPr lang="en-US" b="0" dirty="0" smtClean="0"/>
              <a:t>?</a:t>
            </a:r>
          </a:p>
          <a:p>
            <a:pPr marL="800100" lvl="1" indent="-342900"/>
            <a:r>
              <a:rPr lang="en-US" b="0" dirty="0" smtClean="0">
                <a:solidFill>
                  <a:srgbClr val="C00000"/>
                </a:solidFill>
              </a:rPr>
              <a:t>Done via keyword research</a:t>
            </a:r>
            <a:endParaRPr lang="en-US" b="0" dirty="0">
              <a:solidFill>
                <a:srgbClr val="C00000"/>
              </a:solidFill>
            </a:endParaRPr>
          </a:p>
          <a:p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Best keyword research strategy should not be what you want to tell people </a:t>
            </a:r>
            <a:r>
              <a:rPr lang="en-US" dirty="0"/>
              <a:t>but </a:t>
            </a:r>
            <a:r>
              <a:rPr lang="en-US" b="0" dirty="0"/>
              <a:t>what </a:t>
            </a:r>
            <a:r>
              <a:rPr lang="en-US" b="0" i="1" dirty="0"/>
              <a:t>they</a:t>
            </a:r>
            <a:r>
              <a:rPr lang="en-US" b="0" dirty="0"/>
              <a:t> want to discover?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power of keyword research lies in better understanding your target market and how they are searching for your content, services, or products.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Keyword research provides you with specific search data that can help you answer questions like: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b="0" dirty="0"/>
              <a:t>What are people searching for?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b="0" dirty="0"/>
              <a:t>How many people are searching for it?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b="0" dirty="0"/>
              <a:t>In what format do they want that information?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Research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err="1"/>
              <a:t>Ahrefs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/>
              <a:t>SEMrush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/>
              <a:t>Ubersuggest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Google Keyword </a:t>
            </a:r>
            <a:r>
              <a:rPr lang="en-US" b="0" dirty="0" smtClean="0"/>
              <a:t>Planner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MOZ Keyword Explorer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Keyword </a:t>
            </a:r>
            <a:r>
              <a:rPr lang="en-US" b="0" dirty="0" smtClean="0"/>
              <a:t>Tool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Keywords </a:t>
            </a:r>
            <a:r>
              <a:rPr lang="en-US" b="0" dirty="0" smtClean="0"/>
              <a:t>everywhere (</a:t>
            </a:r>
            <a:r>
              <a:rPr lang="en-US" b="0" dirty="0"/>
              <a:t>browser </a:t>
            </a:r>
            <a:r>
              <a:rPr lang="en-US" b="0" dirty="0" smtClean="0"/>
              <a:t>extension)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/>
              <a:t>KWFinder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Ranknow.pk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0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keyword planner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3292475" cy="2849511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4648200" cy="452596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Keyword Planner</a:t>
            </a:r>
            <a:r>
              <a:rPr lang="en-US" sz="2000" b="0" dirty="0"/>
              <a:t> helps you research keywords for your Search campaigns. </a:t>
            </a:r>
            <a:endParaRPr lang="en-US" sz="2000" b="0" dirty="0" smtClean="0"/>
          </a:p>
          <a:p>
            <a:pPr marL="914400" lvl="1" indent="-457200"/>
            <a:r>
              <a:rPr lang="en-US" sz="1600" dirty="0" smtClean="0"/>
              <a:t>Check estimates </a:t>
            </a:r>
            <a:r>
              <a:rPr lang="en-US" sz="1600" dirty="0"/>
              <a:t>of the searches they receive and the cost to target </a:t>
            </a:r>
            <a:r>
              <a:rPr lang="en-US" sz="1600" dirty="0" err="1" smtClean="0"/>
              <a:t>them.s</a:t>
            </a:r>
            <a:endParaRPr lang="en-US" sz="1600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0" dirty="0" smtClean="0"/>
              <a:t>You </a:t>
            </a:r>
            <a:r>
              <a:rPr lang="en-US" sz="2000" b="0" dirty="0"/>
              <a:t>can use this </a:t>
            </a:r>
            <a:r>
              <a:rPr lang="en-US" sz="2000" dirty="0"/>
              <a:t>free tool </a:t>
            </a:r>
            <a:r>
              <a:rPr lang="en-US" sz="2000" b="0" dirty="0"/>
              <a:t>to discover new keywords related to your </a:t>
            </a:r>
            <a:r>
              <a:rPr lang="en-US" sz="2000" b="0" dirty="0" smtClean="0"/>
              <a:t>business.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USE</a:t>
            </a:r>
            <a:r>
              <a:rPr lang="en-US" sz="2000" b="0" dirty="0" smtClean="0">
                <a:solidFill>
                  <a:srgbClr val="00B050"/>
                </a:solidFill>
              </a:rPr>
              <a:t> </a:t>
            </a:r>
            <a:r>
              <a:rPr lang="en-US" sz="2000" b="0" dirty="0" smtClean="0"/>
              <a:t>Google Keyword Planner tool for Keyword </a:t>
            </a:r>
            <a:r>
              <a:rPr lang="en-US" sz="2000" dirty="0" smtClean="0">
                <a:solidFill>
                  <a:srgbClr val="00B050"/>
                </a:solidFill>
              </a:rPr>
              <a:t>Research</a:t>
            </a:r>
            <a:r>
              <a:rPr lang="en-US" sz="2000" dirty="0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0" dirty="0" smtClean="0"/>
              <a:t>but </a:t>
            </a:r>
            <a:r>
              <a:rPr lang="en-US" sz="2000" i="1" dirty="0" smtClean="0">
                <a:solidFill>
                  <a:srgbClr val="FF0000"/>
                </a:solidFill>
              </a:rPr>
              <a:t>NOT</a:t>
            </a:r>
            <a:r>
              <a:rPr lang="en-US" sz="2000" b="0" i="1" dirty="0" smtClean="0"/>
              <a:t> for keyword </a:t>
            </a:r>
            <a:r>
              <a:rPr lang="en-US" sz="2000" i="1" dirty="0" smtClean="0">
                <a:solidFill>
                  <a:srgbClr val="FF0000"/>
                </a:solidFill>
              </a:rPr>
              <a:t>Analysis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2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9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smtClean="0"/>
              <a:t>planner… sign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4853523" cy="2667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3333"/>
            <a:ext cx="2810996" cy="16701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62400" y="5401735"/>
            <a:ext cx="838200" cy="3132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0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Niche: </a:t>
            </a:r>
            <a:r>
              <a:rPr lang="en-US" b="0" dirty="0" smtClean="0"/>
              <a:t>“A niche is a </a:t>
            </a:r>
            <a:r>
              <a:rPr lang="en-US" b="0" i="1" dirty="0" smtClean="0"/>
              <a:t>specialized segment </a:t>
            </a:r>
            <a:r>
              <a:rPr lang="en-US" b="0" dirty="0" smtClean="0"/>
              <a:t>of </a:t>
            </a:r>
            <a:r>
              <a:rPr lang="en-US" b="0" i="1" dirty="0" smtClean="0"/>
              <a:t>broader market</a:t>
            </a:r>
            <a:r>
              <a:rPr lang="en-US" b="0" dirty="0" smtClean="0"/>
              <a:t> for a particular product, audience, or service.”</a:t>
            </a:r>
          </a:p>
          <a:p>
            <a:pPr marL="800100" lvl="1" indent="-342900"/>
            <a:r>
              <a:rPr lang="en-US" b="0" dirty="0" smtClean="0"/>
              <a:t>a portion that is </a:t>
            </a:r>
            <a:r>
              <a:rPr lang="en-US" b="0" dirty="0"/>
              <a:t>united by a common interest and/or </a:t>
            </a:r>
            <a:r>
              <a:rPr lang="en-US" b="0" dirty="0" smtClean="0"/>
              <a:t>demographic</a:t>
            </a:r>
          </a:p>
          <a:p>
            <a:pPr marL="800100" lvl="1" indent="-342900"/>
            <a:r>
              <a:rPr lang="en-US" b="0" dirty="0" smtClean="0"/>
              <a:t>covers various aspects of the same domain</a:t>
            </a:r>
          </a:p>
          <a:p>
            <a:r>
              <a:rPr lang="en-US" dirty="0" smtClean="0"/>
              <a:t>Example: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Digital Marketing </a:t>
            </a:r>
            <a:r>
              <a:rPr lang="en-US" b="0" dirty="0"/>
              <a:t>(various aspects of promoting products or services on the internet. 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Food </a:t>
            </a:r>
            <a:r>
              <a:rPr lang="en-US" b="0" dirty="0"/>
              <a:t>(producing, processing, preparing, consuming</a:t>
            </a:r>
            <a:r>
              <a:rPr lang="en-US" b="0" dirty="0" smtClean="0"/>
              <a:t>)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Cars </a:t>
            </a:r>
            <a:r>
              <a:rPr lang="en-US" b="0" dirty="0" smtClean="0"/>
              <a:t>(</a:t>
            </a:r>
            <a:r>
              <a:rPr lang="en-US" b="0" dirty="0"/>
              <a:t>designing, manufacturing, selling</a:t>
            </a:r>
            <a:r>
              <a:rPr lang="en-US" b="0" dirty="0" smtClean="0"/>
              <a:t>)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Jewellery</a:t>
            </a:r>
            <a:r>
              <a:rPr lang="en-US" dirty="0" smtClean="0"/>
              <a:t> </a:t>
            </a:r>
            <a:r>
              <a:rPr lang="en-US" b="0" dirty="0" smtClean="0"/>
              <a:t>(designing</a:t>
            </a:r>
            <a:r>
              <a:rPr lang="en-US" b="0" dirty="0"/>
              <a:t>, making, selling, and wearing</a:t>
            </a:r>
            <a:r>
              <a:rPr lang="en-US" b="0" dirty="0" smtClean="0"/>
              <a:t>)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…. Cont.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4562773" cy="244887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5" b="46849"/>
          <a:stretch/>
        </p:blipFill>
        <p:spPr>
          <a:xfrm>
            <a:off x="609600" y="4724400"/>
            <a:ext cx="3078069" cy="12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keyword planner… Interface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6443375" cy="358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 smtClean="0">
                <a:sym typeface="Wingdings" pitchFamily="2" charset="2"/>
              </a:rPr>
              <a:t> Planning </a:t>
            </a:r>
            <a:r>
              <a:rPr lang="en-US" b="0" dirty="0" smtClean="0">
                <a:sym typeface="Wingdings" pitchFamily="2" charset="2"/>
              </a:rPr>
              <a:t>Discover new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864"/>
            <a:ext cx="7620000" cy="3523035"/>
          </a:xfrm>
        </p:spPr>
      </p:pic>
    </p:spTree>
    <p:extLst>
      <p:ext uri="{BB962C8B-B14F-4D97-AF65-F5344CB8AC3E}">
        <p14:creationId xmlns:p14="http://schemas.microsoft.com/office/powerpoint/2010/main" val="407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planner -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Sorting of Avg. monthly searches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Download </a:t>
            </a:r>
            <a:r>
              <a:rPr lang="en-US" b="0" dirty="0" smtClean="0">
                <a:sym typeface="Wingdings" pitchFamily="2" charset="2"/>
              </a:rPr>
              <a:t> </a:t>
            </a:r>
            <a:r>
              <a:rPr lang="en-US" b="0" dirty="0" smtClean="0"/>
              <a:t>.</a:t>
            </a:r>
            <a:r>
              <a:rPr lang="en-US" b="0" dirty="0" err="1" smtClean="0"/>
              <a:t>csv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411199" cy="31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find relevant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0" dirty="0" smtClean="0"/>
              <a:t>Niche identification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0" dirty="0" smtClean="0"/>
              <a:t>Brainstorming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Make a list of keywords you already know about </a:t>
            </a:r>
            <a:r>
              <a:rPr lang="en-US" sz="1900" dirty="0" smtClean="0">
                <a:solidFill>
                  <a:srgbClr val="C00000"/>
                </a:solidFill>
              </a:rPr>
              <a:t>your </a:t>
            </a:r>
            <a:r>
              <a:rPr lang="en-US" sz="1900" dirty="0">
                <a:solidFill>
                  <a:srgbClr val="C00000"/>
                </a:solidFill>
              </a:rPr>
              <a:t>business</a:t>
            </a:r>
            <a:r>
              <a:rPr lang="en-US" sz="1900" dirty="0" smtClean="0">
                <a:solidFill>
                  <a:srgbClr val="C00000"/>
                </a:solidFill>
              </a:rPr>
              <a:t>.</a:t>
            </a:r>
          </a:p>
          <a:p>
            <a:pPr marL="1485900" lvl="2" indent="-342900">
              <a:lnSpc>
                <a:spcPct val="150000"/>
              </a:lnSpc>
            </a:pPr>
            <a:r>
              <a:rPr lang="en-US" sz="1700" dirty="0" smtClean="0">
                <a:solidFill>
                  <a:srgbClr val="26059D"/>
                </a:solidFill>
              </a:rPr>
              <a:t>List them on Excel Sheet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0" dirty="0" smtClean="0"/>
              <a:t>Use Google search engine for further ideas</a:t>
            </a:r>
          </a:p>
          <a:p>
            <a:pPr marL="1485900" lvl="2" indent="-342900">
              <a:lnSpc>
                <a:spcPct val="150000"/>
              </a:lnSpc>
            </a:pPr>
            <a:r>
              <a:rPr lang="en-US" sz="1700" dirty="0" smtClean="0">
                <a:solidFill>
                  <a:srgbClr val="26059D"/>
                </a:solidFill>
              </a:rPr>
              <a:t>Continue listing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0" dirty="0" smtClean="0"/>
              <a:t>Use </a:t>
            </a:r>
            <a:r>
              <a:rPr lang="en-US" sz="2200" dirty="0" smtClean="0"/>
              <a:t>Google Keyword Planner </a:t>
            </a:r>
            <a:r>
              <a:rPr lang="en-US" sz="2200" b="0" dirty="0" smtClean="0"/>
              <a:t>tool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</a:rPr>
              <a:t>Generate more ideas according to volume and competition</a:t>
            </a:r>
          </a:p>
          <a:p>
            <a:pPr marL="1485900" lvl="2" indent="-342900">
              <a:lnSpc>
                <a:spcPct val="150000"/>
              </a:lnSpc>
            </a:pPr>
            <a:r>
              <a:rPr lang="en-US" sz="1600" dirty="0" smtClean="0">
                <a:solidFill>
                  <a:srgbClr val="26059D"/>
                </a:solidFill>
              </a:rPr>
              <a:t>Download .</a:t>
            </a:r>
            <a:r>
              <a:rPr lang="en-US" sz="1600" dirty="0" err="1" smtClean="0">
                <a:solidFill>
                  <a:srgbClr val="26059D"/>
                </a:solidFill>
              </a:rPr>
              <a:t>csv</a:t>
            </a:r>
            <a:r>
              <a:rPr lang="en-US" sz="1600" dirty="0" smtClean="0">
                <a:solidFill>
                  <a:srgbClr val="26059D"/>
                </a:solidFill>
              </a:rPr>
              <a:t> </a:t>
            </a:r>
            <a:r>
              <a:rPr lang="en-US" sz="1600" dirty="0" smtClean="0">
                <a:solidFill>
                  <a:srgbClr val="26059D"/>
                </a:solidFill>
                <a:sym typeface="Wingdings" pitchFamily="2" charset="2"/>
              </a:rPr>
              <a:t> </a:t>
            </a:r>
            <a:r>
              <a:rPr lang="en-US" sz="1600" b="1" dirty="0" smtClean="0">
                <a:solidFill>
                  <a:srgbClr val="26059D"/>
                </a:solidFill>
                <a:sym typeface="Wingdings" pitchFamily="2" charset="2"/>
              </a:rPr>
              <a:t>Rename* </a:t>
            </a:r>
          </a:p>
          <a:p>
            <a:pPr marL="1485900" lvl="2" indent="-342900">
              <a:lnSpc>
                <a:spcPct val="150000"/>
              </a:lnSpc>
            </a:pPr>
            <a:r>
              <a:rPr lang="en-US" sz="1600" dirty="0" smtClean="0">
                <a:solidFill>
                  <a:srgbClr val="26059D"/>
                </a:solidFill>
                <a:sym typeface="Wingdings" pitchFamily="2" charset="2"/>
              </a:rPr>
              <a:t>Clean your excel file  delete unwanted data</a:t>
            </a:r>
            <a:endParaRPr lang="en-US" sz="1600" dirty="0" smtClean="0">
              <a:solidFill>
                <a:srgbClr val="2605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Finding </a:t>
            </a:r>
            <a:r>
              <a:rPr lang="en-US" sz="3200" dirty="0"/>
              <a:t>relevant </a:t>
            </a:r>
            <a:r>
              <a:rPr lang="en-US" sz="3200" dirty="0" smtClean="0"/>
              <a:t>keywords… cont</a:t>
            </a:r>
            <a:r>
              <a:rPr lang="en-US" sz="32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dirty="0" smtClean="0"/>
              <a:t>paid tool </a:t>
            </a:r>
            <a:r>
              <a:rPr lang="en-US" b="0" dirty="0" smtClean="0"/>
              <a:t>for all the generated ideas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</a:rPr>
              <a:t>Getting more specific</a:t>
            </a:r>
          </a:p>
          <a:p>
            <a:pPr marL="1485900" lvl="2" indent="-342900">
              <a:lnSpc>
                <a:spcPct val="150000"/>
              </a:lnSpc>
            </a:pPr>
            <a:r>
              <a:rPr lang="en-US" sz="1600" b="0" dirty="0" smtClean="0">
                <a:solidFill>
                  <a:srgbClr val="26059D"/>
                </a:solidFill>
              </a:rPr>
              <a:t>Keep on downloading </a:t>
            </a:r>
            <a:r>
              <a:rPr lang="en-US" sz="1600" b="0" dirty="0" smtClean="0">
                <a:solidFill>
                  <a:srgbClr val="26059D"/>
                </a:solidFill>
                <a:sym typeface="Wingdings" pitchFamily="2" charset="2"/>
              </a:rPr>
              <a:t> synchronizing cleaning ().</a:t>
            </a:r>
            <a:r>
              <a:rPr lang="en-US" sz="1600" b="0" dirty="0" err="1" smtClean="0">
                <a:solidFill>
                  <a:srgbClr val="26059D"/>
                </a:solidFill>
                <a:sym typeface="Wingdings" pitchFamily="2" charset="2"/>
              </a:rPr>
              <a:t>xlsx</a:t>
            </a:r>
            <a:endParaRPr lang="en-US" sz="1600" b="0" dirty="0" smtClean="0">
              <a:solidFill>
                <a:srgbClr val="26059D"/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ym typeface="Wingdings" pitchFamily="2" charset="2"/>
              </a:rPr>
              <a:t>Refine your final Excel sheet until 10-12 keywords are left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Delete keywords with repeated words, words with undesired intent</a:t>
            </a:r>
          </a:p>
          <a:p>
            <a:pPr marL="1485900" lvl="2" indent="-342900">
              <a:lnSpc>
                <a:spcPct val="150000"/>
              </a:lnSpc>
            </a:pPr>
            <a:r>
              <a:rPr lang="en-US" dirty="0" smtClean="0">
                <a:solidFill>
                  <a:srgbClr val="26059D"/>
                </a:solidFill>
                <a:sym typeface="Wingdings" pitchFamily="2" charset="2"/>
              </a:rPr>
              <a:t>Decide a threshold of volume and competition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ym typeface="Wingdings" pitchFamily="2" charset="2"/>
              </a:rPr>
              <a:t>Decide for your </a:t>
            </a:r>
            <a:r>
              <a:rPr lang="en-US" dirty="0" smtClean="0">
                <a:sym typeface="Wingdings" pitchFamily="2" charset="2"/>
              </a:rPr>
              <a:t>primary</a:t>
            </a:r>
            <a:r>
              <a:rPr lang="en-US" b="0" dirty="0" smtClean="0">
                <a:sym typeface="Wingdings" pitchFamily="2" charset="2"/>
              </a:rPr>
              <a:t> and </a:t>
            </a:r>
            <a:r>
              <a:rPr lang="en-US" dirty="0" smtClean="0">
                <a:sym typeface="Wingdings" pitchFamily="2" charset="2"/>
              </a:rPr>
              <a:t>secondary </a:t>
            </a:r>
            <a:r>
              <a:rPr lang="en-US" b="0" dirty="0" smtClean="0">
                <a:sym typeface="Wingdings" pitchFamily="2" charset="2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37639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SEMRUSH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8" y="2153809"/>
            <a:ext cx="8159591" cy="44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SEMRUSH …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4" y="2137102"/>
            <a:ext cx="8707950" cy="45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Ubersuggest</a:t>
            </a:r>
            <a:r>
              <a:rPr lang="en-US" dirty="0" smtClean="0"/>
              <a:t> tool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3667"/>
            <a:ext cx="7620000" cy="3991428"/>
          </a:xfrm>
        </p:spPr>
      </p:pic>
    </p:spTree>
    <p:extLst>
      <p:ext uri="{BB962C8B-B14F-4D97-AF65-F5344CB8AC3E}">
        <p14:creationId xmlns:p14="http://schemas.microsoft.com/office/powerpoint/2010/main" val="32429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Ubersuggest</a:t>
            </a:r>
            <a:r>
              <a:rPr lang="en-US" sz="3200" dirty="0" smtClean="0"/>
              <a:t> tool … cont.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3569"/>
            <a:ext cx="7620000" cy="4111624"/>
          </a:xfrm>
        </p:spPr>
      </p:pic>
    </p:spTree>
    <p:extLst>
      <p:ext uri="{BB962C8B-B14F-4D97-AF65-F5344CB8AC3E}">
        <p14:creationId xmlns:p14="http://schemas.microsoft.com/office/powerpoint/2010/main" val="38903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niche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Niche: </a:t>
            </a:r>
            <a:r>
              <a:rPr lang="en-US" b="0" dirty="0" smtClean="0"/>
              <a:t>“</a:t>
            </a:r>
            <a:r>
              <a:rPr lang="en-US" b="0" dirty="0"/>
              <a:t>Macro niches are broad segments </a:t>
            </a:r>
            <a:r>
              <a:rPr lang="en-US" b="0" dirty="0" smtClean="0"/>
              <a:t>within a niche that is </a:t>
            </a:r>
            <a:r>
              <a:rPr lang="en-US" b="0" i="1" dirty="0"/>
              <a:t>still relatively broad </a:t>
            </a:r>
            <a:r>
              <a:rPr lang="en-US" b="0" dirty="0"/>
              <a:t>and covers a range of </a:t>
            </a:r>
            <a:r>
              <a:rPr lang="en-US" b="0" dirty="0" smtClean="0"/>
              <a:t>topics.”</a:t>
            </a:r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SEO</a:t>
            </a:r>
            <a:r>
              <a:rPr lang="en-US" b="0" dirty="0"/>
              <a:t> </a:t>
            </a:r>
            <a:r>
              <a:rPr lang="en-US" b="0" dirty="0" smtClean="0"/>
              <a:t>(</a:t>
            </a:r>
            <a:r>
              <a:rPr lang="en-US" b="0" dirty="0" err="1" smtClean="0"/>
              <a:t>OnPage</a:t>
            </a:r>
            <a:r>
              <a:rPr lang="en-US" b="0" dirty="0" smtClean="0"/>
              <a:t>, </a:t>
            </a:r>
            <a:r>
              <a:rPr lang="en-US" b="0" dirty="0" err="1" smtClean="0"/>
              <a:t>OffPage</a:t>
            </a:r>
            <a:r>
              <a:rPr lang="en-US" b="0" dirty="0" smtClean="0"/>
              <a:t>, Local, Technical)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Vegan food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Electric Cars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Handmade </a:t>
            </a:r>
            <a:r>
              <a:rPr lang="en-US" dirty="0" err="1"/>
              <a:t>jewellery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6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Google trends tool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2911"/>
            <a:ext cx="7620000" cy="3332940"/>
          </a:xfrm>
        </p:spPr>
      </p:pic>
    </p:spTree>
    <p:extLst>
      <p:ext uri="{BB962C8B-B14F-4D97-AF65-F5344CB8AC3E}">
        <p14:creationId xmlns:p14="http://schemas.microsoft.com/office/powerpoint/2010/main" val="18551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Google trends tool … cont.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4772"/>
            <a:ext cx="7620000" cy="2909219"/>
          </a:xfrm>
        </p:spPr>
      </p:pic>
    </p:spTree>
    <p:extLst>
      <p:ext uri="{BB962C8B-B14F-4D97-AF65-F5344CB8AC3E}">
        <p14:creationId xmlns:p14="http://schemas.microsoft.com/office/powerpoint/2010/main" val="17174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Google trends tool … cont.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9286"/>
            <a:ext cx="7620000" cy="3260191"/>
          </a:xfrm>
        </p:spPr>
      </p:pic>
    </p:spTree>
    <p:extLst>
      <p:ext uri="{BB962C8B-B14F-4D97-AF65-F5344CB8AC3E}">
        <p14:creationId xmlns:p14="http://schemas.microsoft.com/office/powerpoint/2010/main" val="20211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Keyword research </a:t>
            </a:r>
            <a:r>
              <a:rPr lang="en-US" sz="3200" dirty="0" smtClean="0">
                <a:solidFill>
                  <a:srgbClr val="26059D"/>
                </a:solidFill>
              </a:rPr>
              <a:t>mistakes</a:t>
            </a:r>
            <a:endParaRPr lang="en-US" sz="3200" dirty="0">
              <a:solidFill>
                <a:srgbClr val="26059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Ignoring Keyword Intent</a:t>
            </a:r>
          </a:p>
          <a:p>
            <a:pPr lvl="2"/>
            <a:r>
              <a:rPr lang="en-US" sz="1600" dirty="0"/>
              <a:t>Why someone is searching</a:t>
            </a:r>
          </a:p>
          <a:p>
            <a:pPr lvl="2"/>
            <a:r>
              <a:rPr lang="en-US" sz="1600" dirty="0"/>
              <a:t>What is the person looking for</a:t>
            </a:r>
          </a:p>
          <a:p>
            <a:pPr lvl="2"/>
            <a:r>
              <a:rPr lang="en-US" sz="1600" dirty="0"/>
              <a:t>Getting information ( I ), comparing products/services (c), Buying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Allowing clients to choose keywords</a:t>
            </a:r>
          </a:p>
          <a:p>
            <a:pPr lvl="2"/>
            <a:r>
              <a:rPr lang="en-US" sz="1600" dirty="0" smtClean="0"/>
              <a:t>Client’s </a:t>
            </a:r>
            <a:r>
              <a:rPr lang="en-US" sz="1600" dirty="0"/>
              <a:t>list should be seed words</a:t>
            </a:r>
          </a:p>
          <a:p>
            <a:pPr lvl="2"/>
            <a:r>
              <a:rPr lang="en-US" sz="1600" dirty="0"/>
              <a:t>Your client may think they know what people want? But keyword research should be based on data and not gut instincts.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Forgetting to look at the SERPs</a:t>
            </a:r>
          </a:p>
          <a:p>
            <a:pPr lvl="2"/>
            <a:r>
              <a:rPr lang="en-US" sz="1600" dirty="0" smtClean="0"/>
              <a:t>what </a:t>
            </a:r>
            <a:r>
              <a:rPr lang="en-US" sz="1600" dirty="0"/>
              <a:t>type of content is ranking for your top terms and use that to inspire your campaigns.</a:t>
            </a:r>
          </a:p>
          <a:p>
            <a:pPr lvl="2"/>
            <a:r>
              <a:rPr lang="en-US" sz="1600" dirty="0"/>
              <a:t>Look at the SERPs that come up when you enter a keyword.</a:t>
            </a:r>
          </a:p>
          <a:p>
            <a:pPr lvl="2"/>
            <a:r>
              <a:rPr lang="en-US" sz="1600" dirty="0"/>
              <a:t>Analyze historical trends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16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Keyword research </a:t>
            </a:r>
            <a:r>
              <a:rPr lang="en-US" sz="3200" dirty="0" smtClean="0">
                <a:solidFill>
                  <a:srgbClr val="26059D"/>
                </a:solidFill>
              </a:rPr>
              <a:t>mistakes … cont</a:t>
            </a:r>
            <a:r>
              <a:rPr lang="en-US" sz="3200" dirty="0">
                <a:solidFill>
                  <a:srgbClr val="26059D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Aiming for one keyword per piece of </a:t>
            </a:r>
            <a:r>
              <a:rPr lang="en-US" sz="1800" dirty="0" smtClean="0"/>
              <a:t>content, not considering related terms.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Targeting high volume keywords </a:t>
            </a:r>
            <a:r>
              <a:rPr lang="en-US" sz="1800" dirty="0" smtClean="0"/>
              <a:t>only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Avoiding long tail keywords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Not knowing channels your customers are searching</a:t>
            </a:r>
          </a:p>
          <a:p>
            <a:pPr lvl="2"/>
            <a:r>
              <a:rPr lang="en-US" sz="1600" dirty="0" smtClean="0"/>
              <a:t>Bing? Twitter? Facebook?</a:t>
            </a:r>
            <a:endParaRPr lang="en-US" sz="1600" dirty="0"/>
          </a:p>
          <a:p>
            <a:pPr lvl="2"/>
            <a:r>
              <a:rPr lang="en-US" sz="1600" dirty="0"/>
              <a:t>Words ranking well on </a:t>
            </a:r>
            <a:r>
              <a:rPr lang="en-US" sz="1600" dirty="0" smtClean="0"/>
              <a:t>Google </a:t>
            </a:r>
            <a:r>
              <a:rPr lang="en-US" sz="1600" dirty="0"/>
              <a:t>does not mean they will rank well on yahoo.</a:t>
            </a:r>
          </a:p>
          <a:p>
            <a:pPr lvl="2"/>
            <a:r>
              <a:rPr lang="en-US" sz="1600" dirty="0"/>
              <a:t>Pay attention to the channels used by your users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Not paying attention to keyword localization</a:t>
            </a:r>
          </a:p>
          <a:p>
            <a:pPr lvl="2"/>
            <a:r>
              <a:rPr lang="en-US" sz="1600" dirty="0"/>
              <a:t>Keyword localization or terms used for location</a:t>
            </a:r>
          </a:p>
          <a:p>
            <a:pPr lvl="2"/>
            <a:r>
              <a:rPr lang="en-US" sz="1600" dirty="0"/>
              <a:t>People in different parts of country/ world may use different word</a:t>
            </a:r>
          </a:p>
          <a:p>
            <a:pPr lvl="2"/>
            <a:r>
              <a:rPr lang="en-US" sz="1600" dirty="0"/>
              <a:t>Soda, </a:t>
            </a:r>
            <a:r>
              <a:rPr lang="en-US" sz="1600" dirty="0" smtClean="0"/>
              <a:t>coke</a:t>
            </a: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19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Keyword research </a:t>
            </a:r>
            <a:r>
              <a:rPr lang="en-US" sz="3200" dirty="0" smtClean="0">
                <a:solidFill>
                  <a:srgbClr val="26059D"/>
                </a:solidFill>
              </a:rPr>
              <a:t>mistakes … cont</a:t>
            </a:r>
            <a:r>
              <a:rPr lang="en-US" sz="3200" dirty="0">
                <a:solidFill>
                  <a:srgbClr val="26059D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Shunning your competitor</a:t>
            </a:r>
          </a:p>
          <a:p>
            <a:pPr lvl="1"/>
            <a:r>
              <a:rPr lang="en-US" sz="1600" dirty="0"/>
              <a:t>Study your competitor</a:t>
            </a:r>
          </a:p>
          <a:p>
            <a:pPr lvl="1"/>
            <a:r>
              <a:rPr lang="en-US" sz="1600" dirty="0" smtClean="0"/>
              <a:t>What keywords </a:t>
            </a:r>
            <a:r>
              <a:rPr lang="en-US" sz="1600" dirty="0"/>
              <a:t>they have </a:t>
            </a:r>
            <a:r>
              <a:rPr lang="en-US" sz="1600" dirty="0" smtClean="0"/>
              <a:t>used and what are they ranking for</a:t>
            </a:r>
          </a:p>
          <a:p>
            <a:pPr marL="914400" lvl="2" indent="0">
              <a:buNone/>
            </a:pP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Passing over keyword Difficulty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82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Mapping keywords to webpage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There are some basic keyword usage rules you should follow to get started.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Unique keywords should be employed on each page of your site in the areas that bots and humans normally look to reassure them that you have what they're after.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The key areas that you should place your primary keywords include: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URL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Title Tags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Meta description tag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H1,H2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Body of the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Image Alt Attribute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4473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Keywords: on-page keyword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66" y="2251756"/>
            <a:ext cx="4849995" cy="4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niche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Niche: </a:t>
            </a:r>
            <a:r>
              <a:rPr lang="en-US" b="0" dirty="0" smtClean="0"/>
              <a:t>“</a:t>
            </a:r>
            <a:r>
              <a:rPr lang="en-US" b="0" dirty="0"/>
              <a:t>Micro niches are </a:t>
            </a:r>
            <a:r>
              <a:rPr lang="en-US" b="0" i="1" dirty="0"/>
              <a:t>narrower segments</a:t>
            </a:r>
            <a:r>
              <a:rPr lang="en-US" b="0" dirty="0"/>
              <a:t> within macro niches, focusing on </a:t>
            </a:r>
            <a:r>
              <a:rPr lang="en-US" b="0" i="1" dirty="0"/>
              <a:t>more specific </a:t>
            </a:r>
            <a:r>
              <a:rPr lang="en-US" b="0" dirty="0"/>
              <a:t>products or services</a:t>
            </a:r>
            <a:r>
              <a:rPr lang="en-US" b="0" dirty="0" smtClean="0"/>
              <a:t>.”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Subcategory of macro niche</a:t>
            </a:r>
            <a:endParaRPr lang="en-US" b="0" dirty="0"/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Local SEO</a:t>
            </a:r>
            <a:r>
              <a:rPr lang="en-US" b="0" dirty="0"/>
              <a:t> 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Vegan baking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Tesla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handmade wire-wrapped </a:t>
            </a:r>
            <a:r>
              <a:rPr lang="en-US" dirty="0" smtClean="0"/>
              <a:t>jewelry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9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niche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Nano Niche: </a:t>
            </a:r>
            <a:r>
              <a:rPr lang="en-US" b="0" dirty="0" smtClean="0"/>
              <a:t>“</a:t>
            </a:r>
            <a:r>
              <a:rPr lang="en-US" b="0" dirty="0"/>
              <a:t>Nano niches are </a:t>
            </a:r>
            <a:r>
              <a:rPr lang="en-US" b="0" i="1" u="sng" dirty="0"/>
              <a:t>highly specialized </a:t>
            </a:r>
            <a:r>
              <a:rPr lang="en-US" b="0" dirty="0"/>
              <a:t>and </a:t>
            </a:r>
            <a:r>
              <a:rPr lang="en-US" b="0" i="1" u="sng" dirty="0"/>
              <a:t>targeted segments</a:t>
            </a:r>
            <a:r>
              <a:rPr lang="en-US" b="0" dirty="0"/>
              <a:t> </a:t>
            </a:r>
            <a:r>
              <a:rPr lang="en-US" b="0" dirty="0" smtClean="0"/>
              <a:t>within</a:t>
            </a:r>
            <a:r>
              <a:rPr lang="en-US" b="0" i="1" dirty="0" smtClean="0"/>
              <a:t> </a:t>
            </a:r>
            <a:r>
              <a:rPr lang="en-US" b="0" dirty="0" smtClean="0"/>
              <a:t>micro niches.”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serving </a:t>
            </a:r>
            <a:r>
              <a:rPr lang="en-US" b="0" dirty="0"/>
              <a:t>very particular needs or interests. </a:t>
            </a:r>
            <a:endParaRPr lang="en-US" b="0" dirty="0" smtClean="0"/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Dentist </a:t>
            </a:r>
            <a:r>
              <a:rPr lang="en-US" dirty="0"/>
              <a:t>local </a:t>
            </a:r>
            <a:r>
              <a:rPr lang="en-US" dirty="0" smtClean="0"/>
              <a:t>SEO </a:t>
            </a:r>
            <a:r>
              <a:rPr lang="en-US" b="0" dirty="0" smtClean="0"/>
              <a:t>(Optimizing websites only for dentist in local search results)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Gluten-free brownies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esla </a:t>
            </a:r>
            <a:r>
              <a:rPr lang="en-US" dirty="0"/>
              <a:t>Model 3 </a:t>
            </a:r>
            <a:r>
              <a:rPr lang="en-US" dirty="0" smtClean="0"/>
              <a:t>Performance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andmade </a:t>
            </a:r>
            <a:r>
              <a:rPr lang="en-US" dirty="0"/>
              <a:t>wire-wrapped crystal </a:t>
            </a:r>
            <a:r>
              <a:rPr lang="en-US" dirty="0" smtClean="0"/>
              <a:t>jewelry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6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Niche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179" y="1574800"/>
            <a:ext cx="2026920" cy="45259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/>
              <a:t>Digital </a:t>
            </a:r>
            <a:r>
              <a:rPr lang="en-US" sz="1800" dirty="0" smtClean="0"/>
              <a:t>Marketing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SEO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Local SEO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Dentist Local SEO</a:t>
            </a:r>
          </a:p>
          <a:p>
            <a:pPr marL="457200" indent="-457200" algn="ctr">
              <a:buFont typeface="Arial" pitchFamily="34" charset="0"/>
              <a:buChar char="•"/>
            </a:pPr>
            <a:endParaRPr lang="en-US" sz="18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" y="3637668"/>
            <a:ext cx="2057400" cy="28592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800" dirty="0" smtClean="0"/>
              <a:t>Cars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Electric Cars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Tesla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Tesla </a:t>
            </a:r>
            <a:r>
              <a:rPr lang="en-US" sz="1800" dirty="0">
                <a:solidFill>
                  <a:srgbClr val="0070C0"/>
                </a:solidFill>
              </a:rPr>
              <a:t>Model </a:t>
            </a:r>
            <a:r>
              <a:rPr lang="en-US" sz="1800" dirty="0" smtClean="0">
                <a:solidFill>
                  <a:srgbClr val="0070C0"/>
                </a:solidFill>
              </a:rPr>
              <a:t>3 Performance</a:t>
            </a:r>
            <a:endParaRPr lang="en-US" sz="1800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191000" y="1636294"/>
            <a:ext cx="199644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/>
              <a:t>Food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Vegan Food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Vegan Baking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Gluten-Free Brownies</a:t>
            </a:r>
          </a:p>
          <a:p>
            <a:pPr algn="ctr"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02918" y="1738162"/>
            <a:ext cx="1996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itchFamily="34" charset="0"/>
              <a:buChar char="•"/>
            </a:pPr>
            <a:endParaRPr lang="en-US" sz="1800" b="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96000" y="3581400"/>
            <a:ext cx="2498558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/>
              <a:t>Jewelry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Handmade Jewelry</a:t>
            </a:r>
          </a:p>
          <a:p>
            <a:pPr algn="ctr">
              <a:lnSpc>
                <a:spcPct val="150000"/>
              </a:lnSpc>
            </a:pP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</a:rPr>
              <a:t>Handmade wire-wrapped jewelry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</a:rPr>
              <a:t>Handmade </a:t>
            </a:r>
            <a:r>
              <a:rPr lang="en-US" sz="1600" dirty="0">
                <a:solidFill>
                  <a:srgbClr val="0070C0"/>
                </a:solidFill>
              </a:rPr>
              <a:t>wire-wrapped crystal jewelry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5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Keyword:</a:t>
            </a:r>
          </a:p>
          <a:p>
            <a:r>
              <a:rPr lang="en-US" dirty="0" smtClean="0"/>
              <a:t>“</a:t>
            </a:r>
            <a:r>
              <a:rPr lang="en-US" b="0" dirty="0" smtClean="0"/>
              <a:t>A keyword is a word or phrase that user enter </a:t>
            </a:r>
            <a:r>
              <a:rPr lang="en-US" b="0" dirty="0"/>
              <a:t>into </a:t>
            </a:r>
            <a:r>
              <a:rPr lang="en-US" b="0" dirty="0" smtClean="0"/>
              <a:t>search engines to search for desired content on the </a:t>
            </a:r>
            <a:r>
              <a:rPr lang="en-US" b="0" dirty="0" smtClean="0"/>
              <a:t>internet.”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earch queries </a:t>
            </a:r>
            <a:r>
              <a:rPr lang="en-US" b="0" dirty="0" smtClean="0"/>
              <a:t>contains keywords.</a:t>
            </a:r>
            <a:endParaRPr lang="en-US" b="0" dirty="0" smtClean="0"/>
          </a:p>
          <a:p>
            <a:pPr marL="800100" lvl="1" indent="-342900"/>
            <a:r>
              <a:rPr lang="en-US" b="0" dirty="0" smtClean="0"/>
              <a:t>Honda </a:t>
            </a:r>
            <a:r>
              <a:rPr lang="en-US" b="0" dirty="0"/>
              <a:t>civic for </a:t>
            </a:r>
            <a:r>
              <a:rPr lang="en-US" b="0" dirty="0" smtClean="0"/>
              <a:t>sale</a:t>
            </a:r>
          </a:p>
          <a:p>
            <a:pPr marL="800100" lvl="1" indent="-342900"/>
            <a:r>
              <a:rPr lang="en-US" b="0" dirty="0" smtClean="0"/>
              <a:t>Lasagna</a:t>
            </a:r>
          </a:p>
          <a:p>
            <a:pPr marL="800100" lvl="1" indent="-342900"/>
            <a:r>
              <a:rPr lang="en-US" b="0" dirty="0" smtClean="0"/>
              <a:t>Hangout place</a:t>
            </a:r>
          </a:p>
          <a:p>
            <a:pPr marL="800100" lvl="1" indent="-342900"/>
            <a:r>
              <a:rPr lang="en-US" b="0" dirty="0" smtClean="0"/>
              <a:t>Hangout </a:t>
            </a:r>
            <a:r>
              <a:rPr lang="en-US" b="0" dirty="0"/>
              <a:t>places in </a:t>
            </a:r>
            <a:r>
              <a:rPr lang="en-US" b="0" dirty="0" smtClean="0"/>
              <a:t>Islamabad</a:t>
            </a:r>
          </a:p>
          <a:p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Keywords are important in SEO, as they help your website to rank for topics that your audience is looking for.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niche and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Niche</a:t>
            </a:r>
            <a:r>
              <a:rPr lang="en-US" b="0" dirty="0" smtClean="0"/>
              <a:t> is a specific </a:t>
            </a:r>
            <a:r>
              <a:rPr lang="en-US" b="0" i="1" dirty="0" smtClean="0"/>
              <a:t>topic or industry that you want to focus on </a:t>
            </a:r>
            <a:r>
              <a:rPr lang="en-US" b="0" dirty="0" smtClean="0"/>
              <a:t>with your content, helps you to </a:t>
            </a:r>
            <a:r>
              <a:rPr lang="en-US" b="0" i="1" dirty="0" smtClean="0"/>
              <a:t>target specific </a:t>
            </a:r>
            <a:r>
              <a:rPr lang="en-US" b="0" dirty="0" smtClean="0"/>
              <a:t>audience to offer 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b="0" dirty="0"/>
              <a:t>E</a:t>
            </a:r>
            <a:r>
              <a:rPr lang="en-US" b="0" dirty="0" smtClean="0"/>
              <a:t>.g: </a:t>
            </a:r>
            <a:r>
              <a:rPr lang="en-US" dirty="0"/>
              <a:t>F</a:t>
            </a:r>
            <a:r>
              <a:rPr lang="en-US" dirty="0" smtClean="0"/>
              <a:t>reelance writing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While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Keyword </a:t>
            </a:r>
            <a:r>
              <a:rPr lang="en-US" b="0" dirty="0" smtClean="0"/>
              <a:t>is a word or phrase </a:t>
            </a:r>
            <a:r>
              <a:rPr lang="en-US" b="0" i="1" dirty="0" smtClean="0"/>
              <a:t>describing</a:t>
            </a:r>
            <a:r>
              <a:rPr lang="en-US" b="0" dirty="0" smtClean="0"/>
              <a:t> content of your website and helping you </a:t>
            </a:r>
            <a:r>
              <a:rPr lang="en-US" b="0" i="1" dirty="0" smtClean="0"/>
              <a:t>rank a specific term </a:t>
            </a:r>
            <a:r>
              <a:rPr lang="en-US" b="0" dirty="0" smtClean="0"/>
              <a:t>that your audience is searching for.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E.g: </a:t>
            </a:r>
            <a:r>
              <a:rPr lang="en-US" dirty="0" smtClean="0"/>
              <a:t>Content Writing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02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2060"/>
                  </a:solidFill>
                </a:rPr>
                <a:t>By: Sahar Andaleeb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KEYWORDS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2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3703</TotalTime>
  <Words>2113</Words>
  <Application>Microsoft Office PowerPoint</Application>
  <PresentationFormat>On-screen Show (4:3)</PresentationFormat>
  <Paragraphs>375</Paragraphs>
  <Slides>47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Essential</vt:lpstr>
      <vt:lpstr>  Keywords </vt:lpstr>
      <vt:lpstr>Topics to cover</vt:lpstr>
      <vt:lpstr>NIche</vt:lpstr>
      <vt:lpstr>Macro niche</vt:lpstr>
      <vt:lpstr>Micro niche</vt:lpstr>
      <vt:lpstr>Nano niche</vt:lpstr>
      <vt:lpstr>Niche selection</vt:lpstr>
      <vt:lpstr>keyword</vt:lpstr>
      <vt:lpstr>Difference between niche and keyword</vt:lpstr>
      <vt:lpstr>Importance of keywords</vt:lpstr>
      <vt:lpstr>Types of keywords</vt:lpstr>
      <vt:lpstr>Types of keywords based on length</vt:lpstr>
      <vt:lpstr>Short-tail vs. long-tail keywords</vt:lpstr>
      <vt:lpstr>Primary, secondary and tertiary keywords</vt:lpstr>
      <vt:lpstr>primary keyword vs seed words</vt:lpstr>
      <vt:lpstr>LSI keywords</vt:lpstr>
      <vt:lpstr>LSI keywords examples</vt:lpstr>
      <vt:lpstr>Cont.</vt:lpstr>
      <vt:lpstr>Types of keyword based on user intent</vt:lpstr>
      <vt:lpstr>Informational Keywords</vt:lpstr>
      <vt:lpstr>nevigational Keywords</vt:lpstr>
      <vt:lpstr>Commercial Keywords</vt:lpstr>
      <vt:lpstr>TRAnsactional Keywords</vt:lpstr>
      <vt:lpstr>Marketng funnel</vt:lpstr>
      <vt:lpstr>Importance of keyword research</vt:lpstr>
      <vt:lpstr>Cont..</vt:lpstr>
      <vt:lpstr>Keyword Research Tools</vt:lpstr>
      <vt:lpstr>Google keyword planner</vt:lpstr>
      <vt:lpstr>keyword planner… sign in</vt:lpstr>
      <vt:lpstr>Sign in …. Cont.</vt:lpstr>
      <vt:lpstr>Google keyword planner… Interface</vt:lpstr>
      <vt:lpstr>PowerPoint Presentation</vt:lpstr>
      <vt:lpstr>Keyword planner - Details</vt:lpstr>
      <vt:lpstr>Steps to find relevant keywords</vt:lpstr>
      <vt:lpstr>Finding relevant keywords… cont.</vt:lpstr>
      <vt:lpstr>SEMRUSH TOOL</vt:lpstr>
      <vt:lpstr>SEMRUSH … CONT.</vt:lpstr>
      <vt:lpstr>Ubersuggest tool</vt:lpstr>
      <vt:lpstr>Ubersuggest tool … cont.</vt:lpstr>
      <vt:lpstr>Google trends tool</vt:lpstr>
      <vt:lpstr>Google trends tool … cont.</vt:lpstr>
      <vt:lpstr>Google trends tool … cont.</vt:lpstr>
      <vt:lpstr>Keyword research mistakes</vt:lpstr>
      <vt:lpstr>Keyword research mistakes … cont.</vt:lpstr>
      <vt:lpstr>Keyword research mistakes … cont.</vt:lpstr>
      <vt:lpstr>Mapping keywords to webpage</vt:lpstr>
      <vt:lpstr>Placing Keywords: on-page keyword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Adil</dc:creator>
  <cp:lastModifiedBy>HP</cp:lastModifiedBy>
  <cp:revision>292</cp:revision>
  <dcterms:created xsi:type="dcterms:W3CDTF">2006-08-16T00:00:00Z</dcterms:created>
  <dcterms:modified xsi:type="dcterms:W3CDTF">2024-09-26T07:52:55Z</dcterms:modified>
</cp:coreProperties>
</file>