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4" r:id="rId10"/>
    <p:sldId id="263" r:id="rId11"/>
    <p:sldId id="272" r:id="rId12"/>
    <p:sldId id="271" r:id="rId13"/>
    <p:sldId id="268" r:id="rId14"/>
    <p:sldId id="278" r:id="rId15"/>
    <p:sldId id="285" r:id="rId16"/>
    <p:sldId id="273" r:id="rId17"/>
    <p:sldId id="269" r:id="rId18"/>
    <p:sldId id="279" r:id="rId19"/>
    <p:sldId id="281" r:id="rId20"/>
    <p:sldId id="288" r:id="rId21"/>
    <p:sldId id="280" r:id="rId22"/>
    <p:sldId id="284" r:id="rId23"/>
    <p:sldId id="274" r:id="rId24"/>
    <p:sldId id="275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9512"/>
    <a:srgbClr val="039B0A"/>
    <a:srgbClr val="F54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70D59-E4A3-4439-86C9-97A7D8A7B78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89054-3CCF-4C7A-B4BF-26CACB4E9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89054-3CCF-4C7A-B4BF-26CACB4E908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6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19900" dirty="0" err="1" smtClean="0">
                <a:solidFill>
                  <a:srgbClr val="002060"/>
                </a:solidFill>
              </a:rPr>
              <a:t>s</a:t>
            </a:r>
            <a:r>
              <a:rPr lang="en-US" sz="19900" dirty="0" err="1" smtClean="0">
                <a:solidFill>
                  <a:srgbClr val="039B0A"/>
                </a:solidFill>
              </a:rPr>
              <a:t>e</a:t>
            </a:r>
            <a:r>
              <a:rPr lang="en-US" sz="19900" dirty="0" err="1" smtClean="0">
                <a:solidFill>
                  <a:srgbClr val="C00000"/>
                </a:solidFill>
              </a:rPr>
              <a:t>m</a:t>
            </a:r>
            <a:endParaRPr lang="en-US" sz="19900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4419600"/>
            <a:ext cx="6858000" cy="91440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Search engine marketing</a:t>
            </a:r>
          </a:p>
          <a:p>
            <a:pPr algn="ctr"/>
            <a:r>
              <a:rPr lang="en-US" sz="1800" dirty="0" err="1" smtClean="0">
                <a:solidFill>
                  <a:srgbClr val="7030A0"/>
                </a:solidFill>
              </a:rPr>
              <a:t>Sahar</a:t>
            </a:r>
            <a:r>
              <a:rPr lang="en-US" sz="1800" dirty="0" smtClean="0">
                <a:solidFill>
                  <a:srgbClr val="7030A0"/>
                </a:solidFill>
              </a:rPr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andaleeb</a:t>
            </a:r>
            <a:endParaRPr lang="en-US" sz="1800" dirty="0" smtClean="0">
              <a:solidFill>
                <a:srgbClr val="7030A0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57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digital </a:t>
            </a:r>
            <a:r>
              <a:rPr lang="en-US" dirty="0" smtClean="0"/>
              <a:t>marketing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Affiliate Marketing: </a:t>
            </a:r>
            <a:r>
              <a:rPr lang="en-US" b="0" dirty="0" smtClean="0"/>
              <a:t>“A</a:t>
            </a:r>
            <a:r>
              <a:rPr lang="en-US" b="0" dirty="0"/>
              <a:t> type of digital marketing in which companies reach out to third party </a:t>
            </a:r>
            <a:r>
              <a:rPr lang="en-US" b="0" i="1" dirty="0"/>
              <a:t>websites</a:t>
            </a:r>
            <a:r>
              <a:rPr lang="en-US" b="0" dirty="0"/>
              <a:t> to advertise their products and services. </a:t>
            </a:r>
            <a:r>
              <a:rPr lang="en-US" b="0" dirty="0" smtClean="0"/>
              <a:t>Also </a:t>
            </a:r>
            <a:r>
              <a:rPr lang="en-US" b="0" dirty="0"/>
              <a:t>known as referrals. </a:t>
            </a:r>
            <a:endParaRPr lang="en-US" b="0" dirty="0" smtClean="0"/>
          </a:p>
          <a:p>
            <a:pPr marL="800100" lvl="1" indent="-342900"/>
            <a:r>
              <a:rPr lang="en-US" sz="1600" b="1" dirty="0" smtClean="0">
                <a:solidFill>
                  <a:srgbClr val="0070C0"/>
                </a:solidFill>
              </a:rPr>
              <a:t>Registrations, Email sign-ups, Sales and Subscriptions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Mobile Marketing: </a:t>
            </a:r>
            <a:r>
              <a:rPr lang="en-US" b="0" dirty="0" smtClean="0"/>
              <a:t>“A </a:t>
            </a:r>
            <a:r>
              <a:rPr lang="en-US" b="0" dirty="0"/>
              <a:t>type of digital marketing focused on reaching the target audience via mobile devices</a:t>
            </a:r>
            <a:r>
              <a:rPr lang="en-US" b="0" dirty="0" smtClean="0"/>
              <a:t>.”</a:t>
            </a:r>
          </a:p>
          <a:p>
            <a:pPr marL="800100" lvl="1" indent="-342900"/>
            <a:r>
              <a:rPr lang="en-US" sz="1600" b="1" dirty="0">
                <a:solidFill>
                  <a:srgbClr val="0070C0"/>
                </a:solidFill>
              </a:rPr>
              <a:t>Push </a:t>
            </a:r>
            <a:r>
              <a:rPr lang="en-US" sz="1600" b="1" dirty="0" smtClean="0">
                <a:solidFill>
                  <a:srgbClr val="0070C0"/>
                </a:solidFill>
              </a:rPr>
              <a:t>notifications, MMS</a:t>
            </a:r>
            <a:r>
              <a:rPr lang="en-US" sz="1600" dirty="0" smtClean="0">
                <a:solidFill>
                  <a:srgbClr val="0070C0"/>
                </a:solidFill>
              </a:rPr>
              <a:t>(Multimedia </a:t>
            </a:r>
            <a:r>
              <a:rPr lang="en-US" sz="1600" dirty="0">
                <a:solidFill>
                  <a:srgbClr val="0070C0"/>
                </a:solidFill>
              </a:rPr>
              <a:t>Messaging </a:t>
            </a:r>
            <a:r>
              <a:rPr lang="en-US" sz="1600" dirty="0" smtClean="0">
                <a:solidFill>
                  <a:srgbClr val="0070C0"/>
                </a:solidFill>
              </a:rPr>
              <a:t>Service)</a:t>
            </a:r>
            <a:r>
              <a:rPr lang="en-US" sz="1600" b="1" dirty="0" smtClean="0">
                <a:solidFill>
                  <a:srgbClr val="0070C0"/>
                </a:solidFill>
              </a:rPr>
              <a:t>, SMS</a:t>
            </a:r>
            <a:r>
              <a:rPr lang="en-US" sz="1600" dirty="0" smtClean="0">
                <a:solidFill>
                  <a:srgbClr val="0070C0"/>
                </a:solidFill>
              </a:rPr>
              <a:t>(</a:t>
            </a:r>
            <a:r>
              <a:rPr lang="en-US" sz="1600" dirty="0">
                <a:solidFill>
                  <a:srgbClr val="0070C0"/>
                </a:solidFill>
              </a:rPr>
              <a:t>Short Message </a:t>
            </a:r>
            <a:r>
              <a:rPr lang="en-US" sz="1600" dirty="0" smtClean="0">
                <a:solidFill>
                  <a:srgbClr val="0070C0"/>
                </a:solidFill>
              </a:rPr>
              <a:t>Service), </a:t>
            </a:r>
            <a:r>
              <a:rPr lang="en-US" sz="1600" b="1" dirty="0" err="1" smtClean="0">
                <a:solidFill>
                  <a:srgbClr val="0070C0"/>
                </a:solidFill>
              </a:rPr>
              <a:t>WhatsApp</a:t>
            </a:r>
            <a:r>
              <a:rPr lang="en-US" sz="1600" b="1" dirty="0" smtClean="0">
                <a:solidFill>
                  <a:srgbClr val="0070C0"/>
                </a:solidFill>
              </a:rPr>
              <a:t>.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Search Engine Marketing: </a:t>
            </a:r>
            <a:r>
              <a:rPr lang="en-US" b="0" dirty="0"/>
              <a:t>“A digital marketing strategy that increases the visibility of websites in search engine results pages (SERPs) using paid advertising.”</a:t>
            </a:r>
            <a:endParaRPr lang="en-US" dirty="0"/>
          </a:p>
          <a:p>
            <a:pPr marL="800100" lvl="1" indent="-342900"/>
            <a:r>
              <a:rPr lang="en-US" sz="1600" b="1" dirty="0" smtClean="0">
                <a:solidFill>
                  <a:srgbClr val="0070C0"/>
                </a:solidFill>
              </a:rPr>
              <a:t>PPC</a:t>
            </a:r>
            <a:endParaRPr lang="en-US" sz="1600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37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26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Digital marketing </a:t>
            </a:r>
            <a:r>
              <a:rPr lang="en-US" sz="2800" dirty="0" smtClean="0">
                <a:solidFill>
                  <a:schemeClr val="tx1"/>
                </a:solidFill>
              </a:rPr>
              <a:t>vs. </a:t>
            </a:r>
            <a:r>
              <a:rPr lang="en-US" sz="2800" dirty="0" smtClean="0">
                <a:solidFill>
                  <a:srgbClr val="039B0A"/>
                </a:solidFill>
              </a:rPr>
              <a:t>SEM (PPC &amp; SEO)</a:t>
            </a:r>
            <a:endParaRPr lang="en-US" sz="2800" dirty="0">
              <a:solidFill>
                <a:srgbClr val="039B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tx2"/>
                </a:solidFill>
              </a:rPr>
              <a:t>Digital </a:t>
            </a:r>
            <a:r>
              <a:rPr lang="en-US" dirty="0" smtClean="0">
                <a:solidFill>
                  <a:schemeClr val="tx2"/>
                </a:solidFill>
              </a:rPr>
              <a:t>Marketing </a:t>
            </a:r>
            <a:r>
              <a:rPr lang="en-US" b="0" dirty="0" smtClean="0"/>
              <a:t>is a broader term that includes all marketing efforts using the internet or electronic devices.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b="0" dirty="0" smtClean="0"/>
              <a:t>It encompasses various strategies like SSM, Influencer Marketing, Affiliate Marketing, SEO, PPC, email Marketing etc.</a:t>
            </a:r>
          </a:p>
          <a:p>
            <a:pPr>
              <a:lnSpc>
                <a:spcPct val="110000"/>
              </a:lnSpc>
            </a:pPr>
            <a:r>
              <a:rPr lang="en-US" b="0" dirty="0" err="1" smtClean="0"/>
              <a:t>Whereas,</a:t>
            </a:r>
            <a:r>
              <a:rPr lang="en-US" dirty="0" err="1" smtClean="0">
                <a:solidFill>
                  <a:srgbClr val="039B0A"/>
                </a:solidFill>
              </a:rPr>
              <a:t>Search</a:t>
            </a:r>
            <a:r>
              <a:rPr lang="en-US" dirty="0" smtClean="0">
                <a:solidFill>
                  <a:srgbClr val="039B0A"/>
                </a:solidFill>
              </a:rPr>
              <a:t> Engine Marketing (SEM): </a:t>
            </a:r>
            <a:r>
              <a:rPr lang="en-US" b="0" dirty="0" smtClean="0"/>
              <a:t>is a subset of digital marketing focused </a:t>
            </a:r>
            <a:r>
              <a:rPr lang="en-US" b="0" i="1" dirty="0" smtClean="0"/>
              <a:t>specifically</a:t>
            </a:r>
            <a:r>
              <a:rPr lang="en-US" b="0" dirty="0" smtClean="0"/>
              <a:t> in increasing visibility on search </a:t>
            </a:r>
            <a:r>
              <a:rPr lang="en-US" b="0" dirty="0"/>
              <a:t>engine results </a:t>
            </a:r>
            <a:r>
              <a:rPr lang="en-US" b="0" dirty="0" smtClean="0"/>
              <a:t>pages (SERPs) both through </a:t>
            </a:r>
            <a:r>
              <a:rPr lang="en-US" b="0" dirty="0"/>
              <a:t>paid </a:t>
            </a:r>
            <a:r>
              <a:rPr lang="en-US" b="0" dirty="0" smtClean="0"/>
              <a:t>advertising such as </a:t>
            </a:r>
            <a:r>
              <a:rPr lang="en-US" dirty="0" smtClean="0"/>
              <a:t>Pay-per click </a:t>
            </a:r>
            <a:r>
              <a:rPr lang="en-US" dirty="0"/>
              <a:t>(PPC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b="0" i="1" dirty="0" smtClean="0"/>
              <a:t>(primarily) </a:t>
            </a:r>
            <a:r>
              <a:rPr lang="en-US" b="0" dirty="0" smtClean="0"/>
              <a:t>and </a:t>
            </a:r>
            <a:r>
              <a:rPr lang="en-US" dirty="0" smtClean="0"/>
              <a:t>SEO </a:t>
            </a:r>
            <a:r>
              <a:rPr lang="en-US" b="0" dirty="0" smtClean="0"/>
              <a:t>strategies to increase SERP ranking organically.</a:t>
            </a:r>
          </a:p>
          <a:p>
            <a:pPr>
              <a:lnSpc>
                <a:spcPct val="110000"/>
              </a:lnSpc>
            </a:pPr>
            <a:r>
              <a:rPr lang="en-US" b="0" dirty="0" smtClean="0"/>
              <a:t>So generally SEM is an umbrella term, targeting </a:t>
            </a:r>
            <a:r>
              <a:rPr lang="en-US" b="0" i="1" dirty="0" smtClean="0"/>
              <a:t>Search Engine </a:t>
            </a:r>
            <a:r>
              <a:rPr lang="en-US" b="0" dirty="0" smtClean="0"/>
              <a:t>Marketing and it can encompasses both PPC and SEO.</a:t>
            </a:r>
          </a:p>
          <a:p>
            <a:pPr>
              <a:lnSpc>
                <a:spcPct val="110000"/>
              </a:lnSpc>
            </a:pPr>
            <a:r>
              <a:rPr lang="en-US" b="0" dirty="0" smtClean="0"/>
              <a:t>Remember both PPC and SEO are different stand alone strategies, where PPC specifically focuses on Paid Advertisement model &amp; SEO focuses techniques targeting organic ranking on SERP.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101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 smtClean="0">
                <a:solidFill>
                  <a:srgbClr val="039B0A"/>
                </a:solidFill>
              </a:rPr>
              <a:t>PPC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vs. </a:t>
            </a:r>
            <a:r>
              <a:rPr lang="en-US" dirty="0" err="1" smtClean="0"/>
              <a:t>seo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424371"/>
              </p:ext>
            </p:extLst>
          </p:nvPr>
        </p:nvGraphicFramePr>
        <p:xfrm>
          <a:off x="381000" y="1219200"/>
          <a:ext cx="8229600" cy="543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857"/>
                <a:gridCol w="4310743"/>
              </a:tblGrid>
              <a:tr h="363229">
                <a:tc>
                  <a:txBody>
                    <a:bodyPr/>
                    <a:lstStyle/>
                    <a:p>
                      <a:r>
                        <a:rPr lang="en-US" sz="17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PPC (Pay</a:t>
                      </a:r>
                      <a:r>
                        <a:rPr lang="en-US" sz="1700" b="1" i="0" kern="1200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 Click</a:t>
                      </a:r>
                      <a:r>
                        <a:rPr lang="en-US" sz="17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SEO (Search Engine Optimization)</a:t>
                      </a:r>
                      <a:endParaRPr lang="en-US" sz="1700" dirty="0"/>
                    </a:p>
                  </a:txBody>
                  <a:tcPr/>
                </a:tc>
              </a:tr>
              <a:tr h="895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Paid advertising strategy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Improves paid ranking in SERPs.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Organic strategy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Boosts unpaid ranking in SERPs.</a:t>
                      </a:r>
                      <a:endParaRPr lang="en-US" sz="1800" dirty="0" smtClean="0"/>
                    </a:p>
                  </a:txBody>
                  <a:tcPr/>
                </a:tc>
              </a:tr>
              <a:tr h="49259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Immediate results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take time</a:t>
                      </a:r>
                      <a:endParaRPr lang="en-US" sz="1800" dirty="0"/>
                    </a:p>
                  </a:txBody>
                  <a:tcPr/>
                </a:tc>
              </a:tr>
              <a:tr h="895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 over ad placement, targeting, and budget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Optimizing website content, structure, and backlinks</a:t>
                      </a:r>
                      <a:endParaRPr lang="en-US" sz="1800" dirty="0"/>
                    </a:p>
                  </a:txBody>
                  <a:tcPr/>
                </a:tc>
              </a:tr>
              <a:tr h="895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decreases after PPC is halted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Tedious to get listed at the top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page.</a:t>
                      </a:r>
                      <a:endParaRPr lang="en-US" sz="1800" dirty="0"/>
                    </a:p>
                  </a:txBody>
                  <a:tcPr/>
                </a:tc>
              </a:tr>
              <a:tr h="895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 is required to get listed on the top.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upfront costs.</a:t>
                      </a:r>
                      <a:endParaRPr lang="en-US" sz="1800" dirty="0"/>
                    </a:p>
                  </a:txBody>
                  <a:tcPr/>
                </a:tc>
              </a:tr>
              <a:tr h="89563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Suitable for quick visibility and conversions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Ideal for long-term visibility and sustainable traffic growth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6" name="TextBox 5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7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B0A"/>
                </a:solidFill>
              </a:rPr>
              <a:t>Pay per click (PPC)</a:t>
            </a:r>
            <a:endParaRPr lang="en-US" dirty="0">
              <a:solidFill>
                <a:srgbClr val="039B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dirty="0"/>
              <a:t>PPC, or </a:t>
            </a:r>
            <a:r>
              <a:rPr lang="en-US" sz="1800" dirty="0"/>
              <a:t>pay-per-click</a:t>
            </a:r>
            <a:r>
              <a:rPr lang="en-US" sz="1800" b="0" dirty="0"/>
              <a:t>, is a form of </a:t>
            </a:r>
            <a:r>
              <a:rPr lang="en-US" sz="1800" dirty="0"/>
              <a:t>search engine marketing</a:t>
            </a:r>
            <a:r>
              <a:rPr lang="en-US" sz="1800" b="0" dirty="0"/>
              <a:t> (SEM) where an advertiser </a:t>
            </a:r>
            <a:r>
              <a:rPr lang="en-US" sz="1800" b="0" i="1" dirty="0"/>
              <a:t>pays</a:t>
            </a:r>
            <a:r>
              <a:rPr lang="en-US" sz="1800" b="0" dirty="0"/>
              <a:t> a publisher (such as Google or Facebook</a:t>
            </a:r>
            <a:r>
              <a:rPr lang="en-US" sz="1800" b="0" dirty="0" smtClean="0"/>
              <a:t>)</a:t>
            </a:r>
            <a:r>
              <a:rPr lang="en-US" sz="1800" b="0" dirty="0"/>
              <a:t> </a:t>
            </a:r>
            <a:r>
              <a:rPr lang="en-US" sz="1800" b="0" dirty="0" smtClean="0"/>
              <a:t>a</a:t>
            </a:r>
            <a:r>
              <a:rPr lang="en-US" sz="1800" b="0" dirty="0"/>
              <a:t> fee each time a user clicks on </a:t>
            </a:r>
            <a:r>
              <a:rPr lang="en-US" sz="1800" b="0" dirty="0" smtClean="0"/>
              <a:t>their ad. </a:t>
            </a:r>
          </a:p>
          <a:p>
            <a:r>
              <a:rPr lang="en-US" sz="1800" b="0" dirty="0" smtClean="0"/>
              <a:t>Generally </a:t>
            </a:r>
            <a:r>
              <a:rPr lang="en-US" sz="1800" b="0" dirty="0" smtClean="0"/>
              <a:t>It’s </a:t>
            </a:r>
            <a:r>
              <a:rPr lang="en-US" sz="1800" b="0" dirty="0"/>
              <a:t>also known as </a:t>
            </a:r>
            <a:r>
              <a:rPr lang="en-US" sz="1800" dirty="0"/>
              <a:t>paid search </a:t>
            </a:r>
            <a:r>
              <a:rPr lang="en-US" sz="1800" dirty="0" smtClean="0"/>
              <a:t>marketing</a:t>
            </a:r>
            <a:endParaRPr lang="en-US" sz="18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When </a:t>
            </a:r>
            <a:r>
              <a:rPr lang="en-US" sz="1800" b="0" dirty="0"/>
              <a:t>you search a keyword on </a:t>
            </a:r>
            <a:r>
              <a:rPr lang="en-US" sz="1800" b="0" dirty="0" smtClean="0"/>
              <a:t>any search engine, a </a:t>
            </a:r>
            <a:r>
              <a:rPr lang="en-US" sz="1800" b="0" dirty="0"/>
              <a:t>SERP displays results that consist of </a:t>
            </a:r>
            <a:r>
              <a:rPr lang="en-US" sz="1800" dirty="0"/>
              <a:t>both</a:t>
            </a:r>
            <a:r>
              <a:rPr lang="en-US" sz="1800" b="0" dirty="0"/>
              <a:t> </a:t>
            </a:r>
            <a:r>
              <a:rPr lang="en-US" sz="1800" b="0" i="1" dirty="0"/>
              <a:t>organic results </a:t>
            </a:r>
            <a:r>
              <a:rPr lang="en-US" sz="1800" b="0" dirty="0"/>
              <a:t>and</a:t>
            </a:r>
            <a:r>
              <a:rPr lang="en-US" sz="1800" b="0" i="1" dirty="0"/>
              <a:t> paid ads</a:t>
            </a:r>
            <a:r>
              <a:rPr lang="en-US" sz="1800" b="0" dirty="0"/>
              <a:t>. </a:t>
            </a:r>
            <a:endParaRPr lang="en-US" sz="18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Ads </a:t>
            </a:r>
            <a:r>
              <a:rPr lang="en-US" sz="1800" b="0" dirty="0"/>
              <a:t>come in </a:t>
            </a:r>
            <a:r>
              <a:rPr lang="en-US" sz="1800" dirty="0"/>
              <a:t>many different forms</a:t>
            </a:r>
            <a:r>
              <a:rPr lang="en-US" sz="1800" b="0" dirty="0"/>
              <a:t>, and the search engines typically </a:t>
            </a:r>
            <a:r>
              <a:rPr lang="en-US" sz="1800" b="0" i="1" dirty="0"/>
              <a:t>indicate</a:t>
            </a:r>
            <a:r>
              <a:rPr lang="en-US" sz="1800" b="0" dirty="0"/>
              <a:t> which results are paid advertisements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The word “</a:t>
            </a:r>
            <a:r>
              <a:rPr lang="en-US" sz="1800" dirty="0"/>
              <a:t>Sponsored” </a:t>
            </a:r>
            <a:r>
              <a:rPr lang="en-US" sz="1800" b="0" dirty="0"/>
              <a:t>or  “</a:t>
            </a:r>
            <a:r>
              <a:rPr lang="en-US" sz="1800" dirty="0"/>
              <a:t>Ad”</a:t>
            </a:r>
            <a:r>
              <a:rPr lang="en-US" sz="1800" b="0" dirty="0"/>
              <a:t>, indicates that it is an </a:t>
            </a:r>
            <a:r>
              <a:rPr lang="en-US" sz="1800" b="0" dirty="0" smtClean="0"/>
              <a:t>advertisement</a:t>
            </a:r>
            <a:endParaRPr lang="en-US" sz="1800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>
                <a:solidFill>
                  <a:srgbClr val="C00000"/>
                </a:solidFill>
              </a:rPr>
              <a:t>The type of sponsored campaign you choose to employ should be based on </a:t>
            </a:r>
            <a:r>
              <a:rPr lang="en-US" sz="1800" dirty="0">
                <a:solidFill>
                  <a:srgbClr val="C00000"/>
                </a:solidFill>
              </a:rPr>
              <a:t>your goals, timeline, </a:t>
            </a:r>
            <a:r>
              <a:rPr lang="en-US" sz="1800" b="0" dirty="0">
                <a:solidFill>
                  <a:srgbClr val="C00000"/>
                </a:solidFill>
              </a:rPr>
              <a:t>and</a:t>
            </a:r>
            <a:r>
              <a:rPr lang="en-US" sz="1800" dirty="0">
                <a:solidFill>
                  <a:srgbClr val="C00000"/>
                </a:solidFill>
              </a:rPr>
              <a:t> overall digital marketing strategy</a:t>
            </a:r>
            <a:r>
              <a:rPr lang="en-US" sz="1800" dirty="0" smtClean="0">
                <a:solidFill>
                  <a:srgbClr val="C00000"/>
                </a:solidFill>
              </a:rPr>
              <a:t>.</a:t>
            </a:r>
            <a:r>
              <a:rPr lang="en-US" sz="1800" b="0" dirty="0" smtClean="0"/>
              <a:t>. </a:t>
            </a:r>
            <a:endParaRPr lang="en-US" sz="1800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41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629400" cy="137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Basics</a:t>
            </a:r>
            <a:r>
              <a:rPr lang="en-US" dirty="0" smtClean="0">
                <a:solidFill>
                  <a:srgbClr val="039B0A"/>
                </a:solidFill>
              </a:rPr>
              <a:t> of </a:t>
            </a:r>
            <a:r>
              <a:rPr lang="en-US" dirty="0" err="1" smtClean="0">
                <a:solidFill>
                  <a:srgbClr val="039B0A"/>
                </a:solidFill>
              </a:rPr>
              <a:t>pPC</a:t>
            </a:r>
            <a:r>
              <a:rPr lang="en-US" dirty="0" smtClean="0">
                <a:solidFill>
                  <a:srgbClr val="039B0A"/>
                </a:solidFill>
              </a:rPr>
              <a:t>:</a:t>
            </a:r>
            <a:endParaRPr lang="en-US" dirty="0">
              <a:solidFill>
                <a:srgbClr val="039B0A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PPC </a:t>
            </a:r>
            <a:r>
              <a:rPr lang="en-US" b="0" dirty="0" smtClean="0"/>
              <a:t>is </a:t>
            </a:r>
            <a:r>
              <a:rPr lang="en-US" b="0" dirty="0"/>
              <a:t>the process </a:t>
            </a:r>
            <a:r>
              <a:rPr lang="en-US" b="0" dirty="0" smtClean="0"/>
              <a:t>of </a:t>
            </a:r>
            <a:r>
              <a:rPr lang="en-US" dirty="0" smtClean="0"/>
              <a:t>bidding</a:t>
            </a:r>
            <a:r>
              <a:rPr lang="en-US" b="0" dirty="0" smtClean="0"/>
              <a:t> </a:t>
            </a:r>
            <a:r>
              <a:rPr lang="en-US" b="0" dirty="0"/>
              <a:t>for potential clicks on an </a:t>
            </a:r>
            <a:r>
              <a:rPr lang="en-US" b="0" dirty="0" smtClean="0"/>
              <a:t>Ad </a:t>
            </a:r>
            <a:r>
              <a:rPr lang="en-US" b="0" dirty="0"/>
              <a:t>you create that </a:t>
            </a:r>
            <a:r>
              <a:rPr lang="en-US" b="0" dirty="0" smtClean="0"/>
              <a:t>is displayed </a:t>
            </a:r>
            <a:r>
              <a:rPr lang="en-US" b="0" dirty="0"/>
              <a:t>within the </a:t>
            </a:r>
            <a:r>
              <a:rPr lang="en-US" b="0" dirty="0" smtClean="0"/>
              <a:t>SERPS </a:t>
            </a:r>
            <a:r>
              <a:rPr lang="en-US" b="0" dirty="0"/>
              <a:t>of most </a:t>
            </a:r>
            <a:r>
              <a:rPr lang="en-US" b="0" dirty="0" smtClean="0"/>
              <a:t>search engines.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Unlike traditional advertising, paid search is </a:t>
            </a:r>
            <a:r>
              <a:rPr lang="en-US" dirty="0" smtClean="0"/>
              <a:t>‘bought’ </a:t>
            </a:r>
            <a:r>
              <a:rPr lang="en-US" b="0" dirty="0" smtClean="0"/>
              <a:t>via an </a:t>
            </a:r>
            <a:r>
              <a:rPr lang="en-US" dirty="0" smtClean="0"/>
              <a:t>auction model.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For </a:t>
            </a:r>
            <a:r>
              <a:rPr lang="en-US" b="0" dirty="0"/>
              <a:t>a given keyword </a:t>
            </a:r>
            <a:r>
              <a:rPr lang="en-US" b="0" dirty="0" smtClean="0"/>
              <a:t>or phrase </a:t>
            </a:r>
            <a:r>
              <a:rPr lang="en-US" b="0" dirty="0"/>
              <a:t>an advertiser can place a maximum </a:t>
            </a:r>
            <a:r>
              <a:rPr lang="en-US" dirty="0"/>
              <a:t>bid</a:t>
            </a:r>
            <a:r>
              <a:rPr lang="en-US" b="0" dirty="0"/>
              <a:t>; the higher </a:t>
            </a:r>
            <a:r>
              <a:rPr lang="en-US" b="0" dirty="0" smtClean="0"/>
              <a:t>the bid</a:t>
            </a:r>
            <a:r>
              <a:rPr lang="en-US" b="0" dirty="0"/>
              <a:t>, the higher the likelihood that the </a:t>
            </a:r>
            <a:r>
              <a:rPr lang="en-US" b="0" dirty="0" smtClean="0"/>
              <a:t>Ad </a:t>
            </a:r>
            <a:r>
              <a:rPr lang="en-US" b="0" dirty="0"/>
              <a:t>will be </a:t>
            </a:r>
            <a:r>
              <a:rPr lang="en-US" b="0" dirty="0" smtClean="0"/>
              <a:t>displayed in </a:t>
            </a:r>
            <a:r>
              <a:rPr lang="en-US" b="0" dirty="0"/>
              <a:t>the top positions.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advertiser is charged only when the advertisement is clicked</a:t>
            </a:r>
            <a:r>
              <a:rPr lang="en-US" b="0" dirty="0"/>
              <a:t>, not merely </a:t>
            </a:r>
            <a:r>
              <a:rPr lang="en-US" b="0" dirty="0" smtClean="0"/>
              <a:t>displayed</a:t>
            </a:r>
          </a:p>
          <a:p>
            <a:r>
              <a:rPr lang="en-US" b="0" dirty="0">
                <a:solidFill>
                  <a:srgbClr val="C00000"/>
                </a:solidFill>
              </a:rPr>
              <a:t>Search engine marketing excels by </a:t>
            </a:r>
            <a:r>
              <a:rPr lang="en-US" dirty="0">
                <a:solidFill>
                  <a:srgbClr val="C00000"/>
                </a:solidFill>
              </a:rPr>
              <a:t>placing ads in front of </a:t>
            </a:r>
            <a:r>
              <a:rPr lang="en-US" i="1" dirty="0">
                <a:solidFill>
                  <a:srgbClr val="C00000"/>
                </a:solidFill>
              </a:rPr>
              <a:t>motivated </a:t>
            </a:r>
            <a:r>
              <a:rPr lang="en-US" dirty="0">
                <a:solidFill>
                  <a:srgbClr val="C00000"/>
                </a:solidFill>
              </a:rPr>
              <a:t>customers at the moment they're </a:t>
            </a:r>
            <a:r>
              <a:rPr lang="en-US" i="1" dirty="0">
                <a:solidFill>
                  <a:srgbClr val="C00000"/>
                </a:solidFill>
              </a:rPr>
              <a:t>ready</a:t>
            </a:r>
            <a:r>
              <a:rPr lang="en-US" dirty="0">
                <a:solidFill>
                  <a:srgbClr val="C00000"/>
                </a:solidFill>
              </a:rPr>
              <a:t> to buy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6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39B0A"/>
                </a:solidFill>
              </a:rPr>
              <a:t>PPC</a:t>
            </a:r>
            <a:r>
              <a:rPr lang="en-US" dirty="0" smtClean="0">
                <a:solidFill>
                  <a:srgbClr val="039B0A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Campaigns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PPC </a:t>
            </a:r>
            <a:r>
              <a:rPr lang="en-US" b="0" dirty="0"/>
              <a:t>ads, come in various formats. Some are simple text-based ads, while others, like product listing ads or Shopping ads, are visual, product-based search ads. They display key information such as price and reviews, making it easy for consumers to quickly assess products.</a:t>
            </a:r>
            <a:endParaRPr lang="en-US" dirty="0" smtClean="0"/>
          </a:p>
          <a:p>
            <a:r>
              <a:rPr lang="en-US" b="0" dirty="0" smtClean="0"/>
              <a:t>Different formats include: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Search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Shopping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Video Ads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 Ads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9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Campaigns ..cont.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105496" cy="4375335"/>
          </a:xfr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Search Ads </a:t>
            </a:r>
            <a:r>
              <a:rPr lang="en-US" dirty="0"/>
              <a:t>are text-based ads that appear at the top or bottom of a SERP when individuals search a keyword.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7" name="TextBox 6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2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 smtClean="0">
                <a:solidFill>
                  <a:schemeClr val="tx1"/>
                </a:solidFill>
              </a:rPr>
              <a:t>Campaigns ..cont.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900" dirty="0" smtClean="0"/>
              <a:t>Display </a:t>
            </a:r>
            <a:r>
              <a:rPr lang="en-US" sz="2900" dirty="0"/>
              <a:t>ads</a:t>
            </a:r>
            <a:r>
              <a:rPr lang="en-US" sz="2900" b="0" dirty="0"/>
              <a:t> are image-based ads that appear on websites and applications. </a:t>
            </a:r>
            <a:endParaRPr lang="en-US" sz="29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900" b="0" dirty="0" smtClean="0"/>
              <a:t>These </a:t>
            </a:r>
            <a:r>
              <a:rPr lang="en-US" sz="2900" b="0" dirty="0"/>
              <a:t>ads allow you to stay top of mind by reaching your audience while they browse their favorite sites and apps. </a:t>
            </a:r>
            <a:endParaRPr lang="en-US" sz="2900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900" b="0" dirty="0" smtClean="0"/>
              <a:t>These </a:t>
            </a:r>
            <a:r>
              <a:rPr lang="en-US" sz="2900" b="0" dirty="0"/>
              <a:t>sites and apps pull from the Google Display Network (GDN</a:t>
            </a:r>
            <a:r>
              <a:rPr lang="en-US" sz="2900" b="0" dirty="0" smtClean="0"/>
              <a:t>)</a:t>
            </a:r>
            <a:endParaRPr lang="en-US" sz="2900" dirty="0" smtClean="0"/>
          </a:p>
          <a:p>
            <a:pPr indent="-182880">
              <a:lnSpc>
                <a:spcPct val="120000"/>
              </a:lnSpc>
            </a:pPr>
            <a:r>
              <a:rPr lang="en-US" sz="2900" b="1" dirty="0" smtClean="0">
                <a:solidFill>
                  <a:srgbClr val="002060"/>
                </a:solidFill>
              </a:rPr>
              <a:t>Google </a:t>
            </a:r>
            <a:r>
              <a:rPr lang="en-US" sz="2900" b="1" dirty="0">
                <a:solidFill>
                  <a:srgbClr val="002060"/>
                </a:solidFill>
              </a:rPr>
              <a:t>Display Network (GDN) </a:t>
            </a:r>
            <a:r>
              <a:rPr lang="en-US" sz="2900" b="0" dirty="0">
                <a:solidFill>
                  <a:srgbClr val="002060"/>
                </a:solidFill>
              </a:rPr>
              <a:t>is a collection of websites, apps, and digital platforms where advertisers can display their ads to a wide audience through Google's advertising network.</a:t>
            </a:r>
          </a:p>
          <a:p>
            <a:pPr indent="-182880">
              <a:lnSpc>
                <a:spcPct val="120000"/>
              </a:lnSpc>
            </a:pPr>
            <a:r>
              <a:rPr lang="en-US" sz="2900" b="1" dirty="0" smtClean="0">
                <a:solidFill>
                  <a:srgbClr val="002060"/>
                </a:solidFill>
              </a:rPr>
              <a:t>Google </a:t>
            </a:r>
            <a:r>
              <a:rPr lang="en-US" sz="2900" b="1" dirty="0">
                <a:solidFill>
                  <a:srgbClr val="002060"/>
                </a:solidFill>
              </a:rPr>
              <a:t>Advertising </a:t>
            </a:r>
            <a:r>
              <a:rPr lang="en-US" sz="2900" b="1" dirty="0" smtClean="0">
                <a:solidFill>
                  <a:srgbClr val="002060"/>
                </a:solidFill>
              </a:rPr>
              <a:t>Network: </a:t>
            </a:r>
            <a:r>
              <a:rPr lang="en-US" sz="2900" b="0" dirty="0">
                <a:solidFill>
                  <a:srgbClr val="002060"/>
                </a:solidFill>
              </a:rPr>
              <a:t>is a vast ecosystem comprising Google-owned platforms like Google Search, YouTube, and Gmail, as well as partner </a:t>
            </a:r>
            <a:r>
              <a:rPr lang="en-US" sz="2900" b="0" dirty="0" smtClean="0">
                <a:solidFill>
                  <a:srgbClr val="002060"/>
                </a:solidFill>
              </a:rPr>
              <a:t>websites (ask.com, Amazon, </a:t>
            </a:r>
            <a:r>
              <a:rPr lang="en-US" sz="2900" b="0" dirty="0" err="1" smtClean="0">
                <a:solidFill>
                  <a:srgbClr val="002060"/>
                </a:solidFill>
              </a:rPr>
              <a:t>Walmart</a:t>
            </a:r>
            <a:r>
              <a:rPr lang="en-US" sz="2900" b="0" dirty="0" smtClean="0">
                <a:solidFill>
                  <a:srgbClr val="002060"/>
                </a:solidFill>
              </a:rPr>
              <a:t>. Etc.) </a:t>
            </a:r>
            <a:r>
              <a:rPr lang="en-US" sz="2900" b="0" dirty="0">
                <a:solidFill>
                  <a:srgbClr val="002060"/>
                </a:solidFill>
              </a:rPr>
              <a:t>and apps where advertisers can display their ads to reach a broad audience online.</a:t>
            </a:r>
          </a:p>
          <a:p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06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7" name="TextBox 6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Campaigns ..cont</a:t>
            </a:r>
            <a:r>
              <a:rPr lang="en-US" sz="3200" dirty="0" smtClean="0">
                <a:solidFill>
                  <a:schemeClr val="tx1"/>
                </a:solidFill>
              </a:rPr>
              <a:t>. 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9" y="2000310"/>
            <a:ext cx="7515912" cy="4373563"/>
          </a:xfrm>
        </p:spPr>
      </p:pic>
      <p:sp>
        <p:nvSpPr>
          <p:cNvPr id="5" name="TextBox 4"/>
          <p:cNvSpPr txBox="1"/>
          <p:nvPr/>
        </p:nvSpPr>
        <p:spPr>
          <a:xfrm>
            <a:off x="533400" y="1600200"/>
            <a:ext cx="75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Display ads …cont.</a:t>
            </a:r>
          </a:p>
        </p:txBody>
      </p:sp>
    </p:spTree>
    <p:extLst>
      <p:ext uri="{BB962C8B-B14F-4D97-AF65-F5344CB8AC3E}">
        <p14:creationId xmlns:p14="http://schemas.microsoft.com/office/powerpoint/2010/main" val="76722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Campaigns ..cont.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743200"/>
            <a:ext cx="5842198" cy="3631397"/>
          </a:xfrm>
        </p:spPr>
      </p:pic>
      <p:sp>
        <p:nvSpPr>
          <p:cNvPr id="5" name="TextBox 4"/>
          <p:cNvSpPr txBox="1"/>
          <p:nvPr/>
        </p:nvSpPr>
        <p:spPr>
          <a:xfrm>
            <a:off x="609600" y="14478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/>
              <a:t>Shopping Ads</a:t>
            </a:r>
            <a:r>
              <a:rPr lang="en-US" dirty="0"/>
              <a:t> are product listings that appear at the top of SERPs for product-related searches.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They also appear in the Google Shopping tab, and typically include an image of the product, the price, and a link to the product page.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7" name="TextBox 6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Digital marketing</a:t>
            </a:r>
            <a:endParaRPr lang="en-US" sz="1400" dirty="0">
              <a:solidFill>
                <a:srgbClr val="EE951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Digital Marketing?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Marketing conducted </a:t>
            </a:r>
            <a:r>
              <a:rPr lang="en-US" b="0" dirty="0"/>
              <a:t>via digital </a:t>
            </a:r>
            <a:r>
              <a:rPr lang="en-US" b="0" dirty="0" smtClean="0"/>
              <a:t>avenues.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b="0" dirty="0" smtClean="0"/>
              <a:t>Digital Marketing </a:t>
            </a:r>
            <a:r>
              <a:rPr lang="en-US" b="0" dirty="0"/>
              <a:t>is the practice of </a:t>
            </a:r>
            <a:r>
              <a:rPr lang="en-US" dirty="0"/>
              <a:t>promoting</a:t>
            </a:r>
            <a:r>
              <a:rPr lang="en-US" b="0" dirty="0"/>
              <a:t> </a:t>
            </a:r>
            <a:r>
              <a:rPr lang="en-US" b="0" i="1" dirty="0"/>
              <a:t>products</a:t>
            </a:r>
            <a:r>
              <a:rPr lang="en-US" b="0" dirty="0"/>
              <a:t> or </a:t>
            </a:r>
            <a:r>
              <a:rPr lang="en-US" b="0" i="1" dirty="0"/>
              <a:t>services</a:t>
            </a:r>
            <a:r>
              <a:rPr lang="en-US" b="0" dirty="0"/>
              <a:t> with the help of </a:t>
            </a:r>
            <a:r>
              <a:rPr lang="en-US" dirty="0" smtClean="0"/>
              <a:t>digital devices </a:t>
            </a:r>
            <a:r>
              <a:rPr lang="en-US" dirty="0"/>
              <a:t>and technology</a:t>
            </a:r>
            <a:r>
              <a:rPr lang="en-US" b="0" dirty="0" smtClean="0"/>
              <a:t>.”</a:t>
            </a:r>
          </a:p>
          <a:p>
            <a:r>
              <a:rPr lang="en-US" b="0" dirty="0"/>
              <a:t>Also known </a:t>
            </a:r>
            <a:r>
              <a:rPr lang="en-US" b="0" dirty="0" smtClean="0"/>
              <a:t>as </a:t>
            </a:r>
            <a:r>
              <a:rPr lang="en-US" dirty="0" smtClean="0">
                <a:solidFill>
                  <a:srgbClr val="002060"/>
                </a:solidFill>
              </a:rPr>
              <a:t>online </a:t>
            </a:r>
            <a:r>
              <a:rPr lang="en-US" dirty="0">
                <a:solidFill>
                  <a:srgbClr val="002060"/>
                </a:solidFill>
              </a:rPr>
              <a:t>marketing </a:t>
            </a:r>
            <a:r>
              <a:rPr lang="en-US" b="0" dirty="0"/>
              <a:t>or </a:t>
            </a:r>
            <a:r>
              <a:rPr lang="en-US" dirty="0" smtClean="0">
                <a:solidFill>
                  <a:srgbClr val="002060"/>
                </a:solidFill>
              </a:rPr>
              <a:t>internet marketing.</a:t>
            </a:r>
          </a:p>
          <a:p>
            <a:pPr lvl="1">
              <a:lnSpc>
                <a:spcPct val="150000"/>
              </a:lnSpc>
            </a:pPr>
            <a:r>
              <a:rPr lang="en-US" sz="1800" b="1" dirty="0" smtClean="0">
                <a:solidFill>
                  <a:srgbClr val="039B0A"/>
                </a:solidFill>
              </a:rPr>
              <a:t>Digital </a:t>
            </a:r>
            <a:r>
              <a:rPr lang="en-US" sz="1800" b="1" dirty="0" err="1" smtClean="0">
                <a:solidFill>
                  <a:srgbClr val="039B0A"/>
                </a:solidFill>
              </a:rPr>
              <a:t>chanals</a:t>
            </a:r>
            <a:r>
              <a:rPr lang="en-US" sz="1800" b="1" dirty="0" smtClean="0">
                <a:solidFill>
                  <a:srgbClr val="039B0A"/>
                </a:solidFill>
              </a:rPr>
              <a:t> !! </a:t>
            </a:r>
            <a:r>
              <a:rPr lang="en-US" sz="1800" b="0" dirty="0" smtClean="0">
                <a:solidFill>
                  <a:srgbClr val="002060"/>
                </a:solidFill>
              </a:rPr>
              <a:t>“</a:t>
            </a:r>
            <a:r>
              <a:rPr lang="en-US" sz="1800" b="0" dirty="0"/>
              <a:t>online channels such as websites, search engines, social media platforms, email</a:t>
            </a:r>
            <a:r>
              <a:rPr lang="en-US" sz="1800" b="0" dirty="0" smtClean="0"/>
              <a:t>, and </a:t>
            </a:r>
            <a:r>
              <a:rPr lang="en-US" sz="1800" b="0" dirty="0"/>
              <a:t>mobile </a:t>
            </a:r>
            <a:r>
              <a:rPr lang="en-US" sz="1800" b="0" dirty="0" smtClean="0"/>
              <a:t>apps.”</a:t>
            </a:r>
            <a:endParaRPr lang="en-US" sz="1800" dirty="0" smtClean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dirty="0" smtClean="0">
                <a:solidFill>
                  <a:srgbClr val="039B0A"/>
                </a:solidFill>
              </a:rPr>
              <a:t>Marketing: </a:t>
            </a:r>
            <a:r>
              <a:rPr lang="en-US" sz="1800" b="0" dirty="0" smtClean="0">
                <a:solidFill>
                  <a:srgbClr val="002060"/>
                </a:solidFill>
              </a:rPr>
              <a:t>“</a:t>
            </a:r>
            <a:r>
              <a:rPr lang="en-US" sz="1800" b="0" dirty="0" smtClean="0"/>
              <a:t>The process </a:t>
            </a:r>
            <a:r>
              <a:rPr lang="en-US" sz="1800" b="0" dirty="0"/>
              <a:t>of promoting and selling products or services by understanding and satisfying customer </a:t>
            </a:r>
            <a:r>
              <a:rPr lang="en-US" sz="1800" b="0" dirty="0" smtClean="0"/>
              <a:t>needs.”</a:t>
            </a:r>
          </a:p>
          <a:p>
            <a:pPr marL="274320" lvl="1" indent="0" algn="ctr">
              <a:lnSpc>
                <a:spcPct val="150000"/>
              </a:lnSpc>
              <a:buNone/>
            </a:pPr>
            <a:endParaRPr lang="en-US" sz="1800" b="1" dirty="0" smtClean="0">
              <a:solidFill>
                <a:srgbClr val="EE9512"/>
              </a:solidFill>
            </a:endParaRPr>
          </a:p>
          <a:p>
            <a:pPr marL="274320" lvl="1" indent="0" algn="ctr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EE9512"/>
                </a:solidFill>
              </a:rPr>
              <a:t>“</a:t>
            </a:r>
            <a:r>
              <a:rPr lang="en-US" sz="1800" b="1" dirty="0">
                <a:solidFill>
                  <a:srgbClr val="EE9512"/>
                </a:solidFill>
              </a:rPr>
              <a:t>Ignoring online marketing is like opening a business but not telling anyone,” </a:t>
            </a:r>
            <a:endParaRPr lang="en-US" sz="1800" b="1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501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Campaigns ..cont.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620000" cy="4602163"/>
          </a:xfrm>
        </p:spPr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en-US" sz="1800" dirty="0"/>
              <a:t>Video ads</a:t>
            </a:r>
            <a:r>
              <a:rPr lang="en-US" sz="1800" b="0" dirty="0"/>
              <a:t> are advertisements that appear before, during, or at the end of videos on YouTube and other websites.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They are highly targeted based on user data, and are designed to increase brand awareness and drive traffic to your site.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75009"/>
            <a:ext cx="5410200" cy="3772792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6" name="TextBox 5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76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039B0A"/>
                </a:solidFill>
              </a:rPr>
              <a:t>ppc</a:t>
            </a:r>
            <a:r>
              <a:rPr lang="en-US" sz="3200" dirty="0" smtClean="0">
                <a:solidFill>
                  <a:srgbClr val="039B0A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Campaigns ..cont.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App </a:t>
            </a:r>
            <a:r>
              <a:rPr lang="en-US" dirty="0"/>
              <a:t>ads</a:t>
            </a:r>
            <a:r>
              <a:rPr lang="en-US" b="0" dirty="0"/>
              <a:t> are designed to promote your app across Google’s </a:t>
            </a:r>
            <a:r>
              <a:rPr lang="en-US" b="0" i="1" dirty="0"/>
              <a:t>properties</a:t>
            </a:r>
            <a:r>
              <a:rPr lang="en-US" b="0" dirty="0"/>
              <a:t>, such as </a:t>
            </a:r>
            <a:r>
              <a:rPr lang="en-US" b="0" dirty="0" smtClean="0"/>
              <a:t>Search, YouTube</a:t>
            </a:r>
            <a:r>
              <a:rPr lang="en-US" b="0" dirty="0"/>
              <a:t>, </a:t>
            </a:r>
            <a:r>
              <a:rPr lang="en-US" b="0" dirty="0" smtClean="0"/>
              <a:t>and </a:t>
            </a:r>
            <a:r>
              <a:rPr lang="en-US" b="0" dirty="0"/>
              <a:t>the </a:t>
            </a:r>
            <a:r>
              <a:rPr lang="en-US" b="0" i="1" dirty="0"/>
              <a:t>Google Display Network.</a:t>
            </a:r>
            <a:r>
              <a:rPr lang="en-US" b="0" dirty="0"/>
              <a:t> They help your business grow by finding new app users!</a:t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US" b="0" dirty="0" smtClean="0"/>
          </a:p>
          <a:p>
            <a:pPr marL="457200" indent="-457200">
              <a:buFont typeface="+mj-lt"/>
              <a:buAutoNum type="arabicPeriod" startAt="5"/>
            </a:pPr>
            <a:endParaRPr lang="en-US" b="0" dirty="0"/>
          </a:p>
          <a:p>
            <a:pPr marL="457200" indent="-457200">
              <a:buFont typeface="+mj-lt"/>
              <a:buAutoNum type="arabicPeriod" startAt="5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819400"/>
            <a:ext cx="3727642" cy="301640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6" name="TextBox 5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3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373563"/>
          </a:xfrm>
        </p:spPr>
        <p:txBody>
          <a:bodyPr>
            <a:noAutofit/>
          </a:bodyPr>
          <a:lstStyle/>
          <a:p>
            <a:r>
              <a:rPr lang="en-US" dirty="0" smtClean="0"/>
              <a:t>Impressions</a:t>
            </a:r>
            <a:r>
              <a:rPr lang="en-US" dirty="0"/>
              <a:t>: </a:t>
            </a:r>
            <a:r>
              <a:rPr lang="en-US" b="0" dirty="0"/>
              <a:t>Number of times that your ads are displayed to users</a:t>
            </a:r>
          </a:p>
          <a:p>
            <a:r>
              <a:rPr lang="en-US" dirty="0"/>
              <a:t>Clicks: </a:t>
            </a:r>
            <a:r>
              <a:rPr lang="en-US" b="0" dirty="0"/>
              <a:t>Number of times </a:t>
            </a:r>
            <a:r>
              <a:rPr lang="en-US" b="0" dirty="0" smtClean="0"/>
              <a:t>a </a:t>
            </a:r>
            <a:r>
              <a:rPr lang="en-US" b="0" dirty="0"/>
              <a:t>users click on your ads</a:t>
            </a:r>
          </a:p>
          <a:p>
            <a:r>
              <a:rPr lang="en-US" dirty="0"/>
              <a:t>Click-Through Rate (CTR): </a:t>
            </a:r>
            <a:r>
              <a:rPr lang="en-US" b="0" u="sng" dirty="0"/>
              <a:t>Percentage</a:t>
            </a:r>
            <a:r>
              <a:rPr lang="en-US" b="0" dirty="0"/>
              <a:t> of users who clicked on your ads after they were displayed </a:t>
            </a:r>
            <a:r>
              <a:rPr lang="en-US" sz="1800" b="0" dirty="0">
                <a:solidFill>
                  <a:srgbClr val="002060"/>
                </a:solidFill>
              </a:rPr>
              <a:t>(</a:t>
            </a:r>
            <a:r>
              <a:rPr lang="en-US" sz="1800" b="0" dirty="0" smtClean="0">
                <a:solidFill>
                  <a:srgbClr val="002060"/>
                </a:solidFill>
              </a:rPr>
              <a:t>clicks/impressions)x100.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u="sng" dirty="0" smtClean="0"/>
              <a:t>CTRs </a:t>
            </a:r>
            <a:r>
              <a:rPr lang="en-US" sz="1800" b="0" u="sng" dirty="0"/>
              <a:t>are influenced by ad position, ad copy and brand recognition</a:t>
            </a:r>
            <a:r>
              <a:rPr lang="en-US" sz="1800" b="0" dirty="0"/>
              <a:t>. </a:t>
            </a:r>
            <a:endParaRPr lang="en-US" sz="2800" b="0" dirty="0"/>
          </a:p>
          <a:p>
            <a:r>
              <a:rPr lang="en-US" dirty="0"/>
              <a:t>Cost-Per-Click (CPC): </a:t>
            </a:r>
            <a:r>
              <a:rPr lang="en-US" b="0" dirty="0"/>
              <a:t>Average cost that you pay for each click on your </a:t>
            </a:r>
            <a:r>
              <a:rPr lang="en-US" b="0" dirty="0" smtClean="0"/>
              <a:t>ads</a:t>
            </a:r>
          </a:p>
          <a:p>
            <a:r>
              <a:rPr lang="en-US" dirty="0"/>
              <a:t>Conversion </a:t>
            </a:r>
            <a:r>
              <a:rPr lang="en-US" dirty="0" smtClean="0"/>
              <a:t>Rate (CR): </a:t>
            </a:r>
            <a:r>
              <a:rPr lang="en-US" b="0" dirty="0"/>
              <a:t>is the percentage of website visitors who take a desired action, such as making a purchase, filling out a form, or subscribing to a newsletter, out of the total number of visitors.</a:t>
            </a:r>
          </a:p>
          <a:p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8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Reach</a:t>
            </a:r>
            <a:r>
              <a:rPr lang="en-US" dirty="0"/>
              <a:t>: </a:t>
            </a:r>
            <a:r>
              <a:rPr lang="en-US" b="0" dirty="0" smtClean="0"/>
              <a:t>The </a:t>
            </a:r>
            <a:r>
              <a:rPr lang="en-US" b="0" dirty="0"/>
              <a:t>total users mentioning your brand plus their</a:t>
            </a:r>
          </a:p>
          <a:p>
            <a:r>
              <a:rPr lang="en-US" b="0" dirty="0"/>
              <a:t>followers.</a:t>
            </a:r>
          </a:p>
          <a:p>
            <a:r>
              <a:rPr lang="en-US" dirty="0"/>
              <a:t>Engagement: </a:t>
            </a:r>
            <a:r>
              <a:rPr lang="en-US" b="0" dirty="0" smtClean="0"/>
              <a:t>The </a:t>
            </a:r>
            <a:r>
              <a:rPr lang="en-US" b="0" dirty="0"/>
              <a:t>people taking an action on your content.</a:t>
            </a:r>
          </a:p>
          <a:p>
            <a:r>
              <a:rPr lang="en-US" b="0" dirty="0"/>
              <a:t>Average engagement rate: the average rate of people who</a:t>
            </a:r>
          </a:p>
          <a:p>
            <a:r>
              <a:rPr lang="en-US" b="0" dirty="0"/>
              <a:t>took action versus people who saw your content.</a:t>
            </a:r>
          </a:p>
          <a:p>
            <a:r>
              <a:rPr lang="en-US" dirty="0" smtClean="0"/>
              <a:t>Visits</a:t>
            </a:r>
            <a:r>
              <a:rPr lang="en-US" dirty="0"/>
              <a:t>: </a:t>
            </a:r>
            <a:r>
              <a:rPr lang="en-US" b="0" dirty="0" smtClean="0"/>
              <a:t>The </a:t>
            </a:r>
            <a:r>
              <a:rPr lang="en-US" b="0" dirty="0"/>
              <a:t>total number of times people have been to </a:t>
            </a:r>
            <a:r>
              <a:rPr lang="en-US" b="0" dirty="0" smtClean="0"/>
              <a:t>your site/page</a:t>
            </a:r>
            <a:r>
              <a:rPr lang="en-US" b="0" dirty="0"/>
              <a:t>.</a:t>
            </a:r>
          </a:p>
          <a:p>
            <a:r>
              <a:rPr lang="en-US" dirty="0"/>
              <a:t>Unique visitors: </a:t>
            </a:r>
            <a:r>
              <a:rPr lang="en-US" b="0" dirty="0" smtClean="0"/>
              <a:t>The </a:t>
            </a:r>
            <a:r>
              <a:rPr lang="en-US" b="0" dirty="0"/>
              <a:t>total number of individuals who have</a:t>
            </a:r>
          </a:p>
          <a:p>
            <a:r>
              <a:rPr lang="en-US" b="0" dirty="0"/>
              <a:t>been to your site/page.</a:t>
            </a:r>
          </a:p>
          <a:p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24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</a:t>
            </a:r>
            <a:r>
              <a:rPr lang="en-US" dirty="0" smtClean="0"/>
              <a:t>metrics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Bounce </a:t>
            </a:r>
            <a:r>
              <a:rPr lang="en-US" dirty="0"/>
              <a:t>rate: </a:t>
            </a:r>
            <a:r>
              <a:rPr lang="en-US" b="0" dirty="0" smtClean="0"/>
              <a:t>People </a:t>
            </a:r>
            <a:r>
              <a:rPr lang="en-US" b="0" dirty="0"/>
              <a:t>arriving and then leaving without</a:t>
            </a:r>
          </a:p>
          <a:p>
            <a:r>
              <a:rPr lang="en-US" b="0" dirty="0"/>
              <a:t>visiting another page.</a:t>
            </a:r>
          </a:p>
          <a:p>
            <a:r>
              <a:rPr lang="en-US" dirty="0" smtClean="0"/>
              <a:t>Sales</a:t>
            </a:r>
            <a:r>
              <a:rPr lang="en-US" dirty="0"/>
              <a:t>: </a:t>
            </a:r>
            <a:r>
              <a:rPr lang="en-US" b="0" dirty="0" smtClean="0"/>
              <a:t>Total </a:t>
            </a:r>
            <a:r>
              <a:rPr lang="en-US" b="0" dirty="0"/>
              <a:t>number of sales (you could also split this into the</a:t>
            </a:r>
          </a:p>
          <a:p>
            <a:r>
              <a:rPr lang="en-US" b="0" dirty="0"/>
              <a:t>separate sales channels, </a:t>
            </a:r>
            <a:r>
              <a:rPr lang="en-US" b="0" dirty="0" err="1"/>
              <a:t>eg</a:t>
            </a:r>
            <a:r>
              <a:rPr lang="en-US" b="0" dirty="0"/>
              <a:t> social, website, </a:t>
            </a:r>
            <a:r>
              <a:rPr lang="en-US" b="0" dirty="0" smtClean="0"/>
              <a:t>phone).</a:t>
            </a:r>
            <a:endParaRPr lang="en-US" b="0" dirty="0"/>
          </a:p>
          <a:p>
            <a:r>
              <a:rPr lang="en-US" dirty="0"/>
              <a:t>Response rate: </a:t>
            </a:r>
            <a:r>
              <a:rPr lang="en-US" b="0" dirty="0" smtClean="0"/>
              <a:t>The </a:t>
            </a:r>
            <a:r>
              <a:rPr lang="en-US" b="0" dirty="0"/>
              <a:t>percentage of people who have in some</a:t>
            </a:r>
          </a:p>
          <a:p>
            <a:r>
              <a:rPr lang="en-US" b="0" dirty="0"/>
              <a:t>way responded to your content.</a:t>
            </a:r>
          </a:p>
          <a:p>
            <a:r>
              <a:rPr lang="en-US" dirty="0"/>
              <a:t>Mentions: </a:t>
            </a:r>
            <a:r>
              <a:rPr lang="en-US" b="0" dirty="0" smtClean="0"/>
              <a:t>The </a:t>
            </a:r>
            <a:r>
              <a:rPr lang="en-US" b="0" dirty="0"/>
              <a:t>number of times that your brand has </a:t>
            </a:r>
            <a:r>
              <a:rPr lang="en-US" b="0" dirty="0" smtClean="0"/>
              <a:t>been </a:t>
            </a:r>
            <a:r>
              <a:rPr lang="en-US" b="0" dirty="0"/>
              <a:t>mentioned.</a:t>
            </a:r>
          </a:p>
          <a:p>
            <a:endParaRPr lang="en-US" b="0" dirty="0"/>
          </a:p>
          <a:p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42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…cont.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Followers</a:t>
            </a:r>
            <a:r>
              <a:rPr lang="en-US" dirty="0"/>
              <a:t>: </a:t>
            </a:r>
            <a:r>
              <a:rPr lang="en-US" b="0" dirty="0" smtClean="0"/>
              <a:t>The </a:t>
            </a:r>
            <a:r>
              <a:rPr lang="en-US" b="0" dirty="0"/>
              <a:t>number of followers you have on any or all</a:t>
            </a:r>
          </a:p>
          <a:p>
            <a:r>
              <a:rPr lang="en-US" b="0" dirty="0"/>
              <a:t>networks.</a:t>
            </a:r>
          </a:p>
          <a:p>
            <a:r>
              <a:rPr lang="en-US" dirty="0"/>
              <a:t>Buzz: </a:t>
            </a:r>
            <a:r>
              <a:rPr lang="en-US" b="0" dirty="0" smtClean="0"/>
              <a:t>Combination </a:t>
            </a:r>
            <a:r>
              <a:rPr lang="en-US" b="0" dirty="0"/>
              <a:t>of a number of factors that suggest how</a:t>
            </a:r>
          </a:p>
          <a:p>
            <a:r>
              <a:rPr lang="en-US" b="0" dirty="0"/>
              <a:t>popular you are right now.</a:t>
            </a:r>
          </a:p>
          <a:p>
            <a:r>
              <a:rPr lang="en-US" dirty="0" smtClean="0"/>
              <a:t>Sentiment</a:t>
            </a:r>
            <a:r>
              <a:rPr lang="en-US" dirty="0"/>
              <a:t>: </a:t>
            </a:r>
            <a:r>
              <a:rPr lang="en-US" b="0" dirty="0" smtClean="0"/>
              <a:t>Reviewing </a:t>
            </a:r>
            <a:r>
              <a:rPr lang="en-US" b="0" dirty="0"/>
              <a:t>the types of message about you for</a:t>
            </a:r>
          </a:p>
          <a:p>
            <a:r>
              <a:rPr lang="en-US" b="0" dirty="0"/>
              <a:t>positive and negative sentiment.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2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86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Digital vs. traditional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Traditional Marketing:</a:t>
            </a:r>
            <a:endParaRPr lang="en-US" b="0" dirty="0"/>
          </a:p>
          <a:p>
            <a:r>
              <a:rPr lang="en-US" dirty="0"/>
              <a:t>Channels:</a:t>
            </a:r>
            <a:r>
              <a:rPr lang="en-US" b="0" dirty="0"/>
              <a:t> Traditional marketing relies on offline channels such as television, radio, print media (newspapers, magazines), direct mail, billboards, and in-person events.</a:t>
            </a:r>
          </a:p>
          <a:p>
            <a:r>
              <a:rPr lang="en-US" dirty="0"/>
              <a:t>Reach:</a:t>
            </a:r>
            <a:r>
              <a:rPr lang="en-US" b="0" dirty="0"/>
              <a:t> It typically targets mass audiences through broad-reaching platforms and does not offer much personalization.</a:t>
            </a:r>
          </a:p>
          <a:p>
            <a:r>
              <a:rPr lang="en-US" dirty="0"/>
              <a:t>Engagement:</a:t>
            </a:r>
            <a:r>
              <a:rPr lang="en-US" b="0" dirty="0"/>
              <a:t> Interaction with audiences is limited, and feedback mechanisms are often slower compared to digital channels.</a:t>
            </a:r>
          </a:p>
          <a:p>
            <a:r>
              <a:rPr lang="en-US" dirty="0"/>
              <a:t>Measurability:</a:t>
            </a:r>
            <a:r>
              <a:rPr lang="en-US" b="0" dirty="0"/>
              <a:t> It can be challenging to measure the effectiveness of traditional marketing efforts accurately.</a:t>
            </a:r>
          </a:p>
          <a:p>
            <a:r>
              <a:rPr lang="en-US" dirty="0"/>
              <a:t>Cost:</a:t>
            </a:r>
            <a:r>
              <a:rPr lang="en-US" b="0" dirty="0"/>
              <a:t> Traditional marketing methods can be expensive, especially for small businesses, and ROI may be harder to quantify.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308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62800" cy="1371600"/>
          </a:xfrm>
        </p:spPr>
        <p:txBody>
          <a:bodyPr>
            <a:normAutofit/>
          </a:bodyPr>
          <a:lstStyle/>
          <a:p>
            <a:r>
              <a:rPr lang="en-US" dirty="0"/>
              <a:t>Digital vs. traditional </a:t>
            </a:r>
            <a:r>
              <a:rPr lang="en-US" dirty="0" smtClean="0"/>
              <a:t>Marketing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100" dirty="0"/>
              <a:t>Digital Marketing:</a:t>
            </a:r>
            <a:endParaRPr lang="en-US" sz="2100" b="0" dirty="0"/>
          </a:p>
          <a:p>
            <a:r>
              <a:rPr lang="en-US" sz="2100" dirty="0"/>
              <a:t>Channels:</a:t>
            </a:r>
            <a:r>
              <a:rPr lang="en-US" sz="2100" b="0" dirty="0"/>
              <a:t> Digital marketing leverages online channels such as websites, search engines, social media platforms, email, and mobile </a:t>
            </a:r>
            <a:r>
              <a:rPr lang="en-US" sz="2100" b="0" dirty="0" smtClean="0"/>
              <a:t>apps.</a:t>
            </a:r>
            <a:endParaRPr lang="en-US" sz="2100" b="0" dirty="0"/>
          </a:p>
          <a:p>
            <a:r>
              <a:rPr lang="en-US" sz="2100" dirty="0"/>
              <a:t>Reach:</a:t>
            </a:r>
            <a:r>
              <a:rPr lang="en-US" sz="2100" b="0" dirty="0"/>
              <a:t> </a:t>
            </a:r>
            <a:r>
              <a:rPr lang="en-US" sz="2100" b="0" dirty="0" smtClean="0"/>
              <a:t>Allows targeted audience based </a:t>
            </a:r>
            <a:r>
              <a:rPr lang="en-US" sz="2100" b="0" dirty="0"/>
              <a:t>on demographics, interests, behavior, and other data, enabling personalized </a:t>
            </a:r>
            <a:r>
              <a:rPr lang="en-US" sz="2100" b="0" dirty="0" smtClean="0"/>
              <a:t>communication.</a:t>
            </a:r>
            <a:endParaRPr lang="en-US" sz="2100" b="0" dirty="0"/>
          </a:p>
          <a:p>
            <a:r>
              <a:rPr lang="en-US" sz="2100" dirty="0"/>
              <a:t>Engagement:</a:t>
            </a:r>
            <a:r>
              <a:rPr lang="en-US" sz="2100" b="0" dirty="0"/>
              <a:t> Digital marketing offers greater interactivity and engagement opportunities through features like comments, shares, likes, </a:t>
            </a:r>
            <a:r>
              <a:rPr lang="en-US" sz="2100" b="0" dirty="0" smtClean="0"/>
              <a:t>and reviews.</a:t>
            </a:r>
            <a:endParaRPr lang="en-US" sz="2100" b="0" dirty="0"/>
          </a:p>
          <a:p>
            <a:r>
              <a:rPr lang="en-US" sz="2100" dirty="0"/>
              <a:t>Measurability:</a:t>
            </a:r>
            <a:r>
              <a:rPr lang="en-US" sz="2100" b="0" dirty="0"/>
              <a:t> It provides robust analytics and tracking tools to measure the performance of campaigns in real-time, enabling marketers to optimize strategies based on data insights.</a:t>
            </a:r>
          </a:p>
          <a:p>
            <a:r>
              <a:rPr lang="en-US" sz="2100" dirty="0"/>
              <a:t>Cost:</a:t>
            </a:r>
            <a:r>
              <a:rPr lang="en-US" sz="2100" b="0" dirty="0"/>
              <a:t> Digital marketing is often more cost-effective, providing budget-friendly options like </a:t>
            </a:r>
            <a:r>
              <a:rPr lang="en-US" sz="2100" b="0" dirty="0" smtClean="0"/>
              <a:t>(</a:t>
            </a:r>
            <a:r>
              <a:rPr lang="en-US" sz="2100" b="0" dirty="0"/>
              <a:t>PPC) advertising, social media ads, and email marketing, allowing for spending adjustments based on performance.</a:t>
            </a:r>
            <a:endParaRPr lang="en-US" sz="2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13" name="TextBox 12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62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Inbound &amp; outbound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Inbound marketing: </a:t>
            </a:r>
            <a:r>
              <a:rPr lang="en-US" b="0" dirty="0"/>
              <a:t>Attracts and engages customers through valuable content and experiences tailored to their needs and interests, drawing them towards the brand naturally.</a:t>
            </a:r>
          </a:p>
          <a:p>
            <a:r>
              <a:rPr lang="en-US" dirty="0"/>
              <a:t>Outbound marketing: </a:t>
            </a:r>
            <a:r>
              <a:rPr lang="en-US" b="0" dirty="0"/>
              <a:t>Proactively reaches out to potential customers through traditional advertising and promotional methods, often interrupting their activities to deliver messages about products or services.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5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digital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400" cy="43735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Digital marketing is one of the most popular and powerful ways to generate awareness, interest and sales for your products or services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Digital marketing is </a:t>
            </a:r>
            <a:r>
              <a:rPr lang="en-US" dirty="0"/>
              <a:t>vital</a:t>
            </a:r>
            <a:r>
              <a:rPr lang="en-US" b="0" dirty="0"/>
              <a:t> for businesses today. With almost every brand having a website or some form of </a:t>
            </a:r>
            <a:r>
              <a:rPr lang="en-US" dirty="0"/>
              <a:t>digital presence</a:t>
            </a:r>
            <a:r>
              <a:rPr lang="en-US" b="0" dirty="0"/>
              <a:t>, those without </a:t>
            </a:r>
            <a:r>
              <a:rPr lang="en-US" b="0" dirty="0" smtClean="0"/>
              <a:t>a digital presence, </a:t>
            </a:r>
            <a:r>
              <a:rPr lang="en-US" dirty="0" smtClean="0"/>
              <a:t>risk </a:t>
            </a:r>
            <a:r>
              <a:rPr lang="en-US" dirty="0"/>
              <a:t>falling behind</a:t>
            </a:r>
            <a:r>
              <a:rPr lang="en-US" b="0" dirty="0"/>
              <a:t>.</a:t>
            </a:r>
            <a:r>
              <a:rPr lang="en-US" b="0" dirty="0" smtClean="0"/>
              <a:t> </a:t>
            </a:r>
            <a:r>
              <a:rPr lang="en-US" dirty="0"/>
              <a:t>Consumers rely on digital content </a:t>
            </a:r>
            <a:r>
              <a:rPr lang="en-US" b="0" dirty="0"/>
              <a:t>to learn about brands, making it a crucial </a:t>
            </a:r>
            <a:r>
              <a:rPr lang="en-US" dirty="0"/>
              <a:t>channel for engagement</a:t>
            </a:r>
            <a:r>
              <a:rPr lang="en-US" b="0" dirty="0"/>
              <a:t>. Overall, digital marketing </a:t>
            </a:r>
            <a:r>
              <a:rPr lang="en-US" dirty="0">
                <a:solidFill>
                  <a:srgbClr val="039B0A"/>
                </a:solidFill>
              </a:rPr>
              <a:t>allows businesses to </a:t>
            </a:r>
            <a:r>
              <a:rPr lang="en-US" u="sng" dirty="0">
                <a:solidFill>
                  <a:srgbClr val="039B0A"/>
                </a:solidFill>
              </a:rPr>
              <a:t>connect</a:t>
            </a:r>
            <a:r>
              <a:rPr lang="en-US" dirty="0">
                <a:solidFill>
                  <a:srgbClr val="039B0A"/>
                </a:solidFill>
              </a:rPr>
              <a:t> with their audience</a:t>
            </a:r>
            <a:r>
              <a:rPr lang="en-US" b="0" dirty="0"/>
              <a:t> where they spend most of their time - </a:t>
            </a:r>
            <a:r>
              <a:rPr lang="en-US" dirty="0"/>
              <a:t>online.</a:t>
            </a:r>
          </a:p>
          <a:p>
            <a:r>
              <a:rPr lang="en-US" b="0" dirty="0"/>
              <a:t/>
            </a:r>
            <a:br>
              <a:rPr lang="en-US" b="0" dirty="0"/>
            </a:b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75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digital </a:t>
            </a:r>
            <a:r>
              <a:rPr lang="en-US" dirty="0" smtClean="0"/>
              <a:t>marketing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</a:t>
            </a:r>
            <a:r>
              <a:rPr lang="en-US" dirty="0">
                <a:solidFill>
                  <a:srgbClr val="C00000"/>
                </a:solidFill>
              </a:rPr>
              <a:t>best digital marketers have a clear picture of how each digital marketing campaign supports their overarching goals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b="0" dirty="0" smtClean="0"/>
              <a:t>And </a:t>
            </a:r>
            <a:r>
              <a:rPr lang="en-US" b="0" dirty="0"/>
              <a:t>depending on the goals of their </a:t>
            </a:r>
            <a:r>
              <a:rPr lang="en-US" dirty="0"/>
              <a:t>marketing strategy</a:t>
            </a:r>
            <a:r>
              <a:rPr lang="en-US" b="0" dirty="0"/>
              <a:t>, marketers can support a larger campaign through the </a:t>
            </a:r>
            <a:r>
              <a:rPr lang="en-US" dirty="0"/>
              <a:t>free</a:t>
            </a:r>
            <a:r>
              <a:rPr lang="en-US" b="0" dirty="0"/>
              <a:t> and </a:t>
            </a:r>
            <a:r>
              <a:rPr lang="en-US" dirty="0"/>
              <a:t>paid channels</a:t>
            </a:r>
            <a:r>
              <a:rPr lang="en-US" b="0" dirty="0"/>
              <a:t> at their disposal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Global reach &amp; Local </a:t>
            </a:r>
            <a:r>
              <a:rPr lang="en-US" b="0" dirty="0"/>
              <a:t>reach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Low cost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Effective </a:t>
            </a:r>
            <a:r>
              <a:rPr lang="en-US" b="0" dirty="0"/>
              <a:t>targeting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Multiple content types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Increased engagement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Multiple strategies</a:t>
            </a:r>
          </a:p>
          <a:p>
            <a:endParaRPr lang="en-US" b="0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94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digital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Search Engine Optimization (SEO</a:t>
            </a:r>
            <a:r>
              <a:rPr lang="en-US" dirty="0"/>
              <a:t>): </a:t>
            </a:r>
            <a:r>
              <a:rPr lang="en-US" b="0" dirty="0" smtClean="0"/>
              <a:t>"Optimizing </a:t>
            </a:r>
            <a:r>
              <a:rPr lang="en-US" b="0" dirty="0"/>
              <a:t>your website to "rank" higher </a:t>
            </a:r>
            <a:r>
              <a:rPr lang="en-US" b="0" dirty="0" smtClean="0"/>
              <a:t>in SERPs." </a:t>
            </a:r>
          </a:p>
          <a:p>
            <a:pPr marL="800100" lvl="1" indent="-342900"/>
            <a:r>
              <a:rPr lang="en-US" sz="1600" b="1" dirty="0" err="1" smtClean="0">
                <a:solidFill>
                  <a:srgbClr val="0070C0"/>
                </a:solidFill>
              </a:rPr>
              <a:t>OnPage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OffPage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Tchnical</a:t>
            </a:r>
            <a:r>
              <a:rPr lang="en-US" sz="1600" b="1" dirty="0" smtClean="0">
                <a:solidFill>
                  <a:srgbClr val="0070C0"/>
                </a:solidFill>
              </a:rPr>
              <a:t>, Local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Social </a:t>
            </a:r>
            <a:r>
              <a:rPr lang="en-US" dirty="0"/>
              <a:t>Media </a:t>
            </a:r>
            <a:r>
              <a:rPr lang="en-US" dirty="0" smtClean="0"/>
              <a:t>Marketing</a:t>
            </a:r>
            <a:r>
              <a:rPr lang="en-US" b="0" dirty="0"/>
              <a:t>: </a:t>
            </a:r>
            <a:r>
              <a:rPr lang="en-US" b="0" dirty="0" smtClean="0"/>
              <a:t>“Promoting </a:t>
            </a:r>
            <a:r>
              <a:rPr lang="en-US" b="0" dirty="0"/>
              <a:t>your </a:t>
            </a:r>
            <a:r>
              <a:rPr lang="en-US" b="0" dirty="0" smtClean="0"/>
              <a:t>brand on </a:t>
            </a:r>
            <a:r>
              <a:rPr lang="en-US" b="0" dirty="0"/>
              <a:t>social media channels to increase brand awareness</a:t>
            </a:r>
            <a:r>
              <a:rPr lang="en-US" b="0" dirty="0" smtClean="0"/>
              <a:t>, </a:t>
            </a:r>
            <a:r>
              <a:rPr lang="en-US" b="0" dirty="0"/>
              <a:t>traffic, and </a:t>
            </a:r>
            <a:r>
              <a:rPr lang="en-US" b="0" dirty="0" smtClean="0"/>
              <a:t>leads </a:t>
            </a:r>
            <a:r>
              <a:rPr lang="en-US" b="0" dirty="0"/>
              <a:t>for your business</a:t>
            </a:r>
            <a:r>
              <a:rPr lang="en-US" b="0" dirty="0" smtClean="0"/>
              <a:t>.”</a:t>
            </a:r>
          </a:p>
          <a:p>
            <a:pPr marL="800100" lvl="1" indent="-342900"/>
            <a:r>
              <a:rPr lang="en-US" sz="1600" b="1" dirty="0" smtClean="0">
                <a:solidFill>
                  <a:srgbClr val="0070C0"/>
                </a:solidFill>
              </a:rPr>
              <a:t>Facebook, Twitter LinkedIn, </a:t>
            </a:r>
            <a:r>
              <a:rPr lang="en-US" sz="1600" b="1" dirty="0" err="1" smtClean="0">
                <a:solidFill>
                  <a:srgbClr val="0070C0"/>
                </a:solidFill>
              </a:rPr>
              <a:t>Instagram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Snapchat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Pinterest</a:t>
            </a:r>
            <a:r>
              <a:rPr lang="en-US" sz="1600" b="1" dirty="0" smtClean="0">
                <a:solidFill>
                  <a:srgbClr val="0070C0"/>
                </a:solidFill>
              </a:rPr>
              <a:t>, </a:t>
            </a:r>
            <a:r>
              <a:rPr lang="en-US" sz="1600" b="1" dirty="0" err="1" smtClean="0">
                <a:solidFill>
                  <a:srgbClr val="0070C0"/>
                </a:solidFill>
              </a:rPr>
              <a:t>TikTok</a:t>
            </a:r>
            <a:endParaRPr lang="en-US" sz="1600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Content Marketing: “</a:t>
            </a:r>
            <a:r>
              <a:rPr lang="en-US" b="0" dirty="0"/>
              <a:t>Every effort to market through online content is considered content marketing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sz="1600" dirty="0" smtClean="0"/>
              <a:t>Content </a:t>
            </a:r>
            <a:r>
              <a:rPr lang="en-US" sz="1600" dirty="0"/>
              <a:t>marketing aims to entice leads to convert into customers.</a:t>
            </a:r>
            <a:endParaRPr lang="en-US" sz="1600" b="0" dirty="0"/>
          </a:p>
          <a:p>
            <a:pPr marL="800100" lvl="1" indent="-342900"/>
            <a:r>
              <a:rPr lang="en-US" sz="1600" b="1" dirty="0">
                <a:solidFill>
                  <a:srgbClr val="0070C0"/>
                </a:solidFill>
              </a:rPr>
              <a:t>Blog posts, </a:t>
            </a:r>
            <a:r>
              <a:rPr lang="en-US" sz="1600" b="1" dirty="0" err="1">
                <a:solidFill>
                  <a:srgbClr val="0070C0"/>
                </a:solidFill>
              </a:rPr>
              <a:t>Infographics</a:t>
            </a:r>
            <a:r>
              <a:rPr lang="en-US" sz="1600" b="1" dirty="0">
                <a:solidFill>
                  <a:srgbClr val="0070C0"/>
                </a:solidFill>
              </a:rPr>
              <a:t>, Videos, eBooks</a:t>
            </a:r>
          </a:p>
          <a:p>
            <a:r>
              <a:rPr lang="en-US" b="0" dirty="0" smtClean="0"/>
              <a:t> </a:t>
            </a:r>
            <a:endParaRPr lang="en-US" b="0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5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digital </a:t>
            </a:r>
            <a:r>
              <a:rPr lang="en-US" dirty="0" smtClean="0"/>
              <a:t>marketing …cont.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Email Marketing</a:t>
            </a:r>
            <a:r>
              <a:rPr lang="en-US" dirty="0" smtClean="0"/>
              <a:t>: </a:t>
            </a:r>
            <a:r>
              <a:rPr lang="en-US" b="0" dirty="0" smtClean="0"/>
              <a:t>"</a:t>
            </a:r>
            <a:r>
              <a:rPr lang="en-US" b="0" dirty="0"/>
              <a:t>Companies use email marketing as a way of communicating with their audiences</a:t>
            </a:r>
            <a:r>
              <a:rPr lang="en-US" b="0" dirty="0" smtClean="0"/>
              <a:t>.”</a:t>
            </a:r>
          </a:p>
          <a:p>
            <a:pPr marL="800100" lvl="1" indent="-342900"/>
            <a:r>
              <a:rPr lang="en-US" b="0" dirty="0" smtClean="0"/>
              <a:t>Blog </a:t>
            </a:r>
            <a:r>
              <a:rPr lang="en-US" b="0" dirty="0"/>
              <a:t>subscription newsletters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Follow-up </a:t>
            </a:r>
            <a:r>
              <a:rPr lang="en-US" b="0" dirty="0"/>
              <a:t>emails to website visitors who downloaded something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Customer </a:t>
            </a:r>
            <a:r>
              <a:rPr lang="en-US" b="0" dirty="0"/>
              <a:t>welcome emails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Holiday </a:t>
            </a:r>
            <a:r>
              <a:rPr lang="en-US" b="0" dirty="0"/>
              <a:t>promotions to loyalty program members</a:t>
            </a:r>
            <a:r>
              <a:rPr lang="en-US" b="0" dirty="0" smtClean="0"/>
              <a:t>.</a:t>
            </a:r>
          </a:p>
          <a:p>
            <a:pPr marL="800100" lvl="1" indent="-342900"/>
            <a:r>
              <a:rPr lang="en-US" b="0" dirty="0" smtClean="0"/>
              <a:t>Tips </a:t>
            </a:r>
            <a:r>
              <a:rPr lang="en-US" b="0" dirty="0"/>
              <a:t>or similar series emails for customer nurturing</a:t>
            </a:r>
            <a:r>
              <a:rPr lang="en-US" b="0" dirty="0" smtClean="0"/>
              <a:t>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555600"/>
            <a:ext cx="8991600" cy="277000"/>
            <a:chOff x="675314" y="6400799"/>
            <a:chExt cx="7782886" cy="277000"/>
          </a:xfrm>
        </p:grpSpPr>
        <p:sp>
          <p:nvSpPr>
            <p:cNvPr id="5" name="TextBox 4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002060"/>
                  </a:solidFill>
                </a:rPr>
                <a:t>Week # 12-13</a:t>
              </a:r>
              <a:endParaRPr lang="en-US" sz="12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C00000"/>
                  </a:solidFill>
                </a:rPr>
                <a:t>By: Sahar Andaleeb</a:t>
              </a:r>
              <a:endParaRPr lang="en-US" sz="1200" b="1" dirty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00B050"/>
                  </a:solidFill>
                </a:rPr>
                <a:t>SEM</a:t>
              </a:r>
              <a:endParaRPr lang="en-US" sz="1200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96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4702</TotalTime>
  <Words>1663</Words>
  <Application>Microsoft Office PowerPoint</Application>
  <PresentationFormat>On-screen Show (4:3)</PresentationFormat>
  <Paragraphs>236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Essential</vt:lpstr>
      <vt:lpstr>sem</vt:lpstr>
      <vt:lpstr>Digital marketing</vt:lpstr>
      <vt:lpstr>Digital vs. traditional Marketing</vt:lpstr>
      <vt:lpstr>Digital vs. traditional Marketing …cont.</vt:lpstr>
      <vt:lpstr>Inbound &amp; outbound marketing</vt:lpstr>
      <vt:lpstr>Importance of digital marketing</vt:lpstr>
      <vt:lpstr>Importance of digital marketing …cont.</vt:lpstr>
      <vt:lpstr>Types of digital marketing</vt:lpstr>
      <vt:lpstr>Types of digital marketing …cont.</vt:lpstr>
      <vt:lpstr>Types of digital marketing …cont.</vt:lpstr>
      <vt:lpstr>Digital marketing vs. SEM (PPC &amp; SEO)</vt:lpstr>
      <vt:lpstr>PPC vs. seo</vt:lpstr>
      <vt:lpstr>Pay per click (PPC)</vt:lpstr>
      <vt:lpstr>Basics of pPC:</vt:lpstr>
      <vt:lpstr>PPC Campaigns</vt:lpstr>
      <vt:lpstr>PPC Campaigns ..cont.</vt:lpstr>
      <vt:lpstr>PPC Campaigns ..cont.</vt:lpstr>
      <vt:lpstr>PPc Campaigns ..cont. </vt:lpstr>
      <vt:lpstr>PPC Campaigns ..cont.</vt:lpstr>
      <vt:lpstr>ppc Campaigns ..cont.</vt:lpstr>
      <vt:lpstr>ppc Campaigns ..cont.</vt:lpstr>
      <vt:lpstr>Key terms</vt:lpstr>
      <vt:lpstr>key metrics</vt:lpstr>
      <vt:lpstr>key metrics …cont.</vt:lpstr>
      <vt:lpstr>key metrics …cont.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</dc:title>
  <dc:creator>Sahar Adil</dc:creator>
  <cp:lastModifiedBy>HP</cp:lastModifiedBy>
  <cp:revision>123</cp:revision>
  <dcterms:created xsi:type="dcterms:W3CDTF">2006-08-16T00:00:00Z</dcterms:created>
  <dcterms:modified xsi:type="dcterms:W3CDTF">2024-12-10T05:26:02Z</dcterms:modified>
</cp:coreProperties>
</file>