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300" r:id="rId37"/>
    <p:sldId id="301" r:id="rId38"/>
    <p:sldId id="302" r:id="rId39"/>
    <p:sldId id="303" r:id="rId40"/>
    <p:sldId id="304" r:id="rId41"/>
    <p:sldId id="305" r:id="rId42"/>
    <p:sldId id="306" r:id="rId43"/>
    <p:sldId id="307" r:id="rId44"/>
    <p:sldId id="308"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BC55BC-A8D2-492B-A4CC-3FAF6E3E40D8}" type="datetimeFigureOut">
              <a:rPr lang="en-US" smtClean="0"/>
              <a:t>12/30/2015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7BE95D-BFEF-452A-BB09-0B2E12C8E28D}" type="slidenum">
              <a:rPr lang="en-GB" smtClean="0"/>
              <a:t>‹#›</a:t>
            </a:fld>
            <a:endParaRPr lang="en-GB"/>
          </a:p>
        </p:txBody>
      </p:sp>
    </p:spTree>
    <p:extLst>
      <p:ext uri="{BB962C8B-B14F-4D97-AF65-F5344CB8AC3E}">
        <p14:creationId xmlns:p14="http://schemas.microsoft.com/office/powerpoint/2010/main" val="9409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oleObject" Target="../embeddings/oleObject3.bin"/><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dirty="0" smtClean="0"/>
              <a:t>Graphs</a:t>
            </a:r>
          </a:p>
        </p:txBody>
      </p:sp>
      <p:sp>
        <p:nvSpPr>
          <p:cNvPr id="4099" name="Rectangle 3"/>
          <p:cNvSpPr>
            <a:spLocks noGrp="1" noChangeArrowheads="1"/>
          </p:cNvSpPr>
          <p:nvPr>
            <p:ph type="subTitle" idx="1"/>
          </p:nvPr>
        </p:nvSpPr>
        <p:spPr>
          <a:xfrm>
            <a:off x="1752600" y="4114800"/>
            <a:ext cx="5562600" cy="1295400"/>
          </a:xfrm>
        </p:spPr>
        <p:txBody>
          <a:bodyPr/>
          <a:lstStyle/>
          <a:p>
            <a:pPr eaLnBrk="1" hangingPunct="1"/>
            <a:r>
              <a:rPr lang="en-US" sz="1800" dirty="0" smtClean="0">
                <a:solidFill>
                  <a:srgbClr val="3333FF"/>
                </a:solidFill>
              </a:rPr>
              <a:t>Data Structures</a:t>
            </a:r>
          </a:p>
          <a:p>
            <a:pPr eaLnBrk="1" hangingPunct="1"/>
            <a:endParaRPr lang="en-US" sz="1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Negative Cost Cycle</a:t>
            </a:r>
          </a:p>
        </p:txBody>
      </p:sp>
      <p:sp>
        <p:nvSpPr>
          <p:cNvPr id="13315" name="Rectangle 3"/>
          <p:cNvSpPr>
            <a:spLocks noGrp="1" noChangeArrowheads="1"/>
          </p:cNvSpPr>
          <p:nvPr>
            <p:ph type="body" idx="1"/>
          </p:nvPr>
        </p:nvSpPr>
        <p:spPr>
          <a:xfrm>
            <a:off x="457200" y="1447800"/>
            <a:ext cx="8229600" cy="5029200"/>
          </a:xfrm>
        </p:spPr>
        <p:txBody>
          <a:bodyPr/>
          <a:lstStyle/>
          <a:p>
            <a:pPr eaLnBrk="1" hangingPunct="1"/>
            <a:r>
              <a:rPr lang="en-US" sz="2000" smtClean="0"/>
              <a:t>A negative cost cycle is a cycle such that the sum of the costs of the edges is negative</a:t>
            </a:r>
          </a:p>
          <a:p>
            <a:pPr eaLnBrk="1" hangingPunct="1"/>
            <a:r>
              <a:rPr lang="en-US" sz="2000" smtClean="0"/>
              <a:t>The more we cycle through a negative cost cycle, the lower the cost of the cycle becomes</a:t>
            </a:r>
          </a:p>
        </p:txBody>
      </p:sp>
      <p:grpSp>
        <p:nvGrpSpPr>
          <p:cNvPr id="2" name="Group 4"/>
          <p:cNvGrpSpPr>
            <a:grpSpLocks/>
          </p:cNvGrpSpPr>
          <p:nvPr/>
        </p:nvGrpSpPr>
        <p:grpSpPr bwMode="auto">
          <a:xfrm>
            <a:off x="1371600" y="3962400"/>
            <a:ext cx="381000" cy="381000"/>
            <a:chOff x="1584" y="2208"/>
            <a:chExt cx="240" cy="240"/>
          </a:xfrm>
        </p:grpSpPr>
        <p:sp>
          <p:nvSpPr>
            <p:cNvPr id="13341" name="Oval 5"/>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13342" name="Text Box 6"/>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2</a:t>
              </a:r>
            </a:p>
          </p:txBody>
        </p:sp>
      </p:grpSp>
      <p:grpSp>
        <p:nvGrpSpPr>
          <p:cNvPr id="3" name="Group 7"/>
          <p:cNvGrpSpPr>
            <a:grpSpLocks/>
          </p:cNvGrpSpPr>
          <p:nvPr/>
        </p:nvGrpSpPr>
        <p:grpSpPr bwMode="auto">
          <a:xfrm>
            <a:off x="2362200" y="3505200"/>
            <a:ext cx="381000" cy="381000"/>
            <a:chOff x="1584" y="2208"/>
            <a:chExt cx="240" cy="240"/>
          </a:xfrm>
        </p:grpSpPr>
        <p:sp>
          <p:nvSpPr>
            <p:cNvPr id="13339" name="Oval 8"/>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13340" name="Text Box 9"/>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3</a:t>
              </a:r>
            </a:p>
          </p:txBody>
        </p:sp>
      </p:grpSp>
      <p:grpSp>
        <p:nvGrpSpPr>
          <p:cNvPr id="4" name="Group 10"/>
          <p:cNvGrpSpPr>
            <a:grpSpLocks/>
          </p:cNvGrpSpPr>
          <p:nvPr/>
        </p:nvGrpSpPr>
        <p:grpSpPr bwMode="auto">
          <a:xfrm>
            <a:off x="3352800" y="4038600"/>
            <a:ext cx="381000" cy="381000"/>
            <a:chOff x="1584" y="2208"/>
            <a:chExt cx="240" cy="240"/>
          </a:xfrm>
        </p:grpSpPr>
        <p:sp>
          <p:nvSpPr>
            <p:cNvPr id="13337" name="Oval 11"/>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13338" name="Text Box 12"/>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4</a:t>
              </a:r>
            </a:p>
          </p:txBody>
        </p:sp>
      </p:grpSp>
      <p:sp>
        <p:nvSpPr>
          <p:cNvPr id="13319" name="Line 13"/>
          <p:cNvSpPr>
            <a:spLocks noChangeShapeType="1"/>
          </p:cNvSpPr>
          <p:nvPr/>
        </p:nvSpPr>
        <p:spPr bwMode="auto">
          <a:xfrm flipV="1">
            <a:off x="1752600" y="3810000"/>
            <a:ext cx="609600" cy="304800"/>
          </a:xfrm>
          <a:prstGeom prst="line">
            <a:avLst/>
          </a:prstGeom>
          <a:noFill/>
          <a:ln w="9525">
            <a:solidFill>
              <a:schemeClr val="tx1"/>
            </a:solidFill>
            <a:round/>
            <a:headEnd/>
            <a:tailEnd type="triangle" w="med" len="med"/>
          </a:ln>
        </p:spPr>
        <p:txBody>
          <a:bodyPr/>
          <a:lstStyle/>
          <a:p>
            <a:endParaRPr lang="en-GB"/>
          </a:p>
        </p:txBody>
      </p:sp>
      <p:sp>
        <p:nvSpPr>
          <p:cNvPr id="13320" name="Line 14"/>
          <p:cNvSpPr>
            <a:spLocks noChangeShapeType="1"/>
          </p:cNvSpPr>
          <p:nvPr/>
        </p:nvSpPr>
        <p:spPr bwMode="auto">
          <a:xfrm>
            <a:off x="1752600" y="4267200"/>
            <a:ext cx="1600200" cy="0"/>
          </a:xfrm>
          <a:prstGeom prst="line">
            <a:avLst/>
          </a:prstGeom>
          <a:noFill/>
          <a:ln w="9525">
            <a:solidFill>
              <a:schemeClr val="tx1"/>
            </a:solidFill>
            <a:round/>
            <a:headEnd type="triangle" w="med" len="med"/>
            <a:tailEnd/>
          </a:ln>
        </p:spPr>
        <p:txBody>
          <a:bodyPr/>
          <a:lstStyle/>
          <a:p>
            <a:endParaRPr lang="en-GB"/>
          </a:p>
        </p:txBody>
      </p:sp>
      <p:sp>
        <p:nvSpPr>
          <p:cNvPr id="13321" name="Line 15"/>
          <p:cNvSpPr>
            <a:spLocks noChangeShapeType="1"/>
          </p:cNvSpPr>
          <p:nvPr/>
        </p:nvSpPr>
        <p:spPr bwMode="auto">
          <a:xfrm flipH="1" flipV="1">
            <a:off x="2743200" y="3810000"/>
            <a:ext cx="685800" cy="304800"/>
          </a:xfrm>
          <a:prstGeom prst="line">
            <a:avLst/>
          </a:prstGeom>
          <a:noFill/>
          <a:ln w="9525">
            <a:solidFill>
              <a:schemeClr val="tx1"/>
            </a:solidFill>
            <a:round/>
            <a:headEnd type="triangle" w="med" len="med"/>
            <a:tailEnd/>
          </a:ln>
        </p:spPr>
        <p:txBody>
          <a:bodyPr/>
          <a:lstStyle/>
          <a:p>
            <a:endParaRPr lang="en-GB"/>
          </a:p>
        </p:txBody>
      </p:sp>
      <p:sp>
        <p:nvSpPr>
          <p:cNvPr id="13322" name="Text Box 16"/>
          <p:cNvSpPr txBox="1">
            <a:spLocks noChangeArrowheads="1"/>
          </p:cNvSpPr>
          <p:nvPr/>
        </p:nvSpPr>
        <p:spPr bwMode="auto">
          <a:xfrm>
            <a:off x="1828800" y="3581400"/>
            <a:ext cx="298450" cy="366713"/>
          </a:xfrm>
          <a:prstGeom prst="rect">
            <a:avLst/>
          </a:prstGeom>
          <a:noFill/>
          <a:ln w="9525">
            <a:noFill/>
            <a:miter lim="800000"/>
            <a:headEnd/>
            <a:tailEnd/>
          </a:ln>
        </p:spPr>
        <p:txBody>
          <a:bodyPr wrap="none">
            <a:spAutoFit/>
          </a:bodyPr>
          <a:lstStyle/>
          <a:p>
            <a:r>
              <a:rPr lang="en-US">
                <a:latin typeface="Times New Roman" pitchFamily="18" charset="0"/>
              </a:rPr>
              <a:t>4</a:t>
            </a:r>
          </a:p>
        </p:txBody>
      </p:sp>
      <p:sp>
        <p:nvSpPr>
          <p:cNvPr id="13323" name="Text Box 17"/>
          <p:cNvSpPr txBox="1">
            <a:spLocks noChangeArrowheads="1"/>
          </p:cNvSpPr>
          <p:nvPr/>
        </p:nvSpPr>
        <p:spPr bwMode="auto">
          <a:xfrm>
            <a:off x="2971800" y="3581400"/>
            <a:ext cx="298450" cy="366713"/>
          </a:xfrm>
          <a:prstGeom prst="rect">
            <a:avLst/>
          </a:prstGeom>
          <a:noFill/>
          <a:ln w="9525">
            <a:noFill/>
            <a:miter lim="800000"/>
            <a:headEnd/>
            <a:tailEnd/>
          </a:ln>
        </p:spPr>
        <p:txBody>
          <a:bodyPr wrap="none">
            <a:spAutoFit/>
          </a:bodyPr>
          <a:lstStyle/>
          <a:p>
            <a:r>
              <a:rPr lang="en-US">
                <a:latin typeface="Times New Roman" pitchFamily="18" charset="0"/>
              </a:rPr>
              <a:t>2</a:t>
            </a:r>
          </a:p>
        </p:txBody>
      </p:sp>
      <p:sp>
        <p:nvSpPr>
          <p:cNvPr id="13324" name="Text Box 18"/>
          <p:cNvSpPr txBox="1">
            <a:spLocks noChangeArrowheads="1"/>
          </p:cNvSpPr>
          <p:nvPr/>
        </p:nvSpPr>
        <p:spPr bwMode="auto">
          <a:xfrm>
            <a:off x="2362200" y="4343400"/>
            <a:ext cx="488950" cy="366713"/>
          </a:xfrm>
          <a:prstGeom prst="rect">
            <a:avLst/>
          </a:prstGeom>
          <a:noFill/>
          <a:ln w="9525">
            <a:noFill/>
            <a:miter lim="800000"/>
            <a:headEnd/>
            <a:tailEnd/>
          </a:ln>
        </p:spPr>
        <p:txBody>
          <a:bodyPr wrap="none">
            <a:spAutoFit/>
          </a:bodyPr>
          <a:lstStyle/>
          <a:p>
            <a:r>
              <a:rPr lang="en-US">
                <a:latin typeface="Times New Roman" pitchFamily="18" charset="0"/>
              </a:rPr>
              <a:t>-12</a:t>
            </a:r>
          </a:p>
        </p:txBody>
      </p:sp>
      <p:sp>
        <p:nvSpPr>
          <p:cNvPr id="13325" name="Text Box 19"/>
          <p:cNvSpPr txBox="1">
            <a:spLocks noChangeArrowheads="1"/>
          </p:cNvSpPr>
          <p:nvPr/>
        </p:nvSpPr>
        <p:spPr bwMode="auto">
          <a:xfrm>
            <a:off x="4038600" y="3429000"/>
            <a:ext cx="4419600" cy="2282825"/>
          </a:xfrm>
          <a:prstGeom prst="rect">
            <a:avLst/>
          </a:prstGeom>
          <a:solidFill>
            <a:schemeClr val="accent1"/>
          </a:solidFill>
          <a:ln w="9525">
            <a:noFill/>
            <a:miter lim="800000"/>
            <a:headEnd/>
            <a:tailEnd/>
          </a:ln>
        </p:spPr>
        <p:txBody>
          <a:bodyPr>
            <a:spAutoFit/>
          </a:bodyPr>
          <a:lstStyle/>
          <a:p>
            <a:r>
              <a:rPr lang="en-US" sz="2400">
                <a:latin typeface="Times New Roman" pitchFamily="18" charset="0"/>
              </a:rPr>
              <a:t>	Cost of the path v</a:t>
            </a:r>
            <a:r>
              <a:rPr lang="en-US" sz="2400" baseline="-25000">
                <a:latin typeface="Times New Roman" pitchFamily="18" charset="0"/>
              </a:rPr>
              <a:t>1</a:t>
            </a:r>
            <a:r>
              <a:rPr lang="en-US" sz="2400">
                <a:latin typeface="Times New Roman" pitchFamily="18" charset="0"/>
              </a:rPr>
              <a:t>-v</a:t>
            </a:r>
            <a:r>
              <a:rPr lang="en-US" sz="2400" baseline="-25000">
                <a:latin typeface="Times New Roman" pitchFamily="18" charset="0"/>
              </a:rPr>
              <a:t>5</a:t>
            </a:r>
          </a:p>
          <a:p>
            <a:pPr lvl="1">
              <a:buFontTx/>
              <a:buChar char="•"/>
            </a:pPr>
            <a:r>
              <a:rPr lang="en-US" sz="2400">
                <a:latin typeface="Times New Roman" pitchFamily="18" charset="0"/>
              </a:rPr>
              <a:t> No traversal of cycle: 6 </a:t>
            </a:r>
          </a:p>
          <a:p>
            <a:pPr lvl="1">
              <a:buFontTx/>
              <a:buChar char="•"/>
            </a:pPr>
            <a:r>
              <a:rPr lang="en-US" sz="2400">
                <a:latin typeface="Times New Roman" pitchFamily="18" charset="0"/>
              </a:rPr>
              <a:t> One traversal of cycle: 0</a:t>
            </a:r>
          </a:p>
          <a:p>
            <a:pPr lvl="1">
              <a:buFontTx/>
              <a:buChar char="•"/>
            </a:pPr>
            <a:r>
              <a:rPr lang="en-US" sz="2400">
                <a:latin typeface="Times New Roman" pitchFamily="18" charset="0"/>
              </a:rPr>
              <a:t> Two traversals of cycle: -6</a:t>
            </a:r>
          </a:p>
          <a:p>
            <a:pPr lvl="1">
              <a:buFontTx/>
              <a:buChar char="•"/>
            </a:pPr>
            <a:r>
              <a:rPr lang="en-US" sz="2400">
                <a:latin typeface="Times New Roman" pitchFamily="18" charset="0"/>
              </a:rPr>
              <a:t> Three traversals of cycle: -12</a:t>
            </a:r>
          </a:p>
          <a:p>
            <a:pPr lvl="1"/>
            <a:r>
              <a:rPr lang="en-US" sz="2400">
                <a:latin typeface="Times New Roman" pitchFamily="18" charset="0"/>
              </a:rPr>
              <a:t>...</a:t>
            </a:r>
          </a:p>
        </p:txBody>
      </p:sp>
      <p:sp>
        <p:nvSpPr>
          <p:cNvPr id="13326" name="Line 20"/>
          <p:cNvSpPr>
            <a:spLocks noChangeShapeType="1"/>
          </p:cNvSpPr>
          <p:nvPr/>
        </p:nvSpPr>
        <p:spPr bwMode="auto">
          <a:xfrm>
            <a:off x="838200" y="3810000"/>
            <a:ext cx="533400" cy="381000"/>
          </a:xfrm>
          <a:prstGeom prst="line">
            <a:avLst/>
          </a:prstGeom>
          <a:noFill/>
          <a:ln w="9525">
            <a:solidFill>
              <a:schemeClr val="tx1"/>
            </a:solidFill>
            <a:round/>
            <a:headEnd/>
            <a:tailEnd type="triangle" w="med" len="med"/>
          </a:ln>
        </p:spPr>
        <p:txBody>
          <a:bodyPr/>
          <a:lstStyle/>
          <a:p>
            <a:endParaRPr lang="en-GB"/>
          </a:p>
        </p:txBody>
      </p:sp>
      <p:sp>
        <p:nvSpPr>
          <p:cNvPr id="13327" name="Line 21"/>
          <p:cNvSpPr>
            <a:spLocks noChangeShapeType="1"/>
          </p:cNvSpPr>
          <p:nvPr/>
        </p:nvSpPr>
        <p:spPr bwMode="auto">
          <a:xfrm>
            <a:off x="1676400" y="4343400"/>
            <a:ext cx="304800" cy="533400"/>
          </a:xfrm>
          <a:prstGeom prst="line">
            <a:avLst/>
          </a:prstGeom>
          <a:noFill/>
          <a:ln w="9525">
            <a:solidFill>
              <a:schemeClr val="tx1"/>
            </a:solidFill>
            <a:round/>
            <a:headEnd/>
            <a:tailEnd type="triangle" w="med" len="med"/>
          </a:ln>
        </p:spPr>
        <p:txBody>
          <a:bodyPr/>
          <a:lstStyle/>
          <a:p>
            <a:endParaRPr lang="en-GB"/>
          </a:p>
        </p:txBody>
      </p:sp>
      <p:grpSp>
        <p:nvGrpSpPr>
          <p:cNvPr id="5" name="Group 22"/>
          <p:cNvGrpSpPr>
            <a:grpSpLocks/>
          </p:cNvGrpSpPr>
          <p:nvPr/>
        </p:nvGrpSpPr>
        <p:grpSpPr bwMode="auto">
          <a:xfrm>
            <a:off x="1905000" y="4876800"/>
            <a:ext cx="381000" cy="381000"/>
            <a:chOff x="1584" y="2208"/>
            <a:chExt cx="240" cy="240"/>
          </a:xfrm>
        </p:grpSpPr>
        <p:sp>
          <p:nvSpPr>
            <p:cNvPr id="13335" name="Oval 23"/>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13336" name="Text Box 24"/>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5</a:t>
              </a:r>
            </a:p>
          </p:txBody>
        </p:sp>
      </p:grpSp>
      <p:grpSp>
        <p:nvGrpSpPr>
          <p:cNvPr id="6" name="Group 25"/>
          <p:cNvGrpSpPr>
            <a:grpSpLocks/>
          </p:cNvGrpSpPr>
          <p:nvPr/>
        </p:nvGrpSpPr>
        <p:grpSpPr bwMode="auto">
          <a:xfrm>
            <a:off x="533400" y="3429000"/>
            <a:ext cx="381000" cy="381000"/>
            <a:chOff x="1584" y="2208"/>
            <a:chExt cx="240" cy="240"/>
          </a:xfrm>
        </p:grpSpPr>
        <p:sp>
          <p:nvSpPr>
            <p:cNvPr id="13333" name="Oval 26"/>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13334" name="Text Box 27"/>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1</a:t>
              </a:r>
            </a:p>
          </p:txBody>
        </p:sp>
      </p:grpSp>
      <p:sp>
        <p:nvSpPr>
          <p:cNvPr id="13330" name="Text Box 28"/>
          <p:cNvSpPr txBox="1">
            <a:spLocks noChangeArrowheads="1"/>
          </p:cNvSpPr>
          <p:nvPr/>
        </p:nvSpPr>
        <p:spPr bwMode="auto">
          <a:xfrm>
            <a:off x="1524000" y="4495800"/>
            <a:ext cx="298450" cy="366713"/>
          </a:xfrm>
          <a:prstGeom prst="rect">
            <a:avLst/>
          </a:prstGeom>
          <a:noFill/>
          <a:ln w="9525">
            <a:noFill/>
            <a:miter lim="800000"/>
            <a:headEnd/>
            <a:tailEnd/>
          </a:ln>
        </p:spPr>
        <p:txBody>
          <a:bodyPr>
            <a:spAutoFit/>
          </a:bodyPr>
          <a:lstStyle/>
          <a:p>
            <a:r>
              <a:rPr lang="en-US">
                <a:latin typeface="Times New Roman" pitchFamily="18" charset="0"/>
              </a:rPr>
              <a:t>5</a:t>
            </a:r>
          </a:p>
        </p:txBody>
      </p:sp>
      <p:sp>
        <p:nvSpPr>
          <p:cNvPr id="13331" name="Text Box 29"/>
          <p:cNvSpPr txBox="1">
            <a:spLocks noChangeArrowheads="1"/>
          </p:cNvSpPr>
          <p:nvPr/>
        </p:nvSpPr>
        <p:spPr bwMode="auto">
          <a:xfrm>
            <a:off x="1066800" y="3581400"/>
            <a:ext cx="298450" cy="366713"/>
          </a:xfrm>
          <a:prstGeom prst="rect">
            <a:avLst/>
          </a:prstGeom>
          <a:noFill/>
          <a:ln w="9525">
            <a:noFill/>
            <a:miter lim="800000"/>
            <a:headEnd/>
            <a:tailEnd/>
          </a:ln>
        </p:spPr>
        <p:txBody>
          <a:bodyPr wrap="none">
            <a:spAutoFit/>
          </a:bodyPr>
          <a:lstStyle/>
          <a:p>
            <a:r>
              <a:rPr lang="en-US">
                <a:latin typeface="Times New Roman" pitchFamily="18" charset="0"/>
              </a:rPr>
              <a:t>1</a:t>
            </a:r>
          </a:p>
        </p:txBody>
      </p:sp>
      <p:sp>
        <p:nvSpPr>
          <p:cNvPr id="13332" name="Text Box 30"/>
          <p:cNvSpPr txBox="1">
            <a:spLocks noChangeArrowheads="1"/>
          </p:cNvSpPr>
          <p:nvPr/>
        </p:nvSpPr>
        <p:spPr bwMode="auto">
          <a:xfrm>
            <a:off x="304800" y="5562600"/>
            <a:ext cx="8397875" cy="822325"/>
          </a:xfrm>
          <a:prstGeom prst="rect">
            <a:avLst/>
          </a:prstGeom>
          <a:noFill/>
          <a:ln w="9525">
            <a:noFill/>
            <a:miter lim="800000"/>
            <a:headEnd/>
            <a:tailEnd/>
          </a:ln>
        </p:spPr>
        <p:txBody>
          <a:bodyPr>
            <a:spAutoFit/>
          </a:bodyPr>
          <a:lstStyle/>
          <a:p>
            <a:pPr>
              <a:buFontTx/>
              <a:buChar char="•"/>
            </a:pPr>
            <a:r>
              <a:rPr lang="en-US" sz="2400">
                <a:latin typeface="Times New Roman" pitchFamily="18" charset="0"/>
              </a:rPr>
              <a:t> Negative cost cycles are not allowed when we traverse a graph to find the weighted shortest path</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Solve it</a:t>
            </a:r>
          </a:p>
        </p:txBody>
      </p:sp>
      <p:sp>
        <p:nvSpPr>
          <p:cNvPr id="14339" name="Content Placeholder 2"/>
          <p:cNvSpPr>
            <a:spLocks noGrp="1"/>
          </p:cNvSpPr>
          <p:nvPr>
            <p:ph idx="1"/>
          </p:nvPr>
        </p:nvSpPr>
        <p:spPr>
          <a:xfrm>
            <a:off x="0" y="1295400"/>
            <a:ext cx="3810000" cy="5105400"/>
          </a:xfrm>
        </p:spPr>
        <p:txBody>
          <a:bodyPr/>
          <a:lstStyle/>
          <a:p>
            <a:r>
              <a:rPr lang="en-GB" dirty="0" smtClean="0"/>
              <a:t>Write the Following representation of the given graph</a:t>
            </a:r>
          </a:p>
          <a:p>
            <a:pPr lvl="1"/>
            <a:r>
              <a:rPr lang="en-GB" dirty="0" smtClean="0"/>
              <a:t>Adjacency List</a:t>
            </a:r>
          </a:p>
          <a:p>
            <a:pPr lvl="1"/>
            <a:r>
              <a:rPr lang="en-GB" dirty="0" smtClean="0"/>
              <a:t>May represent indexes of array as character </a:t>
            </a:r>
          </a:p>
        </p:txBody>
      </p:sp>
      <p:pic>
        <p:nvPicPr>
          <p:cNvPr id="14340" name="Picture 2"/>
          <p:cNvPicPr>
            <a:picLocks noChangeAspect="1" noChangeArrowheads="1"/>
          </p:cNvPicPr>
          <p:nvPr/>
        </p:nvPicPr>
        <p:blipFill>
          <a:blip r:embed="rId2"/>
          <a:srcRect/>
          <a:stretch>
            <a:fillRect/>
          </a:stretch>
        </p:blipFill>
        <p:spPr bwMode="auto">
          <a:xfrm>
            <a:off x="3810000" y="1295400"/>
            <a:ext cx="5105400" cy="32702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a:xfrm>
            <a:off x="0" y="609600"/>
            <a:ext cx="9144000" cy="838200"/>
          </a:xfrm>
        </p:spPr>
        <p:txBody>
          <a:bodyPr>
            <a:normAutofit fontScale="90000"/>
          </a:bodyPr>
          <a:lstStyle/>
          <a:p>
            <a:pPr eaLnBrk="1" hangingPunct="1">
              <a:defRPr/>
            </a:pPr>
            <a:r>
              <a:rPr lang="en-US" sz="2800" dirty="0" smtClean="0"/>
              <a:t>Application of Graphs</a:t>
            </a:r>
            <a:r>
              <a:rPr lang="en-US" sz="2800" b="1" dirty="0" smtClean="0">
                <a:effectLst>
                  <a:outerShdw blurRad="38100" dist="38100" dir="2700000" algn="tl">
                    <a:srgbClr val="C0C0C0"/>
                  </a:outerShdw>
                </a:effectLst>
              </a:rPr>
              <a:t> </a:t>
            </a:r>
            <a:br>
              <a:rPr lang="en-US" sz="2800" b="1" dirty="0" smtClean="0">
                <a:effectLst>
                  <a:outerShdw blurRad="38100" dist="38100" dir="2700000" algn="tl">
                    <a:srgbClr val="C0C0C0"/>
                  </a:outerShdw>
                </a:effectLst>
              </a:rPr>
            </a:br>
            <a:r>
              <a:rPr lang="en-US" sz="2800" b="1" dirty="0" smtClean="0">
                <a:effectLst>
                  <a:outerShdw blurRad="38100" dist="38100" dir="2700000" algn="tl">
                    <a:srgbClr val="C0C0C0"/>
                  </a:outerShdw>
                </a:effectLst>
              </a:rPr>
              <a:t>Using a model to solve a complicated traffic light problem</a:t>
            </a:r>
          </a:p>
        </p:txBody>
      </p:sp>
      <p:sp>
        <p:nvSpPr>
          <p:cNvPr id="15363" name="Rectangle 3"/>
          <p:cNvSpPr>
            <a:spLocks noGrp="1" noChangeArrowheads="1"/>
          </p:cNvSpPr>
          <p:nvPr>
            <p:ph type="body" idx="1"/>
          </p:nvPr>
        </p:nvSpPr>
        <p:spPr>
          <a:xfrm>
            <a:off x="457200" y="1905000"/>
            <a:ext cx="8229600" cy="4876800"/>
          </a:xfrm>
        </p:spPr>
        <p:txBody>
          <a:bodyPr/>
          <a:lstStyle/>
          <a:p>
            <a:pPr eaLnBrk="1" hangingPunct="1">
              <a:lnSpc>
                <a:spcPct val="80000"/>
              </a:lnSpc>
            </a:pPr>
            <a:r>
              <a:rPr lang="en-US" sz="1800" b="1" smtClean="0">
                <a:solidFill>
                  <a:srgbClr val="0000FF"/>
                </a:solidFill>
              </a:rPr>
              <a:t>GIVEN: A complex intersection.</a:t>
            </a:r>
          </a:p>
          <a:p>
            <a:pPr eaLnBrk="1" hangingPunct="1">
              <a:lnSpc>
                <a:spcPct val="80000"/>
              </a:lnSpc>
            </a:pPr>
            <a:endParaRPr lang="en-US" sz="1800" b="1" smtClean="0"/>
          </a:p>
          <a:p>
            <a:pPr eaLnBrk="1" hangingPunct="1">
              <a:lnSpc>
                <a:spcPct val="80000"/>
              </a:lnSpc>
            </a:pPr>
            <a:r>
              <a:rPr lang="en-US" sz="1800" b="1" smtClean="0">
                <a:solidFill>
                  <a:srgbClr val="009900"/>
                </a:solidFill>
              </a:rPr>
              <a:t> </a:t>
            </a:r>
            <a:r>
              <a:rPr lang="en-US" sz="1800" b="1" smtClean="0">
                <a:solidFill>
                  <a:srgbClr val="0000FF"/>
                </a:solidFill>
              </a:rPr>
              <a:t>OBJECTIVE: Traffic light with minimum phases.</a:t>
            </a:r>
          </a:p>
          <a:p>
            <a:pPr eaLnBrk="1" hangingPunct="1">
              <a:lnSpc>
                <a:spcPct val="80000"/>
              </a:lnSpc>
            </a:pPr>
            <a:endParaRPr lang="en-US" sz="1800" b="1" smtClean="0"/>
          </a:p>
          <a:p>
            <a:pPr eaLnBrk="1" hangingPunct="1">
              <a:lnSpc>
                <a:spcPct val="80000"/>
              </a:lnSpc>
            </a:pPr>
            <a:r>
              <a:rPr lang="en-US" sz="1800" b="1" smtClean="0"/>
              <a:t>SOLUTION:</a:t>
            </a:r>
          </a:p>
          <a:p>
            <a:pPr eaLnBrk="1" hangingPunct="1">
              <a:lnSpc>
                <a:spcPct val="80000"/>
              </a:lnSpc>
            </a:pPr>
            <a:endParaRPr lang="en-US" sz="1800" b="1" smtClean="0"/>
          </a:p>
          <a:p>
            <a:pPr eaLnBrk="1" hangingPunct="1">
              <a:lnSpc>
                <a:spcPct val="80000"/>
              </a:lnSpc>
            </a:pPr>
            <a:r>
              <a:rPr lang="en-US" sz="1800" smtClean="0"/>
              <a:t> Identify permitted turns, going straight is a “turn”.</a:t>
            </a:r>
          </a:p>
          <a:p>
            <a:pPr eaLnBrk="1" hangingPunct="1">
              <a:lnSpc>
                <a:spcPct val="80000"/>
              </a:lnSpc>
            </a:pPr>
            <a:endParaRPr lang="en-US" sz="1800" smtClean="0"/>
          </a:p>
          <a:p>
            <a:pPr eaLnBrk="1" hangingPunct="1">
              <a:lnSpc>
                <a:spcPct val="80000"/>
              </a:lnSpc>
            </a:pPr>
            <a:r>
              <a:rPr lang="en-US" sz="1800" smtClean="0"/>
              <a:t> Make group of permitted turns.</a:t>
            </a:r>
          </a:p>
          <a:p>
            <a:pPr eaLnBrk="1" hangingPunct="1">
              <a:lnSpc>
                <a:spcPct val="80000"/>
              </a:lnSpc>
            </a:pPr>
            <a:endParaRPr lang="en-US" sz="1800" smtClean="0"/>
          </a:p>
          <a:p>
            <a:pPr eaLnBrk="1" hangingPunct="1">
              <a:lnSpc>
                <a:spcPct val="80000"/>
              </a:lnSpc>
            </a:pPr>
            <a:r>
              <a:rPr lang="en-US" sz="1800" smtClean="0"/>
              <a:t> Make the smallest possible number of groups.</a:t>
            </a:r>
          </a:p>
          <a:p>
            <a:pPr eaLnBrk="1" hangingPunct="1">
              <a:lnSpc>
                <a:spcPct val="80000"/>
              </a:lnSpc>
            </a:pPr>
            <a:endParaRPr lang="en-US" sz="1800" smtClean="0"/>
          </a:p>
          <a:p>
            <a:pPr eaLnBrk="1" hangingPunct="1">
              <a:lnSpc>
                <a:spcPct val="80000"/>
              </a:lnSpc>
            </a:pPr>
            <a:r>
              <a:rPr lang="en-US" sz="1800" smtClean="0"/>
              <a:t> Assign each phase of the traffic light to a group.</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subTitle" idx="1"/>
          </p:nvPr>
        </p:nvSpPr>
        <p:spPr>
          <a:xfrm>
            <a:off x="0" y="381000"/>
            <a:ext cx="9144000" cy="1447800"/>
          </a:xfrm>
        </p:spPr>
        <p:txBody>
          <a:bodyPr/>
          <a:lstStyle/>
          <a:p>
            <a:pPr algn="l" eaLnBrk="1" hangingPunct="1">
              <a:defRPr/>
            </a:pPr>
            <a:r>
              <a:rPr lang="en-US" b="1" smtClean="0">
                <a:effectLst>
                  <a:outerShdw blurRad="38100" dist="38100" dir="2700000" algn="tl">
                    <a:srgbClr val="C0C0C0"/>
                  </a:outerShdw>
                </a:effectLst>
              </a:rPr>
              <a:t>Using a model to solve a complicated traffic light problem</a:t>
            </a:r>
          </a:p>
        </p:txBody>
      </p:sp>
      <p:sp>
        <p:nvSpPr>
          <p:cNvPr id="16387" name="Line 3"/>
          <p:cNvSpPr>
            <a:spLocks noChangeShapeType="1"/>
          </p:cNvSpPr>
          <p:nvPr/>
        </p:nvSpPr>
        <p:spPr bwMode="auto">
          <a:xfrm>
            <a:off x="2362200" y="2514600"/>
            <a:ext cx="838200" cy="990600"/>
          </a:xfrm>
          <a:prstGeom prst="line">
            <a:avLst/>
          </a:prstGeom>
          <a:noFill/>
          <a:ln w="9525">
            <a:solidFill>
              <a:schemeClr val="tx1"/>
            </a:solidFill>
            <a:round/>
            <a:headEnd/>
            <a:tailEnd/>
          </a:ln>
        </p:spPr>
        <p:txBody>
          <a:bodyPr/>
          <a:lstStyle/>
          <a:p>
            <a:endParaRPr lang="en-GB"/>
          </a:p>
        </p:txBody>
      </p:sp>
      <p:sp>
        <p:nvSpPr>
          <p:cNvPr id="16388" name="Line 4"/>
          <p:cNvSpPr>
            <a:spLocks noChangeShapeType="1"/>
          </p:cNvSpPr>
          <p:nvPr/>
        </p:nvSpPr>
        <p:spPr bwMode="auto">
          <a:xfrm flipH="1" flipV="1">
            <a:off x="1905000" y="2743200"/>
            <a:ext cx="1295400" cy="762000"/>
          </a:xfrm>
          <a:prstGeom prst="line">
            <a:avLst/>
          </a:prstGeom>
          <a:noFill/>
          <a:ln w="9525">
            <a:solidFill>
              <a:schemeClr val="tx1"/>
            </a:solidFill>
            <a:round/>
            <a:headEnd/>
            <a:tailEnd/>
          </a:ln>
        </p:spPr>
        <p:txBody>
          <a:bodyPr/>
          <a:lstStyle/>
          <a:p>
            <a:endParaRPr lang="en-GB"/>
          </a:p>
        </p:txBody>
      </p:sp>
      <p:sp>
        <p:nvSpPr>
          <p:cNvPr id="16389" name="Line 5"/>
          <p:cNvSpPr>
            <a:spLocks noChangeShapeType="1"/>
          </p:cNvSpPr>
          <p:nvPr/>
        </p:nvSpPr>
        <p:spPr bwMode="auto">
          <a:xfrm>
            <a:off x="1676400" y="3124200"/>
            <a:ext cx="1371600" cy="838200"/>
          </a:xfrm>
          <a:prstGeom prst="line">
            <a:avLst/>
          </a:prstGeom>
          <a:noFill/>
          <a:ln w="9525">
            <a:solidFill>
              <a:schemeClr val="tx1"/>
            </a:solidFill>
            <a:round/>
            <a:headEnd/>
            <a:tailEnd/>
          </a:ln>
        </p:spPr>
        <p:txBody>
          <a:bodyPr/>
          <a:lstStyle/>
          <a:p>
            <a:endParaRPr lang="en-GB"/>
          </a:p>
        </p:txBody>
      </p:sp>
      <p:sp>
        <p:nvSpPr>
          <p:cNvPr id="16390" name="Line 6"/>
          <p:cNvSpPr>
            <a:spLocks noChangeShapeType="1"/>
          </p:cNvSpPr>
          <p:nvPr/>
        </p:nvSpPr>
        <p:spPr bwMode="auto">
          <a:xfrm flipH="1">
            <a:off x="1905000" y="3962400"/>
            <a:ext cx="1143000" cy="762000"/>
          </a:xfrm>
          <a:prstGeom prst="line">
            <a:avLst/>
          </a:prstGeom>
          <a:noFill/>
          <a:ln w="9525">
            <a:solidFill>
              <a:schemeClr val="tx1"/>
            </a:solidFill>
            <a:round/>
            <a:headEnd/>
            <a:tailEnd/>
          </a:ln>
        </p:spPr>
        <p:txBody>
          <a:bodyPr/>
          <a:lstStyle/>
          <a:p>
            <a:endParaRPr lang="en-GB"/>
          </a:p>
        </p:txBody>
      </p:sp>
      <p:sp>
        <p:nvSpPr>
          <p:cNvPr id="16391" name="Line 7"/>
          <p:cNvSpPr>
            <a:spLocks noChangeShapeType="1"/>
          </p:cNvSpPr>
          <p:nvPr/>
        </p:nvSpPr>
        <p:spPr bwMode="auto">
          <a:xfrm flipV="1">
            <a:off x="2133600" y="4114800"/>
            <a:ext cx="1295400" cy="914400"/>
          </a:xfrm>
          <a:prstGeom prst="line">
            <a:avLst/>
          </a:prstGeom>
          <a:noFill/>
          <a:ln w="9525">
            <a:solidFill>
              <a:schemeClr val="tx1"/>
            </a:solidFill>
            <a:round/>
            <a:headEnd/>
            <a:tailEnd/>
          </a:ln>
        </p:spPr>
        <p:txBody>
          <a:bodyPr/>
          <a:lstStyle/>
          <a:p>
            <a:endParaRPr lang="en-GB"/>
          </a:p>
        </p:txBody>
      </p:sp>
      <p:sp>
        <p:nvSpPr>
          <p:cNvPr id="16392" name="Line 8"/>
          <p:cNvSpPr>
            <a:spLocks noChangeShapeType="1"/>
          </p:cNvSpPr>
          <p:nvPr/>
        </p:nvSpPr>
        <p:spPr bwMode="auto">
          <a:xfrm>
            <a:off x="3429000" y="4114800"/>
            <a:ext cx="914400" cy="1143000"/>
          </a:xfrm>
          <a:prstGeom prst="line">
            <a:avLst/>
          </a:prstGeom>
          <a:noFill/>
          <a:ln w="9525">
            <a:solidFill>
              <a:schemeClr val="tx1"/>
            </a:solidFill>
            <a:round/>
            <a:headEnd/>
            <a:tailEnd/>
          </a:ln>
        </p:spPr>
        <p:txBody>
          <a:bodyPr/>
          <a:lstStyle/>
          <a:p>
            <a:endParaRPr lang="en-GB"/>
          </a:p>
        </p:txBody>
      </p:sp>
      <p:sp>
        <p:nvSpPr>
          <p:cNvPr id="16393" name="Line 9"/>
          <p:cNvSpPr>
            <a:spLocks noChangeShapeType="1"/>
          </p:cNvSpPr>
          <p:nvPr/>
        </p:nvSpPr>
        <p:spPr bwMode="auto">
          <a:xfrm>
            <a:off x="2743200" y="2286000"/>
            <a:ext cx="914400" cy="1143000"/>
          </a:xfrm>
          <a:prstGeom prst="line">
            <a:avLst/>
          </a:prstGeom>
          <a:noFill/>
          <a:ln w="9525">
            <a:solidFill>
              <a:schemeClr val="tx1"/>
            </a:solidFill>
            <a:round/>
            <a:headEnd/>
            <a:tailEnd/>
          </a:ln>
        </p:spPr>
        <p:txBody>
          <a:bodyPr/>
          <a:lstStyle/>
          <a:p>
            <a:endParaRPr lang="en-GB"/>
          </a:p>
        </p:txBody>
      </p:sp>
      <p:sp>
        <p:nvSpPr>
          <p:cNvPr id="16394" name="Line 10"/>
          <p:cNvSpPr>
            <a:spLocks noChangeShapeType="1"/>
          </p:cNvSpPr>
          <p:nvPr/>
        </p:nvSpPr>
        <p:spPr bwMode="auto">
          <a:xfrm flipV="1">
            <a:off x="3657600" y="2590800"/>
            <a:ext cx="1295400" cy="838200"/>
          </a:xfrm>
          <a:prstGeom prst="line">
            <a:avLst/>
          </a:prstGeom>
          <a:noFill/>
          <a:ln w="9525">
            <a:solidFill>
              <a:schemeClr val="tx1"/>
            </a:solidFill>
            <a:round/>
            <a:headEnd/>
            <a:tailEnd/>
          </a:ln>
        </p:spPr>
        <p:txBody>
          <a:bodyPr/>
          <a:lstStyle/>
          <a:p>
            <a:endParaRPr lang="en-GB"/>
          </a:p>
        </p:txBody>
      </p:sp>
      <p:sp>
        <p:nvSpPr>
          <p:cNvPr id="16395" name="Line 11"/>
          <p:cNvSpPr>
            <a:spLocks noChangeShapeType="1"/>
          </p:cNvSpPr>
          <p:nvPr/>
        </p:nvSpPr>
        <p:spPr bwMode="auto">
          <a:xfrm flipV="1">
            <a:off x="3810000" y="2895600"/>
            <a:ext cx="1371600" cy="914400"/>
          </a:xfrm>
          <a:prstGeom prst="line">
            <a:avLst/>
          </a:prstGeom>
          <a:noFill/>
          <a:ln w="9525">
            <a:solidFill>
              <a:schemeClr val="tx1"/>
            </a:solidFill>
            <a:round/>
            <a:headEnd/>
            <a:tailEnd/>
          </a:ln>
        </p:spPr>
        <p:txBody>
          <a:bodyPr/>
          <a:lstStyle/>
          <a:p>
            <a:endParaRPr lang="en-GB"/>
          </a:p>
        </p:txBody>
      </p:sp>
      <p:sp>
        <p:nvSpPr>
          <p:cNvPr id="16396" name="Line 12"/>
          <p:cNvSpPr>
            <a:spLocks noChangeShapeType="1"/>
          </p:cNvSpPr>
          <p:nvPr/>
        </p:nvSpPr>
        <p:spPr bwMode="auto">
          <a:xfrm>
            <a:off x="3810000" y="3810000"/>
            <a:ext cx="990600" cy="1219200"/>
          </a:xfrm>
          <a:prstGeom prst="line">
            <a:avLst/>
          </a:prstGeom>
          <a:noFill/>
          <a:ln w="9525">
            <a:solidFill>
              <a:schemeClr val="tx1"/>
            </a:solidFill>
            <a:round/>
            <a:headEnd/>
            <a:tailEnd/>
          </a:ln>
        </p:spPr>
        <p:txBody>
          <a:bodyPr/>
          <a:lstStyle/>
          <a:p>
            <a:endParaRPr lang="en-GB"/>
          </a:p>
        </p:txBody>
      </p:sp>
      <p:sp>
        <p:nvSpPr>
          <p:cNvPr id="16397" name="Line 13"/>
          <p:cNvSpPr>
            <a:spLocks noChangeShapeType="1"/>
          </p:cNvSpPr>
          <p:nvPr/>
        </p:nvSpPr>
        <p:spPr bwMode="auto">
          <a:xfrm flipH="1" flipV="1">
            <a:off x="2133600" y="3124200"/>
            <a:ext cx="914400" cy="533400"/>
          </a:xfrm>
          <a:prstGeom prst="line">
            <a:avLst/>
          </a:prstGeom>
          <a:noFill/>
          <a:ln w="38100">
            <a:solidFill>
              <a:schemeClr val="tx1"/>
            </a:solidFill>
            <a:round/>
            <a:headEnd/>
            <a:tailEnd type="arrow" w="med" len="med"/>
          </a:ln>
        </p:spPr>
        <p:txBody>
          <a:bodyPr/>
          <a:lstStyle/>
          <a:p>
            <a:endParaRPr lang="en-GB"/>
          </a:p>
        </p:txBody>
      </p:sp>
      <p:sp>
        <p:nvSpPr>
          <p:cNvPr id="16398" name="Line 14"/>
          <p:cNvSpPr>
            <a:spLocks noChangeShapeType="1"/>
          </p:cNvSpPr>
          <p:nvPr/>
        </p:nvSpPr>
        <p:spPr bwMode="auto">
          <a:xfrm flipH="1">
            <a:off x="3886200" y="2971800"/>
            <a:ext cx="762000" cy="533400"/>
          </a:xfrm>
          <a:prstGeom prst="line">
            <a:avLst/>
          </a:prstGeom>
          <a:noFill/>
          <a:ln w="38100">
            <a:solidFill>
              <a:schemeClr val="tx1"/>
            </a:solidFill>
            <a:round/>
            <a:headEnd/>
            <a:tailEnd type="arrow" w="med" len="med"/>
          </a:ln>
        </p:spPr>
        <p:txBody>
          <a:bodyPr/>
          <a:lstStyle/>
          <a:p>
            <a:endParaRPr lang="en-GB"/>
          </a:p>
        </p:txBody>
      </p:sp>
      <p:sp>
        <p:nvSpPr>
          <p:cNvPr id="16399" name="Text Box 15"/>
          <p:cNvSpPr txBox="1">
            <a:spLocks noChangeArrowheads="1"/>
          </p:cNvSpPr>
          <p:nvPr/>
        </p:nvSpPr>
        <p:spPr bwMode="auto">
          <a:xfrm>
            <a:off x="4479925" y="4913313"/>
            <a:ext cx="336550" cy="366712"/>
          </a:xfrm>
          <a:prstGeom prst="rect">
            <a:avLst/>
          </a:prstGeom>
          <a:noFill/>
          <a:ln w="9525">
            <a:noFill/>
            <a:miter lim="800000"/>
            <a:headEnd/>
            <a:tailEnd/>
          </a:ln>
        </p:spPr>
        <p:txBody>
          <a:bodyPr wrap="none">
            <a:spAutoFit/>
          </a:bodyPr>
          <a:lstStyle/>
          <a:p>
            <a:r>
              <a:rPr lang="en-US"/>
              <a:t>A</a:t>
            </a:r>
          </a:p>
        </p:txBody>
      </p:sp>
      <p:sp>
        <p:nvSpPr>
          <p:cNvPr id="16400" name="Text Box 16"/>
          <p:cNvSpPr txBox="1">
            <a:spLocks noChangeArrowheads="1"/>
          </p:cNvSpPr>
          <p:nvPr/>
        </p:nvSpPr>
        <p:spPr bwMode="auto">
          <a:xfrm>
            <a:off x="1676400" y="4724400"/>
            <a:ext cx="336550" cy="366713"/>
          </a:xfrm>
          <a:prstGeom prst="rect">
            <a:avLst/>
          </a:prstGeom>
          <a:noFill/>
          <a:ln w="9525">
            <a:noFill/>
            <a:miter lim="800000"/>
            <a:headEnd/>
            <a:tailEnd/>
          </a:ln>
        </p:spPr>
        <p:txBody>
          <a:bodyPr wrap="none">
            <a:spAutoFit/>
          </a:bodyPr>
          <a:lstStyle/>
          <a:p>
            <a:r>
              <a:rPr lang="en-US"/>
              <a:t>B</a:t>
            </a:r>
          </a:p>
        </p:txBody>
      </p:sp>
      <p:sp>
        <p:nvSpPr>
          <p:cNvPr id="16401" name="Text Box 17"/>
          <p:cNvSpPr txBox="1">
            <a:spLocks noChangeArrowheads="1"/>
          </p:cNvSpPr>
          <p:nvPr/>
        </p:nvSpPr>
        <p:spPr bwMode="auto">
          <a:xfrm>
            <a:off x="1524000" y="2667000"/>
            <a:ext cx="349250" cy="366713"/>
          </a:xfrm>
          <a:prstGeom prst="rect">
            <a:avLst/>
          </a:prstGeom>
          <a:noFill/>
          <a:ln w="9525">
            <a:noFill/>
            <a:miter lim="800000"/>
            <a:headEnd/>
            <a:tailEnd/>
          </a:ln>
        </p:spPr>
        <p:txBody>
          <a:bodyPr wrap="none">
            <a:spAutoFit/>
          </a:bodyPr>
          <a:lstStyle/>
          <a:p>
            <a:r>
              <a:rPr lang="en-US"/>
              <a:t>C</a:t>
            </a:r>
          </a:p>
        </p:txBody>
      </p:sp>
      <p:sp>
        <p:nvSpPr>
          <p:cNvPr id="16402" name="Text Box 18"/>
          <p:cNvSpPr txBox="1">
            <a:spLocks noChangeArrowheads="1"/>
          </p:cNvSpPr>
          <p:nvPr/>
        </p:nvSpPr>
        <p:spPr bwMode="auto">
          <a:xfrm>
            <a:off x="2362200" y="2133600"/>
            <a:ext cx="349250" cy="366713"/>
          </a:xfrm>
          <a:prstGeom prst="rect">
            <a:avLst/>
          </a:prstGeom>
          <a:noFill/>
          <a:ln w="9525">
            <a:noFill/>
            <a:miter lim="800000"/>
            <a:headEnd/>
            <a:tailEnd/>
          </a:ln>
        </p:spPr>
        <p:txBody>
          <a:bodyPr wrap="none">
            <a:spAutoFit/>
          </a:bodyPr>
          <a:lstStyle/>
          <a:p>
            <a:r>
              <a:rPr lang="en-US"/>
              <a:t>D</a:t>
            </a:r>
          </a:p>
        </p:txBody>
      </p:sp>
      <p:sp>
        <p:nvSpPr>
          <p:cNvPr id="16403" name="Text Box 19"/>
          <p:cNvSpPr txBox="1">
            <a:spLocks noChangeArrowheads="1"/>
          </p:cNvSpPr>
          <p:nvPr/>
        </p:nvSpPr>
        <p:spPr bwMode="auto">
          <a:xfrm>
            <a:off x="5029200" y="2514600"/>
            <a:ext cx="336550" cy="366713"/>
          </a:xfrm>
          <a:prstGeom prst="rect">
            <a:avLst/>
          </a:prstGeom>
          <a:noFill/>
          <a:ln w="9525">
            <a:noFill/>
            <a:miter lim="800000"/>
            <a:headEnd/>
            <a:tailEnd/>
          </a:ln>
        </p:spPr>
        <p:txBody>
          <a:bodyPr wrap="none">
            <a:spAutoFit/>
          </a:bodyPr>
          <a:lstStyle/>
          <a:p>
            <a:r>
              <a:rPr lang="en-US"/>
              <a:t>E</a:t>
            </a:r>
          </a:p>
        </p:txBody>
      </p:sp>
      <p:sp>
        <p:nvSpPr>
          <p:cNvPr id="16404" name="Text Box 20"/>
          <p:cNvSpPr txBox="1">
            <a:spLocks noChangeArrowheads="1"/>
          </p:cNvSpPr>
          <p:nvPr/>
        </p:nvSpPr>
        <p:spPr bwMode="auto">
          <a:xfrm>
            <a:off x="2498725" y="5294313"/>
            <a:ext cx="1695450" cy="366712"/>
          </a:xfrm>
          <a:prstGeom prst="rect">
            <a:avLst/>
          </a:prstGeom>
          <a:noFill/>
          <a:ln w="9525">
            <a:noFill/>
            <a:miter lim="800000"/>
            <a:headEnd/>
            <a:tailEnd/>
          </a:ln>
        </p:spPr>
        <p:txBody>
          <a:bodyPr wrap="none">
            <a:spAutoFit/>
          </a:bodyPr>
          <a:lstStyle/>
          <a:p>
            <a:r>
              <a:rPr lang="en-US"/>
              <a:t>An intersection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p:txBody>
          <a:bodyPr>
            <a:normAutofit fontScale="90000"/>
          </a:bodyPr>
          <a:lstStyle/>
          <a:p>
            <a:pPr>
              <a:defRPr/>
            </a:pPr>
            <a:r>
              <a:rPr lang="en-US" b="1">
                <a:effectLst>
                  <a:outerShdw blurRad="38100" dist="38100" dir="2700000" algn="tl">
                    <a:srgbClr val="C0C0C0"/>
                  </a:outerShdw>
                </a:effectLst>
              </a:rPr>
              <a:t>Using a model to solve a complicated traffic light problem</a:t>
            </a:r>
          </a:p>
        </p:txBody>
      </p:sp>
      <p:sp>
        <p:nvSpPr>
          <p:cNvPr id="17411" name="Rectangle 3"/>
          <p:cNvSpPr>
            <a:spLocks noChangeArrowheads="1"/>
          </p:cNvSpPr>
          <p:nvPr/>
        </p:nvSpPr>
        <p:spPr bwMode="auto">
          <a:xfrm>
            <a:off x="838200" y="1828800"/>
            <a:ext cx="5486400" cy="4344988"/>
          </a:xfrm>
          <a:prstGeom prst="rect">
            <a:avLst/>
          </a:prstGeom>
          <a:noFill/>
          <a:ln w="9525">
            <a:noFill/>
            <a:miter lim="800000"/>
            <a:headEnd/>
            <a:tailEnd/>
          </a:ln>
        </p:spPr>
        <p:txBody>
          <a:bodyPr>
            <a:spAutoFit/>
          </a:bodyPr>
          <a:lstStyle/>
          <a:p>
            <a:pPr>
              <a:lnSpc>
                <a:spcPct val="80000"/>
              </a:lnSpc>
            </a:pPr>
            <a:r>
              <a:rPr lang="en-US" sz="2000">
                <a:solidFill>
                  <a:srgbClr val="0000FF"/>
                </a:solidFill>
              </a:rPr>
              <a:t>Roads C and E are one way, others are two way.</a:t>
            </a:r>
          </a:p>
          <a:p>
            <a:pPr>
              <a:lnSpc>
                <a:spcPct val="80000"/>
              </a:lnSpc>
            </a:pPr>
            <a:endParaRPr lang="en-US" sz="2000">
              <a:solidFill>
                <a:srgbClr val="0000FF"/>
              </a:solidFill>
            </a:endParaRPr>
          </a:p>
          <a:p>
            <a:pPr>
              <a:lnSpc>
                <a:spcPct val="80000"/>
              </a:lnSpc>
            </a:pPr>
            <a:r>
              <a:rPr lang="en-US" sz="2000">
                <a:solidFill>
                  <a:srgbClr val="0000FF"/>
                </a:solidFill>
              </a:rPr>
              <a:t>There are 13 permitted turns. </a:t>
            </a:r>
          </a:p>
          <a:p>
            <a:pPr lvl="2">
              <a:lnSpc>
                <a:spcPct val="80000"/>
              </a:lnSpc>
              <a:buFontTx/>
              <a:buChar char="•"/>
            </a:pPr>
            <a:r>
              <a:rPr lang="en-US" sz="2000">
                <a:solidFill>
                  <a:srgbClr val="0000FF"/>
                </a:solidFill>
              </a:rPr>
              <a:t> </a:t>
            </a:r>
            <a:r>
              <a:rPr lang="en-US" sz="1600">
                <a:solidFill>
                  <a:srgbClr val="0000FF"/>
                </a:solidFill>
              </a:rPr>
              <a:t>EB,EC,ED,EA</a:t>
            </a:r>
          </a:p>
          <a:p>
            <a:pPr lvl="2">
              <a:lnSpc>
                <a:spcPct val="80000"/>
              </a:lnSpc>
              <a:buFontTx/>
              <a:buChar char="•"/>
            </a:pPr>
            <a:r>
              <a:rPr lang="en-US" sz="1600">
                <a:solidFill>
                  <a:srgbClr val="0000FF"/>
                </a:solidFill>
              </a:rPr>
              <a:t> AB,AC,AD</a:t>
            </a:r>
          </a:p>
          <a:p>
            <a:pPr lvl="2">
              <a:lnSpc>
                <a:spcPct val="80000"/>
              </a:lnSpc>
              <a:buFontTx/>
              <a:buChar char="•"/>
            </a:pPr>
            <a:r>
              <a:rPr lang="en-US" sz="1600">
                <a:solidFill>
                  <a:srgbClr val="0000FF"/>
                </a:solidFill>
              </a:rPr>
              <a:t> BA,BC,BD</a:t>
            </a:r>
          </a:p>
          <a:p>
            <a:pPr lvl="2">
              <a:lnSpc>
                <a:spcPct val="80000"/>
              </a:lnSpc>
              <a:buFontTx/>
              <a:buChar char="•"/>
            </a:pPr>
            <a:r>
              <a:rPr lang="en-US" sz="1600">
                <a:solidFill>
                  <a:srgbClr val="0000FF"/>
                </a:solidFill>
              </a:rPr>
              <a:t> DA,DB,DC</a:t>
            </a:r>
          </a:p>
          <a:p>
            <a:pPr>
              <a:lnSpc>
                <a:spcPct val="80000"/>
              </a:lnSpc>
            </a:pPr>
            <a:endParaRPr lang="en-US" sz="2000">
              <a:solidFill>
                <a:srgbClr val="0000FF"/>
              </a:solidFill>
            </a:endParaRPr>
          </a:p>
          <a:p>
            <a:pPr>
              <a:lnSpc>
                <a:spcPct val="80000"/>
              </a:lnSpc>
            </a:pPr>
            <a:r>
              <a:rPr lang="en-US" sz="2000">
                <a:solidFill>
                  <a:srgbClr val="0000FF"/>
                </a:solidFill>
              </a:rPr>
              <a:t>Some turns such as  AB (from A to B) and EC can be carried out simultaneously.</a:t>
            </a:r>
          </a:p>
          <a:p>
            <a:pPr>
              <a:lnSpc>
                <a:spcPct val="80000"/>
              </a:lnSpc>
            </a:pPr>
            <a:endParaRPr lang="en-US" sz="2000">
              <a:solidFill>
                <a:srgbClr val="0000FF"/>
              </a:solidFill>
            </a:endParaRPr>
          </a:p>
          <a:p>
            <a:pPr>
              <a:lnSpc>
                <a:spcPct val="80000"/>
              </a:lnSpc>
            </a:pPr>
            <a:r>
              <a:rPr lang="en-US" sz="2000">
                <a:solidFill>
                  <a:srgbClr val="0000FF"/>
                </a:solidFill>
              </a:rPr>
              <a:t>Other like AD and EB cross each other and can not be carried out simultaneously.</a:t>
            </a:r>
          </a:p>
          <a:p>
            <a:pPr>
              <a:lnSpc>
                <a:spcPct val="80000"/>
              </a:lnSpc>
            </a:pPr>
            <a:endParaRPr lang="en-US" sz="2000">
              <a:solidFill>
                <a:srgbClr val="0000FF"/>
              </a:solidFill>
            </a:endParaRPr>
          </a:p>
          <a:p>
            <a:pPr>
              <a:lnSpc>
                <a:spcPct val="80000"/>
              </a:lnSpc>
            </a:pPr>
            <a:r>
              <a:rPr lang="en-US" sz="2000">
                <a:solidFill>
                  <a:srgbClr val="0000FF"/>
                </a:solidFill>
              </a:rPr>
              <a:t>The traffic light should permit AB and EC simultaneously, but should not allow AD and EB.</a:t>
            </a:r>
            <a:endParaRPr lang="en-US" sz="2000"/>
          </a:p>
        </p:txBody>
      </p:sp>
      <p:grpSp>
        <p:nvGrpSpPr>
          <p:cNvPr id="2" name="Group 5"/>
          <p:cNvGrpSpPr>
            <a:grpSpLocks/>
          </p:cNvGrpSpPr>
          <p:nvPr/>
        </p:nvGrpSpPr>
        <p:grpSpPr bwMode="auto">
          <a:xfrm>
            <a:off x="6477000" y="1981200"/>
            <a:ext cx="2241550" cy="2049463"/>
            <a:chOff x="960" y="1344"/>
            <a:chExt cx="2597" cy="2132"/>
          </a:xfrm>
        </p:grpSpPr>
        <p:sp>
          <p:nvSpPr>
            <p:cNvPr id="17413" name="Line 6"/>
            <p:cNvSpPr>
              <a:spLocks noChangeShapeType="1"/>
            </p:cNvSpPr>
            <p:nvPr/>
          </p:nvSpPr>
          <p:spPr bwMode="auto">
            <a:xfrm>
              <a:off x="1488" y="1584"/>
              <a:ext cx="528" cy="624"/>
            </a:xfrm>
            <a:prstGeom prst="line">
              <a:avLst/>
            </a:prstGeom>
            <a:noFill/>
            <a:ln w="9525">
              <a:solidFill>
                <a:schemeClr val="tx1"/>
              </a:solidFill>
              <a:round/>
              <a:headEnd/>
              <a:tailEnd/>
            </a:ln>
          </p:spPr>
          <p:txBody>
            <a:bodyPr/>
            <a:lstStyle/>
            <a:p>
              <a:endParaRPr lang="en-GB"/>
            </a:p>
          </p:txBody>
        </p:sp>
        <p:sp>
          <p:nvSpPr>
            <p:cNvPr id="17414" name="Line 7"/>
            <p:cNvSpPr>
              <a:spLocks noChangeShapeType="1"/>
            </p:cNvSpPr>
            <p:nvPr/>
          </p:nvSpPr>
          <p:spPr bwMode="auto">
            <a:xfrm flipH="1" flipV="1">
              <a:off x="1200" y="1728"/>
              <a:ext cx="816" cy="480"/>
            </a:xfrm>
            <a:prstGeom prst="line">
              <a:avLst/>
            </a:prstGeom>
            <a:noFill/>
            <a:ln w="9525">
              <a:solidFill>
                <a:schemeClr val="tx1"/>
              </a:solidFill>
              <a:round/>
              <a:headEnd/>
              <a:tailEnd/>
            </a:ln>
          </p:spPr>
          <p:txBody>
            <a:bodyPr/>
            <a:lstStyle/>
            <a:p>
              <a:endParaRPr lang="en-GB"/>
            </a:p>
          </p:txBody>
        </p:sp>
        <p:sp>
          <p:nvSpPr>
            <p:cNvPr id="17415" name="Line 8"/>
            <p:cNvSpPr>
              <a:spLocks noChangeShapeType="1"/>
            </p:cNvSpPr>
            <p:nvPr/>
          </p:nvSpPr>
          <p:spPr bwMode="auto">
            <a:xfrm>
              <a:off x="1056" y="1968"/>
              <a:ext cx="864" cy="528"/>
            </a:xfrm>
            <a:prstGeom prst="line">
              <a:avLst/>
            </a:prstGeom>
            <a:noFill/>
            <a:ln w="9525">
              <a:solidFill>
                <a:schemeClr val="tx1"/>
              </a:solidFill>
              <a:round/>
              <a:headEnd/>
              <a:tailEnd/>
            </a:ln>
          </p:spPr>
          <p:txBody>
            <a:bodyPr/>
            <a:lstStyle/>
            <a:p>
              <a:endParaRPr lang="en-GB"/>
            </a:p>
          </p:txBody>
        </p:sp>
        <p:sp>
          <p:nvSpPr>
            <p:cNvPr id="17416" name="Line 9"/>
            <p:cNvSpPr>
              <a:spLocks noChangeShapeType="1"/>
            </p:cNvSpPr>
            <p:nvPr/>
          </p:nvSpPr>
          <p:spPr bwMode="auto">
            <a:xfrm flipH="1">
              <a:off x="1200" y="2496"/>
              <a:ext cx="720" cy="480"/>
            </a:xfrm>
            <a:prstGeom prst="line">
              <a:avLst/>
            </a:prstGeom>
            <a:noFill/>
            <a:ln w="9525">
              <a:solidFill>
                <a:schemeClr val="tx1"/>
              </a:solidFill>
              <a:round/>
              <a:headEnd/>
              <a:tailEnd/>
            </a:ln>
          </p:spPr>
          <p:txBody>
            <a:bodyPr/>
            <a:lstStyle/>
            <a:p>
              <a:endParaRPr lang="en-GB"/>
            </a:p>
          </p:txBody>
        </p:sp>
        <p:sp>
          <p:nvSpPr>
            <p:cNvPr id="17417" name="Line 10"/>
            <p:cNvSpPr>
              <a:spLocks noChangeShapeType="1"/>
            </p:cNvSpPr>
            <p:nvPr/>
          </p:nvSpPr>
          <p:spPr bwMode="auto">
            <a:xfrm flipV="1">
              <a:off x="1344" y="2592"/>
              <a:ext cx="816" cy="576"/>
            </a:xfrm>
            <a:prstGeom prst="line">
              <a:avLst/>
            </a:prstGeom>
            <a:noFill/>
            <a:ln w="9525">
              <a:solidFill>
                <a:schemeClr val="tx1"/>
              </a:solidFill>
              <a:round/>
              <a:headEnd/>
              <a:tailEnd/>
            </a:ln>
          </p:spPr>
          <p:txBody>
            <a:bodyPr/>
            <a:lstStyle/>
            <a:p>
              <a:endParaRPr lang="en-GB"/>
            </a:p>
          </p:txBody>
        </p:sp>
        <p:sp>
          <p:nvSpPr>
            <p:cNvPr id="17418" name="Line 11"/>
            <p:cNvSpPr>
              <a:spLocks noChangeShapeType="1"/>
            </p:cNvSpPr>
            <p:nvPr/>
          </p:nvSpPr>
          <p:spPr bwMode="auto">
            <a:xfrm>
              <a:off x="2160" y="2592"/>
              <a:ext cx="576" cy="720"/>
            </a:xfrm>
            <a:prstGeom prst="line">
              <a:avLst/>
            </a:prstGeom>
            <a:noFill/>
            <a:ln w="9525">
              <a:solidFill>
                <a:schemeClr val="tx1"/>
              </a:solidFill>
              <a:round/>
              <a:headEnd/>
              <a:tailEnd/>
            </a:ln>
          </p:spPr>
          <p:txBody>
            <a:bodyPr/>
            <a:lstStyle/>
            <a:p>
              <a:endParaRPr lang="en-GB"/>
            </a:p>
          </p:txBody>
        </p:sp>
        <p:sp>
          <p:nvSpPr>
            <p:cNvPr id="17419" name="Line 12"/>
            <p:cNvSpPr>
              <a:spLocks noChangeShapeType="1"/>
            </p:cNvSpPr>
            <p:nvPr/>
          </p:nvSpPr>
          <p:spPr bwMode="auto">
            <a:xfrm>
              <a:off x="1728" y="1440"/>
              <a:ext cx="576" cy="720"/>
            </a:xfrm>
            <a:prstGeom prst="line">
              <a:avLst/>
            </a:prstGeom>
            <a:noFill/>
            <a:ln w="9525">
              <a:solidFill>
                <a:schemeClr val="tx1"/>
              </a:solidFill>
              <a:round/>
              <a:headEnd/>
              <a:tailEnd/>
            </a:ln>
          </p:spPr>
          <p:txBody>
            <a:bodyPr/>
            <a:lstStyle/>
            <a:p>
              <a:endParaRPr lang="en-GB"/>
            </a:p>
          </p:txBody>
        </p:sp>
        <p:sp>
          <p:nvSpPr>
            <p:cNvPr id="17420" name="Line 13"/>
            <p:cNvSpPr>
              <a:spLocks noChangeShapeType="1"/>
            </p:cNvSpPr>
            <p:nvPr/>
          </p:nvSpPr>
          <p:spPr bwMode="auto">
            <a:xfrm flipV="1">
              <a:off x="2304" y="1632"/>
              <a:ext cx="816" cy="528"/>
            </a:xfrm>
            <a:prstGeom prst="line">
              <a:avLst/>
            </a:prstGeom>
            <a:noFill/>
            <a:ln w="9525">
              <a:solidFill>
                <a:schemeClr val="tx1"/>
              </a:solidFill>
              <a:round/>
              <a:headEnd/>
              <a:tailEnd/>
            </a:ln>
          </p:spPr>
          <p:txBody>
            <a:bodyPr/>
            <a:lstStyle/>
            <a:p>
              <a:endParaRPr lang="en-GB"/>
            </a:p>
          </p:txBody>
        </p:sp>
        <p:sp>
          <p:nvSpPr>
            <p:cNvPr id="17421" name="Line 14"/>
            <p:cNvSpPr>
              <a:spLocks noChangeShapeType="1"/>
            </p:cNvSpPr>
            <p:nvPr/>
          </p:nvSpPr>
          <p:spPr bwMode="auto">
            <a:xfrm flipV="1">
              <a:off x="2400" y="1824"/>
              <a:ext cx="864" cy="576"/>
            </a:xfrm>
            <a:prstGeom prst="line">
              <a:avLst/>
            </a:prstGeom>
            <a:noFill/>
            <a:ln w="9525">
              <a:solidFill>
                <a:schemeClr val="tx1"/>
              </a:solidFill>
              <a:round/>
              <a:headEnd/>
              <a:tailEnd/>
            </a:ln>
          </p:spPr>
          <p:txBody>
            <a:bodyPr/>
            <a:lstStyle/>
            <a:p>
              <a:endParaRPr lang="en-GB"/>
            </a:p>
          </p:txBody>
        </p:sp>
        <p:sp>
          <p:nvSpPr>
            <p:cNvPr id="17422" name="Line 15"/>
            <p:cNvSpPr>
              <a:spLocks noChangeShapeType="1"/>
            </p:cNvSpPr>
            <p:nvPr/>
          </p:nvSpPr>
          <p:spPr bwMode="auto">
            <a:xfrm>
              <a:off x="2400" y="2400"/>
              <a:ext cx="624" cy="768"/>
            </a:xfrm>
            <a:prstGeom prst="line">
              <a:avLst/>
            </a:prstGeom>
            <a:noFill/>
            <a:ln w="9525">
              <a:solidFill>
                <a:schemeClr val="tx1"/>
              </a:solidFill>
              <a:round/>
              <a:headEnd/>
              <a:tailEnd/>
            </a:ln>
          </p:spPr>
          <p:txBody>
            <a:bodyPr/>
            <a:lstStyle/>
            <a:p>
              <a:endParaRPr lang="en-GB"/>
            </a:p>
          </p:txBody>
        </p:sp>
        <p:sp>
          <p:nvSpPr>
            <p:cNvPr id="17423" name="Line 16"/>
            <p:cNvSpPr>
              <a:spLocks noChangeShapeType="1"/>
            </p:cNvSpPr>
            <p:nvPr/>
          </p:nvSpPr>
          <p:spPr bwMode="auto">
            <a:xfrm flipH="1" flipV="1">
              <a:off x="1344" y="1968"/>
              <a:ext cx="576" cy="336"/>
            </a:xfrm>
            <a:prstGeom prst="line">
              <a:avLst/>
            </a:prstGeom>
            <a:noFill/>
            <a:ln w="38100">
              <a:solidFill>
                <a:schemeClr val="tx1"/>
              </a:solidFill>
              <a:round/>
              <a:headEnd/>
              <a:tailEnd type="arrow" w="med" len="med"/>
            </a:ln>
          </p:spPr>
          <p:txBody>
            <a:bodyPr/>
            <a:lstStyle/>
            <a:p>
              <a:endParaRPr lang="en-GB"/>
            </a:p>
          </p:txBody>
        </p:sp>
        <p:sp>
          <p:nvSpPr>
            <p:cNvPr id="17424" name="Line 17"/>
            <p:cNvSpPr>
              <a:spLocks noChangeShapeType="1"/>
            </p:cNvSpPr>
            <p:nvPr/>
          </p:nvSpPr>
          <p:spPr bwMode="auto">
            <a:xfrm flipH="1">
              <a:off x="2448" y="1872"/>
              <a:ext cx="480" cy="336"/>
            </a:xfrm>
            <a:prstGeom prst="line">
              <a:avLst/>
            </a:prstGeom>
            <a:noFill/>
            <a:ln w="38100">
              <a:solidFill>
                <a:schemeClr val="tx1"/>
              </a:solidFill>
              <a:round/>
              <a:headEnd/>
              <a:tailEnd type="arrow" w="med" len="med"/>
            </a:ln>
          </p:spPr>
          <p:txBody>
            <a:bodyPr/>
            <a:lstStyle/>
            <a:p>
              <a:endParaRPr lang="en-GB"/>
            </a:p>
          </p:txBody>
        </p:sp>
        <p:sp>
          <p:nvSpPr>
            <p:cNvPr id="17425" name="Text Box 18"/>
            <p:cNvSpPr txBox="1">
              <a:spLocks noChangeArrowheads="1"/>
            </p:cNvSpPr>
            <p:nvPr/>
          </p:nvSpPr>
          <p:spPr bwMode="auto">
            <a:xfrm>
              <a:off x="2821" y="3094"/>
              <a:ext cx="390" cy="382"/>
            </a:xfrm>
            <a:prstGeom prst="rect">
              <a:avLst/>
            </a:prstGeom>
            <a:noFill/>
            <a:ln w="9525">
              <a:noFill/>
              <a:miter lim="800000"/>
              <a:headEnd/>
              <a:tailEnd/>
            </a:ln>
          </p:spPr>
          <p:txBody>
            <a:bodyPr wrap="none">
              <a:spAutoFit/>
            </a:bodyPr>
            <a:lstStyle/>
            <a:p>
              <a:r>
                <a:rPr lang="en-US"/>
                <a:t>A</a:t>
              </a:r>
            </a:p>
          </p:txBody>
        </p:sp>
        <p:sp>
          <p:nvSpPr>
            <p:cNvPr id="17426" name="Text Box 19"/>
            <p:cNvSpPr txBox="1">
              <a:spLocks noChangeArrowheads="1"/>
            </p:cNvSpPr>
            <p:nvPr/>
          </p:nvSpPr>
          <p:spPr bwMode="auto">
            <a:xfrm>
              <a:off x="1054" y="2976"/>
              <a:ext cx="390" cy="381"/>
            </a:xfrm>
            <a:prstGeom prst="rect">
              <a:avLst/>
            </a:prstGeom>
            <a:noFill/>
            <a:ln w="9525">
              <a:noFill/>
              <a:miter lim="800000"/>
              <a:headEnd/>
              <a:tailEnd/>
            </a:ln>
          </p:spPr>
          <p:txBody>
            <a:bodyPr wrap="none">
              <a:spAutoFit/>
            </a:bodyPr>
            <a:lstStyle/>
            <a:p>
              <a:r>
                <a:rPr lang="en-US"/>
                <a:t>B</a:t>
              </a:r>
            </a:p>
          </p:txBody>
        </p:sp>
        <p:sp>
          <p:nvSpPr>
            <p:cNvPr id="17427" name="Text Box 20"/>
            <p:cNvSpPr txBox="1">
              <a:spLocks noChangeArrowheads="1"/>
            </p:cNvSpPr>
            <p:nvPr/>
          </p:nvSpPr>
          <p:spPr bwMode="auto">
            <a:xfrm>
              <a:off x="960" y="1679"/>
              <a:ext cx="405" cy="382"/>
            </a:xfrm>
            <a:prstGeom prst="rect">
              <a:avLst/>
            </a:prstGeom>
            <a:noFill/>
            <a:ln w="9525">
              <a:noFill/>
              <a:miter lim="800000"/>
              <a:headEnd/>
              <a:tailEnd/>
            </a:ln>
          </p:spPr>
          <p:txBody>
            <a:bodyPr wrap="none">
              <a:spAutoFit/>
            </a:bodyPr>
            <a:lstStyle/>
            <a:p>
              <a:r>
                <a:rPr lang="en-US"/>
                <a:t>C</a:t>
              </a:r>
            </a:p>
          </p:txBody>
        </p:sp>
        <p:sp>
          <p:nvSpPr>
            <p:cNvPr id="17428" name="Text Box 21"/>
            <p:cNvSpPr txBox="1">
              <a:spLocks noChangeArrowheads="1"/>
            </p:cNvSpPr>
            <p:nvPr/>
          </p:nvSpPr>
          <p:spPr bwMode="auto">
            <a:xfrm>
              <a:off x="1488" y="1344"/>
              <a:ext cx="404" cy="382"/>
            </a:xfrm>
            <a:prstGeom prst="rect">
              <a:avLst/>
            </a:prstGeom>
            <a:noFill/>
            <a:ln w="9525">
              <a:noFill/>
              <a:miter lim="800000"/>
              <a:headEnd/>
              <a:tailEnd/>
            </a:ln>
          </p:spPr>
          <p:txBody>
            <a:bodyPr wrap="none">
              <a:spAutoFit/>
            </a:bodyPr>
            <a:lstStyle/>
            <a:p>
              <a:r>
                <a:rPr lang="en-US"/>
                <a:t>D</a:t>
              </a:r>
            </a:p>
          </p:txBody>
        </p:sp>
        <p:sp>
          <p:nvSpPr>
            <p:cNvPr id="17429" name="Text Box 22"/>
            <p:cNvSpPr txBox="1">
              <a:spLocks noChangeArrowheads="1"/>
            </p:cNvSpPr>
            <p:nvPr/>
          </p:nvSpPr>
          <p:spPr bwMode="auto">
            <a:xfrm>
              <a:off x="3167" y="1583"/>
              <a:ext cx="390" cy="382"/>
            </a:xfrm>
            <a:prstGeom prst="rect">
              <a:avLst/>
            </a:prstGeom>
            <a:noFill/>
            <a:ln w="9525">
              <a:noFill/>
              <a:miter lim="800000"/>
              <a:headEnd/>
              <a:tailEnd/>
            </a:ln>
          </p:spPr>
          <p:txBody>
            <a:bodyPr wrap="none">
              <a:spAutoFit/>
            </a:bodyPr>
            <a:lstStyle/>
            <a:p>
              <a:r>
                <a:rPr lang="en-US"/>
                <a:t>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subTitle" idx="1"/>
          </p:nvPr>
        </p:nvSpPr>
        <p:spPr>
          <a:xfrm>
            <a:off x="0" y="762000"/>
            <a:ext cx="9144000" cy="1066800"/>
          </a:xfrm>
        </p:spPr>
        <p:txBody>
          <a:bodyPr/>
          <a:lstStyle/>
          <a:p>
            <a:pPr algn="l" eaLnBrk="1" hangingPunct="1">
              <a:defRPr/>
            </a:pPr>
            <a:r>
              <a:rPr lang="en-US" b="1" smtClean="0">
                <a:effectLst>
                  <a:outerShdw blurRad="38100" dist="38100" dir="2700000" algn="tl">
                    <a:srgbClr val="C0C0C0"/>
                  </a:outerShdw>
                </a:effectLst>
              </a:rPr>
              <a:t>Using a model to solve a complicated traffic light problem</a:t>
            </a:r>
          </a:p>
        </p:txBody>
      </p:sp>
      <p:sp>
        <p:nvSpPr>
          <p:cNvPr id="18435" name="Line 3"/>
          <p:cNvSpPr>
            <a:spLocks noChangeShapeType="1"/>
          </p:cNvSpPr>
          <p:nvPr/>
        </p:nvSpPr>
        <p:spPr bwMode="auto">
          <a:xfrm>
            <a:off x="3521075" y="2630488"/>
            <a:ext cx="838200" cy="990600"/>
          </a:xfrm>
          <a:prstGeom prst="line">
            <a:avLst/>
          </a:prstGeom>
          <a:noFill/>
          <a:ln w="9525">
            <a:solidFill>
              <a:schemeClr val="tx1"/>
            </a:solidFill>
            <a:round/>
            <a:headEnd/>
            <a:tailEnd/>
          </a:ln>
        </p:spPr>
        <p:txBody>
          <a:bodyPr/>
          <a:lstStyle/>
          <a:p>
            <a:endParaRPr lang="en-GB"/>
          </a:p>
        </p:txBody>
      </p:sp>
      <p:sp>
        <p:nvSpPr>
          <p:cNvPr id="18436" name="Line 4"/>
          <p:cNvSpPr>
            <a:spLocks noChangeShapeType="1"/>
          </p:cNvSpPr>
          <p:nvPr/>
        </p:nvSpPr>
        <p:spPr bwMode="auto">
          <a:xfrm flipH="1" flipV="1">
            <a:off x="3063875" y="2859088"/>
            <a:ext cx="1295400" cy="762000"/>
          </a:xfrm>
          <a:prstGeom prst="line">
            <a:avLst/>
          </a:prstGeom>
          <a:noFill/>
          <a:ln w="9525">
            <a:solidFill>
              <a:schemeClr val="tx1"/>
            </a:solidFill>
            <a:round/>
            <a:headEnd/>
            <a:tailEnd/>
          </a:ln>
        </p:spPr>
        <p:txBody>
          <a:bodyPr/>
          <a:lstStyle/>
          <a:p>
            <a:endParaRPr lang="en-GB"/>
          </a:p>
        </p:txBody>
      </p:sp>
      <p:sp>
        <p:nvSpPr>
          <p:cNvPr id="18437" name="Line 5"/>
          <p:cNvSpPr>
            <a:spLocks noChangeShapeType="1"/>
          </p:cNvSpPr>
          <p:nvPr/>
        </p:nvSpPr>
        <p:spPr bwMode="auto">
          <a:xfrm>
            <a:off x="2835275" y="3240088"/>
            <a:ext cx="1371600" cy="838200"/>
          </a:xfrm>
          <a:prstGeom prst="line">
            <a:avLst/>
          </a:prstGeom>
          <a:noFill/>
          <a:ln w="9525">
            <a:solidFill>
              <a:schemeClr val="tx1"/>
            </a:solidFill>
            <a:round/>
            <a:headEnd/>
            <a:tailEnd/>
          </a:ln>
        </p:spPr>
        <p:txBody>
          <a:bodyPr/>
          <a:lstStyle/>
          <a:p>
            <a:endParaRPr lang="en-GB"/>
          </a:p>
        </p:txBody>
      </p:sp>
      <p:sp>
        <p:nvSpPr>
          <p:cNvPr id="18438" name="Line 6"/>
          <p:cNvSpPr>
            <a:spLocks noChangeShapeType="1"/>
          </p:cNvSpPr>
          <p:nvPr/>
        </p:nvSpPr>
        <p:spPr bwMode="auto">
          <a:xfrm flipH="1">
            <a:off x="3063875" y="4078288"/>
            <a:ext cx="1143000" cy="762000"/>
          </a:xfrm>
          <a:prstGeom prst="line">
            <a:avLst/>
          </a:prstGeom>
          <a:noFill/>
          <a:ln w="9525">
            <a:solidFill>
              <a:schemeClr val="tx1"/>
            </a:solidFill>
            <a:round/>
            <a:headEnd/>
            <a:tailEnd/>
          </a:ln>
        </p:spPr>
        <p:txBody>
          <a:bodyPr/>
          <a:lstStyle/>
          <a:p>
            <a:endParaRPr lang="en-GB"/>
          </a:p>
        </p:txBody>
      </p:sp>
      <p:sp>
        <p:nvSpPr>
          <p:cNvPr id="18439" name="Line 7"/>
          <p:cNvSpPr>
            <a:spLocks noChangeShapeType="1"/>
          </p:cNvSpPr>
          <p:nvPr/>
        </p:nvSpPr>
        <p:spPr bwMode="auto">
          <a:xfrm flipV="1">
            <a:off x="3292475" y="4230688"/>
            <a:ext cx="1295400" cy="914400"/>
          </a:xfrm>
          <a:prstGeom prst="line">
            <a:avLst/>
          </a:prstGeom>
          <a:noFill/>
          <a:ln w="9525">
            <a:solidFill>
              <a:schemeClr val="tx1"/>
            </a:solidFill>
            <a:round/>
            <a:headEnd/>
            <a:tailEnd/>
          </a:ln>
        </p:spPr>
        <p:txBody>
          <a:bodyPr/>
          <a:lstStyle/>
          <a:p>
            <a:endParaRPr lang="en-GB"/>
          </a:p>
        </p:txBody>
      </p:sp>
      <p:sp>
        <p:nvSpPr>
          <p:cNvPr id="18440" name="Line 8"/>
          <p:cNvSpPr>
            <a:spLocks noChangeShapeType="1"/>
          </p:cNvSpPr>
          <p:nvPr/>
        </p:nvSpPr>
        <p:spPr bwMode="auto">
          <a:xfrm>
            <a:off x="4587875" y="4230688"/>
            <a:ext cx="914400" cy="1143000"/>
          </a:xfrm>
          <a:prstGeom prst="line">
            <a:avLst/>
          </a:prstGeom>
          <a:noFill/>
          <a:ln w="9525">
            <a:solidFill>
              <a:schemeClr val="tx1"/>
            </a:solidFill>
            <a:round/>
            <a:headEnd/>
            <a:tailEnd/>
          </a:ln>
        </p:spPr>
        <p:txBody>
          <a:bodyPr/>
          <a:lstStyle/>
          <a:p>
            <a:endParaRPr lang="en-GB"/>
          </a:p>
        </p:txBody>
      </p:sp>
      <p:sp>
        <p:nvSpPr>
          <p:cNvPr id="18441" name="Line 9"/>
          <p:cNvSpPr>
            <a:spLocks noChangeShapeType="1"/>
          </p:cNvSpPr>
          <p:nvPr/>
        </p:nvSpPr>
        <p:spPr bwMode="auto">
          <a:xfrm>
            <a:off x="3902075" y="2401888"/>
            <a:ext cx="914400" cy="1143000"/>
          </a:xfrm>
          <a:prstGeom prst="line">
            <a:avLst/>
          </a:prstGeom>
          <a:noFill/>
          <a:ln w="9525">
            <a:solidFill>
              <a:schemeClr val="tx1"/>
            </a:solidFill>
            <a:round/>
            <a:headEnd/>
            <a:tailEnd/>
          </a:ln>
        </p:spPr>
        <p:txBody>
          <a:bodyPr/>
          <a:lstStyle/>
          <a:p>
            <a:endParaRPr lang="en-GB"/>
          </a:p>
        </p:txBody>
      </p:sp>
      <p:sp>
        <p:nvSpPr>
          <p:cNvPr id="18442" name="Line 10"/>
          <p:cNvSpPr>
            <a:spLocks noChangeShapeType="1"/>
          </p:cNvSpPr>
          <p:nvPr/>
        </p:nvSpPr>
        <p:spPr bwMode="auto">
          <a:xfrm flipV="1">
            <a:off x="4816475" y="2706688"/>
            <a:ext cx="1295400" cy="838200"/>
          </a:xfrm>
          <a:prstGeom prst="line">
            <a:avLst/>
          </a:prstGeom>
          <a:noFill/>
          <a:ln w="9525">
            <a:solidFill>
              <a:schemeClr val="tx1"/>
            </a:solidFill>
            <a:round/>
            <a:headEnd/>
            <a:tailEnd/>
          </a:ln>
        </p:spPr>
        <p:txBody>
          <a:bodyPr/>
          <a:lstStyle/>
          <a:p>
            <a:endParaRPr lang="en-GB"/>
          </a:p>
        </p:txBody>
      </p:sp>
      <p:sp>
        <p:nvSpPr>
          <p:cNvPr id="18443" name="Line 11"/>
          <p:cNvSpPr>
            <a:spLocks noChangeShapeType="1"/>
          </p:cNvSpPr>
          <p:nvPr/>
        </p:nvSpPr>
        <p:spPr bwMode="auto">
          <a:xfrm flipV="1">
            <a:off x="4968875" y="3011488"/>
            <a:ext cx="1371600" cy="914400"/>
          </a:xfrm>
          <a:prstGeom prst="line">
            <a:avLst/>
          </a:prstGeom>
          <a:noFill/>
          <a:ln w="9525">
            <a:solidFill>
              <a:schemeClr val="tx1"/>
            </a:solidFill>
            <a:round/>
            <a:headEnd/>
            <a:tailEnd/>
          </a:ln>
        </p:spPr>
        <p:txBody>
          <a:bodyPr/>
          <a:lstStyle/>
          <a:p>
            <a:endParaRPr lang="en-GB"/>
          </a:p>
        </p:txBody>
      </p:sp>
      <p:sp>
        <p:nvSpPr>
          <p:cNvPr id="18444" name="Line 12"/>
          <p:cNvSpPr>
            <a:spLocks noChangeShapeType="1"/>
          </p:cNvSpPr>
          <p:nvPr/>
        </p:nvSpPr>
        <p:spPr bwMode="auto">
          <a:xfrm>
            <a:off x="4968875" y="3925888"/>
            <a:ext cx="990600" cy="1219200"/>
          </a:xfrm>
          <a:prstGeom prst="line">
            <a:avLst/>
          </a:prstGeom>
          <a:noFill/>
          <a:ln w="9525">
            <a:solidFill>
              <a:schemeClr val="tx1"/>
            </a:solidFill>
            <a:round/>
            <a:headEnd/>
            <a:tailEnd/>
          </a:ln>
        </p:spPr>
        <p:txBody>
          <a:bodyPr/>
          <a:lstStyle/>
          <a:p>
            <a:endParaRPr lang="en-GB"/>
          </a:p>
        </p:txBody>
      </p:sp>
      <p:sp>
        <p:nvSpPr>
          <p:cNvPr id="18445" name="Line 13"/>
          <p:cNvSpPr>
            <a:spLocks noChangeShapeType="1"/>
          </p:cNvSpPr>
          <p:nvPr/>
        </p:nvSpPr>
        <p:spPr bwMode="auto">
          <a:xfrm flipH="1" flipV="1">
            <a:off x="3292475" y="3240088"/>
            <a:ext cx="914400" cy="533400"/>
          </a:xfrm>
          <a:prstGeom prst="line">
            <a:avLst/>
          </a:prstGeom>
          <a:noFill/>
          <a:ln w="38100">
            <a:solidFill>
              <a:schemeClr val="tx1"/>
            </a:solidFill>
            <a:round/>
            <a:headEnd/>
            <a:tailEnd type="arrow" w="med" len="med"/>
          </a:ln>
        </p:spPr>
        <p:txBody>
          <a:bodyPr/>
          <a:lstStyle/>
          <a:p>
            <a:endParaRPr lang="en-GB"/>
          </a:p>
        </p:txBody>
      </p:sp>
      <p:sp>
        <p:nvSpPr>
          <p:cNvPr id="18446" name="Line 14"/>
          <p:cNvSpPr>
            <a:spLocks noChangeShapeType="1"/>
          </p:cNvSpPr>
          <p:nvPr/>
        </p:nvSpPr>
        <p:spPr bwMode="auto">
          <a:xfrm flipH="1">
            <a:off x="5045075" y="3087688"/>
            <a:ext cx="762000" cy="533400"/>
          </a:xfrm>
          <a:prstGeom prst="line">
            <a:avLst/>
          </a:prstGeom>
          <a:noFill/>
          <a:ln w="38100">
            <a:solidFill>
              <a:schemeClr val="tx1"/>
            </a:solidFill>
            <a:round/>
            <a:headEnd/>
            <a:tailEnd type="arrow" w="med" len="med"/>
          </a:ln>
        </p:spPr>
        <p:txBody>
          <a:bodyPr/>
          <a:lstStyle/>
          <a:p>
            <a:endParaRPr lang="en-GB"/>
          </a:p>
        </p:txBody>
      </p:sp>
      <p:sp>
        <p:nvSpPr>
          <p:cNvPr id="18447" name="Text Box 15"/>
          <p:cNvSpPr txBox="1">
            <a:spLocks noChangeArrowheads="1"/>
          </p:cNvSpPr>
          <p:nvPr/>
        </p:nvSpPr>
        <p:spPr bwMode="auto">
          <a:xfrm>
            <a:off x="5638800" y="5029200"/>
            <a:ext cx="336550" cy="366713"/>
          </a:xfrm>
          <a:prstGeom prst="rect">
            <a:avLst/>
          </a:prstGeom>
          <a:noFill/>
          <a:ln w="9525">
            <a:noFill/>
            <a:miter lim="800000"/>
            <a:headEnd/>
            <a:tailEnd/>
          </a:ln>
        </p:spPr>
        <p:txBody>
          <a:bodyPr wrap="none">
            <a:spAutoFit/>
          </a:bodyPr>
          <a:lstStyle/>
          <a:p>
            <a:r>
              <a:rPr lang="en-US"/>
              <a:t>A</a:t>
            </a:r>
          </a:p>
        </p:txBody>
      </p:sp>
      <p:sp>
        <p:nvSpPr>
          <p:cNvPr id="18448" name="Text Box 16"/>
          <p:cNvSpPr txBox="1">
            <a:spLocks noChangeArrowheads="1"/>
          </p:cNvSpPr>
          <p:nvPr/>
        </p:nvSpPr>
        <p:spPr bwMode="auto">
          <a:xfrm>
            <a:off x="2835275" y="4840288"/>
            <a:ext cx="336550" cy="366712"/>
          </a:xfrm>
          <a:prstGeom prst="rect">
            <a:avLst/>
          </a:prstGeom>
          <a:noFill/>
          <a:ln w="9525">
            <a:noFill/>
            <a:miter lim="800000"/>
            <a:headEnd/>
            <a:tailEnd/>
          </a:ln>
        </p:spPr>
        <p:txBody>
          <a:bodyPr wrap="none">
            <a:spAutoFit/>
          </a:bodyPr>
          <a:lstStyle/>
          <a:p>
            <a:r>
              <a:rPr lang="en-US"/>
              <a:t>B</a:t>
            </a:r>
          </a:p>
        </p:txBody>
      </p:sp>
      <p:sp>
        <p:nvSpPr>
          <p:cNvPr id="18449" name="Text Box 17"/>
          <p:cNvSpPr txBox="1">
            <a:spLocks noChangeArrowheads="1"/>
          </p:cNvSpPr>
          <p:nvPr/>
        </p:nvSpPr>
        <p:spPr bwMode="auto">
          <a:xfrm>
            <a:off x="2682875" y="2782888"/>
            <a:ext cx="349250" cy="366712"/>
          </a:xfrm>
          <a:prstGeom prst="rect">
            <a:avLst/>
          </a:prstGeom>
          <a:noFill/>
          <a:ln w="9525">
            <a:noFill/>
            <a:miter lim="800000"/>
            <a:headEnd/>
            <a:tailEnd/>
          </a:ln>
        </p:spPr>
        <p:txBody>
          <a:bodyPr wrap="none">
            <a:spAutoFit/>
          </a:bodyPr>
          <a:lstStyle/>
          <a:p>
            <a:r>
              <a:rPr lang="en-US"/>
              <a:t>C</a:t>
            </a:r>
          </a:p>
        </p:txBody>
      </p:sp>
      <p:sp>
        <p:nvSpPr>
          <p:cNvPr id="18450" name="Text Box 18"/>
          <p:cNvSpPr txBox="1">
            <a:spLocks noChangeArrowheads="1"/>
          </p:cNvSpPr>
          <p:nvPr/>
        </p:nvSpPr>
        <p:spPr bwMode="auto">
          <a:xfrm>
            <a:off x="3521075" y="2249488"/>
            <a:ext cx="349250" cy="366712"/>
          </a:xfrm>
          <a:prstGeom prst="rect">
            <a:avLst/>
          </a:prstGeom>
          <a:noFill/>
          <a:ln w="9525">
            <a:noFill/>
            <a:miter lim="800000"/>
            <a:headEnd/>
            <a:tailEnd/>
          </a:ln>
        </p:spPr>
        <p:txBody>
          <a:bodyPr wrap="none">
            <a:spAutoFit/>
          </a:bodyPr>
          <a:lstStyle/>
          <a:p>
            <a:r>
              <a:rPr lang="en-US"/>
              <a:t>D</a:t>
            </a:r>
          </a:p>
        </p:txBody>
      </p:sp>
      <p:sp>
        <p:nvSpPr>
          <p:cNvPr id="18451" name="Text Box 19"/>
          <p:cNvSpPr txBox="1">
            <a:spLocks noChangeArrowheads="1"/>
          </p:cNvSpPr>
          <p:nvPr/>
        </p:nvSpPr>
        <p:spPr bwMode="auto">
          <a:xfrm>
            <a:off x="6188075" y="2630488"/>
            <a:ext cx="336550" cy="366712"/>
          </a:xfrm>
          <a:prstGeom prst="rect">
            <a:avLst/>
          </a:prstGeom>
          <a:noFill/>
          <a:ln w="9525">
            <a:noFill/>
            <a:miter lim="800000"/>
            <a:headEnd/>
            <a:tailEnd/>
          </a:ln>
        </p:spPr>
        <p:txBody>
          <a:bodyPr wrap="none">
            <a:spAutoFit/>
          </a:bodyPr>
          <a:lstStyle/>
          <a:p>
            <a:r>
              <a:rPr lang="en-US"/>
              <a:t>E</a:t>
            </a:r>
          </a:p>
        </p:txBody>
      </p:sp>
      <p:sp>
        <p:nvSpPr>
          <p:cNvPr id="18452" name="Text Box 20"/>
          <p:cNvSpPr txBox="1">
            <a:spLocks noChangeArrowheads="1"/>
          </p:cNvSpPr>
          <p:nvPr/>
        </p:nvSpPr>
        <p:spPr bwMode="auto">
          <a:xfrm>
            <a:off x="3657600" y="5410200"/>
            <a:ext cx="1695450" cy="366713"/>
          </a:xfrm>
          <a:prstGeom prst="rect">
            <a:avLst/>
          </a:prstGeom>
          <a:noFill/>
          <a:ln w="9525">
            <a:noFill/>
            <a:miter lim="800000"/>
            <a:headEnd/>
            <a:tailEnd/>
          </a:ln>
        </p:spPr>
        <p:txBody>
          <a:bodyPr wrap="none">
            <a:spAutoFit/>
          </a:bodyPr>
          <a:lstStyle/>
          <a:p>
            <a:r>
              <a:rPr lang="en-US"/>
              <a:t>An intersection</a:t>
            </a:r>
          </a:p>
        </p:txBody>
      </p:sp>
      <p:grpSp>
        <p:nvGrpSpPr>
          <p:cNvPr id="2" name="Group 21"/>
          <p:cNvGrpSpPr>
            <a:grpSpLocks/>
          </p:cNvGrpSpPr>
          <p:nvPr/>
        </p:nvGrpSpPr>
        <p:grpSpPr bwMode="auto">
          <a:xfrm>
            <a:off x="914400" y="2667000"/>
            <a:ext cx="4343400" cy="2133600"/>
            <a:chOff x="576" y="1680"/>
            <a:chExt cx="2736" cy="1344"/>
          </a:xfrm>
        </p:grpSpPr>
        <p:grpSp>
          <p:nvGrpSpPr>
            <p:cNvPr id="3" name="Group 22"/>
            <p:cNvGrpSpPr>
              <a:grpSpLocks/>
            </p:cNvGrpSpPr>
            <p:nvPr/>
          </p:nvGrpSpPr>
          <p:grpSpPr bwMode="auto">
            <a:xfrm>
              <a:off x="1968" y="1872"/>
              <a:ext cx="1344" cy="1152"/>
              <a:chOff x="1968" y="1872"/>
              <a:chExt cx="1344" cy="1152"/>
            </a:xfrm>
          </p:grpSpPr>
          <p:sp>
            <p:nvSpPr>
              <p:cNvPr id="18462" name="Freeform 23"/>
              <p:cNvSpPr>
                <a:spLocks/>
              </p:cNvSpPr>
              <p:nvPr/>
            </p:nvSpPr>
            <p:spPr bwMode="auto">
              <a:xfrm>
                <a:off x="2208" y="2592"/>
                <a:ext cx="1056" cy="432"/>
              </a:xfrm>
              <a:custGeom>
                <a:avLst/>
                <a:gdLst>
                  <a:gd name="T0" fmla="*/ 846 w 1104"/>
                  <a:gd name="T1" fmla="*/ 235 h 488"/>
                  <a:gd name="T2" fmla="*/ 552 w 1104"/>
                  <a:gd name="T3" fmla="*/ 4 h 488"/>
                  <a:gd name="T4" fmla="*/ 0 w 1104"/>
                  <a:gd name="T5" fmla="*/ 212 h 488"/>
                  <a:gd name="T6" fmla="*/ 0 60000 65536"/>
                  <a:gd name="T7" fmla="*/ 0 60000 65536"/>
                  <a:gd name="T8" fmla="*/ 0 60000 65536"/>
                  <a:gd name="T9" fmla="*/ 0 w 1104"/>
                  <a:gd name="T10" fmla="*/ 0 h 488"/>
                  <a:gd name="T11" fmla="*/ 1104 w 1104"/>
                  <a:gd name="T12" fmla="*/ 488 h 488"/>
                </a:gdLst>
                <a:ahLst/>
                <a:cxnLst>
                  <a:cxn ang="T6">
                    <a:pos x="T0" y="T1"/>
                  </a:cxn>
                  <a:cxn ang="T7">
                    <a:pos x="T2" y="T3"/>
                  </a:cxn>
                  <a:cxn ang="T8">
                    <a:pos x="T4" y="T5"/>
                  </a:cxn>
                </a:cxnLst>
                <a:rect l="T9" t="T10" r="T11" b="T12"/>
                <a:pathLst>
                  <a:path w="1104" h="488">
                    <a:moveTo>
                      <a:pt x="1104" y="488"/>
                    </a:moveTo>
                    <a:cubicBezTo>
                      <a:pt x="1004" y="252"/>
                      <a:pt x="904" y="16"/>
                      <a:pt x="720" y="8"/>
                    </a:cubicBezTo>
                    <a:cubicBezTo>
                      <a:pt x="536" y="0"/>
                      <a:pt x="268" y="220"/>
                      <a:pt x="0" y="440"/>
                    </a:cubicBezTo>
                  </a:path>
                </a:pathLst>
              </a:custGeom>
              <a:noFill/>
              <a:ln w="38100">
                <a:solidFill>
                  <a:srgbClr val="009900"/>
                </a:solidFill>
                <a:round/>
                <a:headEnd/>
                <a:tailEnd type="triangle" w="med" len="med"/>
              </a:ln>
            </p:spPr>
            <p:txBody>
              <a:bodyPr/>
              <a:lstStyle/>
              <a:p>
                <a:endParaRPr lang="en-GB"/>
              </a:p>
            </p:txBody>
          </p:sp>
          <p:sp>
            <p:nvSpPr>
              <p:cNvPr id="18463" name="Freeform 24"/>
              <p:cNvSpPr>
                <a:spLocks/>
              </p:cNvSpPr>
              <p:nvPr/>
            </p:nvSpPr>
            <p:spPr bwMode="auto">
              <a:xfrm>
                <a:off x="1968" y="1872"/>
                <a:ext cx="1344" cy="1104"/>
              </a:xfrm>
              <a:custGeom>
                <a:avLst/>
                <a:gdLst>
                  <a:gd name="T0" fmla="*/ 1344 w 1344"/>
                  <a:gd name="T1" fmla="*/ 1104 h 1104"/>
                  <a:gd name="T2" fmla="*/ 1008 w 1344"/>
                  <a:gd name="T3" fmla="*/ 624 h 1104"/>
                  <a:gd name="T4" fmla="*/ 0 w 1344"/>
                  <a:gd name="T5" fmla="*/ 0 h 1104"/>
                  <a:gd name="T6" fmla="*/ 0 60000 65536"/>
                  <a:gd name="T7" fmla="*/ 0 60000 65536"/>
                  <a:gd name="T8" fmla="*/ 0 60000 65536"/>
                  <a:gd name="T9" fmla="*/ 0 w 1344"/>
                  <a:gd name="T10" fmla="*/ 0 h 1104"/>
                  <a:gd name="T11" fmla="*/ 1344 w 1344"/>
                  <a:gd name="T12" fmla="*/ 1104 h 1104"/>
                </a:gdLst>
                <a:ahLst/>
                <a:cxnLst>
                  <a:cxn ang="T6">
                    <a:pos x="T0" y="T1"/>
                  </a:cxn>
                  <a:cxn ang="T7">
                    <a:pos x="T2" y="T3"/>
                  </a:cxn>
                  <a:cxn ang="T8">
                    <a:pos x="T4" y="T5"/>
                  </a:cxn>
                </a:cxnLst>
                <a:rect l="T9" t="T10" r="T11" b="T12"/>
                <a:pathLst>
                  <a:path w="1344" h="1104">
                    <a:moveTo>
                      <a:pt x="1344" y="1104"/>
                    </a:moveTo>
                    <a:cubicBezTo>
                      <a:pt x="1288" y="956"/>
                      <a:pt x="1232" y="808"/>
                      <a:pt x="1008" y="624"/>
                    </a:cubicBezTo>
                    <a:cubicBezTo>
                      <a:pt x="784" y="440"/>
                      <a:pt x="392" y="220"/>
                      <a:pt x="0" y="0"/>
                    </a:cubicBezTo>
                  </a:path>
                </a:pathLst>
              </a:custGeom>
              <a:noFill/>
              <a:ln w="38100">
                <a:solidFill>
                  <a:srgbClr val="009900"/>
                </a:solidFill>
                <a:round/>
                <a:headEnd/>
                <a:tailEnd type="triangle" w="med" len="med"/>
              </a:ln>
            </p:spPr>
            <p:txBody>
              <a:bodyPr/>
              <a:lstStyle/>
              <a:p>
                <a:endParaRPr lang="en-GB"/>
              </a:p>
            </p:txBody>
          </p:sp>
        </p:grpSp>
        <p:sp>
          <p:nvSpPr>
            <p:cNvPr id="18461" name="Text Box 25"/>
            <p:cNvSpPr txBox="1">
              <a:spLocks noChangeArrowheads="1"/>
            </p:cNvSpPr>
            <p:nvPr/>
          </p:nvSpPr>
          <p:spPr bwMode="auto">
            <a:xfrm>
              <a:off x="576" y="1680"/>
              <a:ext cx="684" cy="231"/>
            </a:xfrm>
            <a:prstGeom prst="rect">
              <a:avLst/>
            </a:prstGeom>
            <a:noFill/>
            <a:ln w="9525">
              <a:noFill/>
              <a:miter lim="800000"/>
              <a:headEnd/>
              <a:tailEnd/>
            </a:ln>
          </p:spPr>
          <p:txBody>
            <a:bodyPr wrap="none">
              <a:spAutoFit/>
            </a:bodyPr>
            <a:lstStyle/>
            <a:p>
              <a:r>
                <a:rPr lang="en-US">
                  <a:solidFill>
                    <a:srgbClr val="009900"/>
                  </a:solidFill>
                </a:rPr>
                <a:t>AB &amp; AC</a:t>
              </a:r>
            </a:p>
          </p:txBody>
        </p:sp>
      </p:grpSp>
      <p:grpSp>
        <p:nvGrpSpPr>
          <p:cNvPr id="4" name="Group 26"/>
          <p:cNvGrpSpPr>
            <a:grpSpLocks/>
          </p:cNvGrpSpPr>
          <p:nvPr/>
        </p:nvGrpSpPr>
        <p:grpSpPr bwMode="auto">
          <a:xfrm>
            <a:off x="914400" y="2590800"/>
            <a:ext cx="4953000" cy="2209800"/>
            <a:chOff x="576" y="1632"/>
            <a:chExt cx="3120" cy="1392"/>
          </a:xfrm>
        </p:grpSpPr>
        <p:grpSp>
          <p:nvGrpSpPr>
            <p:cNvPr id="5" name="Group 27"/>
            <p:cNvGrpSpPr>
              <a:grpSpLocks/>
            </p:cNvGrpSpPr>
            <p:nvPr/>
          </p:nvGrpSpPr>
          <p:grpSpPr bwMode="auto">
            <a:xfrm>
              <a:off x="2256" y="1632"/>
              <a:ext cx="1440" cy="1392"/>
              <a:chOff x="2256" y="1632"/>
              <a:chExt cx="1440" cy="1392"/>
            </a:xfrm>
          </p:grpSpPr>
          <p:sp>
            <p:nvSpPr>
              <p:cNvPr id="18458" name="Freeform 28"/>
              <p:cNvSpPr>
                <a:spLocks/>
              </p:cNvSpPr>
              <p:nvPr/>
            </p:nvSpPr>
            <p:spPr bwMode="auto">
              <a:xfrm>
                <a:off x="2448" y="1632"/>
                <a:ext cx="912" cy="1296"/>
              </a:xfrm>
              <a:custGeom>
                <a:avLst/>
                <a:gdLst>
                  <a:gd name="T0" fmla="*/ 912 w 912"/>
                  <a:gd name="T1" fmla="*/ 1296 h 1296"/>
                  <a:gd name="T2" fmla="*/ 624 w 912"/>
                  <a:gd name="T3" fmla="*/ 768 h 1296"/>
                  <a:gd name="T4" fmla="*/ 0 w 912"/>
                  <a:gd name="T5" fmla="*/ 0 h 1296"/>
                  <a:gd name="T6" fmla="*/ 0 60000 65536"/>
                  <a:gd name="T7" fmla="*/ 0 60000 65536"/>
                  <a:gd name="T8" fmla="*/ 0 60000 65536"/>
                  <a:gd name="T9" fmla="*/ 0 w 912"/>
                  <a:gd name="T10" fmla="*/ 0 h 1296"/>
                  <a:gd name="T11" fmla="*/ 912 w 912"/>
                  <a:gd name="T12" fmla="*/ 1296 h 1296"/>
                </a:gdLst>
                <a:ahLst/>
                <a:cxnLst>
                  <a:cxn ang="T6">
                    <a:pos x="T0" y="T1"/>
                  </a:cxn>
                  <a:cxn ang="T7">
                    <a:pos x="T2" y="T3"/>
                  </a:cxn>
                  <a:cxn ang="T8">
                    <a:pos x="T4" y="T5"/>
                  </a:cxn>
                </a:cxnLst>
                <a:rect l="T9" t="T10" r="T11" b="T12"/>
                <a:pathLst>
                  <a:path w="912" h="1296">
                    <a:moveTo>
                      <a:pt x="912" y="1296"/>
                    </a:moveTo>
                    <a:cubicBezTo>
                      <a:pt x="844" y="1140"/>
                      <a:pt x="776" y="984"/>
                      <a:pt x="624" y="768"/>
                    </a:cubicBezTo>
                    <a:cubicBezTo>
                      <a:pt x="472" y="552"/>
                      <a:pt x="236" y="276"/>
                      <a:pt x="0" y="0"/>
                    </a:cubicBezTo>
                  </a:path>
                </a:pathLst>
              </a:custGeom>
              <a:noFill/>
              <a:ln w="38100">
                <a:solidFill>
                  <a:srgbClr val="FF0000"/>
                </a:solidFill>
                <a:round/>
                <a:headEnd/>
                <a:tailEnd type="triangle" w="med" len="med"/>
              </a:ln>
            </p:spPr>
            <p:txBody>
              <a:bodyPr/>
              <a:lstStyle/>
              <a:p>
                <a:endParaRPr lang="en-GB"/>
              </a:p>
            </p:txBody>
          </p:sp>
          <p:sp>
            <p:nvSpPr>
              <p:cNvPr id="18459" name="Line 29"/>
              <p:cNvSpPr>
                <a:spLocks noChangeShapeType="1"/>
              </p:cNvSpPr>
              <p:nvPr/>
            </p:nvSpPr>
            <p:spPr bwMode="auto">
              <a:xfrm flipH="1">
                <a:off x="2256" y="2016"/>
                <a:ext cx="1440" cy="1008"/>
              </a:xfrm>
              <a:prstGeom prst="line">
                <a:avLst/>
              </a:prstGeom>
              <a:noFill/>
              <a:ln w="38100">
                <a:solidFill>
                  <a:srgbClr val="FF0000"/>
                </a:solidFill>
                <a:round/>
                <a:headEnd/>
                <a:tailEnd type="triangle" w="med" len="med"/>
              </a:ln>
            </p:spPr>
            <p:txBody>
              <a:bodyPr/>
              <a:lstStyle/>
              <a:p>
                <a:endParaRPr lang="en-GB"/>
              </a:p>
            </p:txBody>
          </p:sp>
        </p:grpSp>
        <p:sp>
          <p:nvSpPr>
            <p:cNvPr id="18457" name="Text Box 30"/>
            <p:cNvSpPr txBox="1">
              <a:spLocks noChangeArrowheads="1"/>
            </p:cNvSpPr>
            <p:nvPr/>
          </p:nvSpPr>
          <p:spPr bwMode="auto">
            <a:xfrm>
              <a:off x="576" y="2064"/>
              <a:ext cx="684" cy="231"/>
            </a:xfrm>
            <a:prstGeom prst="rect">
              <a:avLst/>
            </a:prstGeom>
            <a:noFill/>
            <a:ln w="9525">
              <a:noFill/>
              <a:miter lim="800000"/>
              <a:headEnd/>
              <a:tailEnd/>
            </a:ln>
          </p:spPr>
          <p:txBody>
            <a:bodyPr wrap="none">
              <a:spAutoFit/>
            </a:bodyPr>
            <a:lstStyle/>
            <a:p>
              <a:r>
                <a:rPr lang="en-US">
                  <a:solidFill>
                    <a:srgbClr val="FF0000"/>
                  </a:solidFill>
                </a:rPr>
                <a:t>AD &amp; EB</a:t>
              </a:r>
            </a:p>
          </p:txBody>
        </p:sp>
      </p:grpSp>
      <p:sp>
        <p:nvSpPr>
          <p:cNvPr id="18455" name="AutoShape 31"/>
          <p:cNvSpPr>
            <a:spLocks noChangeArrowheads="1"/>
          </p:cNvSpPr>
          <p:nvPr/>
        </p:nvSpPr>
        <p:spPr bwMode="auto">
          <a:xfrm>
            <a:off x="1066800" y="3048000"/>
            <a:ext cx="838200" cy="8382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noFill/>
          <a:ln w="9525">
            <a:solidFill>
              <a:srgbClr val="FF0000"/>
            </a:solidFill>
            <a:miter lim="800000"/>
            <a:headEnd/>
            <a:tailEnd/>
          </a:ln>
        </p:spPr>
        <p:txBody>
          <a:bodyPr wrap="none" anchor="ctr"/>
          <a:lstStyle/>
          <a:p>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noChangeAspect="1"/>
          </p:cNvGraphicFramePr>
          <p:nvPr/>
        </p:nvGraphicFramePr>
        <p:xfrm>
          <a:off x="2057400" y="533400"/>
          <a:ext cx="5105400" cy="5133975"/>
        </p:xfrm>
        <a:graphic>
          <a:graphicData uri="http://schemas.openxmlformats.org/presentationml/2006/ole">
            <mc:AlternateContent xmlns:mc="http://schemas.openxmlformats.org/markup-compatibility/2006">
              <mc:Choice xmlns:v="urn:schemas-microsoft-com:vml" Requires="v">
                <p:oleObj spid="_x0000_s1027" name="Clip" r:id="rId3" imgW="2273040" imgH="2286720" progId="">
                  <p:embed/>
                </p:oleObj>
              </mc:Choice>
              <mc:Fallback>
                <p:oleObj name="Clip" r:id="rId3" imgW="2273040" imgH="228672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533400"/>
                        <a:ext cx="5105400" cy="513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89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subTitle" idx="1"/>
          </p:nvPr>
        </p:nvSpPr>
        <p:spPr>
          <a:xfrm>
            <a:off x="0" y="762000"/>
            <a:ext cx="9144000" cy="1066800"/>
          </a:xfrm>
        </p:spPr>
        <p:txBody>
          <a:bodyPr/>
          <a:lstStyle/>
          <a:p>
            <a:pPr algn="l" eaLnBrk="1" hangingPunct="1">
              <a:defRPr/>
            </a:pPr>
            <a:r>
              <a:rPr lang="en-US" b="1" smtClean="0">
                <a:effectLst>
                  <a:outerShdw blurRad="38100" dist="38100" dir="2700000" algn="tl">
                    <a:srgbClr val="C0C0C0"/>
                  </a:outerShdw>
                </a:effectLst>
              </a:rPr>
              <a:t>Using a model to solve a complicated traffic light problem</a:t>
            </a:r>
          </a:p>
        </p:txBody>
      </p:sp>
      <p:sp>
        <p:nvSpPr>
          <p:cNvPr id="19459" name="Rectangle 3"/>
          <p:cNvSpPr>
            <a:spLocks noChangeArrowheads="1"/>
          </p:cNvSpPr>
          <p:nvPr/>
        </p:nvSpPr>
        <p:spPr bwMode="auto">
          <a:xfrm>
            <a:off x="0" y="2133600"/>
            <a:ext cx="9144000" cy="3305175"/>
          </a:xfrm>
          <a:prstGeom prst="rect">
            <a:avLst/>
          </a:prstGeom>
          <a:noFill/>
          <a:ln w="9525">
            <a:noFill/>
            <a:miter lim="800000"/>
            <a:headEnd/>
            <a:tailEnd/>
          </a:ln>
        </p:spPr>
        <p:txBody>
          <a:bodyPr>
            <a:spAutoFit/>
          </a:bodyPr>
          <a:lstStyle/>
          <a:p>
            <a:pPr>
              <a:lnSpc>
                <a:spcPct val="80000"/>
              </a:lnSpc>
            </a:pPr>
            <a:r>
              <a:rPr lang="en-US" sz="2400" b="1"/>
              <a:t>SOLUTION:</a:t>
            </a:r>
          </a:p>
          <a:p>
            <a:pPr>
              <a:lnSpc>
                <a:spcPct val="80000"/>
              </a:lnSpc>
            </a:pPr>
            <a:endParaRPr lang="en-US" sz="2400" b="1"/>
          </a:p>
          <a:p>
            <a:pPr>
              <a:lnSpc>
                <a:spcPct val="80000"/>
              </a:lnSpc>
              <a:buFontTx/>
              <a:buChar char="•"/>
            </a:pPr>
            <a:r>
              <a:rPr lang="en-US" sz="2400"/>
              <a:t> We model the problem using a structure called graph </a:t>
            </a:r>
            <a:r>
              <a:rPr lang="en-US" sz="2400" i="1"/>
              <a:t>G(V,E)</a:t>
            </a:r>
            <a:r>
              <a:rPr lang="en-US" sz="2400"/>
              <a:t>.</a:t>
            </a:r>
          </a:p>
          <a:p>
            <a:pPr>
              <a:lnSpc>
                <a:spcPct val="80000"/>
              </a:lnSpc>
              <a:buFontTx/>
              <a:buChar char="•"/>
            </a:pPr>
            <a:endParaRPr lang="en-US" sz="2400"/>
          </a:p>
          <a:p>
            <a:pPr>
              <a:lnSpc>
                <a:spcPct val="80000"/>
              </a:lnSpc>
              <a:buFontTx/>
              <a:buChar char="•"/>
            </a:pPr>
            <a:r>
              <a:rPr lang="en-US" sz="2400"/>
              <a:t> A graph consists of a set of points called </a:t>
            </a:r>
            <a:r>
              <a:rPr lang="en-US" sz="2400" i="1"/>
              <a:t>vertices</a:t>
            </a:r>
            <a:r>
              <a:rPr lang="en-US" sz="2400"/>
              <a:t>, and lines connecting the points, called </a:t>
            </a:r>
            <a:r>
              <a:rPr lang="en-US" sz="2400" i="1"/>
              <a:t>edges</a:t>
            </a:r>
            <a:r>
              <a:rPr lang="en-US" sz="2400"/>
              <a:t>.</a:t>
            </a:r>
          </a:p>
          <a:p>
            <a:pPr>
              <a:lnSpc>
                <a:spcPct val="80000"/>
              </a:lnSpc>
              <a:buFontTx/>
              <a:buChar char="•"/>
            </a:pPr>
            <a:endParaRPr lang="en-US" sz="2400"/>
          </a:p>
          <a:p>
            <a:pPr>
              <a:lnSpc>
                <a:spcPct val="80000"/>
              </a:lnSpc>
              <a:buFontTx/>
              <a:buChar char="•"/>
            </a:pPr>
            <a:r>
              <a:rPr lang="en-US" sz="2400"/>
              <a:t>Drawing a graph such that the vertices represent turns.</a:t>
            </a:r>
          </a:p>
          <a:p>
            <a:pPr>
              <a:lnSpc>
                <a:spcPct val="80000"/>
              </a:lnSpc>
              <a:buFontTx/>
              <a:buChar char="•"/>
            </a:pPr>
            <a:endParaRPr lang="en-US" sz="2400"/>
          </a:p>
          <a:p>
            <a:pPr>
              <a:lnSpc>
                <a:spcPct val="80000"/>
              </a:lnSpc>
              <a:buFontTx/>
              <a:buChar char="•"/>
            </a:pPr>
            <a:r>
              <a:rPr lang="en-US" sz="2400"/>
              <a:t> Edges between those turns that can NOT be performed simultaneously.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subTitle" idx="1"/>
          </p:nvPr>
        </p:nvSpPr>
        <p:spPr>
          <a:xfrm>
            <a:off x="0" y="762000"/>
            <a:ext cx="9144000" cy="1066800"/>
          </a:xfrm>
        </p:spPr>
        <p:txBody>
          <a:bodyPr/>
          <a:lstStyle/>
          <a:p>
            <a:pPr algn="l" eaLnBrk="1" hangingPunct="1">
              <a:defRPr/>
            </a:pPr>
            <a:r>
              <a:rPr lang="en-US" b="1" smtClean="0">
                <a:effectLst>
                  <a:outerShdw blurRad="38100" dist="38100" dir="2700000" algn="tl">
                    <a:srgbClr val="C0C0C0"/>
                  </a:outerShdw>
                </a:effectLst>
              </a:rPr>
              <a:t>Using a model to solve a complicated traffic light problem</a:t>
            </a:r>
          </a:p>
        </p:txBody>
      </p:sp>
      <p:sp>
        <p:nvSpPr>
          <p:cNvPr id="20483" name="Line 3"/>
          <p:cNvSpPr>
            <a:spLocks noChangeShapeType="1"/>
          </p:cNvSpPr>
          <p:nvPr/>
        </p:nvSpPr>
        <p:spPr bwMode="auto">
          <a:xfrm>
            <a:off x="1006475" y="2249488"/>
            <a:ext cx="838200" cy="990600"/>
          </a:xfrm>
          <a:prstGeom prst="line">
            <a:avLst/>
          </a:prstGeom>
          <a:noFill/>
          <a:ln w="9525">
            <a:solidFill>
              <a:schemeClr val="tx1"/>
            </a:solidFill>
            <a:round/>
            <a:headEnd/>
            <a:tailEnd/>
          </a:ln>
        </p:spPr>
        <p:txBody>
          <a:bodyPr/>
          <a:lstStyle/>
          <a:p>
            <a:endParaRPr lang="en-GB"/>
          </a:p>
        </p:txBody>
      </p:sp>
      <p:sp>
        <p:nvSpPr>
          <p:cNvPr id="20484" name="Line 4"/>
          <p:cNvSpPr>
            <a:spLocks noChangeShapeType="1"/>
          </p:cNvSpPr>
          <p:nvPr/>
        </p:nvSpPr>
        <p:spPr bwMode="auto">
          <a:xfrm flipH="1" flipV="1">
            <a:off x="549275" y="2478088"/>
            <a:ext cx="1295400" cy="762000"/>
          </a:xfrm>
          <a:prstGeom prst="line">
            <a:avLst/>
          </a:prstGeom>
          <a:noFill/>
          <a:ln w="9525">
            <a:solidFill>
              <a:schemeClr val="tx1"/>
            </a:solidFill>
            <a:round/>
            <a:headEnd/>
            <a:tailEnd/>
          </a:ln>
        </p:spPr>
        <p:txBody>
          <a:bodyPr/>
          <a:lstStyle/>
          <a:p>
            <a:endParaRPr lang="en-GB"/>
          </a:p>
        </p:txBody>
      </p:sp>
      <p:sp>
        <p:nvSpPr>
          <p:cNvPr id="20485" name="Line 5"/>
          <p:cNvSpPr>
            <a:spLocks noChangeShapeType="1"/>
          </p:cNvSpPr>
          <p:nvPr/>
        </p:nvSpPr>
        <p:spPr bwMode="auto">
          <a:xfrm>
            <a:off x="320675" y="2859088"/>
            <a:ext cx="1371600" cy="838200"/>
          </a:xfrm>
          <a:prstGeom prst="line">
            <a:avLst/>
          </a:prstGeom>
          <a:noFill/>
          <a:ln w="9525">
            <a:solidFill>
              <a:schemeClr val="tx1"/>
            </a:solidFill>
            <a:round/>
            <a:headEnd/>
            <a:tailEnd/>
          </a:ln>
        </p:spPr>
        <p:txBody>
          <a:bodyPr/>
          <a:lstStyle/>
          <a:p>
            <a:endParaRPr lang="en-GB"/>
          </a:p>
        </p:txBody>
      </p:sp>
      <p:sp>
        <p:nvSpPr>
          <p:cNvPr id="20486" name="Line 6"/>
          <p:cNvSpPr>
            <a:spLocks noChangeShapeType="1"/>
          </p:cNvSpPr>
          <p:nvPr/>
        </p:nvSpPr>
        <p:spPr bwMode="auto">
          <a:xfrm flipH="1">
            <a:off x="549275" y="3697288"/>
            <a:ext cx="1143000" cy="762000"/>
          </a:xfrm>
          <a:prstGeom prst="line">
            <a:avLst/>
          </a:prstGeom>
          <a:noFill/>
          <a:ln w="9525">
            <a:solidFill>
              <a:schemeClr val="tx1"/>
            </a:solidFill>
            <a:round/>
            <a:headEnd/>
            <a:tailEnd/>
          </a:ln>
        </p:spPr>
        <p:txBody>
          <a:bodyPr/>
          <a:lstStyle/>
          <a:p>
            <a:endParaRPr lang="en-GB"/>
          </a:p>
        </p:txBody>
      </p:sp>
      <p:sp>
        <p:nvSpPr>
          <p:cNvPr id="20487" name="Line 7"/>
          <p:cNvSpPr>
            <a:spLocks noChangeShapeType="1"/>
          </p:cNvSpPr>
          <p:nvPr/>
        </p:nvSpPr>
        <p:spPr bwMode="auto">
          <a:xfrm flipV="1">
            <a:off x="777875" y="3849688"/>
            <a:ext cx="1295400" cy="914400"/>
          </a:xfrm>
          <a:prstGeom prst="line">
            <a:avLst/>
          </a:prstGeom>
          <a:noFill/>
          <a:ln w="9525">
            <a:solidFill>
              <a:schemeClr val="tx1"/>
            </a:solidFill>
            <a:round/>
            <a:headEnd/>
            <a:tailEnd/>
          </a:ln>
        </p:spPr>
        <p:txBody>
          <a:bodyPr/>
          <a:lstStyle/>
          <a:p>
            <a:endParaRPr lang="en-GB"/>
          </a:p>
        </p:txBody>
      </p:sp>
      <p:sp>
        <p:nvSpPr>
          <p:cNvPr id="20488" name="Line 8"/>
          <p:cNvSpPr>
            <a:spLocks noChangeShapeType="1"/>
          </p:cNvSpPr>
          <p:nvPr/>
        </p:nvSpPr>
        <p:spPr bwMode="auto">
          <a:xfrm>
            <a:off x="2073275" y="3849688"/>
            <a:ext cx="914400" cy="1143000"/>
          </a:xfrm>
          <a:prstGeom prst="line">
            <a:avLst/>
          </a:prstGeom>
          <a:noFill/>
          <a:ln w="9525">
            <a:solidFill>
              <a:schemeClr val="tx1"/>
            </a:solidFill>
            <a:round/>
            <a:headEnd/>
            <a:tailEnd/>
          </a:ln>
        </p:spPr>
        <p:txBody>
          <a:bodyPr/>
          <a:lstStyle/>
          <a:p>
            <a:endParaRPr lang="en-GB"/>
          </a:p>
        </p:txBody>
      </p:sp>
      <p:sp>
        <p:nvSpPr>
          <p:cNvPr id="20489" name="Line 9"/>
          <p:cNvSpPr>
            <a:spLocks noChangeShapeType="1"/>
          </p:cNvSpPr>
          <p:nvPr/>
        </p:nvSpPr>
        <p:spPr bwMode="auto">
          <a:xfrm>
            <a:off x="1387475" y="2020888"/>
            <a:ext cx="914400" cy="1143000"/>
          </a:xfrm>
          <a:prstGeom prst="line">
            <a:avLst/>
          </a:prstGeom>
          <a:noFill/>
          <a:ln w="9525">
            <a:solidFill>
              <a:schemeClr val="tx1"/>
            </a:solidFill>
            <a:round/>
            <a:headEnd/>
            <a:tailEnd/>
          </a:ln>
        </p:spPr>
        <p:txBody>
          <a:bodyPr/>
          <a:lstStyle/>
          <a:p>
            <a:endParaRPr lang="en-GB"/>
          </a:p>
        </p:txBody>
      </p:sp>
      <p:sp>
        <p:nvSpPr>
          <p:cNvPr id="20490" name="Line 10"/>
          <p:cNvSpPr>
            <a:spLocks noChangeShapeType="1"/>
          </p:cNvSpPr>
          <p:nvPr/>
        </p:nvSpPr>
        <p:spPr bwMode="auto">
          <a:xfrm flipV="1">
            <a:off x="2301875" y="2325688"/>
            <a:ext cx="1295400" cy="838200"/>
          </a:xfrm>
          <a:prstGeom prst="line">
            <a:avLst/>
          </a:prstGeom>
          <a:noFill/>
          <a:ln w="9525">
            <a:solidFill>
              <a:schemeClr val="tx1"/>
            </a:solidFill>
            <a:round/>
            <a:headEnd/>
            <a:tailEnd/>
          </a:ln>
        </p:spPr>
        <p:txBody>
          <a:bodyPr/>
          <a:lstStyle/>
          <a:p>
            <a:endParaRPr lang="en-GB"/>
          </a:p>
        </p:txBody>
      </p:sp>
      <p:sp>
        <p:nvSpPr>
          <p:cNvPr id="20491" name="Line 11"/>
          <p:cNvSpPr>
            <a:spLocks noChangeShapeType="1"/>
          </p:cNvSpPr>
          <p:nvPr/>
        </p:nvSpPr>
        <p:spPr bwMode="auto">
          <a:xfrm flipV="1">
            <a:off x="2454275" y="2630488"/>
            <a:ext cx="1371600" cy="914400"/>
          </a:xfrm>
          <a:prstGeom prst="line">
            <a:avLst/>
          </a:prstGeom>
          <a:noFill/>
          <a:ln w="9525">
            <a:solidFill>
              <a:schemeClr val="tx1"/>
            </a:solidFill>
            <a:round/>
            <a:headEnd/>
            <a:tailEnd/>
          </a:ln>
        </p:spPr>
        <p:txBody>
          <a:bodyPr/>
          <a:lstStyle/>
          <a:p>
            <a:endParaRPr lang="en-GB"/>
          </a:p>
        </p:txBody>
      </p:sp>
      <p:sp>
        <p:nvSpPr>
          <p:cNvPr id="20492" name="Line 12"/>
          <p:cNvSpPr>
            <a:spLocks noChangeShapeType="1"/>
          </p:cNvSpPr>
          <p:nvPr/>
        </p:nvSpPr>
        <p:spPr bwMode="auto">
          <a:xfrm>
            <a:off x="2454275" y="3544888"/>
            <a:ext cx="990600" cy="1219200"/>
          </a:xfrm>
          <a:prstGeom prst="line">
            <a:avLst/>
          </a:prstGeom>
          <a:noFill/>
          <a:ln w="9525">
            <a:solidFill>
              <a:schemeClr val="tx1"/>
            </a:solidFill>
            <a:round/>
            <a:headEnd/>
            <a:tailEnd/>
          </a:ln>
        </p:spPr>
        <p:txBody>
          <a:bodyPr/>
          <a:lstStyle/>
          <a:p>
            <a:endParaRPr lang="en-GB"/>
          </a:p>
        </p:txBody>
      </p:sp>
      <p:sp>
        <p:nvSpPr>
          <p:cNvPr id="20493" name="Line 13"/>
          <p:cNvSpPr>
            <a:spLocks noChangeShapeType="1"/>
          </p:cNvSpPr>
          <p:nvPr/>
        </p:nvSpPr>
        <p:spPr bwMode="auto">
          <a:xfrm flipH="1" flipV="1">
            <a:off x="777875" y="2859088"/>
            <a:ext cx="914400" cy="533400"/>
          </a:xfrm>
          <a:prstGeom prst="line">
            <a:avLst/>
          </a:prstGeom>
          <a:noFill/>
          <a:ln w="38100">
            <a:solidFill>
              <a:schemeClr val="tx1"/>
            </a:solidFill>
            <a:round/>
            <a:headEnd/>
            <a:tailEnd type="arrow" w="med" len="med"/>
          </a:ln>
        </p:spPr>
        <p:txBody>
          <a:bodyPr/>
          <a:lstStyle/>
          <a:p>
            <a:endParaRPr lang="en-GB"/>
          </a:p>
        </p:txBody>
      </p:sp>
      <p:sp>
        <p:nvSpPr>
          <p:cNvPr id="20494" name="Line 14"/>
          <p:cNvSpPr>
            <a:spLocks noChangeShapeType="1"/>
          </p:cNvSpPr>
          <p:nvPr/>
        </p:nvSpPr>
        <p:spPr bwMode="auto">
          <a:xfrm flipH="1">
            <a:off x="2530475" y="2706688"/>
            <a:ext cx="762000" cy="533400"/>
          </a:xfrm>
          <a:prstGeom prst="line">
            <a:avLst/>
          </a:prstGeom>
          <a:noFill/>
          <a:ln w="38100">
            <a:solidFill>
              <a:schemeClr val="tx1"/>
            </a:solidFill>
            <a:round/>
            <a:headEnd/>
            <a:tailEnd type="arrow" w="med" len="med"/>
          </a:ln>
        </p:spPr>
        <p:txBody>
          <a:bodyPr/>
          <a:lstStyle/>
          <a:p>
            <a:endParaRPr lang="en-GB"/>
          </a:p>
        </p:txBody>
      </p:sp>
      <p:sp>
        <p:nvSpPr>
          <p:cNvPr id="20495" name="Text Box 15"/>
          <p:cNvSpPr txBox="1">
            <a:spLocks noChangeArrowheads="1"/>
          </p:cNvSpPr>
          <p:nvPr/>
        </p:nvSpPr>
        <p:spPr bwMode="auto">
          <a:xfrm>
            <a:off x="3124200" y="4648200"/>
            <a:ext cx="336550" cy="366713"/>
          </a:xfrm>
          <a:prstGeom prst="rect">
            <a:avLst/>
          </a:prstGeom>
          <a:noFill/>
          <a:ln w="9525">
            <a:noFill/>
            <a:miter lim="800000"/>
            <a:headEnd/>
            <a:tailEnd/>
          </a:ln>
        </p:spPr>
        <p:txBody>
          <a:bodyPr wrap="none">
            <a:spAutoFit/>
          </a:bodyPr>
          <a:lstStyle/>
          <a:p>
            <a:r>
              <a:rPr lang="en-US"/>
              <a:t>A</a:t>
            </a:r>
          </a:p>
        </p:txBody>
      </p:sp>
      <p:sp>
        <p:nvSpPr>
          <p:cNvPr id="20496" name="Text Box 16"/>
          <p:cNvSpPr txBox="1">
            <a:spLocks noChangeArrowheads="1"/>
          </p:cNvSpPr>
          <p:nvPr/>
        </p:nvSpPr>
        <p:spPr bwMode="auto">
          <a:xfrm>
            <a:off x="320675" y="4459288"/>
            <a:ext cx="336550" cy="366712"/>
          </a:xfrm>
          <a:prstGeom prst="rect">
            <a:avLst/>
          </a:prstGeom>
          <a:noFill/>
          <a:ln w="9525">
            <a:noFill/>
            <a:miter lim="800000"/>
            <a:headEnd/>
            <a:tailEnd/>
          </a:ln>
        </p:spPr>
        <p:txBody>
          <a:bodyPr wrap="none">
            <a:spAutoFit/>
          </a:bodyPr>
          <a:lstStyle/>
          <a:p>
            <a:r>
              <a:rPr lang="en-US"/>
              <a:t>B</a:t>
            </a:r>
          </a:p>
        </p:txBody>
      </p:sp>
      <p:sp>
        <p:nvSpPr>
          <p:cNvPr id="20497" name="Text Box 17"/>
          <p:cNvSpPr txBox="1">
            <a:spLocks noChangeArrowheads="1"/>
          </p:cNvSpPr>
          <p:nvPr/>
        </p:nvSpPr>
        <p:spPr bwMode="auto">
          <a:xfrm>
            <a:off x="168275" y="2401888"/>
            <a:ext cx="349250" cy="366712"/>
          </a:xfrm>
          <a:prstGeom prst="rect">
            <a:avLst/>
          </a:prstGeom>
          <a:noFill/>
          <a:ln w="9525">
            <a:noFill/>
            <a:miter lim="800000"/>
            <a:headEnd/>
            <a:tailEnd/>
          </a:ln>
        </p:spPr>
        <p:txBody>
          <a:bodyPr wrap="none">
            <a:spAutoFit/>
          </a:bodyPr>
          <a:lstStyle/>
          <a:p>
            <a:r>
              <a:rPr lang="en-US"/>
              <a:t>C</a:t>
            </a:r>
          </a:p>
        </p:txBody>
      </p:sp>
      <p:sp>
        <p:nvSpPr>
          <p:cNvPr id="20498" name="Text Box 18"/>
          <p:cNvSpPr txBox="1">
            <a:spLocks noChangeArrowheads="1"/>
          </p:cNvSpPr>
          <p:nvPr/>
        </p:nvSpPr>
        <p:spPr bwMode="auto">
          <a:xfrm>
            <a:off x="1006475" y="1868488"/>
            <a:ext cx="349250" cy="366712"/>
          </a:xfrm>
          <a:prstGeom prst="rect">
            <a:avLst/>
          </a:prstGeom>
          <a:noFill/>
          <a:ln w="9525">
            <a:noFill/>
            <a:miter lim="800000"/>
            <a:headEnd/>
            <a:tailEnd/>
          </a:ln>
        </p:spPr>
        <p:txBody>
          <a:bodyPr wrap="none">
            <a:spAutoFit/>
          </a:bodyPr>
          <a:lstStyle/>
          <a:p>
            <a:r>
              <a:rPr lang="en-US"/>
              <a:t>D</a:t>
            </a:r>
          </a:p>
        </p:txBody>
      </p:sp>
      <p:sp>
        <p:nvSpPr>
          <p:cNvPr id="20499" name="Text Box 19"/>
          <p:cNvSpPr txBox="1">
            <a:spLocks noChangeArrowheads="1"/>
          </p:cNvSpPr>
          <p:nvPr/>
        </p:nvSpPr>
        <p:spPr bwMode="auto">
          <a:xfrm>
            <a:off x="3673475" y="2249488"/>
            <a:ext cx="336550" cy="366712"/>
          </a:xfrm>
          <a:prstGeom prst="rect">
            <a:avLst/>
          </a:prstGeom>
          <a:noFill/>
          <a:ln w="9525">
            <a:noFill/>
            <a:miter lim="800000"/>
            <a:headEnd/>
            <a:tailEnd/>
          </a:ln>
        </p:spPr>
        <p:txBody>
          <a:bodyPr wrap="none">
            <a:spAutoFit/>
          </a:bodyPr>
          <a:lstStyle/>
          <a:p>
            <a:r>
              <a:rPr lang="en-US"/>
              <a:t>E</a:t>
            </a:r>
          </a:p>
        </p:txBody>
      </p:sp>
      <p:sp>
        <p:nvSpPr>
          <p:cNvPr id="20500" name="Text Box 20"/>
          <p:cNvSpPr txBox="1">
            <a:spLocks noChangeArrowheads="1"/>
          </p:cNvSpPr>
          <p:nvPr/>
        </p:nvSpPr>
        <p:spPr bwMode="auto">
          <a:xfrm>
            <a:off x="1143000" y="5029200"/>
            <a:ext cx="1695450" cy="366713"/>
          </a:xfrm>
          <a:prstGeom prst="rect">
            <a:avLst/>
          </a:prstGeom>
          <a:noFill/>
          <a:ln w="9525">
            <a:noFill/>
            <a:miter lim="800000"/>
            <a:headEnd/>
            <a:tailEnd/>
          </a:ln>
        </p:spPr>
        <p:txBody>
          <a:bodyPr wrap="none">
            <a:spAutoFit/>
          </a:bodyPr>
          <a:lstStyle/>
          <a:p>
            <a:r>
              <a:rPr lang="en-US"/>
              <a:t>An intersection</a:t>
            </a:r>
          </a:p>
        </p:txBody>
      </p:sp>
      <p:grpSp>
        <p:nvGrpSpPr>
          <p:cNvPr id="2" name="Group 21"/>
          <p:cNvGrpSpPr>
            <a:grpSpLocks/>
          </p:cNvGrpSpPr>
          <p:nvPr/>
        </p:nvGrpSpPr>
        <p:grpSpPr bwMode="auto">
          <a:xfrm>
            <a:off x="609600" y="2590800"/>
            <a:ext cx="2133600" cy="1828800"/>
            <a:chOff x="1968" y="1872"/>
            <a:chExt cx="1344" cy="1152"/>
          </a:xfrm>
        </p:grpSpPr>
        <p:sp>
          <p:nvSpPr>
            <p:cNvPr id="20556" name="Freeform 22"/>
            <p:cNvSpPr>
              <a:spLocks/>
            </p:cNvSpPr>
            <p:nvPr/>
          </p:nvSpPr>
          <p:spPr bwMode="auto">
            <a:xfrm>
              <a:off x="2208" y="2592"/>
              <a:ext cx="1056" cy="432"/>
            </a:xfrm>
            <a:custGeom>
              <a:avLst/>
              <a:gdLst>
                <a:gd name="T0" fmla="*/ 846 w 1104"/>
                <a:gd name="T1" fmla="*/ 235 h 488"/>
                <a:gd name="T2" fmla="*/ 552 w 1104"/>
                <a:gd name="T3" fmla="*/ 4 h 488"/>
                <a:gd name="T4" fmla="*/ 0 w 1104"/>
                <a:gd name="T5" fmla="*/ 212 h 488"/>
                <a:gd name="T6" fmla="*/ 0 60000 65536"/>
                <a:gd name="T7" fmla="*/ 0 60000 65536"/>
                <a:gd name="T8" fmla="*/ 0 60000 65536"/>
                <a:gd name="T9" fmla="*/ 0 w 1104"/>
                <a:gd name="T10" fmla="*/ 0 h 488"/>
                <a:gd name="T11" fmla="*/ 1104 w 1104"/>
                <a:gd name="T12" fmla="*/ 488 h 488"/>
              </a:gdLst>
              <a:ahLst/>
              <a:cxnLst>
                <a:cxn ang="T6">
                  <a:pos x="T0" y="T1"/>
                </a:cxn>
                <a:cxn ang="T7">
                  <a:pos x="T2" y="T3"/>
                </a:cxn>
                <a:cxn ang="T8">
                  <a:pos x="T4" y="T5"/>
                </a:cxn>
              </a:cxnLst>
              <a:rect l="T9" t="T10" r="T11" b="T12"/>
              <a:pathLst>
                <a:path w="1104" h="488">
                  <a:moveTo>
                    <a:pt x="1104" y="488"/>
                  </a:moveTo>
                  <a:cubicBezTo>
                    <a:pt x="1004" y="252"/>
                    <a:pt x="904" y="16"/>
                    <a:pt x="720" y="8"/>
                  </a:cubicBezTo>
                  <a:cubicBezTo>
                    <a:pt x="536" y="0"/>
                    <a:pt x="268" y="220"/>
                    <a:pt x="0" y="440"/>
                  </a:cubicBezTo>
                </a:path>
              </a:pathLst>
            </a:custGeom>
            <a:noFill/>
            <a:ln w="38100">
              <a:solidFill>
                <a:srgbClr val="009900"/>
              </a:solidFill>
              <a:round/>
              <a:headEnd/>
              <a:tailEnd type="triangle" w="med" len="med"/>
            </a:ln>
          </p:spPr>
          <p:txBody>
            <a:bodyPr/>
            <a:lstStyle/>
            <a:p>
              <a:endParaRPr lang="en-GB"/>
            </a:p>
          </p:txBody>
        </p:sp>
        <p:sp>
          <p:nvSpPr>
            <p:cNvPr id="20557" name="Freeform 23"/>
            <p:cNvSpPr>
              <a:spLocks/>
            </p:cNvSpPr>
            <p:nvPr/>
          </p:nvSpPr>
          <p:spPr bwMode="auto">
            <a:xfrm>
              <a:off x="1968" y="1872"/>
              <a:ext cx="1344" cy="1104"/>
            </a:xfrm>
            <a:custGeom>
              <a:avLst/>
              <a:gdLst>
                <a:gd name="T0" fmla="*/ 1344 w 1344"/>
                <a:gd name="T1" fmla="*/ 1104 h 1104"/>
                <a:gd name="T2" fmla="*/ 1008 w 1344"/>
                <a:gd name="T3" fmla="*/ 624 h 1104"/>
                <a:gd name="T4" fmla="*/ 0 w 1344"/>
                <a:gd name="T5" fmla="*/ 0 h 1104"/>
                <a:gd name="T6" fmla="*/ 0 60000 65536"/>
                <a:gd name="T7" fmla="*/ 0 60000 65536"/>
                <a:gd name="T8" fmla="*/ 0 60000 65536"/>
                <a:gd name="T9" fmla="*/ 0 w 1344"/>
                <a:gd name="T10" fmla="*/ 0 h 1104"/>
                <a:gd name="T11" fmla="*/ 1344 w 1344"/>
                <a:gd name="T12" fmla="*/ 1104 h 1104"/>
              </a:gdLst>
              <a:ahLst/>
              <a:cxnLst>
                <a:cxn ang="T6">
                  <a:pos x="T0" y="T1"/>
                </a:cxn>
                <a:cxn ang="T7">
                  <a:pos x="T2" y="T3"/>
                </a:cxn>
                <a:cxn ang="T8">
                  <a:pos x="T4" y="T5"/>
                </a:cxn>
              </a:cxnLst>
              <a:rect l="T9" t="T10" r="T11" b="T12"/>
              <a:pathLst>
                <a:path w="1344" h="1104">
                  <a:moveTo>
                    <a:pt x="1344" y="1104"/>
                  </a:moveTo>
                  <a:cubicBezTo>
                    <a:pt x="1288" y="956"/>
                    <a:pt x="1232" y="808"/>
                    <a:pt x="1008" y="624"/>
                  </a:cubicBezTo>
                  <a:cubicBezTo>
                    <a:pt x="784" y="440"/>
                    <a:pt x="392" y="220"/>
                    <a:pt x="0" y="0"/>
                  </a:cubicBezTo>
                </a:path>
              </a:pathLst>
            </a:custGeom>
            <a:noFill/>
            <a:ln w="38100">
              <a:solidFill>
                <a:srgbClr val="009900"/>
              </a:solidFill>
              <a:round/>
              <a:headEnd/>
              <a:tailEnd type="triangle" w="med" len="med"/>
            </a:ln>
          </p:spPr>
          <p:txBody>
            <a:bodyPr/>
            <a:lstStyle/>
            <a:p>
              <a:endParaRPr lang="en-GB"/>
            </a:p>
          </p:txBody>
        </p:sp>
      </p:grpSp>
      <p:grpSp>
        <p:nvGrpSpPr>
          <p:cNvPr id="3" name="Group 24"/>
          <p:cNvGrpSpPr>
            <a:grpSpLocks/>
          </p:cNvGrpSpPr>
          <p:nvPr/>
        </p:nvGrpSpPr>
        <p:grpSpPr bwMode="auto">
          <a:xfrm>
            <a:off x="1066800" y="2209800"/>
            <a:ext cx="2286000" cy="2209800"/>
            <a:chOff x="2256" y="1632"/>
            <a:chExt cx="1440" cy="1392"/>
          </a:xfrm>
        </p:grpSpPr>
        <p:sp>
          <p:nvSpPr>
            <p:cNvPr id="20554" name="Freeform 25"/>
            <p:cNvSpPr>
              <a:spLocks/>
            </p:cNvSpPr>
            <p:nvPr/>
          </p:nvSpPr>
          <p:spPr bwMode="auto">
            <a:xfrm>
              <a:off x="2448" y="1632"/>
              <a:ext cx="912" cy="1296"/>
            </a:xfrm>
            <a:custGeom>
              <a:avLst/>
              <a:gdLst>
                <a:gd name="T0" fmla="*/ 912 w 912"/>
                <a:gd name="T1" fmla="*/ 1296 h 1296"/>
                <a:gd name="T2" fmla="*/ 624 w 912"/>
                <a:gd name="T3" fmla="*/ 768 h 1296"/>
                <a:gd name="T4" fmla="*/ 0 w 912"/>
                <a:gd name="T5" fmla="*/ 0 h 1296"/>
                <a:gd name="T6" fmla="*/ 0 60000 65536"/>
                <a:gd name="T7" fmla="*/ 0 60000 65536"/>
                <a:gd name="T8" fmla="*/ 0 60000 65536"/>
                <a:gd name="T9" fmla="*/ 0 w 912"/>
                <a:gd name="T10" fmla="*/ 0 h 1296"/>
                <a:gd name="T11" fmla="*/ 912 w 912"/>
                <a:gd name="T12" fmla="*/ 1296 h 1296"/>
              </a:gdLst>
              <a:ahLst/>
              <a:cxnLst>
                <a:cxn ang="T6">
                  <a:pos x="T0" y="T1"/>
                </a:cxn>
                <a:cxn ang="T7">
                  <a:pos x="T2" y="T3"/>
                </a:cxn>
                <a:cxn ang="T8">
                  <a:pos x="T4" y="T5"/>
                </a:cxn>
              </a:cxnLst>
              <a:rect l="T9" t="T10" r="T11" b="T12"/>
              <a:pathLst>
                <a:path w="912" h="1296">
                  <a:moveTo>
                    <a:pt x="912" y="1296"/>
                  </a:moveTo>
                  <a:cubicBezTo>
                    <a:pt x="844" y="1140"/>
                    <a:pt x="776" y="984"/>
                    <a:pt x="624" y="768"/>
                  </a:cubicBezTo>
                  <a:cubicBezTo>
                    <a:pt x="472" y="552"/>
                    <a:pt x="236" y="276"/>
                    <a:pt x="0" y="0"/>
                  </a:cubicBezTo>
                </a:path>
              </a:pathLst>
            </a:custGeom>
            <a:noFill/>
            <a:ln w="38100">
              <a:solidFill>
                <a:srgbClr val="FF0000"/>
              </a:solidFill>
              <a:round/>
              <a:headEnd/>
              <a:tailEnd type="triangle" w="med" len="med"/>
            </a:ln>
          </p:spPr>
          <p:txBody>
            <a:bodyPr/>
            <a:lstStyle/>
            <a:p>
              <a:endParaRPr lang="en-GB"/>
            </a:p>
          </p:txBody>
        </p:sp>
        <p:sp>
          <p:nvSpPr>
            <p:cNvPr id="20555" name="Line 26"/>
            <p:cNvSpPr>
              <a:spLocks noChangeShapeType="1"/>
            </p:cNvSpPr>
            <p:nvPr/>
          </p:nvSpPr>
          <p:spPr bwMode="auto">
            <a:xfrm flipH="1">
              <a:off x="2256" y="2016"/>
              <a:ext cx="1440" cy="1008"/>
            </a:xfrm>
            <a:prstGeom prst="line">
              <a:avLst/>
            </a:prstGeom>
            <a:noFill/>
            <a:ln w="38100">
              <a:solidFill>
                <a:srgbClr val="FF0000"/>
              </a:solidFill>
              <a:round/>
              <a:headEnd/>
              <a:tailEnd type="triangle" w="med" len="med"/>
            </a:ln>
          </p:spPr>
          <p:txBody>
            <a:bodyPr/>
            <a:lstStyle/>
            <a:p>
              <a:endParaRPr lang="en-GB"/>
            </a:p>
          </p:txBody>
        </p:sp>
      </p:grpSp>
      <p:grpSp>
        <p:nvGrpSpPr>
          <p:cNvPr id="4" name="Group 27"/>
          <p:cNvGrpSpPr>
            <a:grpSpLocks/>
          </p:cNvGrpSpPr>
          <p:nvPr/>
        </p:nvGrpSpPr>
        <p:grpSpPr bwMode="auto">
          <a:xfrm>
            <a:off x="3822700" y="1257300"/>
            <a:ext cx="4864100" cy="5165725"/>
            <a:chOff x="2408" y="792"/>
            <a:chExt cx="3064" cy="3254"/>
          </a:xfrm>
        </p:grpSpPr>
        <p:sp>
          <p:nvSpPr>
            <p:cNvPr id="20504" name="Freeform 28"/>
            <p:cNvSpPr>
              <a:spLocks/>
            </p:cNvSpPr>
            <p:nvPr/>
          </p:nvSpPr>
          <p:spPr bwMode="auto">
            <a:xfrm>
              <a:off x="2408" y="792"/>
              <a:ext cx="2248" cy="2856"/>
            </a:xfrm>
            <a:custGeom>
              <a:avLst/>
              <a:gdLst>
                <a:gd name="T0" fmla="*/ 2248 w 2248"/>
                <a:gd name="T1" fmla="*/ 552 h 2856"/>
                <a:gd name="T2" fmla="*/ 1480 w 2248"/>
                <a:gd name="T3" fmla="*/ 168 h 2856"/>
                <a:gd name="T4" fmla="*/ 568 w 2248"/>
                <a:gd name="T5" fmla="*/ 168 h 2856"/>
                <a:gd name="T6" fmla="*/ 88 w 2248"/>
                <a:gd name="T7" fmla="*/ 1176 h 2856"/>
                <a:gd name="T8" fmla="*/ 40 w 2248"/>
                <a:gd name="T9" fmla="*/ 2040 h 2856"/>
                <a:gd name="T10" fmla="*/ 232 w 2248"/>
                <a:gd name="T11" fmla="*/ 2664 h 2856"/>
                <a:gd name="T12" fmla="*/ 664 w 2248"/>
                <a:gd name="T13" fmla="*/ 2856 h 2856"/>
                <a:gd name="T14" fmla="*/ 0 60000 65536"/>
                <a:gd name="T15" fmla="*/ 0 60000 65536"/>
                <a:gd name="T16" fmla="*/ 0 60000 65536"/>
                <a:gd name="T17" fmla="*/ 0 60000 65536"/>
                <a:gd name="T18" fmla="*/ 0 60000 65536"/>
                <a:gd name="T19" fmla="*/ 0 60000 65536"/>
                <a:gd name="T20" fmla="*/ 0 60000 65536"/>
                <a:gd name="T21" fmla="*/ 0 w 2248"/>
                <a:gd name="T22" fmla="*/ 0 h 2856"/>
                <a:gd name="T23" fmla="*/ 2248 w 2248"/>
                <a:gd name="T24" fmla="*/ 2856 h 28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48" h="2856">
                  <a:moveTo>
                    <a:pt x="2248" y="552"/>
                  </a:moveTo>
                  <a:cubicBezTo>
                    <a:pt x="2004" y="392"/>
                    <a:pt x="1760" y="232"/>
                    <a:pt x="1480" y="168"/>
                  </a:cubicBezTo>
                  <a:cubicBezTo>
                    <a:pt x="1200" y="104"/>
                    <a:pt x="800" y="0"/>
                    <a:pt x="568" y="168"/>
                  </a:cubicBezTo>
                  <a:cubicBezTo>
                    <a:pt x="336" y="336"/>
                    <a:pt x="176" y="864"/>
                    <a:pt x="88" y="1176"/>
                  </a:cubicBezTo>
                  <a:cubicBezTo>
                    <a:pt x="0" y="1488"/>
                    <a:pt x="16" y="1792"/>
                    <a:pt x="40" y="2040"/>
                  </a:cubicBezTo>
                  <a:cubicBezTo>
                    <a:pt x="64" y="2288"/>
                    <a:pt x="128" y="2528"/>
                    <a:pt x="232" y="2664"/>
                  </a:cubicBezTo>
                  <a:cubicBezTo>
                    <a:pt x="336" y="2800"/>
                    <a:pt x="500" y="2828"/>
                    <a:pt x="664" y="2856"/>
                  </a:cubicBezTo>
                </a:path>
              </a:pathLst>
            </a:custGeom>
            <a:noFill/>
            <a:ln w="19050">
              <a:solidFill>
                <a:srgbClr val="FF0000"/>
              </a:solidFill>
              <a:round/>
              <a:headEnd/>
              <a:tailEnd/>
            </a:ln>
          </p:spPr>
          <p:txBody>
            <a:bodyPr/>
            <a:lstStyle/>
            <a:p>
              <a:endParaRPr lang="en-GB"/>
            </a:p>
          </p:txBody>
        </p:sp>
        <p:grpSp>
          <p:nvGrpSpPr>
            <p:cNvPr id="5" name="Group 29"/>
            <p:cNvGrpSpPr>
              <a:grpSpLocks/>
            </p:cNvGrpSpPr>
            <p:nvPr/>
          </p:nvGrpSpPr>
          <p:grpSpPr bwMode="auto">
            <a:xfrm>
              <a:off x="2560" y="1000"/>
              <a:ext cx="2912" cy="3046"/>
              <a:chOff x="2560" y="1000"/>
              <a:chExt cx="2912" cy="3046"/>
            </a:xfrm>
          </p:grpSpPr>
          <p:grpSp>
            <p:nvGrpSpPr>
              <p:cNvPr id="6" name="Group 30"/>
              <p:cNvGrpSpPr>
                <a:grpSpLocks/>
              </p:cNvGrpSpPr>
              <p:nvPr/>
            </p:nvGrpSpPr>
            <p:grpSpPr bwMode="auto">
              <a:xfrm>
                <a:off x="3024" y="1344"/>
                <a:ext cx="384" cy="288"/>
                <a:chOff x="3024" y="1344"/>
                <a:chExt cx="384" cy="288"/>
              </a:xfrm>
            </p:grpSpPr>
            <p:sp>
              <p:nvSpPr>
                <p:cNvPr id="20552" name="Oval 31"/>
                <p:cNvSpPr>
                  <a:spLocks noChangeArrowheads="1"/>
                </p:cNvSpPr>
                <p:nvPr/>
              </p:nvSpPr>
              <p:spPr bwMode="auto">
                <a:xfrm>
                  <a:off x="3024" y="1344"/>
                  <a:ext cx="384" cy="288"/>
                </a:xfrm>
                <a:prstGeom prst="ellipse">
                  <a:avLst/>
                </a:prstGeom>
                <a:noFill/>
                <a:ln w="9525">
                  <a:solidFill>
                    <a:schemeClr val="tx1"/>
                  </a:solidFill>
                  <a:round/>
                  <a:headEnd/>
                  <a:tailEnd/>
                </a:ln>
              </p:spPr>
              <p:txBody>
                <a:bodyPr wrap="none" anchor="ctr"/>
                <a:lstStyle/>
                <a:p>
                  <a:endParaRPr lang="en-GB"/>
                </a:p>
              </p:txBody>
            </p:sp>
            <p:sp>
              <p:nvSpPr>
                <p:cNvPr id="20553" name="Text Box 32"/>
                <p:cNvSpPr txBox="1">
                  <a:spLocks noChangeArrowheads="1"/>
                </p:cNvSpPr>
                <p:nvPr/>
              </p:nvSpPr>
              <p:spPr bwMode="auto">
                <a:xfrm>
                  <a:off x="3062" y="1367"/>
                  <a:ext cx="308" cy="231"/>
                </a:xfrm>
                <a:prstGeom prst="rect">
                  <a:avLst/>
                </a:prstGeom>
                <a:noFill/>
                <a:ln w="9525">
                  <a:noFill/>
                  <a:miter lim="800000"/>
                  <a:headEnd/>
                  <a:tailEnd/>
                </a:ln>
              </p:spPr>
              <p:txBody>
                <a:bodyPr wrap="none">
                  <a:spAutoFit/>
                </a:bodyPr>
                <a:lstStyle/>
                <a:p>
                  <a:r>
                    <a:rPr lang="en-US"/>
                    <a:t>AB</a:t>
                  </a:r>
                </a:p>
              </p:txBody>
            </p:sp>
          </p:grpSp>
          <p:grpSp>
            <p:nvGrpSpPr>
              <p:cNvPr id="7" name="Group 33"/>
              <p:cNvGrpSpPr>
                <a:grpSpLocks/>
              </p:cNvGrpSpPr>
              <p:nvPr/>
            </p:nvGrpSpPr>
            <p:grpSpPr bwMode="auto">
              <a:xfrm>
                <a:off x="3744" y="1344"/>
                <a:ext cx="384" cy="288"/>
                <a:chOff x="3024" y="1344"/>
                <a:chExt cx="384" cy="288"/>
              </a:xfrm>
            </p:grpSpPr>
            <p:sp>
              <p:nvSpPr>
                <p:cNvPr id="20550" name="Oval 34"/>
                <p:cNvSpPr>
                  <a:spLocks noChangeArrowheads="1"/>
                </p:cNvSpPr>
                <p:nvPr/>
              </p:nvSpPr>
              <p:spPr bwMode="auto">
                <a:xfrm>
                  <a:off x="3024" y="1344"/>
                  <a:ext cx="384" cy="288"/>
                </a:xfrm>
                <a:prstGeom prst="ellipse">
                  <a:avLst/>
                </a:prstGeom>
                <a:noFill/>
                <a:ln w="9525">
                  <a:solidFill>
                    <a:schemeClr val="tx1"/>
                  </a:solidFill>
                  <a:round/>
                  <a:headEnd/>
                  <a:tailEnd/>
                </a:ln>
              </p:spPr>
              <p:txBody>
                <a:bodyPr wrap="none" anchor="ctr"/>
                <a:lstStyle/>
                <a:p>
                  <a:endParaRPr lang="en-GB"/>
                </a:p>
              </p:txBody>
            </p:sp>
            <p:sp>
              <p:nvSpPr>
                <p:cNvPr id="20551" name="Text Box 35"/>
                <p:cNvSpPr txBox="1">
                  <a:spLocks noChangeArrowheads="1"/>
                </p:cNvSpPr>
                <p:nvPr/>
              </p:nvSpPr>
              <p:spPr bwMode="auto">
                <a:xfrm>
                  <a:off x="3062" y="1367"/>
                  <a:ext cx="316" cy="231"/>
                </a:xfrm>
                <a:prstGeom prst="rect">
                  <a:avLst/>
                </a:prstGeom>
                <a:noFill/>
                <a:ln w="9525">
                  <a:noFill/>
                  <a:miter lim="800000"/>
                  <a:headEnd/>
                  <a:tailEnd/>
                </a:ln>
              </p:spPr>
              <p:txBody>
                <a:bodyPr wrap="none">
                  <a:spAutoFit/>
                </a:bodyPr>
                <a:lstStyle/>
                <a:p>
                  <a:r>
                    <a:rPr lang="en-US"/>
                    <a:t>AC</a:t>
                  </a:r>
                </a:p>
              </p:txBody>
            </p:sp>
          </p:grpSp>
          <p:grpSp>
            <p:nvGrpSpPr>
              <p:cNvPr id="8" name="Group 36"/>
              <p:cNvGrpSpPr>
                <a:grpSpLocks/>
              </p:cNvGrpSpPr>
              <p:nvPr/>
            </p:nvGrpSpPr>
            <p:grpSpPr bwMode="auto">
              <a:xfrm>
                <a:off x="4464" y="1344"/>
                <a:ext cx="384" cy="288"/>
                <a:chOff x="3024" y="1344"/>
                <a:chExt cx="384" cy="288"/>
              </a:xfrm>
            </p:grpSpPr>
            <p:sp>
              <p:nvSpPr>
                <p:cNvPr id="20548" name="Oval 37"/>
                <p:cNvSpPr>
                  <a:spLocks noChangeArrowheads="1"/>
                </p:cNvSpPr>
                <p:nvPr/>
              </p:nvSpPr>
              <p:spPr bwMode="auto">
                <a:xfrm>
                  <a:off x="3024" y="1344"/>
                  <a:ext cx="384" cy="288"/>
                </a:xfrm>
                <a:prstGeom prst="ellipse">
                  <a:avLst/>
                </a:prstGeom>
                <a:noFill/>
                <a:ln w="9525">
                  <a:solidFill>
                    <a:schemeClr val="tx1"/>
                  </a:solidFill>
                  <a:round/>
                  <a:headEnd/>
                  <a:tailEnd/>
                </a:ln>
              </p:spPr>
              <p:txBody>
                <a:bodyPr wrap="none" anchor="ctr"/>
                <a:lstStyle/>
                <a:p>
                  <a:endParaRPr lang="en-GB"/>
                </a:p>
              </p:txBody>
            </p:sp>
            <p:sp>
              <p:nvSpPr>
                <p:cNvPr id="20549" name="Text Box 38"/>
                <p:cNvSpPr txBox="1">
                  <a:spLocks noChangeArrowheads="1"/>
                </p:cNvSpPr>
                <p:nvPr/>
              </p:nvSpPr>
              <p:spPr bwMode="auto">
                <a:xfrm>
                  <a:off x="3062" y="1367"/>
                  <a:ext cx="316" cy="231"/>
                </a:xfrm>
                <a:prstGeom prst="rect">
                  <a:avLst/>
                </a:prstGeom>
                <a:noFill/>
                <a:ln w="9525">
                  <a:noFill/>
                  <a:miter lim="800000"/>
                  <a:headEnd/>
                  <a:tailEnd/>
                </a:ln>
              </p:spPr>
              <p:txBody>
                <a:bodyPr wrap="none">
                  <a:spAutoFit/>
                </a:bodyPr>
                <a:lstStyle/>
                <a:p>
                  <a:r>
                    <a:rPr lang="en-US"/>
                    <a:t>AD</a:t>
                  </a:r>
                </a:p>
              </p:txBody>
            </p:sp>
          </p:grpSp>
          <p:grpSp>
            <p:nvGrpSpPr>
              <p:cNvPr id="9" name="Group 39"/>
              <p:cNvGrpSpPr>
                <a:grpSpLocks/>
              </p:cNvGrpSpPr>
              <p:nvPr/>
            </p:nvGrpSpPr>
            <p:grpSpPr bwMode="auto">
              <a:xfrm>
                <a:off x="3024" y="2016"/>
                <a:ext cx="384" cy="288"/>
                <a:chOff x="3024" y="1344"/>
                <a:chExt cx="384" cy="288"/>
              </a:xfrm>
            </p:grpSpPr>
            <p:sp>
              <p:nvSpPr>
                <p:cNvPr id="20546" name="Oval 40"/>
                <p:cNvSpPr>
                  <a:spLocks noChangeArrowheads="1"/>
                </p:cNvSpPr>
                <p:nvPr/>
              </p:nvSpPr>
              <p:spPr bwMode="auto">
                <a:xfrm>
                  <a:off x="3024" y="1344"/>
                  <a:ext cx="384" cy="288"/>
                </a:xfrm>
                <a:prstGeom prst="ellipse">
                  <a:avLst/>
                </a:prstGeom>
                <a:noFill/>
                <a:ln w="9525">
                  <a:solidFill>
                    <a:schemeClr val="tx1"/>
                  </a:solidFill>
                  <a:round/>
                  <a:headEnd/>
                  <a:tailEnd/>
                </a:ln>
              </p:spPr>
              <p:txBody>
                <a:bodyPr wrap="none" anchor="ctr"/>
                <a:lstStyle/>
                <a:p>
                  <a:endParaRPr lang="en-GB"/>
                </a:p>
              </p:txBody>
            </p:sp>
            <p:sp>
              <p:nvSpPr>
                <p:cNvPr id="20547" name="Text Box 41"/>
                <p:cNvSpPr txBox="1">
                  <a:spLocks noChangeArrowheads="1"/>
                </p:cNvSpPr>
                <p:nvPr/>
              </p:nvSpPr>
              <p:spPr bwMode="auto">
                <a:xfrm>
                  <a:off x="3062" y="1367"/>
                  <a:ext cx="308" cy="231"/>
                </a:xfrm>
                <a:prstGeom prst="rect">
                  <a:avLst/>
                </a:prstGeom>
                <a:noFill/>
                <a:ln w="9525">
                  <a:noFill/>
                  <a:miter lim="800000"/>
                  <a:headEnd/>
                  <a:tailEnd/>
                </a:ln>
              </p:spPr>
              <p:txBody>
                <a:bodyPr wrap="none">
                  <a:spAutoFit/>
                </a:bodyPr>
                <a:lstStyle/>
                <a:p>
                  <a:r>
                    <a:rPr lang="en-US"/>
                    <a:t>BA</a:t>
                  </a:r>
                </a:p>
              </p:txBody>
            </p:sp>
          </p:grpSp>
          <p:grpSp>
            <p:nvGrpSpPr>
              <p:cNvPr id="10" name="Group 42"/>
              <p:cNvGrpSpPr>
                <a:grpSpLocks/>
              </p:cNvGrpSpPr>
              <p:nvPr/>
            </p:nvGrpSpPr>
            <p:grpSpPr bwMode="auto">
              <a:xfrm>
                <a:off x="3744" y="2016"/>
                <a:ext cx="384" cy="288"/>
                <a:chOff x="3024" y="1344"/>
                <a:chExt cx="384" cy="288"/>
              </a:xfrm>
            </p:grpSpPr>
            <p:sp>
              <p:nvSpPr>
                <p:cNvPr id="20544" name="Oval 43"/>
                <p:cNvSpPr>
                  <a:spLocks noChangeArrowheads="1"/>
                </p:cNvSpPr>
                <p:nvPr/>
              </p:nvSpPr>
              <p:spPr bwMode="auto">
                <a:xfrm>
                  <a:off x="3024" y="1344"/>
                  <a:ext cx="384" cy="288"/>
                </a:xfrm>
                <a:prstGeom prst="ellipse">
                  <a:avLst/>
                </a:prstGeom>
                <a:noFill/>
                <a:ln w="9525">
                  <a:solidFill>
                    <a:schemeClr val="tx1"/>
                  </a:solidFill>
                  <a:round/>
                  <a:headEnd/>
                  <a:tailEnd/>
                </a:ln>
              </p:spPr>
              <p:txBody>
                <a:bodyPr wrap="none" anchor="ctr"/>
                <a:lstStyle/>
                <a:p>
                  <a:endParaRPr lang="en-GB"/>
                </a:p>
              </p:txBody>
            </p:sp>
            <p:sp>
              <p:nvSpPr>
                <p:cNvPr id="20545" name="Text Box 44"/>
                <p:cNvSpPr txBox="1">
                  <a:spLocks noChangeArrowheads="1"/>
                </p:cNvSpPr>
                <p:nvPr/>
              </p:nvSpPr>
              <p:spPr bwMode="auto">
                <a:xfrm>
                  <a:off x="3062" y="1367"/>
                  <a:ext cx="316" cy="231"/>
                </a:xfrm>
                <a:prstGeom prst="rect">
                  <a:avLst/>
                </a:prstGeom>
                <a:noFill/>
                <a:ln w="9525">
                  <a:noFill/>
                  <a:miter lim="800000"/>
                  <a:headEnd/>
                  <a:tailEnd/>
                </a:ln>
              </p:spPr>
              <p:txBody>
                <a:bodyPr wrap="none">
                  <a:spAutoFit/>
                </a:bodyPr>
                <a:lstStyle/>
                <a:p>
                  <a:r>
                    <a:rPr lang="en-US"/>
                    <a:t>BC</a:t>
                  </a:r>
                </a:p>
              </p:txBody>
            </p:sp>
          </p:grpSp>
          <p:grpSp>
            <p:nvGrpSpPr>
              <p:cNvPr id="11" name="Group 45"/>
              <p:cNvGrpSpPr>
                <a:grpSpLocks/>
              </p:cNvGrpSpPr>
              <p:nvPr/>
            </p:nvGrpSpPr>
            <p:grpSpPr bwMode="auto">
              <a:xfrm>
                <a:off x="4464" y="2016"/>
                <a:ext cx="384" cy="288"/>
                <a:chOff x="3024" y="1344"/>
                <a:chExt cx="384" cy="288"/>
              </a:xfrm>
            </p:grpSpPr>
            <p:sp>
              <p:nvSpPr>
                <p:cNvPr id="20542" name="Oval 46"/>
                <p:cNvSpPr>
                  <a:spLocks noChangeArrowheads="1"/>
                </p:cNvSpPr>
                <p:nvPr/>
              </p:nvSpPr>
              <p:spPr bwMode="auto">
                <a:xfrm>
                  <a:off x="3024" y="1344"/>
                  <a:ext cx="384" cy="288"/>
                </a:xfrm>
                <a:prstGeom prst="ellipse">
                  <a:avLst/>
                </a:prstGeom>
                <a:noFill/>
                <a:ln w="9525">
                  <a:solidFill>
                    <a:schemeClr val="tx1"/>
                  </a:solidFill>
                  <a:round/>
                  <a:headEnd/>
                  <a:tailEnd/>
                </a:ln>
              </p:spPr>
              <p:txBody>
                <a:bodyPr wrap="none" anchor="ctr"/>
                <a:lstStyle/>
                <a:p>
                  <a:endParaRPr lang="en-GB"/>
                </a:p>
              </p:txBody>
            </p:sp>
            <p:sp>
              <p:nvSpPr>
                <p:cNvPr id="20543" name="Text Box 47"/>
                <p:cNvSpPr txBox="1">
                  <a:spLocks noChangeArrowheads="1"/>
                </p:cNvSpPr>
                <p:nvPr/>
              </p:nvSpPr>
              <p:spPr bwMode="auto">
                <a:xfrm>
                  <a:off x="3062" y="1367"/>
                  <a:ext cx="316" cy="231"/>
                </a:xfrm>
                <a:prstGeom prst="rect">
                  <a:avLst/>
                </a:prstGeom>
                <a:noFill/>
                <a:ln w="9525">
                  <a:noFill/>
                  <a:miter lim="800000"/>
                  <a:headEnd/>
                  <a:tailEnd/>
                </a:ln>
              </p:spPr>
              <p:txBody>
                <a:bodyPr wrap="none">
                  <a:spAutoFit/>
                </a:bodyPr>
                <a:lstStyle/>
                <a:p>
                  <a:r>
                    <a:rPr lang="en-US"/>
                    <a:t>BD</a:t>
                  </a:r>
                </a:p>
              </p:txBody>
            </p:sp>
          </p:grpSp>
          <p:grpSp>
            <p:nvGrpSpPr>
              <p:cNvPr id="12" name="Group 48"/>
              <p:cNvGrpSpPr>
                <a:grpSpLocks/>
              </p:cNvGrpSpPr>
              <p:nvPr/>
            </p:nvGrpSpPr>
            <p:grpSpPr bwMode="auto">
              <a:xfrm>
                <a:off x="3024" y="2736"/>
                <a:ext cx="384" cy="288"/>
                <a:chOff x="3024" y="1344"/>
                <a:chExt cx="384" cy="288"/>
              </a:xfrm>
            </p:grpSpPr>
            <p:sp>
              <p:nvSpPr>
                <p:cNvPr id="20540" name="Oval 49"/>
                <p:cNvSpPr>
                  <a:spLocks noChangeArrowheads="1"/>
                </p:cNvSpPr>
                <p:nvPr/>
              </p:nvSpPr>
              <p:spPr bwMode="auto">
                <a:xfrm>
                  <a:off x="3024" y="1344"/>
                  <a:ext cx="384" cy="288"/>
                </a:xfrm>
                <a:prstGeom prst="ellipse">
                  <a:avLst/>
                </a:prstGeom>
                <a:noFill/>
                <a:ln w="9525">
                  <a:solidFill>
                    <a:schemeClr val="tx1"/>
                  </a:solidFill>
                  <a:round/>
                  <a:headEnd/>
                  <a:tailEnd/>
                </a:ln>
              </p:spPr>
              <p:txBody>
                <a:bodyPr wrap="none" anchor="ctr"/>
                <a:lstStyle/>
                <a:p>
                  <a:endParaRPr lang="en-GB"/>
                </a:p>
              </p:txBody>
            </p:sp>
            <p:sp>
              <p:nvSpPr>
                <p:cNvPr id="20541" name="Text Box 50"/>
                <p:cNvSpPr txBox="1">
                  <a:spLocks noChangeArrowheads="1"/>
                </p:cNvSpPr>
                <p:nvPr/>
              </p:nvSpPr>
              <p:spPr bwMode="auto">
                <a:xfrm>
                  <a:off x="3062" y="1367"/>
                  <a:ext cx="316" cy="231"/>
                </a:xfrm>
                <a:prstGeom prst="rect">
                  <a:avLst/>
                </a:prstGeom>
                <a:noFill/>
                <a:ln w="9525">
                  <a:noFill/>
                  <a:miter lim="800000"/>
                  <a:headEnd/>
                  <a:tailEnd/>
                </a:ln>
              </p:spPr>
              <p:txBody>
                <a:bodyPr wrap="none">
                  <a:spAutoFit/>
                </a:bodyPr>
                <a:lstStyle/>
                <a:p>
                  <a:r>
                    <a:rPr lang="en-US"/>
                    <a:t>DA</a:t>
                  </a:r>
                </a:p>
              </p:txBody>
            </p:sp>
          </p:grpSp>
          <p:grpSp>
            <p:nvGrpSpPr>
              <p:cNvPr id="13" name="Group 51"/>
              <p:cNvGrpSpPr>
                <a:grpSpLocks/>
              </p:cNvGrpSpPr>
              <p:nvPr/>
            </p:nvGrpSpPr>
            <p:grpSpPr bwMode="auto">
              <a:xfrm>
                <a:off x="3744" y="2736"/>
                <a:ext cx="384" cy="288"/>
                <a:chOff x="3024" y="1344"/>
                <a:chExt cx="384" cy="288"/>
              </a:xfrm>
            </p:grpSpPr>
            <p:sp>
              <p:nvSpPr>
                <p:cNvPr id="20538" name="Oval 52"/>
                <p:cNvSpPr>
                  <a:spLocks noChangeArrowheads="1"/>
                </p:cNvSpPr>
                <p:nvPr/>
              </p:nvSpPr>
              <p:spPr bwMode="auto">
                <a:xfrm>
                  <a:off x="3024" y="1344"/>
                  <a:ext cx="384" cy="288"/>
                </a:xfrm>
                <a:prstGeom prst="ellipse">
                  <a:avLst/>
                </a:prstGeom>
                <a:noFill/>
                <a:ln w="9525">
                  <a:solidFill>
                    <a:schemeClr val="tx1"/>
                  </a:solidFill>
                  <a:round/>
                  <a:headEnd/>
                  <a:tailEnd/>
                </a:ln>
              </p:spPr>
              <p:txBody>
                <a:bodyPr wrap="none" anchor="ctr"/>
                <a:lstStyle/>
                <a:p>
                  <a:endParaRPr lang="en-GB"/>
                </a:p>
              </p:txBody>
            </p:sp>
            <p:sp>
              <p:nvSpPr>
                <p:cNvPr id="20539" name="Text Box 53"/>
                <p:cNvSpPr txBox="1">
                  <a:spLocks noChangeArrowheads="1"/>
                </p:cNvSpPr>
                <p:nvPr/>
              </p:nvSpPr>
              <p:spPr bwMode="auto">
                <a:xfrm>
                  <a:off x="3062" y="1367"/>
                  <a:ext cx="316" cy="231"/>
                </a:xfrm>
                <a:prstGeom prst="rect">
                  <a:avLst/>
                </a:prstGeom>
                <a:noFill/>
                <a:ln w="9525">
                  <a:noFill/>
                  <a:miter lim="800000"/>
                  <a:headEnd/>
                  <a:tailEnd/>
                </a:ln>
              </p:spPr>
              <p:txBody>
                <a:bodyPr wrap="none">
                  <a:spAutoFit/>
                </a:bodyPr>
                <a:lstStyle/>
                <a:p>
                  <a:r>
                    <a:rPr lang="en-US"/>
                    <a:t>DB</a:t>
                  </a:r>
                </a:p>
              </p:txBody>
            </p:sp>
          </p:grpSp>
          <p:grpSp>
            <p:nvGrpSpPr>
              <p:cNvPr id="14" name="Group 54"/>
              <p:cNvGrpSpPr>
                <a:grpSpLocks/>
              </p:cNvGrpSpPr>
              <p:nvPr/>
            </p:nvGrpSpPr>
            <p:grpSpPr bwMode="auto">
              <a:xfrm>
                <a:off x="4464" y="2736"/>
                <a:ext cx="384" cy="288"/>
                <a:chOff x="3024" y="1344"/>
                <a:chExt cx="384" cy="288"/>
              </a:xfrm>
            </p:grpSpPr>
            <p:sp>
              <p:nvSpPr>
                <p:cNvPr id="20536" name="Oval 55"/>
                <p:cNvSpPr>
                  <a:spLocks noChangeArrowheads="1"/>
                </p:cNvSpPr>
                <p:nvPr/>
              </p:nvSpPr>
              <p:spPr bwMode="auto">
                <a:xfrm>
                  <a:off x="3024" y="1344"/>
                  <a:ext cx="384" cy="288"/>
                </a:xfrm>
                <a:prstGeom prst="ellipse">
                  <a:avLst/>
                </a:prstGeom>
                <a:noFill/>
                <a:ln w="9525">
                  <a:solidFill>
                    <a:schemeClr val="tx1"/>
                  </a:solidFill>
                  <a:round/>
                  <a:headEnd/>
                  <a:tailEnd/>
                </a:ln>
              </p:spPr>
              <p:txBody>
                <a:bodyPr wrap="none" anchor="ctr"/>
                <a:lstStyle/>
                <a:p>
                  <a:endParaRPr lang="en-GB"/>
                </a:p>
              </p:txBody>
            </p:sp>
            <p:sp>
              <p:nvSpPr>
                <p:cNvPr id="20537" name="Text Box 56"/>
                <p:cNvSpPr txBox="1">
                  <a:spLocks noChangeArrowheads="1"/>
                </p:cNvSpPr>
                <p:nvPr/>
              </p:nvSpPr>
              <p:spPr bwMode="auto">
                <a:xfrm>
                  <a:off x="3062" y="1367"/>
                  <a:ext cx="324" cy="231"/>
                </a:xfrm>
                <a:prstGeom prst="rect">
                  <a:avLst/>
                </a:prstGeom>
                <a:noFill/>
                <a:ln w="9525">
                  <a:noFill/>
                  <a:miter lim="800000"/>
                  <a:headEnd/>
                  <a:tailEnd/>
                </a:ln>
              </p:spPr>
              <p:txBody>
                <a:bodyPr wrap="none">
                  <a:spAutoFit/>
                </a:bodyPr>
                <a:lstStyle/>
                <a:p>
                  <a:r>
                    <a:rPr lang="en-US"/>
                    <a:t>DC</a:t>
                  </a:r>
                </a:p>
              </p:txBody>
            </p:sp>
          </p:grpSp>
          <p:grpSp>
            <p:nvGrpSpPr>
              <p:cNvPr id="15" name="Group 57"/>
              <p:cNvGrpSpPr>
                <a:grpSpLocks/>
              </p:cNvGrpSpPr>
              <p:nvPr/>
            </p:nvGrpSpPr>
            <p:grpSpPr bwMode="auto">
              <a:xfrm>
                <a:off x="3024" y="3408"/>
                <a:ext cx="384" cy="288"/>
                <a:chOff x="3024" y="1344"/>
                <a:chExt cx="384" cy="288"/>
              </a:xfrm>
            </p:grpSpPr>
            <p:sp>
              <p:nvSpPr>
                <p:cNvPr id="20534" name="Oval 58"/>
                <p:cNvSpPr>
                  <a:spLocks noChangeArrowheads="1"/>
                </p:cNvSpPr>
                <p:nvPr/>
              </p:nvSpPr>
              <p:spPr bwMode="auto">
                <a:xfrm>
                  <a:off x="3024" y="1344"/>
                  <a:ext cx="384" cy="288"/>
                </a:xfrm>
                <a:prstGeom prst="ellipse">
                  <a:avLst/>
                </a:prstGeom>
                <a:noFill/>
                <a:ln w="9525">
                  <a:solidFill>
                    <a:schemeClr val="tx1"/>
                  </a:solidFill>
                  <a:round/>
                  <a:headEnd/>
                  <a:tailEnd/>
                </a:ln>
              </p:spPr>
              <p:txBody>
                <a:bodyPr wrap="none" anchor="ctr"/>
                <a:lstStyle/>
                <a:p>
                  <a:endParaRPr lang="en-GB"/>
                </a:p>
              </p:txBody>
            </p:sp>
            <p:sp>
              <p:nvSpPr>
                <p:cNvPr id="20535" name="Text Box 59"/>
                <p:cNvSpPr txBox="1">
                  <a:spLocks noChangeArrowheads="1"/>
                </p:cNvSpPr>
                <p:nvPr/>
              </p:nvSpPr>
              <p:spPr bwMode="auto">
                <a:xfrm>
                  <a:off x="3062" y="1367"/>
                  <a:ext cx="308" cy="231"/>
                </a:xfrm>
                <a:prstGeom prst="rect">
                  <a:avLst/>
                </a:prstGeom>
                <a:noFill/>
                <a:ln w="9525">
                  <a:noFill/>
                  <a:miter lim="800000"/>
                  <a:headEnd/>
                  <a:tailEnd/>
                </a:ln>
              </p:spPr>
              <p:txBody>
                <a:bodyPr wrap="none">
                  <a:spAutoFit/>
                </a:bodyPr>
                <a:lstStyle/>
                <a:p>
                  <a:r>
                    <a:rPr lang="en-US"/>
                    <a:t>EA</a:t>
                  </a:r>
                </a:p>
              </p:txBody>
            </p:sp>
          </p:grpSp>
          <p:grpSp>
            <p:nvGrpSpPr>
              <p:cNvPr id="16" name="Group 60"/>
              <p:cNvGrpSpPr>
                <a:grpSpLocks/>
              </p:cNvGrpSpPr>
              <p:nvPr/>
            </p:nvGrpSpPr>
            <p:grpSpPr bwMode="auto">
              <a:xfrm>
                <a:off x="3744" y="3408"/>
                <a:ext cx="384" cy="288"/>
                <a:chOff x="3024" y="1344"/>
                <a:chExt cx="384" cy="288"/>
              </a:xfrm>
            </p:grpSpPr>
            <p:sp>
              <p:nvSpPr>
                <p:cNvPr id="20532" name="Oval 61"/>
                <p:cNvSpPr>
                  <a:spLocks noChangeArrowheads="1"/>
                </p:cNvSpPr>
                <p:nvPr/>
              </p:nvSpPr>
              <p:spPr bwMode="auto">
                <a:xfrm>
                  <a:off x="3024" y="1344"/>
                  <a:ext cx="384" cy="288"/>
                </a:xfrm>
                <a:prstGeom prst="ellipse">
                  <a:avLst/>
                </a:prstGeom>
                <a:noFill/>
                <a:ln w="9525">
                  <a:solidFill>
                    <a:schemeClr val="tx1"/>
                  </a:solidFill>
                  <a:round/>
                  <a:headEnd/>
                  <a:tailEnd/>
                </a:ln>
              </p:spPr>
              <p:txBody>
                <a:bodyPr wrap="none" anchor="ctr"/>
                <a:lstStyle/>
                <a:p>
                  <a:endParaRPr lang="en-GB"/>
                </a:p>
              </p:txBody>
            </p:sp>
            <p:sp>
              <p:nvSpPr>
                <p:cNvPr id="20533" name="Text Box 62"/>
                <p:cNvSpPr txBox="1">
                  <a:spLocks noChangeArrowheads="1"/>
                </p:cNvSpPr>
                <p:nvPr/>
              </p:nvSpPr>
              <p:spPr bwMode="auto">
                <a:xfrm>
                  <a:off x="3062" y="1367"/>
                  <a:ext cx="308" cy="231"/>
                </a:xfrm>
                <a:prstGeom prst="rect">
                  <a:avLst/>
                </a:prstGeom>
                <a:noFill/>
                <a:ln w="9525">
                  <a:noFill/>
                  <a:miter lim="800000"/>
                  <a:headEnd/>
                  <a:tailEnd/>
                </a:ln>
              </p:spPr>
              <p:txBody>
                <a:bodyPr wrap="none">
                  <a:spAutoFit/>
                </a:bodyPr>
                <a:lstStyle/>
                <a:p>
                  <a:r>
                    <a:rPr lang="en-US"/>
                    <a:t>EB</a:t>
                  </a:r>
                </a:p>
              </p:txBody>
            </p:sp>
          </p:grpSp>
          <p:grpSp>
            <p:nvGrpSpPr>
              <p:cNvPr id="17" name="Group 63"/>
              <p:cNvGrpSpPr>
                <a:grpSpLocks/>
              </p:cNvGrpSpPr>
              <p:nvPr/>
            </p:nvGrpSpPr>
            <p:grpSpPr bwMode="auto">
              <a:xfrm>
                <a:off x="4464" y="3408"/>
                <a:ext cx="384" cy="288"/>
                <a:chOff x="3024" y="1344"/>
                <a:chExt cx="384" cy="288"/>
              </a:xfrm>
            </p:grpSpPr>
            <p:sp>
              <p:nvSpPr>
                <p:cNvPr id="20530" name="Oval 64"/>
                <p:cNvSpPr>
                  <a:spLocks noChangeArrowheads="1"/>
                </p:cNvSpPr>
                <p:nvPr/>
              </p:nvSpPr>
              <p:spPr bwMode="auto">
                <a:xfrm>
                  <a:off x="3024" y="1344"/>
                  <a:ext cx="384" cy="288"/>
                </a:xfrm>
                <a:prstGeom prst="ellipse">
                  <a:avLst/>
                </a:prstGeom>
                <a:noFill/>
                <a:ln w="9525">
                  <a:solidFill>
                    <a:schemeClr val="tx1"/>
                  </a:solidFill>
                  <a:round/>
                  <a:headEnd/>
                  <a:tailEnd/>
                </a:ln>
              </p:spPr>
              <p:txBody>
                <a:bodyPr wrap="none" anchor="ctr"/>
                <a:lstStyle/>
                <a:p>
                  <a:endParaRPr lang="en-GB"/>
                </a:p>
              </p:txBody>
            </p:sp>
            <p:sp>
              <p:nvSpPr>
                <p:cNvPr id="20531" name="Text Box 65"/>
                <p:cNvSpPr txBox="1">
                  <a:spLocks noChangeArrowheads="1"/>
                </p:cNvSpPr>
                <p:nvPr/>
              </p:nvSpPr>
              <p:spPr bwMode="auto">
                <a:xfrm>
                  <a:off x="3062" y="1367"/>
                  <a:ext cx="316" cy="231"/>
                </a:xfrm>
                <a:prstGeom prst="rect">
                  <a:avLst/>
                </a:prstGeom>
                <a:noFill/>
                <a:ln w="9525">
                  <a:noFill/>
                  <a:miter lim="800000"/>
                  <a:headEnd/>
                  <a:tailEnd/>
                </a:ln>
              </p:spPr>
              <p:txBody>
                <a:bodyPr wrap="none">
                  <a:spAutoFit/>
                </a:bodyPr>
                <a:lstStyle/>
                <a:p>
                  <a:r>
                    <a:rPr lang="en-US"/>
                    <a:t>EC</a:t>
                  </a:r>
                </a:p>
              </p:txBody>
            </p:sp>
          </p:grpSp>
          <p:grpSp>
            <p:nvGrpSpPr>
              <p:cNvPr id="18" name="Group 66"/>
              <p:cNvGrpSpPr>
                <a:grpSpLocks/>
              </p:cNvGrpSpPr>
              <p:nvPr/>
            </p:nvGrpSpPr>
            <p:grpSpPr bwMode="auto">
              <a:xfrm>
                <a:off x="5088" y="3408"/>
                <a:ext cx="384" cy="288"/>
                <a:chOff x="3024" y="1344"/>
                <a:chExt cx="384" cy="288"/>
              </a:xfrm>
            </p:grpSpPr>
            <p:sp>
              <p:nvSpPr>
                <p:cNvPr id="20528" name="Oval 67"/>
                <p:cNvSpPr>
                  <a:spLocks noChangeArrowheads="1"/>
                </p:cNvSpPr>
                <p:nvPr/>
              </p:nvSpPr>
              <p:spPr bwMode="auto">
                <a:xfrm>
                  <a:off x="3024" y="1344"/>
                  <a:ext cx="384" cy="288"/>
                </a:xfrm>
                <a:prstGeom prst="ellipse">
                  <a:avLst/>
                </a:prstGeom>
                <a:noFill/>
                <a:ln w="9525">
                  <a:solidFill>
                    <a:schemeClr val="tx1"/>
                  </a:solidFill>
                  <a:round/>
                  <a:headEnd/>
                  <a:tailEnd/>
                </a:ln>
              </p:spPr>
              <p:txBody>
                <a:bodyPr wrap="none" anchor="ctr"/>
                <a:lstStyle/>
                <a:p>
                  <a:endParaRPr lang="en-GB"/>
                </a:p>
              </p:txBody>
            </p:sp>
            <p:sp>
              <p:nvSpPr>
                <p:cNvPr id="20529" name="Text Box 68"/>
                <p:cNvSpPr txBox="1">
                  <a:spLocks noChangeArrowheads="1"/>
                </p:cNvSpPr>
                <p:nvPr/>
              </p:nvSpPr>
              <p:spPr bwMode="auto">
                <a:xfrm>
                  <a:off x="3062" y="1367"/>
                  <a:ext cx="316" cy="231"/>
                </a:xfrm>
                <a:prstGeom prst="rect">
                  <a:avLst/>
                </a:prstGeom>
                <a:noFill/>
                <a:ln w="9525">
                  <a:noFill/>
                  <a:miter lim="800000"/>
                  <a:headEnd/>
                  <a:tailEnd/>
                </a:ln>
              </p:spPr>
              <p:txBody>
                <a:bodyPr wrap="none">
                  <a:spAutoFit/>
                </a:bodyPr>
                <a:lstStyle/>
                <a:p>
                  <a:r>
                    <a:rPr lang="en-US"/>
                    <a:t>ED</a:t>
                  </a:r>
                </a:p>
              </p:txBody>
            </p:sp>
          </p:grpSp>
          <p:sp>
            <p:nvSpPr>
              <p:cNvPr id="20519" name="Freeform 69"/>
              <p:cNvSpPr>
                <a:spLocks/>
              </p:cNvSpPr>
              <p:nvPr/>
            </p:nvSpPr>
            <p:spPr bwMode="auto">
              <a:xfrm>
                <a:off x="2784" y="1488"/>
                <a:ext cx="240" cy="2112"/>
              </a:xfrm>
              <a:custGeom>
                <a:avLst/>
                <a:gdLst>
                  <a:gd name="T0" fmla="*/ 240 w 240"/>
                  <a:gd name="T1" fmla="*/ 0 h 2112"/>
                  <a:gd name="T2" fmla="*/ 0 w 240"/>
                  <a:gd name="T3" fmla="*/ 1056 h 2112"/>
                  <a:gd name="T4" fmla="*/ 240 w 240"/>
                  <a:gd name="T5" fmla="*/ 2112 h 2112"/>
                  <a:gd name="T6" fmla="*/ 0 60000 65536"/>
                  <a:gd name="T7" fmla="*/ 0 60000 65536"/>
                  <a:gd name="T8" fmla="*/ 0 60000 65536"/>
                  <a:gd name="T9" fmla="*/ 0 w 240"/>
                  <a:gd name="T10" fmla="*/ 0 h 2112"/>
                  <a:gd name="T11" fmla="*/ 240 w 240"/>
                  <a:gd name="T12" fmla="*/ 2112 h 2112"/>
                </a:gdLst>
                <a:ahLst/>
                <a:cxnLst>
                  <a:cxn ang="T6">
                    <a:pos x="T0" y="T1"/>
                  </a:cxn>
                  <a:cxn ang="T7">
                    <a:pos x="T2" y="T3"/>
                  </a:cxn>
                  <a:cxn ang="T8">
                    <a:pos x="T4" y="T5"/>
                  </a:cxn>
                </a:cxnLst>
                <a:rect l="T9" t="T10" r="T11" b="T12"/>
                <a:pathLst>
                  <a:path w="240" h="2112">
                    <a:moveTo>
                      <a:pt x="240" y="0"/>
                    </a:moveTo>
                    <a:cubicBezTo>
                      <a:pt x="120" y="352"/>
                      <a:pt x="0" y="704"/>
                      <a:pt x="0" y="1056"/>
                    </a:cubicBezTo>
                    <a:cubicBezTo>
                      <a:pt x="0" y="1408"/>
                      <a:pt x="120" y="1760"/>
                      <a:pt x="240" y="2112"/>
                    </a:cubicBezTo>
                  </a:path>
                </a:pathLst>
              </a:custGeom>
              <a:noFill/>
              <a:ln w="19050">
                <a:solidFill>
                  <a:srgbClr val="FF0000"/>
                </a:solidFill>
                <a:round/>
                <a:headEnd/>
                <a:tailEnd/>
              </a:ln>
            </p:spPr>
            <p:txBody>
              <a:bodyPr/>
              <a:lstStyle/>
              <a:p>
                <a:endParaRPr lang="en-GB"/>
              </a:p>
            </p:txBody>
          </p:sp>
          <p:sp>
            <p:nvSpPr>
              <p:cNvPr id="20520" name="Line 70"/>
              <p:cNvSpPr>
                <a:spLocks noChangeShapeType="1"/>
              </p:cNvSpPr>
              <p:nvPr/>
            </p:nvSpPr>
            <p:spPr bwMode="auto">
              <a:xfrm>
                <a:off x="3216" y="1632"/>
                <a:ext cx="1440" cy="384"/>
              </a:xfrm>
              <a:prstGeom prst="line">
                <a:avLst/>
              </a:prstGeom>
              <a:noFill/>
              <a:ln w="19050">
                <a:solidFill>
                  <a:srgbClr val="FF0000"/>
                </a:solidFill>
                <a:round/>
                <a:headEnd/>
                <a:tailEnd/>
              </a:ln>
            </p:spPr>
            <p:txBody>
              <a:bodyPr/>
              <a:lstStyle/>
              <a:p>
                <a:endParaRPr lang="en-GB"/>
              </a:p>
            </p:txBody>
          </p:sp>
          <p:sp>
            <p:nvSpPr>
              <p:cNvPr id="20521" name="Line 71"/>
              <p:cNvSpPr>
                <a:spLocks noChangeShapeType="1"/>
              </p:cNvSpPr>
              <p:nvPr/>
            </p:nvSpPr>
            <p:spPr bwMode="auto">
              <a:xfrm>
                <a:off x="3216" y="1632"/>
                <a:ext cx="720" cy="384"/>
              </a:xfrm>
              <a:prstGeom prst="line">
                <a:avLst/>
              </a:prstGeom>
              <a:noFill/>
              <a:ln w="19050">
                <a:solidFill>
                  <a:srgbClr val="FF0000"/>
                </a:solidFill>
                <a:round/>
                <a:headEnd/>
                <a:tailEnd/>
              </a:ln>
            </p:spPr>
            <p:txBody>
              <a:bodyPr/>
              <a:lstStyle/>
              <a:p>
                <a:endParaRPr lang="en-GB"/>
              </a:p>
            </p:txBody>
          </p:sp>
          <p:sp>
            <p:nvSpPr>
              <p:cNvPr id="20522" name="Line 72"/>
              <p:cNvSpPr>
                <a:spLocks noChangeShapeType="1"/>
              </p:cNvSpPr>
              <p:nvPr/>
            </p:nvSpPr>
            <p:spPr bwMode="auto">
              <a:xfrm flipH="1">
                <a:off x="3168" y="2304"/>
                <a:ext cx="1488" cy="432"/>
              </a:xfrm>
              <a:prstGeom prst="line">
                <a:avLst/>
              </a:prstGeom>
              <a:noFill/>
              <a:ln w="19050">
                <a:solidFill>
                  <a:srgbClr val="FF0000"/>
                </a:solidFill>
                <a:round/>
                <a:headEnd/>
                <a:tailEnd/>
              </a:ln>
            </p:spPr>
            <p:txBody>
              <a:bodyPr/>
              <a:lstStyle/>
              <a:p>
                <a:endParaRPr lang="en-GB"/>
              </a:p>
            </p:txBody>
          </p:sp>
          <p:sp>
            <p:nvSpPr>
              <p:cNvPr id="20523" name="Line 73"/>
              <p:cNvSpPr>
                <a:spLocks noChangeShapeType="1"/>
              </p:cNvSpPr>
              <p:nvPr/>
            </p:nvSpPr>
            <p:spPr bwMode="auto">
              <a:xfrm>
                <a:off x="3936" y="3024"/>
                <a:ext cx="720" cy="384"/>
              </a:xfrm>
              <a:prstGeom prst="line">
                <a:avLst/>
              </a:prstGeom>
              <a:noFill/>
              <a:ln w="19050">
                <a:solidFill>
                  <a:srgbClr val="FF0000"/>
                </a:solidFill>
                <a:round/>
                <a:headEnd/>
                <a:tailEnd/>
              </a:ln>
            </p:spPr>
            <p:txBody>
              <a:bodyPr/>
              <a:lstStyle/>
              <a:p>
                <a:endParaRPr lang="en-GB"/>
              </a:p>
            </p:txBody>
          </p:sp>
          <p:sp>
            <p:nvSpPr>
              <p:cNvPr id="20524" name="Line 74"/>
              <p:cNvSpPr>
                <a:spLocks noChangeShapeType="1"/>
              </p:cNvSpPr>
              <p:nvPr/>
            </p:nvSpPr>
            <p:spPr bwMode="auto">
              <a:xfrm>
                <a:off x="3216" y="3024"/>
                <a:ext cx="1440" cy="384"/>
              </a:xfrm>
              <a:prstGeom prst="line">
                <a:avLst/>
              </a:prstGeom>
              <a:noFill/>
              <a:ln w="19050">
                <a:solidFill>
                  <a:srgbClr val="FF0000"/>
                </a:solidFill>
                <a:round/>
                <a:headEnd/>
                <a:tailEnd/>
              </a:ln>
            </p:spPr>
            <p:txBody>
              <a:bodyPr/>
              <a:lstStyle/>
              <a:p>
                <a:endParaRPr lang="en-GB"/>
              </a:p>
            </p:txBody>
          </p:sp>
          <p:sp>
            <p:nvSpPr>
              <p:cNvPr id="20525" name="Line 75"/>
              <p:cNvSpPr>
                <a:spLocks noChangeShapeType="1"/>
              </p:cNvSpPr>
              <p:nvPr/>
            </p:nvSpPr>
            <p:spPr bwMode="auto">
              <a:xfrm>
                <a:off x="3216" y="3024"/>
                <a:ext cx="720" cy="384"/>
              </a:xfrm>
              <a:prstGeom prst="line">
                <a:avLst/>
              </a:prstGeom>
              <a:noFill/>
              <a:ln w="19050">
                <a:solidFill>
                  <a:srgbClr val="FF0000"/>
                </a:solidFill>
                <a:round/>
                <a:headEnd/>
                <a:tailEnd/>
              </a:ln>
            </p:spPr>
            <p:txBody>
              <a:bodyPr/>
              <a:lstStyle/>
              <a:p>
                <a:endParaRPr lang="en-GB"/>
              </a:p>
            </p:txBody>
          </p:sp>
          <p:sp>
            <p:nvSpPr>
              <p:cNvPr id="20526" name="Freeform 76"/>
              <p:cNvSpPr>
                <a:spLocks/>
              </p:cNvSpPr>
              <p:nvPr/>
            </p:nvSpPr>
            <p:spPr bwMode="auto">
              <a:xfrm>
                <a:off x="2560" y="1000"/>
                <a:ext cx="1376" cy="2600"/>
              </a:xfrm>
              <a:custGeom>
                <a:avLst/>
                <a:gdLst>
                  <a:gd name="T0" fmla="*/ 1376 w 1376"/>
                  <a:gd name="T1" fmla="*/ 344 h 2600"/>
                  <a:gd name="T2" fmla="*/ 1088 w 1376"/>
                  <a:gd name="T3" fmla="*/ 152 h 2600"/>
                  <a:gd name="T4" fmla="*/ 512 w 1376"/>
                  <a:gd name="T5" fmla="*/ 152 h 2600"/>
                  <a:gd name="T6" fmla="*/ 80 w 1376"/>
                  <a:gd name="T7" fmla="*/ 1064 h 2600"/>
                  <a:gd name="T8" fmla="*/ 32 w 1376"/>
                  <a:gd name="T9" fmla="*/ 1784 h 2600"/>
                  <a:gd name="T10" fmla="*/ 224 w 1376"/>
                  <a:gd name="T11" fmla="*/ 2408 h 2600"/>
                  <a:gd name="T12" fmla="*/ 464 w 1376"/>
                  <a:gd name="T13" fmla="*/ 2600 h 2600"/>
                  <a:gd name="T14" fmla="*/ 0 60000 65536"/>
                  <a:gd name="T15" fmla="*/ 0 60000 65536"/>
                  <a:gd name="T16" fmla="*/ 0 60000 65536"/>
                  <a:gd name="T17" fmla="*/ 0 60000 65536"/>
                  <a:gd name="T18" fmla="*/ 0 60000 65536"/>
                  <a:gd name="T19" fmla="*/ 0 60000 65536"/>
                  <a:gd name="T20" fmla="*/ 0 60000 65536"/>
                  <a:gd name="T21" fmla="*/ 0 w 1376"/>
                  <a:gd name="T22" fmla="*/ 0 h 2600"/>
                  <a:gd name="T23" fmla="*/ 1376 w 1376"/>
                  <a:gd name="T24" fmla="*/ 2600 h 2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76" h="2600">
                    <a:moveTo>
                      <a:pt x="1376" y="344"/>
                    </a:moveTo>
                    <a:cubicBezTo>
                      <a:pt x="1304" y="264"/>
                      <a:pt x="1232" y="184"/>
                      <a:pt x="1088" y="152"/>
                    </a:cubicBezTo>
                    <a:cubicBezTo>
                      <a:pt x="944" y="120"/>
                      <a:pt x="680" y="0"/>
                      <a:pt x="512" y="152"/>
                    </a:cubicBezTo>
                    <a:cubicBezTo>
                      <a:pt x="344" y="304"/>
                      <a:pt x="160" y="792"/>
                      <a:pt x="80" y="1064"/>
                    </a:cubicBezTo>
                    <a:cubicBezTo>
                      <a:pt x="0" y="1336"/>
                      <a:pt x="8" y="1560"/>
                      <a:pt x="32" y="1784"/>
                    </a:cubicBezTo>
                    <a:cubicBezTo>
                      <a:pt x="56" y="2008"/>
                      <a:pt x="152" y="2272"/>
                      <a:pt x="224" y="2408"/>
                    </a:cubicBezTo>
                    <a:cubicBezTo>
                      <a:pt x="296" y="2544"/>
                      <a:pt x="380" y="2572"/>
                      <a:pt x="464" y="2600"/>
                    </a:cubicBezTo>
                  </a:path>
                </a:pathLst>
              </a:custGeom>
              <a:noFill/>
              <a:ln w="19050">
                <a:solidFill>
                  <a:srgbClr val="FF0000"/>
                </a:solidFill>
                <a:round/>
                <a:headEnd/>
                <a:tailEnd/>
              </a:ln>
            </p:spPr>
            <p:txBody>
              <a:bodyPr/>
              <a:lstStyle/>
              <a:p>
                <a:endParaRPr lang="en-GB"/>
              </a:p>
            </p:txBody>
          </p:sp>
          <p:sp>
            <p:nvSpPr>
              <p:cNvPr id="20527" name="Text Box 77"/>
              <p:cNvSpPr txBox="1">
                <a:spLocks noChangeArrowheads="1"/>
              </p:cNvSpPr>
              <p:nvPr/>
            </p:nvSpPr>
            <p:spPr bwMode="auto">
              <a:xfrm>
                <a:off x="2870" y="3815"/>
                <a:ext cx="2300" cy="231"/>
              </a:xfrm>
              <a:prstGeom prst="rect">
                <a:avLst/>
              </a:prstGeom>
              <a:noFill/>
              <a:ln w="9525">
                <a:noFill/>
                <a:miter lim="800000"/>
                <a:headEnd/>
                <a:tailEnd/>
              </a:ln>
            </p:spPr>
            <p:txBody>
              <a:bodyPr wrap="none">
                <a:spAutoFit/>
              </a:bodyPr>
              <a:lstStyle/>
              <a:p>
                <a:r>
                  <a:rPr lang="en-US"/>
                  <a:t>Partial graph of incompatible turns</a:t>
                </a:r>
              </a:p>
            </p:txBody>
          </p:sp>
        </p:gr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2"/>
          <p:cNvSpPr txBox="1">
            <a:spLocks noChangeArrowheads="1"/>
          </p:cNvSpPr>
          <p:nvPr/>
        </p:nvSpPr>
        <p:spPr bwMode="auto">
          <a:xfrm>
            <a:off x="228600" y="990600"/>
            <a:ext cx="8534400" cy="366713"/>
          </a:xfrm>
          <a:prstGeom prst="rect">
            <a:avLst/>
          </a:prstGeom>
          <a:noFill/>
          <a:ln w="9525">
            <a:noFill/>
            <a:miter lim="800000"/>
            <a:headEnd/>
            <a:tailEnd/>
          </a:ln>
        </p:spPr>
        <p:txBody>
          <a:bodyPr>
            <a:spAutoFit/>
          </a:bodyPr>
          <a:lstStyle/>
          <a:p>
            <a:pPr>
              <a:spcBef>
                <a:spcPct val="50000"/>
              </a:spcBef>
            </a:pPr>
            <a:endParaRPr lang="en-GB"/>
          </a:p>
        </p:txBody>
      </p:sp>
      <p:graphicFrame>
        <p:nvGraphicFramePr>
          <p:cNvPr id="3074" name="Object 3"/>
          <p:cNvGraphicFramePr>
            <a:graphicFrameLocks noChangeAspect="1"/>
          </p:cNvGraphicFramePr>
          <p:nvPr/>
        </p:nvGraphicFramePr>
        <p:xfrm>
          <a:off x="990600" y="2286000"/>
          <a:ext cx="7446963" cy="3475038"/>
        </p:xfrm>
        <a:graphic>
          <a:graphicData uri="http://schemas.openxmlformats.org/presentationml/2006/ole">
            <mc:AlternateContent xmlns:mc="http://schemas.openxmlformats.org/markup-compatibility/2006">
              <mc:Choice xmlns:v="urn:schemas-microsoft-com:vml" Requires="v">
                <p:oleObj spid="_x0000_s2052" name="Bitmap Image" r:id="rId3" imgW="6533333" imgH="3048426" progId="PBrush">
                  <p:embed/>
                </p:oleObj>
              </mc:Choice>
              <mc:Fallback>
                <p:oleObj name="Bitmap Image" r:id="rId3" imgW="6533333" imgH="3048426"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86000"/>
                        <a:ext cx="7446963" cy="347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4"/>
          <p:cNvGraphicFramePr>
            <a:graphicFrameLocks noChangeAspect="1"/>
          </p:cNvGraphicFramePr>
          <p:nvPr/>
        </p:nvGraphicFramePr>
        <p:xfrm>
          <a:off x="1828800" y="3213100"/>
          <a:ext cx="2590800" cy="2444750"/>
        </p:xfrm>
        <a:graphic>
          <a:graphicData uri="http://schemas.openxmlformats.org/presentationml/2006/ole">
            <mc:AlternateContent xmlns:mc="http://schemas.openxmlformats.org/markup-compatibility/2006">
              <mc:Choice xmlns:v="urn:schemas-microsoft-com:vml" Requires="v">
                <p:oleObj spid="_x0000_s2053" name="Bitmap Image" r:id="rId5" imgW="3866667" imgH="3648584" progId="PBrush">
                  <p:embed/>
                </p:oleObj>
              </mc:Choice>
              <mc:Fallback>
                <p:oleObj name="Bitmap Image" r:id="rId5" imgW="3866667" imgH="3648584" progId="PBrush">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3213100"/>
                        <a:ext cx="2590800"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Text Box 5"/>
          <p:cNvSpPr txBox="1">
            <a:spLocks noChangeArrowheads="1"/>
          </p:cNvSpPr>
          <p:nvPr/>
        </p:nvSpPr>
        <p:spPr bwMode="auto">
          <a:xfrm>
            <a:off x="2819400" y="5791200"/>
            <a:ext cx="3562350" cy="366713"/>
          </a:xfrm>
          <a:prstGeom prst="rect">
            <a:avLst/>
          </a:prstGeom>
          <a:noFill/>
          <a:ln w="9525">
            <a:noFill/>
            <a:miter lim="800000"/>
            <a:headEnd/>
            <a:tailEnd/>
          </a:ln>
        </p:spPr>
        <p:txBody>
          <a:bodyPr wrap="none">
            <a:spAutoFit/>
          </a:bodyPr>
          <a:lstStyle/>
          <a:p>
            <a:r>
              <a:rPr lang="en-US"/>
              <a:t>Partial table of incompatible turns</a:t>
            </a:r>
          </a:p>
        </p:txBody>
      </p:sp>
      <p:sp>
        <p:nvSpPr>
          <p:cNvPr id="724998" name="Rectangle 6"/>
          <p:cNvSpPr>
            <a:spLocks noGrp="1" noChangeArrowheads="1"/>
          </p:cNvSpPr>
          <p:nvPr>
            <p:ph type="subTitle" idx="1"/>
          </p:nvPr>
        </p:nvSpPr>
        <p:spPr>
          <a:xfrm>
            <a:off x="0" y="762000"/>
            <a:ext cx="9144000" cy="1066800"/>
          </a:xfrm>
        </p:spPr>
        <p:txBody>
          <a:bodyPr/>
          <a:lstStyle/>
          <a:p>
            <a:pPr algn="l" eaLnBrk="1" hangingPunct="1">
              <a:defRPr/>
            </a:pPr>
            <a:r>
              <a:rPr lang="en-US" b="1" smtClean="0">
                <a:effectLst>
                  <a:outerShdw blurRad="38100" dist="38100" dir="2700000" algn="tl">
                    <a:srgbClr val="C0C0C0"/>
                  </a:outerShdw>
                </a:effectLst>
              </a:rPr>
              <a:t>Using a model to solve a complicated traffic light problem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52400"/>
            <a:ext cx="8229600" cy="1143000"/>
          </a:xfrm>
        </p:spPr>
        <p:txBody>
          <a:bodyPr/>
          <a:lstStyle/>
          <a:p>
            <a:pPr eaLnBrk="1" hangingPunct="1"/>
            <a:r>
              <a:rPr lang="en-US" smtClean="0"/>
              <a:t>Graph Definitions</a:t>
            </a:r>
          </a:p>
        </p:txBody>
      </p:sp>
      <p:sp>
        <p:nvSpPr>
          <p:cNvPr id="5123" name="Rectangle 3"/>
          <p:cNvSpPr>
            <a:spLocks noGrp="1" noChangeArrowheads="1"/>
          </p:cNvSpPr>
          <p:nvPr>
            <p:ph type="body" idx="1"/>
          </p:nvPr>
        </p:nvSpPr>
        <p:spPr>
          <a:xfrm>
            <a:off x="381000" y="1143000"/>
            <a:ext cx="8153400" cy="2389188"/>
          </a:xfrm>
        </p:spPr>
        <p:txBody>
          <a:bodyPr/>
          <a:lstStyle/>
          <a:p>
            <a:pPr eaLnBrk="1" hangingPunct="1"/>
            <a:r>
              <a:rPr lang="en-US" sz="1800" smtClean="0"/>
              <a:t>A graph G is denoted by G = (V, E) where</a:t>
            </a:r>
          </a:p>
          <a:p>
            <a:pPr lvl="1" eaLnBrk="1" hangingPunct="1"/>
            <a:r>
              <a:rPr lang="en-US" sz="1800" smtClean="0"/>
              <a:t>V is the set of </a:t>
            </a:r>
            <a:r>
              <a:rPr lang="en-US" sz="1800" i="1" smtClean="0"/>
              <a:t>vertices</a:t>
            </a:r>
            <a:r>
              <a:rPr lang="en-US" sz="1800" smtClean="0"/>
              <a:t> or nodes of the graph</a:t>
            </a:r>
          </a:p>
          <a:p>
            <a:pPr lvl="1" eaLnBrk="1" hangingPunct="1"/>
            <a:r>
              <a:rPr lang="en-US" sz="1800" smtClean="0"/>
              <a:t>E is the set of </a:t>
            </a:r>
            <a:r>
              <a:rPr lang="en-US" sz="1800" i="1" smtClean="0"/>
              <a:t>edges</a:t>
            </a:r>
            <a:r>
              <a:rPr lang="en-US" sz="1800" smtClean="0"/>
              <a:t> or arcs connecting the vertices in V</a:t>
            </a:r>
          </a:p>
          <a:p>
            <a:pPr eaLnBrk="1" hangingPunct="1"/>
            <a:r>
              <a:rPr lang="en-US" sz="1800" smtClean="0"/>
              <a:t>Each edge E is denoted as a pair (</a:t>
            </a:r>
            <a:r>
              <a:rPr lang="en-US" sz="1800" i="1" smtClean="0"/>
              <a:t>v,w</a:t>
            </a:r>
            <a:r>
              <a:rPr lang="en-US" sz="1800" smtClean="0"/>
              <a:t>) where </a:t>
            </a:r>
            <a:r>
              <a:rPr lang="en-US" sz="1800" i="1" smtClean="0"/>
              <a:t>v</a:t>
            </a:r>
            <a:r>
              <a:rPr lang="en-US" sz="1800" smtClean="0"/>
              <a:t>,</a:t>
            </a:r>
            <a:r>
              <a:rPr lang="en-US" sz="1800" i="1" smtClean="0"/>
              <a:t>w</a:t>
            </a:r>
            <a:r>
              <a:rPr lang="en-US" sz="1800" smtClean="0"/>
              <a:t> </a:t>
            </a:r>
            <a:r>
              <a:rPr lang="en-US" sz="1800" smtClean="0">
                <a:latin typeface="Symbol" pitchFamily="18" charset="2"/>
              </a:rPr>
              <a:t>e </a:t>
            </a:r>
            <a:r>
              <a:rPr lang="en-US" sz="1800" smtClean="0"/>
              <a:t>V</a:t>
            </a:r>
          </a:p>
          <a:p>
            <a:pPr eaLnBrk="1" hangingPunct="1">
              <a:buFontTx/>
              <a:buNone/>
            </a:pPr>
            <a:r>
              <a:rPr lang="en-US" sz="2000" smtClean="0"/>
              <a:t>	For example in the graph below</a:t>
            </a:r>
          </a:p>
        </p:txBody>
      </p:sp>
      <p:grpSp>
        <p:nvGrpSpPr>
          <p:cNvPr id="2" name="Group 4"/>
          <p:cNvGrpSpPr>
            <a:grpSpLocks/>
          </p:cNvGrpSpPr>
          <p:nvPr/>
        </p:nvGrpSpPr>
        <p:grpSpPr bwMode="auto">
          <a:xfrm>
            <a:off x="914400" y="3733800"/>
            <a:ext cx="2438400" cy="2514600"/>
            <a:chOff x="1680" y="2208"/>
            <a:chExt cx="1536" cy="1584"/>
          </a:xfrm>
        </p:grpSpPr>
        <p:grpSp>
          <p:nvGrpSpPr>
            <p:cNvPr id="3" name="Group 5"/>
            <p:cNvGrpSpPr>
              <a:grpSpLocks/>
            </p:cNvGrpSpPr>
            <p:nvPr/>
          </p:nvGrpSpPr>
          <p:grpSpPr bwMode="auto">
            <a:xfrm>
              <a:off x="1728" y="2496"/>
              <a:ext cx="240" cy="240"/>
              <a:chOff x="1584" y="2208"/>
              <a:chExt cx="240" cy="240"/>
            </a:xfrm>
          </p:grpSpPr>
          <p:sp>
            <p:nvSpPr>
              <p:cNvPr id="5147" name="Oval 6"/>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5148" name="Text Box 7"/>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1</a:t>
                </a:r>
              </a:p>
            </p:txBody>
          </p:sp>
        </p:grpSp>
        <p:grpSp>
          <p:nvGrpSpPr>
            <p:cNvPr id="4" name="Group 8"/>
            <p:cNvGrpSpPr>
              <a:grpSpLocks/>
            </p:cNvGrpSpPr>
            <p:nvPr/>
          </p:nvGrpSpPr>
          <p:grpSpPr bwMode="auto">
            <a:xfrm>
              <a:off x="2352" y="2208"/>
              <a:ext cx="240" cy="240"/>
              <a:chOff x="1584" y="2208"/>
              <a:chExt cx="240" cy="240"/>
            </a:xfrm>
          </p:grpSpPr>
          <p:sp>
            <p:nvSpPr>
              <p:cNvPr id="5145" name="Oval 9"/>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5146" name="Text Box 10"/>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2</a:t>
                </a:r>
              </a:p>
            </p:txBody>
          </p:sp>
        </p:grpSp>
        <p:grpSp>
          <p:nvGrpSpPr>
            <p:cNvPr id="5" name="Group 11"/>
            <p:cNvGrpSpPr>
              <a:grpSpLocks/>
            </p:cNvGrpSpPr>
            <p:nvPr/>
          </p:nvGrpSpPr>
          <p:grpSpPr bwMode="auto">
            <a:xfrm>
              <a:off x="2400" y="3552"/>
              <a:ext cx="240" cy="240"/>
              <a:chOff x="1584" y="2208"/>
              <a:chExt cx="240" cy="240"/>
            </a:xfrm>
          </p:grpSpPr>
          <p:sp>
            <p:nvSpPr>
              <p:cNvPr id="5143" name="Oval 12"/>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5144" name="Text Box 13"/>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5</a:t>
                </a:r>
              </a:p>
            </p:txBody>
          </p:sp>
        </p:grpSp>
        <p:grpSp>
          <p:nvGrpSpPr>
            <p:cNvPr id="6" name="Group 14"/>
            <p:cNvGrpSpPr>
              <a:grpSpLocks/>
            </p:cNvGrpSpPr>
            <p:nvPr/>
          </p:nvGrpSpPr>
          <p:grpSpPr bwMode="auto">
            <a:xfrm>
              <a:off x="1680" y="3168"/>
              <a:ext cx="240" cy="240"/>
              <a:chOff x="1584" y="2208"/>
              <a:chExt cx="240" cy="240"/>
            </a:xfrm>
          </p:grpSpPr>
          <p:sp>
            <p:nvSpPr>
              <p:cNvPr id="5141" name="Oval 15"/>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5142" name="Text Box 16"/>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6</a:t>
                </a:r>
              </a:p>
            </p:txBody>
          </p:sp>
        </p:grpSp>
        <p:grpSp>
          <p:nvGrpSpPr>
            <p:cNvPr id="7" name="Group 17"/>
            <p:cNvGrpSpPr>
              <a:grpSpLocks/>
            </p:cNvGrpSpPr>
            <p:nvPr/>
          </p:nvGrpSpPr>
          <p:grpSpPr bwMode="auto">
            <a:xfrm>
              <a:off x="2976" y="3168"/>
              <a:ext cx="240" cy="240"/>
              <a:chOff x="1584" y="2208"/>
              <a:chExt cx="240" cy="240"/>
            </a:xfrm>
          </p:grpSpPr>
          <p:sp>
            <p:nvSpPr>
              <p:cNvPr id="5139" name="Oval 18"/>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5140" name="Text Box 19"/>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4</a:t>
                </a:r>
              </a:p>
            </p:txBody>
          </p:sp>
        </p:grpSp>
        <p:grpSp>
          <p:nvGrpSpPr>
            <p:cNvPr id="8" name="Group 20"/>
            <p:cNvGrpSpPr>
              <a:grpSpLocks/>
            </p:cNvGrpSpPr>
            <p:nvPr/>
          </p:nvGrpSpPr>
          <p:grpSpPr bwMode="auto">
            <a:xfrm>
              <a:off x="2976" y="2544"/>
              <a:ext cx="240" cy="240"/>
              <a:chOff x="1584" y="2208"/>
              <a:chExt cx="240" cy="240"/>
            </a:xfrm>
          </p:grpSpPr>
          <p:sp>
            <p:nvSpPr>
              <p:cNvPr id="5137" name="Oval 21"/>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5138" name="Text Box 22"/>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3</a:t>
                </a:r>
              </a:p>
            </p:txBody>
          </p:sp>
        </p:grpSp>
        <p:sp>
          <p:nvSpPr>
            <p:cNvPr id="5132" name="Line 23"/>
            <p:cNvSpPr>
              <a:spLocks noChangeShapeType="1"/>
            </p:cNvSpPr>
            <p:nvPr/>
          </p:nvSpPr>
          <p:spPr bwMode="auto">
            <a:xfrm flipV="1">
              <a:off x="1920" y="2352"/>
              <a:ext cx="432" cy="192"/>
            </a:xfrm>
            <a:prstGeom prst="line">
              <a:avLst/>
            </a:prstGeom>
            <a:noFill/>
            <a:ln w="9525">
              <a:solidFill>
                <a:schemeClr val="tx1"/>
              </a:solidFill>
              <a:round/>
              <a:headEnd/>
              <a:tailEnd/>
            </a:ln>
          </p:spPr>
          <p:txBody>
            <a:bodyPr/>
            <a:lstStyle/>
            <a:p>
              <a:endParaRPr lang="en-GB"/>
            </a:p>
          </p:txBody>
        </p:sp>
        <p:sp>
          <p:nvSpPr>
            <p:cNvPr id="5133" name="Line 24"/>
            <p:cNvSpPr>
              <a:spLocks noChangeShapeType="1"/>
            </p:cNvSpPr>
            <p:nvPr/>
          </p:nvSpPr>
          <p:spPr bwMode="auto">
            <a:xfrm>
              <a:off x="2496" y="2448"/>
              <a:ext cx="0" cy="1104"/>
            </a:xfrm>
            <a:prstGeom prst="line">
              <a:avLst/>
            </a:prstGeom>
            <a:noFill/>
            <a:ln w="9525">
              <a:solidFill>
                <a:schemeClr val="tx1"/>
              </a:solidFill>
              <a:round/>
              <a:headEnd/>
              <a:tailEnd/>
            </a:ln>
          </p:spPr>
          <p:txBody>
            <a:bodyPr/>
            <a:lstStyle/>
            <a:p>
              <a:endParaRPr lang="en-GB"/>
            </a:p>
          </p:txBody>
        </p:sp>
        <p:sp>
          <p:nvSpPr>
            <p:cNvPr id="5134" name="Line 25"/>
            <p:cNvSpPr>
              <a:spLocks noChangeShapeType="1"/>
            </p:cNvSpPr>
            <p:nvPr/>
          </p:nvSpPr>
          <p:spPr bwMode="auto">
            <a:xfrm>
              <a:off x="1920" y="3264"/>
              <a:ext cx="1056" cy="0"/>
            </a:xfrm>
            <a:prstGeom prst="line">
              <a:avLst/>
            </a:prstGeom>
            <a:noFill/>
            <a:ln w="9525">
              <a:solidFill>
                <a:schemeClr val="tx1"/>
              </a:solidFill>
              <a:round/>
              <a:headEnd/>
              <a:tailEnd/>
            </a:ln>
          </p:spPr>
          <p:txBody>
            <a:bodyPr/>
            <a:lstStyle/>
            <a:p>
              <a:endParaRPr lang="en-GB"/>
            </a:p>
          </p:txBody>
        </p:sp>
        <p:sp>
          <p:nvSpPr>
            <p:cNvPr id="5135" name="Line 26"/>
            <p:cNvSpPr>
              <a:spLocks noChangeShapeType="1"/>
            </p:cNvSpPr>
            <p:nvPr/>
          </p:nvSpPr>
          <p:spPr bwMode="auto">
            <a:xfrm>
              <a:off x="1872" y="3408"/>
              <a:ext cx="528" cy="240"/>
            </a:xfrm>
            <a:prstGeom prst="line">
              <a:avLst/>
            </a:prstGeom>
            <a:noFill/>
            <a:ln w="9525">
              <a:solidFill>
                <a:schemeClr val="tx1"/>
              </a:solidFill>
              <a:round/>
              <a:headEnd/>
              <a:tailEnd/>
            </a:ln>
          </p:spPr>
          <p:txBody>
            <a:bodyPr/>
            <a:lstStyle/>
            <a:p>
              <a:endParaRPr lang="en-GB"/>
            </a:p>
          </p:txBody>
        </p:sp>
        <p:sp>
          <p:nvSpPr>
            <p:cNvPr id="5136" name="Line 27"/>
            <p:cNvSpPr>
              <a:spLocks noChangeShapeType="1"/>
            </p:cNvSpPr>
            <p:nvPr/>
          </p:nvSpPr>
          <p:spPr bwMode="auto">
            <a:xfrm flipV="1">
              <a:off x="1872" y="2736"/>
              <a:ext cx="1104" cy="480"/>
            </a:xfrm>
            <a:prstGeom prst="line">
              <a:avLst/>
            </a:prstGeom>
            <a:noFill/>
            <a:ln w="9525">
              <a:solidFill>
                <a:schemeClr val="tx1"/>
              </a:solidFill>
              <a:round/>
              <a:headEnd/>
              <a:tailEnd/>
            </a:ln>
          </p:spPr>
          <p:txBody>
            <a:bodyPr/>
            <a:lstStyle/>
            <a:p>
              <a:endParaRPr lang="en-GB"/>
            </a:p>
          </p:txBody>
        </p:sp>
      </p:grpSp>
      <p:sp>
        <p:nvSpPr>
          <p:cNvPr id="5125" name="Rectangle 28"/>
          <p:cNvSpPr>
            <a:spLocks noChangeArrowheads="1"/>
          </p:cNvSpPr>
          <p:nvPr/>
        </p:nvSpPr>
        <p:spPr bwMode="auto">
          <a:xfrm>
            <a:off x="4495800" y="3657600"/>
            <a:ext cx="4191000" cy="2057400"/>
          </a:xfrm>
          <a:prstGeom prst="rect">
            <a:avLst/>
          </a:prstGeom>
          <a:noFill/>
          <a:ln w="9525">
            <a:noFill/>
            <a:miter lim="800000"/>
            <a:headEnd/>
            <a:tailEnd/>
          </a:ln>
        </p:spPr>
        <p:txBody>
          <a:bodyPr/>
          <a:lstStyle/>
          <a:p>
            <a:pPr marL="342900" indent="-342900">
              <a:lnSpc>
                <a:spcPct val="90000"/>
              </a:lnSpc>
              <a:spcBef>
                <a:spcPct val="20000"/>
              </a:spcBef>
            </a:pPr>
            <a:r>
              <a:rPr lang="en-US"/>
              <a:t>V = {1, 2, 3, 4, 5, 6}</a:t>
            </a:r>
          </a:p>
          <a:p>
            <a:pPr marL="342900" indent="-342900">
              <a:lnSpc>
                <a:spcPct val="90000"/>
              </a:lnSpc>
              <a:spcBef>
                <a:spcPct val="20000"/>
              </a:spcBef>
            </a:pPr>
            <a:r>
              <a:rPr lang="en-US"/>
              <a:t>E = {(1, 2) (2, 5) (3, 6) (4, 6) (5, 6)}</a:t>
            </a:r>
          </a:p>
          <a:p>
            <a:pPr marL="342900" indent="-342900">
              <a:lnSpc>
                <a:spcPct val="90000"/>
              </a:lnSpc>
              <a:spcBef>
                <a:spcPct val="20000"/>
              </a:spcBef>
              <a:buFontTx/>
              <a:buChar char="•"/>
            </a:pPr>
            <a:r>
              <a:rPr lang="en-US"/>
              <a:t>This is an example of an </a:t>
            </a:r>
            <a:r>
              <a:rPr lang="en-US" i="1"/>
              <a:t>unordered</a:t>
            </a:r>
            <a:r>
              <a:rPr lang="en-US"/>
              <a:t> or </a:t>
            </a:r>
            <a:r>
              <a:rPr lang="en-US" i="1"/>
              <a:t>undirected </a:t>
            </a:r>
            <a:r>
              <a:rPr lang="en-US"/>
              <a:t>graph</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sym typeface="Symbol" pitchFamily="18" charset="2"/>
              </a:rPr>
              <a:t>Graph Searching</a:t>
            </a:r>
          </a:p>
        </p:txBody>
      </p:sp>
      <p:sp>
        <p:nvSpPr>
          <p:cNvPr id="3075" name="Rectangle 3"/>
          <p:cNvSpPr>
            <a:spLocks noGrp="1" noChangeArrowheads="1"/>
          </p:cNvSpPr>
          <p:nvPr>
            <p:ph type="body" idx="1"/>
          </p:nvPr>
        </p:nvSpPr>
        <p:spPr/>
        <p:txBody>
          <a:bodyPr>
            <a:normAutofit lnSpcReduction="10000"/>
          </a:bodyPr>
          <a:lstStyle/>
          <a:p>
            <a:pPr eaLnBrk="1" hangingPunct="1"/>
            <a:r>
              <a:rPr lang="en-US" smtClean="0"/>
              <a:t>Given: a graph G = (V, E), directed or undirected</a:t>
            </a:r>
          </a:p>
          <a:p>
            <a:pPr eaLnBrk="1" hangingPunct="1"/>
            <a:r>
              <a:rPr lang="en-US" smtClean="0"/>
              <a:t>Goal: methodically explore every vertex and every edge</a:t>
            </a:r>
          </a:p>
          <a:p>
            <a:pPr eaLnBrk="1" hangingPunct="1"/>
            <a:r>
              <a:rPr lang="en-US" smtClean="0"/>
              <a:t>Ultimately: build a tree on the graph</a:t>
            </a:r>
          </a:p>
          <a:p>
            <a:pPr lvl="1" eaLnBrk="1" hangingPunct="1"/>
            <a:r>
              <a:rPr lang="en-US" smtClean="0"/>
              <a:t>Pick a vertex as the root</a:t>
            </a:r>
          </a:p>
          <a:p>
            <a:pPr lvl="1" eaLnBrk="1" hangingPunct="1"/>
            <a:r>
              <a:rPr lang="en-US" smtClean="0"/>
              <a:t>Choose certain edges to produce a tree</a:t>
            </a:r>
          </a:p>
          <a:p>
            <a:pPr lvl="1" eaLnBrk="1" hangingPunct="1"/>
            <a:r>
              <a:rPr lang="en-US" smtClean="0"/>
              <a:t>Note: might also build a </a:t>
            </a:r>
            <a:r>
              <a:rPr lang="en-US" i="1" smtClean="0">
                <a:solidFill>
                  <a:schemeClr val="tx2"/>
                </a:solidFill>
              </a:rPr>
              <a:t>forest</a:t>
            </a:r>
            <a:r>
              <a:rPr lang="en-US" smtClean="0"/>
              <a:t> if graph is not connected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0" y="0"/>
            <a:ext cx="9144000" cy="1143000"/>
          </a:xfrm>
        </p:spPr>
        <p:txBody>
          <a:bodyPr/>
          <a:lstStyle/>
          <a:p>
            <a:pPr eaLnBrk="1" hangingPunct="1">
              <a:defRPr/>
            </a:pPr>
            <a:r>
              <a:rPr lang="en-US" smtClean="0">
                <a:effectLst>
                  <a:outerShdw blurRad="38100" dist="38100" dir="2700000" algn="tl">
                    <a:srgbClr val="C0C0C0"/>
                  </a:outerShdw>
                </a:effectLst>
              </a:rPr>
              <a:t>Breadth-First Search</a:t>
            </a:r>
          </a:p>
        </p:txBody>
      </p:sp>
      <p:sp>
        <p:nvSpPr>
          <p:cNvPr id="732163" name="Rectangle 3"/>
          <p:cNvSpPr>
            <a:spLocks noGrp="1" noChangeArrowheads="1"/>
          </p:cNvSpPr>
          <p:nvPr>
            <p:ph type="body" idx="1"/>
          </p:nvPr>
        </p:nvSpPr>
        <p:spPr>
          <a:xfrm>
            <a:off x="0" y="990600"/>
            <a:ext cx="9144000" cy="5029200"/>
          </a:xfrm>
        </p:spPr>
        <p:txBody>
          <a:bodyPr/>
          <a:lstStyle/>
          <a:p>
            <a:pPr eaLnBrk="1" hangingPunct="1"/>
            <a:r>
              <a:rPr lang="en-US" sz="2000" smtClean="0"/>
              <a:t>Given a G=(V,E) and distinguished </a:t>
            </a:r>
            <a:r>
              <a:rPr lang="en-US" sz="2000" b="1" smtClean="0"/>
              <a:t>source</a:t>
            </a:r>
            <a:r>
              <a:rPr lang="en-US" sz="2000" smtClean="0"/>
              <a:t> vertex </a:t>
            </a:r>
            <a:r>
              <a:rPr lang="en-US" sz="2000" i="1" smtClean="0"/>
              <a:t>s</a:t>
            </a:r>
            <a:r>
              <a:rPr lang="en-US" sz="2000" smtClean="0"/>
              <a:t>, BFS systematically explores the edges of G to “discover” every vertex reachable from </a:t>
            </a:r>
            <a:r>
              <a:rPr lang="en-US" sz="2000" i="1" smtClean="0"/>
              <a:t>s</a:t>
            </a:r>
            <a:r>
              <a:rPr lang="en-US" sz="2000" smtClean="0"/>
              <a:t>.</a:t>
            </a:r>
          </a:p>
          <a:p>
            <a:pPr eaLnBrk="1" hangingPunct="1"/>
            <a:endParaRPr lang="en-US" sz="1000" smtClean="0"/>
          </a:p>
          <a:p>
            <a:pPr eaLnBrk="1" hangingPunct="1"/>
            <a:r>
              <a:rPr lang="en-US" sz="2000" smtClean="0"/>
              <a:t>Creates a BFS tree rooted at </a:t>
            </a:r>
            <a:r>
              <a:rPr lang="en-US" sz="2000" i="1" smtClean="0"/>
              <a:t>s</a:t>
            </a:r>
            <a:r>
              <a:rPr lang="en-US" sz="2000" smtClean="0"/>
              <a:t> that contains all such vertices.</a:t>
            </a:r>
          </a:p>
          <a:p>
            <a:pPr eaLnBrk="1" hangingPunct="1"/>
            <a:endParaRPr lang="en-US" sz="900" smtClean="0"/>
          </a:p>
          <a:p>
            <a:pPr eaLnBrk="1" hangingPunct="1"/>
            <a:r>
              <a:rPr lang="en-US" sz="2000" smtClean="0"/>
              <a:t>Expands the frontier between discovered and undiscovered vertices uniformly across the breadth of the frontier.</a:t>
            </a:r>
          </a:p>
          <a:p>
            <a:pPr eaLnBrk="1" hangingPunct="1"/>
            <a:endParaRPr lang="en-US" sz="900" smtClean="0"/>
          </a:p>
          <a:p>
            <a:pPr eaLnBrk="1" hangingPunct="1"/>
            <a:r>
              <a:rPr lang="en-US" sz="2000" smtClean="0"/>
              <a:t>The algorithm discovers all vertices at distance </a:t>
            </a:r>
            <a:r>
              <a:rPr lang="en-US" sz="2000" i="1" smtClean="0"/>
              <a:t>k</a:t>
            </a:r>
            <a:r>
              <a:rPr lang="en-US" sz="2000" smtClean="0"/>
              <a:t> from </a:t>
            </a:r>
            <a:r>
              <a:rPr lang="en-US" sz="2000" i="1" smtClean="0"/>
              <a:t>s</a:t>
            </a:r>
            <a:r>
              <a:rPr lang="en-US" sz="2000" smtClean="0"/>
              <a:t> before discovering any vertices at distance </a:t>
            </a:r>
            <a:r>
              <a:rPr lang="en-US" sz="2000" i="1" smtClean="0"/>
              <a:t>k+1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21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21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21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0" y="1295400"/>
            <a:ext cx="9144000" cy="4530725"/>
          </a:xfrm>
        </p:spPr>
        <p:txBody>
          <a:bodyPr/>
          <a:lstStyle/>
          <a:p>
            <a:pPr eaLnBrk="1" hangingPunct="1"/>
            <a:r>
              <a:rPr lang="en-US" smtClean="0"/>
              <a:t> will associate vertex “colors” to guide the algorithm</a:t>
            </a:r>
          </a:p>
          <a:p>
            <a:pPr lvl="1" eaLnBrk="1" hangingPunct="1"/>
            <a:r>
              <a:rPr lang="en-US" smtClean="0"/>
              <a:t>White vertices have not been discovered</a:t>
            </a:r>
          </a:p>
          <a:p>
            <a:pPr lvl="2" eaLnBrk="1" hangingPunct="1"/>
            <a:r>
              <a:rPr lang="en-US" sz="1800" smtClean="0"/>
              <a:t>All vertices start out white</a:t>
            </a:r>
          </a:p>
          <a:p>
            <a:pPr lvl="1" eaLnBrk="1" hangingPunct="1"/>
            <a:r>
              <a:rPr lang="en-US" smtClean="0"/>
              <a:t>Grey vertices are discovered but not fully explored</a:t>
            </a:r>
          </a:p>
          <a:p>
            <a:pPr lvl="2" eaLnBrk="1" hangingPunct="1"/>
            <a:r>
              <a:rPr lang="en-US" sz="1800" smtClean="0"/>
              <a:t>They may be adjacent to white vertices and represent the </a:t>
            </a:r>
            <a:r>
              <a:rPr lang="en-US" sz="1800" b="1" smtClean="0"/>
              <a:t>frontier</a:t>
            </a:r>
            <a:r>
              <a:rPr lang="en-US" sz="1800" smtClean="0"/>
              <a:t> between the discovered and the undiscovered.</a:t>
            </a:r>
          </a:p>
          <a:p>
            <a:pPr lvl="1" eaLnBrk="1" hangingPunct="1"/>
            <a:r>
              <a:rPr lang="en-US" smtClean="0"/>
              <a:t>Black vertices are discovered and fully explored</a:t>
            </a:r>
          </a:p>
          <a:p>
            <a:pPr lvl="2" eaLnBrk="1" hangingPunct="1"/>
            <a:r>
              <a:rPr lang="en-US" sz="1800" smtClean="0"/>
              <a:t>They are adjacent only to black and gray vertices</a:t>
            </a:r>
          </a:p>
          <a:p>
            <a:pPr eaLnBrk="1" hangingPunct="1"/>
            <a:r>
              <a:rPr lang="en-US" smtClean="0"/>
              <a:t>Explore vertices by scanning adjacency list of grey vertices</a:t>
            </a:r>
          </a:p>
        </p:txBody>
      </p:sp>
      <p:sp>
        <p:nvSpPr>
          <p:cNvPr id="733187" name="Rectangle 3"/>
          <p:cNvSpPr>
            <a:spLocks noGrp="1" noChangeArrowheads="1"/>
          </p:cNvSpPr>
          <p:nvPr>
            <p:ph type="title"/>
          </p:nvPr>
        </p:nvSpPr>
        <p:spPr>
          <a:xfrm>
            <a:off x="0" y="0"/>
            <a:ext cx="9144000" cy="1143000"/>
          </a:xfrm>
        </p:spPr>
        <p:txBody>
          <a:bodyPr/>
          <a:lstStyle/>
          <a:p>
            <a:pPr eaLnBrk="1" hangingPunct="1">
              <a:defRPr/>
            </a:pPr>
            <a:r>
              <a:rPr lang="en-US" smtClean="0">
                <a:effectLst>
                  <a:outerShdw blurRad="38100" dist="38100" dir="2700000" algn="tl">
                    <a:srgbClr val="C0C0C0"/>
                  </a:outerShdw>
                </a:effectLst>
              </a:rPr>
              <a:t>Breadth-First Search</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val 2"/>
          <p:cNvSpPr>
            <a:spLocks noChangeArrowheads="1"/>
          </p:cNvSpPr>
          <p:nvPr/>
        </p:nvSpPr>
        <p:spPr bwMode="auto">
          <a:xfrm>
            <a:off x="1143000" y="2133600"/>
            <a:ext cx="762000" cy="762000"/>
          </a:xfrm>
          <a:prstGeom prst="ellipse">
            <a:avLst/>
          </a:prstGeom>
          <a:noFill/>
          <a:ln w="28575">
            <a:solidFill>
              <a:schemeClr val="tx1"/>
            </a:solidFill>
            <a:round/>
            <a:headEnd/>
            <a:tailEnd/>
          </a:ln>
        </p:spPr>
        <p:txBody>
          <a:bodyPr wrap="none" anchor="ctr"/>
          <a:lstStyle/>
          <a:p>
            <a:pPr algn="ctr" eaLnBrk="0" hangingPunct="0">
              <a:lnSpc>
                <a:spcPct val="70000"/>
              </a:lnSpc>
            </a:pPr>
            <a:r>
              <a:rPr lang="en-US" sz="4000">
                <a:solidFill>
                  <a:schemeClr val="accent1"/>
                </a:solidFill>
                <a:latin typeface="Times New Roman" pitchFamily="18" charset="0"/>
                <a:sym typeface="Symbol" pitchFamily="18" charset="2"/>
              </a:rPr>
              <a:t></a:t>
            </a:r>
            <a:endParaRPr lang="en-US" sz="4000">
              <a:solidFill>
                <a:schemeClr val="accent1"/>
              </a:solidFill>
              <a:latin typeface="Times New Roman" pitchFamily="18" charset="0"/>
            </a:endParaRPr>
          </a:p>
        </p:txBody>
      </p:sp>
      <p:sp>
        <p:nvSpPr>
          <p:cNvPr id="7171" name="Oval 3"/>
          <p:cNvSpPr>
            <a:spLocks noChangeArrowheads="1"/>
          </p:cNvSpPr>
          <p:nvPr/>
        </p:nvSpPr>
        <p:spPr bwMode="auto">
          <a:xfrm>
            <a:off x="1143000" y="3657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7172" name="Oval 4"/>
          <p:cNvSpPr>
            <a:spLocks noChangeArrowheads="1"/>
          </p:cNvSpPr>
          <p:nvPr/>
        </p:nvSpPr>
        <p:spPr bwMode="auto">
          <a:xfrm>
            <a:off x="3200400" y="2133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7173" name="Oval 5"/>
          <p:cNvSpPr>
            <a:spLocks noChangeArrowheads="1"/>
          </p:cNvSpPr>
          <p:nvPr/>
        </p:nvSpPr>
        <p:spPr bwMode="auto">
          <a:xfrm>
            <a:off x="3200400" y="3657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7174" name="Oval 6"/>
          <p:cNvSpPr>
            <a:spLocks noChangeArrowheads="1"/>
          </p:cNvSpPr>
          <p:nvPr/>
        </p:nvSpPr>
        <p:spPr bwMode="auto">
          <a:xfrm>
            <a:off x="5257800" y="2133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7175" name="Oval 7"/>
          <p:cNvSpPr>
            <a:spLocks noChangeArrowheads="1"/>
          </p:cNvSpPr>
          <p:nvPr/>
        </p:nvSpPr>
        <p:spPr bwMode="auto">
          <a:xfrm>
            <a:off x="5257800" y="3657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7176" name="Oval 8"/>
          <p:cNvSpPr>
            <a:spLocks noChangeArrowheads="1"/>
          </p:cNvSpPr>
          <p:nvPr/>
        </p:nvSpPr>
        <p:spPr bwMode="auto">
          <a:xfrm>
            <a:off x="7315200" y="2133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7177" name="Oval 9"/>
          <p:cNvSpPr>
            <a:spLocks noChangeArrowheads="1"/>
          </p:cNvSpPr>
          <p:nvPr/>
        </p:nvSpPr>
        <p:spPr bwMode="auto">
          <a:xfrm>
            <a:off x="7315200" y="3657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7178" name="Text Box 10"/>
          <p:cNvSpPr txBox="1">
            <a:spLocks noChangeArrowheads="1"/>
          </p:cNvSpPr>
          <p:nvPr/>
        </p:nvSpPr>
        <p:spPr bwMode="auto">
          <a:xfrm>
            <a:off x="1382713" y="1676400"/>
            <a:ext cx="282575"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r</a:t>
            </a:r>
          </a:p>
        </p:txBody>
      </p:sp>
      <p:sp>
        <p:nvSpPr>
          <p:cNvPr id="7179" name="Text Box 11"/>
          <p:cNvSpPr txBox="1">
            <a:spLocks noChangeArrowheads="1"/>
          </p:cNvSpPr>
          <p:nvPr/>
        </p:nvSpPr>
        <p:spPr bwMode="auto">
          <a:xfrm>
            <a:off x="3429000" y="1676400"/>
            <a:ext cx="282575"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s</a:t>
            </a:r>
          </a:p>
        </p:txBody>
      </p:sp>
      <p:sp>
        <p:nvSpPr>
          <p:cNvPr id="7180" name="Text Box 12"/>
          <p:cNvSpPr txBox="1">
            <a:spLocks noChangeArrowheads="1"/>
          </p:cNvSpPr>
          <p:nvPr/>
        </p:nvSpPr>
        <p:spPr bwMode="auto">
          <a:xfrm>
            <a:off x="5489575" y="1676400"/>
            <a:ext cx="254000"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t</a:t>
            </a:r>
          </a:p>
        </p:txBody>
      </p:sp>
      <p:sp>
        <p:nvSpPr>
          <p:cNvPr id="7181" name="Text Box 13"/>
          <p:cNvSpPr txBox="1">
            <a:spLocks noChangeArrowheads="1"/>
          </p:cNvSpPr>
          <p:nvPr/>
        </p:nvSpPr>
        <p:spPr bwMode="auto">
          <a:xfrm>
            <a:off x="7500938" y="1676400"/>
            <a:ext cx="325437"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u</a:t>
            </a:r>
          </a:p>
        </p:txBody>
      </p:sp>
      <p:sp>
        <p:nvSpPr>
          <p:cNvPr id="7182" name="Text Box 14"/>
          <p:cNvSpPr txBox="1">
            <a:spLocks noChangeArrowheads="1"/>
          </p:cNvSpPr>
          <p:nvPr/>
        </p:nvSpPr>
        <p:spPr bwMode="auto">
          <a:xfrm>
            <a:off x="1365250" y="4419600"/>
            <a:ext cx="29686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v</a:t>
            </a:r>
          </a:p>
        </p:txBody>
      </p:sp>
      <p:sp>
        <p:nvSpPr>
          <p:cNvPr id="7183" name="Text Box 15"/>
          <p:cNvSpPr txBox="1">
            <a:spLocks noChangeArrowheads="1"/>
          </p:cNvSpPr>
          <p:nvPr/>
        </p:nvSpPr>
        <p:spPr bwMode="auto">
          <a:xfrm>
            <a:off x="3416300" y="4419600"/>
            <a:ext cx="35401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w</a:t>
            </a:r>
          </a:p>
        </p:txBody>
      </p:sp>
      <p:sp>
        <p:nvSpPr>
          <p:cNvPr id="7184" name="Text Box 16"/>
          <p:cNvSpPr txBox="1">
            <a:spLocks noChangeArrowheads="1"/>
          </p:cNvSpPr>
          <p:nvPr/>
        </p:nvSpPr>
        <p:spPr bwMode="auto">
          <a:xfrm>
            <a:off x="5516563" y="4419600"/>
            <a:ext cx="311150"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x</a:t>
            </a:r>
          </a:p>
        </p:txBody>
      </p:sp>
      <p:sp>
        <p:nvSpPr>
          <p:cNvPr id="7185" name="Text Box 17"/>
          <p:cNvSpPr txBox="1">
            <a:spLocks noChangeArrowheads="1"/>
          </p:cNvSpPr>
          <p:nvPr/>
        </p:nvSpPr>
        <p:spPr bwMode="auto">
          <a:xfrm>
            <a:off x="7604125" y="4419600"/>
            <a:ext cx="29686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y</a:t>
            </a:r>
          </a:p>
        </p:txBody>
      </p:sp>
      <p:cxnSp>
        <p:nvCxnSpPr>
          <p:cNvPr id="7186" name="AutoShape 18"/>
          <p:cNvCxnSpPr>
            <a:cxnSpLocks noChangeShapeType="1"/>
            <a:stCxn id="7171" idx="0"/>
            <a:endCxn id="7170" idx="4"/>
          </p:cNvCxnSpPr>
          <p:nvPr/>
        </p:nvCxnSpPr>
        <p:spPr bwMode="auto">
          <a:xfrm flipV="1">
            <a:off x="1524000" y="2909888"/>
            <a:ext cx="0" cy="733425"/>
          </a:xfrm>
          <a:prstGeom prst="straightConnector1">
            <a:avLst/>
          </a:prstGeom>
          <a:noFill/>
          <a:ln w="28575">
            <a:solidFill>
              <a:schemeClr val="tx1"/>
            </a:solidFill>
            <a:round/>
            <a:headEnd/>
            <a:tailEnd/>
          </a:ln>
        </p:spPr>
      </p:cxnSp>
      <p:cxnSp>
        <p:nvCxnSpPr>
          <p:cNvPr id="7187" name="AutoShape 19"/>
          <p:cNvCxnSpPr>
            <a:cxnSpLocks noChangeShapeType="1"/>
            <a:stCxn id="7170" idx="6"/>
            <a:endCxn id="7172" idx="2"/>
          </p:cNvCxnSpPr>
          <p:nvPr/>
        </p:nvCxnSpPr>
        <p:spPr bwMode="auto">
          <a:xfrm>
            <a:off x="1919288" y="2514600"/>
            <a:ext cx="1266825" cy="0"/>
          </a:xfrm>
          <a:prstGeom prst="straightConnector1">
            <a:avLst/>
          </a:prstGeom>
          <a:noFill/>
          <a:ln w="28575">
            <a:solidFill>
              <a:schemeClr val="tx1"/>
            </a:solidFill>
            <a:round/>
            <a:headEnd/>
            <a:tailEnd/>
          </a:ln>
        </p:spPr>
      </p:cxnSp>
      <p:cxnSp>
        <p:nvCxnSpPr>
          <p:cNvPr id="7188" name="AutoShape 20"/>
          <p:cNvCxnSpPr>
            <a:cxnSpLocks noChangeShapeType="1"/>
            <a:stCxn id="7172" idx="4"/>
            <a:endCxn id="7173" idx="0"/>
          </p:cNvCxnSpPr>
          <p:nvPr/>
        </p:nvCxnSpPr>
        <p:spPr bwMode="auto">
          <a:xfrm>
            <a:off x="3581400" y="2909888"/>
            <a:ext cx="0" cy="733425"/>
          </a:xfrm>
          <a:prstGeom prst="straightConnector1">
            <a:avLst/>
          </a:prstGeom>
          <a:noFill/>
          <a:ln w="28575">
            <a:solidFill>
              <a:schemeClr val="tx1"/>
            </a:solidFill>
            <a:round/>
            <a:headEnd/>
            <a:tailEnd/>
          </a:ln>
        </p:spPr>
      </p:cxnSp>
      <p:cxnSp>
        <p:nvCxnSpPr>
          <p:cNvPr id="7189" name="AutoShape 21"/>
          <p:cNvCxnSpPr>
            <a:cxnSpLocks noChangeShapeType="1"/>
            <a:stCxn id="7173" idx="7"/>
            <a:endCxn id="7174" idx="3"/>
          </p:cNvCxnSpPr>
          <p:nvPr/>
        </p:nvCxnSpPr>
        <p:spPr bwMode="auto">
          <a:xfrm flipV="1">
            <a:off x="3851275" y="2798763"/>
            <a:ext cx="1517650" cy="955675"/>
          </a:xfrm>
          <a:prstGeom prst="straightConnector1">
            <a:avLst/>
          </a:prstGeom>
          <a:noFill/>
          <a:ln w="28575">
            <a:solidFill>
              <a:schemeClr val="tx1"/>
            </a:solidFill>
            <a:round/>
            <a:headEnd/>
            <a:tailEnd/>
          </a:ln>
        </p:spPr>
      </p:cxnSp>
      <p:cxnSp>
        <p:nvCxnSpPr>
          <p:cNvPr id="7190" name="AutoShape 22"/>
          <p:cNvCxnSpPr>
            <a:cxnSpLocks noChangeShapeType="1"/>
            <a:stCxn id="7173" idx="6"/>
            <a:endCxn id="7175" idx="2"/>
          </p:cNvCxnSpPr>
          <p:nvPr/>
        </p:nvCxnSpPr>
        <p:spPr bwMode="auto">
          <a:xfrm>
            <a:off x="3976688" y="4038600"/>
            <a:ext cx="1266825" cy="0"/>
          </a:xfrm>
          <a:prstGeom prst="straightConnector1">
            <a:avLst/>
          </a:prstGeom>
          <a:noFill/>
          <a:ln w="28575">
            <a:solidFill>
              <a:schemeClr val="tx1"/>
            </a:solidFill>
            <a:round/>
            <a:headEnd/>
            <a:tailEnd/>
          </a:ln>
        </p:spPr>
      </p:cxnSp>
      <p:cxnSp>
        <p:nvCxnSpPr>
          <p:cNvPr id="7191" name="AutoShape 23"/>
          <p:cNvCxnSpPr>
            <a:cxnSpLocks noChangeShapeType="1"/>
            <a:stCxn id="7175" idx="0"/>
            <a:endCxn id="7174" idx="4"/>
          </p:cNvCxnSpPr>
          <p:nvPr/>
        </p:nvCxnSpPr>
        <p:spPr bwMode="auto">
          <a:xfrm flipV="1">
            <a:off x="5638800" y="2909888"/>
            <a:ext cx="0" cy="733425"/>
          </a:xfrm>
          <a:prstGeom prst="straightConnector1">
            <a:avLst/>
          </a:prstGeom>
          <a:noFill/>
          <a:ln w="28575">
            <a:solidFill>
              <a:schemeClr val="tx1"/>
            </a:solidFill>
            <a:round/>
            <a:headEnd/>
            <a:tailEnd/>
          </a:ln>
        </p:spPr>
      </p:cxnSp>
      <p:cxnSp>
        <p:nvCxnSpPr>
          <p:cNvPr id="7192" name="AutoShape 24"/>
          <p:cNvCxnSpPr>
            <a:cxnSpLocks noChangeShapeType="1"/>
            <a:stCxn id="7174" idx="6"/>
            <a:endCxn id="7176" idx="2"/>
          </p:cNvCxnSpPr>
          <p:nvPr/>
        </p:nvCxnSpPr>
        <p:spPr bwMode="auto">
          <a:xfrm>
            <a:off x="6034088" y="2514600"/>
            <a:ext cx="1266825" cy="0"/>
          </a:xfrm>
          <a:prstGeom prst="straightConnector1">
            <a:avLst/>
          </a:prstGeom>
          <a:noFill/>
          <a:ln w="28575">
            <a:solidFill>
              <a:schemeClr val="tx1"/>
            </a:solidFill>
            <a:round/>
            <a:headEnd/>
            <a:tailEnd/>
          </a:ln>
        </p:spPr>
      </p:cxnSp>
      <p:cxnSp>
        <p:nvCxnSpPr>
          <p:cNvPr id="7193" name="AutoShape 25"/>
          <p:cNvCxnSpPr>
            <a:cxnSpLocks noChangeShapeType="1"/>
            <a:stCxn id="7175" idx="6"/>
            <a:endCxn id="7177" idx="2"/>
          </p:cNvCxnSpPr>
          <p:nvPr/>
        </p:nvCxnSpPr>
        <p:spPr bwMode="auto">
          <a:xfrm>
            <a:off x="6034088" y="4038600"/>
            <a:ext cx="1266825" cy="0"/>
          </a:xfrm>
          <a:prstGeom prst="straightConnector1">
            <a:avLst/>
          </a:prstGeom>
          <a:noFill/>
          <a:ln w="28575">
            <a:solidFill>
              <a:schemeClr val="tx1"/>
            </a:solidFill>
            <a:round/>
            <a:headEnd/>
            <a:tailEnd/>
          </a:ln>
        </p:spPr>
      </p:cxnSp>
      <p:cxnSp>
        <p:nvCxnSpPr>
          <p:cNvPr id="7194" name="AutoShape 26"/>
          <p:cNvCxnSpPr>
            <a:cxnSpLocks noChangeShapeType="1"/>
            <a:stCxn id="7177" idx="0"/>
            <a:endCxn id="7176" idx="4"/>
          </p:cNvCxnSpPr>
          <p:nvPr/>
        </p:nvCxnSpPr>
        <p:spPr bwMode="auto">
          <a:xfrm flipV="1">
            <a:off x="7696200" y="2909888"/>
            <a:ext cx="0" cy="733425"/>
          </a:xfrm>
          <a:prstGeom prst="straightConnector1">
            <a:avLst/>
          </a:prstGeom>
          <a:noFill/>
          <a:ln w="28575">
            <a:solidFill>
              <a:schemeClr val="tx1"/>
            </a:solidFill>
            <a:round/>
            <a:headEnd/>
            <a:tailEnd/>
          </a:ln>
        </p:spPr>
      </p:cxnSp>
      <p:sp>
        <p:nvSpPr>
          <p:cNvPr id="735259" name="Rectangle 27"/>
          <p:cNvSpPr>
            <a:spLocks noGrp="1" noChangeArrowheads="1"/>
          </p:cNvSpPr>
          <p:nvPr>
            <p:ph type="title"/>
          </p:nvPr>
        </p:nvSpPr>
        <p:spPr>
          <a:xfrm>
            <a:off x="0" y="0"/>
            <a:ext cx="9144000" cy="1143000"/>
          </a:xfrm>
        </p:spPr>
        <p:txBody>
          <a:bodyPr/>
          <a:lstStyle/>
          <a:p>
            <a:pPr eaLnBrk="1" hangingPunct="1">
              <a:defRPr/>
            </a:pPr>
            <a:r>
              <a:rPr lang="en-US" smtClean="0">
                <a:effectLst>
                  <a:outerShdw blurRad="38100" dist="38100" dir="2700000" algn="tl">
                    <a:srgbClr val="C0C0C0"/>
                  </a:outerShdw>
                </a:effectLst>
              </a:rPr>
              <a:t>Breadth-First Search: Example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Breadth-First Search: Example</a:t>
            </a:r>
          </a:p>
        </p:txBody>
      </p:sp>
      <p:sp>
        <p:nvSpPr>
          <p:cNvPr id="8195" name="Oval 3"/>
          <p:cNvSpPr>
            <a:spLocks noChangeArrowheads="1"/>
          </p:cNvSpPr>
          <p:nvPr/>
        </p:nvSpPr>
        <p:spPr bwMode="auto">
          <a:xfrm>
            <a:off x="1143000" y="2133600"/>
            <a:ext cx="762000" cy="762000"/>
          </a:xfrm>
          <a:prstGeom prst="ellipse">
            <a:avLst/>
          </a:prstGeom>
          <a:noFill/>
          <a:ln w="28575">
            <a:solidFill>
              <a:schemeClr val="tx1"/>
            </a:solidFill>
            <a:round/>
            <a:headEnd/>
            <a:tailEnd/>
          </a:ln>
        </p:spPr>
        <p:txBody>
          <a:bodyPr wrap="none" anchor="ctr"/>
          <a:lstStyle/>
          <a:p>
            <a:pPr algn="ctr" eaLnBrk="0" hangingPunct="0">
              <a:lnSpc>
                <a:spcPct val="70000"/>
              </a:lnSpc>
            </a:pPr>
            <a:r>
              <a:rPr lang="en-US" sz="4000">
                <a:solidFill>
                  <a:schemeClr val="accent1"/>
                </a:solidFill>
                <a:latin typeface="Times New Roman" pitchFamily="18" charset="0"/>
                <a:sym typeface="Symbol" pitchFamily="18" charset="2"/>
              </a:rPr>
              <a:t></a:t>
            </a:r>
            <a:endParaRPr lang="en-US" sz="4000">
              <a:solidFill>
                <a:schemeClr val="accent1"/>
              </a:solidFill>
              <a:latin typeface="Times New Roman" pitchFamily="18" charset="0"/>
            </a:endParaRPr>
          </a:p>
        </p:txBody>
      </p:sp>
      <p:sp>
        <p:nvSpPr>
          <p:cNvPr id="8196" name="Oval 4"/>
          <p:cNvSpPr>
            <a:spLocks noChangeArrowheads="1"/>
          </p:cNvSpPr>
          <p:nvPr/>
        </p:nvSpPr>
        <p:spPr bwMode="auto">
          <a:xfrm>
            <a:off x="1143000" y="3657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8197" name="Oval 5"/>
          <p:cNvSpPr>
            <a:spLocks noChangeArrowheads="1"/>
          </p:cNvSpPr>
          <p:nvPr/>
        </p:nvSpPr>
        <p:spPr bwMode="auto">
          <a:xfrm>
            <a:off x="3200400" y="2133600"/>
            <a:ext cx="762000" cy="762000"/>
          </a:xfrm>
          <a:prstGeom prst="ellipse">
            <a:avLst/>
          </a:prstGeom>
          <a:solidFill>
            <a:schemeClr val="folHlink"/>
          </a:solid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0</a:t>
            </a:r>
          </a:p>
        </p:txBody>
      </p:sp>
      <p:sp>
        <p:nvSpPr>
          <p:cNvPr id="8198" name="Oval 6"/>
          <p:cNvSpPr>
            <a:spLocks noChangeArrowheads="1"/>
          </p:cNvSpPr>
          <p:nvPr/>
        </p:nvSpPr>
        <p:spPr bwMode="auto">
          <a:xfrm>
            <a:off x="3200400" y="3657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8199" name="Oval 7"/>
          <p:cNvSpPr>
            <a:spLocks noChangeArrowheads="1"/>
          </p:cNvSpPr>
          <p:nvPr/>
        </p:nvSpPr>
        <p:spPr bwMode="auto">
          <a:xfrm>
            <a:off x="5257800" y="2133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8200" name="Oval 8"/>
          <p:cNvSpPr>
            <a:spLocks noChangeArrowheads="1"/>
          </p:cNvSpPr>
          <p:nvPr/>
        </p:nvSpPr>
        <p:spPr bwMode="auto">
          <a:xfrm>
            <a:off x="5257800" y="3657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8201" name="Oval 9"/>
          <p:cNvSpPr>
            <a:spLocks noChangeArrowheads="1"/>
          </p:cNvSpPr>
          <p:nvPr/>
        </p:nvSpPr>
        <p:spPr bwMode="auto">
          <a:xfrm>
            <a:off x="7315200" y="2133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8202" name="Oval 10"/>
          <p:cNvSpPr>
            <a:spLocks noChangeArrowheads="1"/>
          </p:cNvSpPr>
          <p:nvPr/>
        </p:nvSpPr>
        <p:spPr bwMode="auto">
          <a:xfrm>
            <a:off x="7315200" y="3657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8203" name="Text Box 11"/>
          <p:cNvSpPr txBox="1">
            <a:spLocks noChangeArrowheads="1"/>
          </p:cNvSpPr>
          <p:nvPr/>
        </p:nvSpPr>
        <p:spPr bwMode="auto">
          <a:xfrm>
            <a:off x="1382713" y="1676400"/>
            <a:ext cx="282575"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r</a:t>
            </a:r>
          </a:p>
        </p:txBody>
      </p:sp>
      <p:sp>
        <p:nvSpPr>
          <p:cNvPr id="8204" name="Text Box 12"/>
          <p:cNvSpPr txBox="1">
            <a:spLocks noChangeArrowheads="1"/>
          </p:cNvSpPr>
          <p:nvPr/>
        </p:nvSpPr>
        <p:spPr bwMode="auto">
          <a:xfrm>
            <a:off x="3429000" y="1676400"/>
            <a:ext cx="282575"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s</a:t>
            </a:r>
          </a:p>
        </p:txBody>
      </p:sp>
      <p:sp>
        <p:nvSpPr>
          <p:cNvPr id="8205" name="Text Box 13"/>
          <p:cNvSpPr txBox="1">
            <a:spLocks noChangeArrowheads="1"/>
          </p:cNvSpPr>
          <p:nvPr/>
        </p:nvSpPr>
        <p:spPr bwMode="auto">
          <a:xfrm>
            <a:off x="5489575" y="1676400"/>
            <a:ext cx="254000"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t</a:t>
            </a:r>
          </a:p>
        </p:txBody>
      </p:sp>
      <p:sp>
        <p:nvSpPr>
          <p:cNvPr id="8206" name="Text Box 14"/>
          <p:cNvSpPr txBox="1">
            <a:spLocks noChangeArrowheads="1"/>
          </p:cNvSpPr>
          <p:nvPr/>
        </p:nvSpPr>
        <p:spPr bwMode="auto">
          <a:xfrm>
            <a:off x="7500938" y="1676400"/>
            <a:ext cx="325437"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u</a:t>
            </a:r>
          </a:p>
        </p:txBody>
      </p:sp>
      <p:sp>
        <p:nvSpPr>
          <p:cNvPr id="8207" name="Text Box 15"/>
          <p:cNvSpPr txBox="1">
            <a:spLocks noChangeArrowheads="1"/>
          </p:cNvSpPr>
          <p:nvPr/>
        </p:nvSpPr>
        <p:spPr bwMode="auto">
          <a:xfrm>
            <a:off x="1365250" y="4419600"/>
            <a:ext cx="29686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v</a:t>
            </a:r>
          </a:p>
        </p:txBody>
      </p:sp>
      <p:sp>
        <p:nvSpPr>
          <p:cNvPr id="8208" name="Text Box 16"/>
          <p:cNvSpPr txBox="1">
            <a:spLocks noChangeArrowheads="1"/>
          </p:cNvSpPr>
          <p:nvPr/>
        </p:nvSpPr>
        <p:spPr bwMode="auto">
          <a:xfrm>
            <a:off x="3416300" y="4419600"/>
            <a:ext cx="35401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w</a:t>
            </a:r>
          </a:p>
        </p:txBody>
      </p:sp>
      <p:sp>
        <p:nvSpPr>
          <p:cNvPr id="8209" name="Text Box 17"/>
          <p:cNvSpPr txBox="1">
            <a:spLocks noChangeArrowheads="1"/>
          </p:cNvSpPr>
          <p:nvPr/>
        </p:nvSpPr>
        <p:spPr bwMode="auto">
          <a:xfrm>
            <a:off x="5516563" y="4419600"/>
            <a:ext cx="311150"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x</a:t>
            </a:r>
          </a:p>
        </p:txBody>
      </p:sp>
      <p:sp>
        <p:nvSpPr>
          <p:cNvPr id="8210" name="Text Box 18"/>
          <p:cNvSpPr txBox="1">
            <a:spLocks noChangeArrowheads="1"/>
          </p:cNvSpPr>
          <p:nvPr/>
        </p:nvSpPr>
        <p:spPr bwMode="auto">
          <a:xfrm>
            <a:off x="7604125" y="4419600"/>
            <a:ext cx="29686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y</a:t>
            </a:r>
          </a:p>
        </p:txBody>
      </p:sp>
      <p:cxnSp>
        <p:nvCxnSpPr>
          <p:cNvPr id="8211" name="AutoShape 19"/>
          <p:cNvCxnSpPr>
            <a:cxnSpLocks noChangeShapeType="1"/>
            <a:stCxn id="8196" idx="0"/>
            <a:endCxn id="8195" idx="4"/>
          </p:cNvCxnSpPr>
          <p:nvPr/>
        </p:nvCxnSpPr>
        <p:spPr bwMode="auto">
          <a:xfrm flipV="1">
            <a:off x="1524000" y="2909888"/>
            <a:ext cx="0" cy="733425"/>
          </a:xfrm>
          <a:prstGeom prst="straightConnector1">
            <a:avLst/>
          </a:prstGeom>
          <a:noFill/>
          <a:ln w="28575">
            <a:solidFill>
              <a:schemeClr val="tx1"/>
            </a:solidFill>
            <a:round/>
            <a:headEnd/>
            <a:tailEnd/>
          </a:ln>
        </p:spPr>
      </p:cxnSp>
      <p:cxnSp>
        <p:nvCxnSpPr>
          <p:cNvPr id="8212" name="AutoShape 20"/>
          <p:cNvCxnSpPr>
            <a:cxnSpLocks noChangeShapeType="1"/>
            <a:stCxn id="8195" idx="6"/>
            <a:endCxn id="8197" idx="2"/>
          </p:cNvCxnSpPr>
          <p:nvPr/>
        </p:nvCxnSpPr>
        <p:spPr bwMode="auto">
          <a:xfrm>
            <a:off x="1919288" y="2514600"/>
            <a:ext cx="1266825" cy="0"/>
          </a:xfrm>
          <a:prstGeom prst="straightConnector1">
            <a:avLst/>
          </a:prstGeom>
          <a:noFill/>
          <a:ln w="28575">
            <a:solidFill>
              <a:schemeClr val="tx1"/>
            </a:solidFill>
            <a:round/>
            <a:headEnd/>
            <a:tailEnd/>
          </a:ln>
        </p:spPr>
      </p:cxnSp>
      <p:cxnSp>
        <p:nvCxnSpPr>
          <p:cNvPr id="8213" name="AutoShape 21"/>
          <p:cNvCxnSpPr>
            <a:cxnSpLocks noChangeShapeType="1"/>
            <a:stCxn id="8197" idx="4"/>
            <a:endCxn id="8198" idx="0"/>
          </p:cNvCxnSpPr>
          <p:nvPr/>
        </p:nvCxnSpPr>
        <p:spPr bwMode="auto">
          <a:xfrm>
            <a:off x="3581400" y="2909888"/>
            <a:ext cx="0" cy="733425"/>
          </a:xfrm>
          <a:prstGeom prst="straightConnector1">
            <a:avLst/>
          </a:prstGeom>
          <a:noFill/>
          <a:ln w="28575">
            <a:solidFill>
              <a:schemeClr val="tx1"/>
            </a:solidFill>
            <a:round/>
            <a:headEnd/>
            <a:tailEnd/>
          </a:ln>
        </p:spPr>
      </p:cxnSp>
      <p:cxnSp>
        <p:nvCxnSpPr>
          <p:cNvPr id="8214" name="AutoShape 22"/>
          <p:cNvCxnSpPr>
            <a:cxnSpLocks noChangeShapeType="1"/>
            <a:stCxn id="8198" idx="7"/>
            <a:endCxn id="8199" idx="3"/>
          </p:cNvCxnSpPr>
          <p:nvPr/>
        </p:nvCxnSpPr>
        <p:spPr bwMode="auto">
          <a:xfrm flipV="1">
            <a:off x="3851275" y="2798763"/>
            <a:ext cx="1517650" cy="955675"/>
          </a:xfrm>
          <a:prstGeom prst="straightConnector1">
            <a:avLst/>
          </a:prstGeom>
          <a:noFill/>
          <a:ln w="28575">
            <a:solidFill>
              <a:schemeClr val="tx1"/>
            </a:solidFill>
            <a:round/>
            <a:headEnd/>
            <a:tailEnd/>
          </a:ln>
        </p:spPr>
      </p:cxnSp>
      <p:cxnSp>
        <p:nvCxnSpPr>
          <p:cNvPr id="8215" name="AutoShape 23"/>
          <p:cNvCxnSpPr>
            <a:cxnSpLocks noChangeShapeType="1"/>
            <a:stCxn id="8198" idx="6"/>
            <a:endCxn id="8200" idx="2"/>
          </p:cNvCxnSpPr>
          <p:nvPr/>
        </p:nvCxnSpPr>
        <p:spPr bwMode="auto">
          <a:xfrm>
            <a:off x="3976688" y="4038600"/>
            <a:ext cx="1266825" cy="0"/>
          </a:xfrm>
          <a:prstGeom prst="straightConnector1">
            <a:avLst/>
          </a:prstGeom>
          <a:noFill/>
          <a:ln w="28575">
            <a:solidFill>
              <a:schemeClr val="tx1"/>
            </a:solidFill>
            <a:round/>
            <a:headEnd/>
            <a:tailEnd/>
          </a:ln>
        </p:spPr>
      </p:cxnSp>
      <p:cxnSp>
        <p:nvCxnSpPr>
          <p:cNvPr id="8216" name="AutoShape 24"/>
          <p:cNvCxnSpPr>
            <a:cxnSpLocks noChangeShapeType="1"/>
            <a:stCxn id="8200" idx="0"/>
            <a:endCxn id="8199" idx="4"/>
          </p:cNvCxnSpPr>
          <p:nvPr/>
        </p:nvCxnSpPr>
        <p:spPr bwMode="auto">
          <a:xfrm flipV="1">
            <a:off x="5638800" y="2909888"/>
            <a:ext cx="0" cy="733425"/>
          </a:xfrm>
          <a:prstGeom prst="straightConnector1">
            <a:avLst/>
          </a:prstGeom>
          <a:noFill/>
          <a:ln w="28575">
            <a:solidFill>
              <a:schemeClr val="tx1"/>
            </a:solidFill>
            <a:round/>
            <a:headEnd/>
            <a:tailEnd/>
          </a:ln>
        </p:spPr>
      </p:cxnSp>
      <p:cxnSp>
        <p:nvCxnSpPr>
          <p:cNvPr id="8217" name="AutoShape 25"/>
          <p:cNvCxnSpPr>
            <a:cxnSpLocks noChangeShapeType="1"/>
            <a:stCxn id="8199" idx="6"/>
            <a:endCxn id="8201" idx="2"/>
          </p:cNvCxnSpPr>
          <p:nvPr/>
        </p:nvCxnSpPr>
        <p:spPr bwMode="auto">
          <a:xfrm>
            <a:off x="6034088" y="2514600"/>
            <a:ext cx="1266825" cy="0"/>
          </a:xfrm>
          <a:prstGeom prst="straightConnector1">
            <a:avLst/>
          </a:prstGeom>
          <a:noFill/>
          <a:ln w="28575">
            <a:solidFill>
              <a:schemeClr val="tx1"/>
            </a:solidFill>
            <a:round/>
            <a:headEnd/>
            <a:tailEnd/>
          </a:ln>
        </p:spPr>
      </p:cxnSp>
      <p:cxnSp>
        <p:nvCxnSpPr>
          <p:cNvPr id="8218" name="AutoShape 26"/>
          <p:cNvCxnSpPr>
            <a:cxnSpLocks noChangeShapeType="1"/>
            <a:stCxn id="8200" idx="6"/>
            <a:endCxn id="8202" idx="2"/>
          </p:cNvCxnSpPr>
          <p:nvPr/>
        </p:nvCxnSpPr>
        <p:spPr bwMode="auto">
          <a:xfrm>
            <a:off x="6034088" y="4038600"/>
            <a:ext cx="1266825" cy="0"/>
          </a:xfrm>
          <a:prstGeom prst="straightConnector1">
            <a:avLst/>
          </a:prstGeom>
          <a:noFill/>
          <a:ln w="28575">
            <a:solidFill>
              <a:schemeClr val="tx1"/>
            </a:solidFill>
            <a:round/>
            <a:headEnd/>
            <a:tailEnd/>
          </a:ln>
        </p:spPr>
      </p:cxnSp>
      <p:cxnSp>
        <p:nvCxnSpPr>
          <p:cNvPr id="8219" name="AutoShape 27"/>
          <p:cNvCxnSpPr>
            <a:cxnSpLocks noChangeShapeType="1"/>
            <a:stCxn id="8202" idx="0"/>
            <a:endCxn id="8201" idx="4"/>
          </p:cNvCxnSpPr>
          <p:nvPr/>
        </p:nvCxnSpPr>
        <p:spPr bwMode="auto">
          <a:xfrm flipV="1">
            <a:off x="7696200" y="2909888"/>
            <a:ext cx="0" cy="733425"/>
          </a:xfrm>
          <a:prstGeom prst="straightConnector1">
            <a:avLst/>
          </a:prstGeom>
          <a:noFill/>
          <a:ln w="28575">
            <a:solidFill>
              <a:schemeClr val="tx1"/>
            </a:solidFill>
            <a:round/>
            <a:headEnd/>
            <a:tailEnd/>
          </a:ln>
        </p:spPr>
      </p:cxnSp>
      <p:sp>
        <p:nvSpPr>
          <p:cNvPr id="8220" name="Rectangle 28"/>
          <p:cNvSpPr>
            <a:spLocks noChangeArrowheads="1"/>
          </p:cNvSpPr>
          <p:nvPr/>
        </p:nvSpPr>
        <p:spPr bwMode="auto">
          <a:xfrm>
            <a:off x="2514600" y="5562600"/>
            <a:ext cx="685800" cy="609600"/>
          </a:xfrm>
          <a:prstGeom prst="rect">
            <a:avLst/>
          </a:prstGeom>
          <a:noFill/>
          <a:ln w="28575">
            <a:solidFill>
              <a:schemeClr val="tx1"/>
            </a:solidFill>
            <a:miter lim="800000"/>
            <a:headEnd/>
            <a:tailEnd/>
          </a:ln>
        </p:spPr>
        <p:txBody>
          <a:bodyPr wrap="none" anchor="ctr"/>
          <a:lstStyle/>
          <a:p>
            <a:pPr algn="ctr" eaLnBrk="0" hangingPunct="0"/>
            <a:r>
              <a:rPr lang="en-US" sz="2800" b="1" i="1">
                <a:latin typeface="Times New Roman" pitchFamily="18" charset="0"/>
              </a:rPr>
              <a:t>s</a:t>
            </a:r>
          </a:p>
        </p:txBody>
      </p:sp>
      <p:sp>
        <p:nvSpPr>
          <p:cNvPr id="8221" name="Rectangle 29"/>
          <p:cNvSpPr>
            <a:spLocks noChangeArrowheads="1"/>
          </p:cNvSpPr>
          <p:nvPr/>
        </p:nvSpPr>
        <p:spPr bwMode="auto">
          <a:xfrm>
            <a:off x="1828800" y="5562600"/>
            <a:ext cx="685800" cy="609600"/>
          </a:xfrm>
          <a:prstGeom prst="rect">
            <a:avLst/>
          </a:prstGeom>
          <a:noFill/>
          <a:ln w="28575">
            <a:noFill/>
            <a:miter lim="800000"/>
            <a:headEnd/>
            <a:tailEnd/>
          </a:ln>
        </p:spPr>
        <p:txBody>
          <a:bodyPr wrap="none" anchor="ctr"/>
          <a:lstStyle/>
          <a:p>
            <a:pPr algn="ctr" eaLnBrk="0" hangingPunct="0"/>
            <a:r>
              <a:rPr lang="en-US" sz="3200" b="1" i="1">
                <a:latin typeface="Times New Roman" pitchFamily="18" charset="0"/>
              </a:rPr>
              <a:t>Q:</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Breadth-First Search: Example</a:t>
            </a:r>
          </a:p>
        </p:txBody>
      </p:sp>
      <p:sp>
        <p:nvSpPr>
          <p:cNvPr id="9219" name="Oval 3"/>
          <p:cNvSpPr>
            <a:spLocks noChangeArrowheads="1"/>
          </p:cNvSpPr>
          <p:nvPr/>
        </p:nvSpPr>
        <p:spPr bwMode="auto">
          <a:xfrm>
            <a:off x="1143000" y="2133600"/>
            <a:ext cx="762000" cy="762000"/>
          </a:xfrm>
          <a:prstGeom prst="ellipse">
            <a:avLst/>
          </a:prstGeom>
          <a:solidFill>
            <a:schemeClr val="folHlink"/>
          </a:solidFill>
          <a:ln w="28575">
            <a:solidFill>
              <a:schemeClr val="tx1"/>
            </a:solidFill>
            <a:round/>
            <a:headEnd/>
            <a:tailEnd/>
          </a:ln>
        </p:spPr>
        <p:txBody>
          <a:bodyPr wrap="none" anchor="ctr"/>
          <a:lstStyle/>
          <a:p>
            <a:pPr algn="ctr" eaLnBrk="0" hangingPunct="0">
              <a:lnSpc>
                <a:spcPct val="70000"/>
              </a:lnSpc>
            </a:pPr>
            <a:r>
              <a:rPr lang="en-US" sz="4000">
                <a:solidFill>
                  <a:schemeClr val="accent1"/>
                </a:solidFill>
                <a:latin typeface="Times New Roman" pitchFamily="18" charset="0"/>
                <a:sym typeface="Symbol" pitchFamily="18" charset="2"/>
              </a:rPr>
              <a:t>1</a:t>
            </a:r>
            <a:endParaRPr lang="en-US" sz="4000">
              <a:solidFill>
                <a:schemeClr val="accent1"/>
              </a:solidFill>
              <a:latin typeface="Times New Roman" pitchFamily="18" charset="0"/>
            </a:endParaRPr>
          </a:p>
        </p:txBody>
      </p:sp>
      <p:sp>
        <p:nvSpPr>
          <p:cNvPr id="9220" name="Oval 4"/>
          <p:cNvSpPr>
            <a:spLocks noChangeArrowheads="1"/>
          </p:cNvSpPr>
          <p:nvPr/>
        </p:nvSpPr>
        <p:spPr bwMode="auto">
          <a:xfrm>
            <a:off x="1143000" y="3657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9221" name="Oval 5"/>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0</a:t>
            </a:r>
          </a:p>
        </p:txBody>
      </p:sp>
      <p:sp>
        <p:nvSpPr>
          <p:cNvPr id="9222" name="Oval 6"/>
          <p:cNvSpPr>
            <a:spLocks noChangeArrowheads="1"/>
          </p:cNvSpPr>
          <p:nvPr/>
        </p:nvSpPr>
        <p:spPr bwMode="auto">
          <a:xfrm>
            <a:off x="3200400" y="3657600"/>
            <a:ext cx="762000" cy="762000"/>
          </a:xfrm>
          <a:prstGeom prst="ellipse">
            <a:avLst/>
          </a:prstGeom>
          <a:solidFill>
            <a:schemeClr val="folHlink"/>
          </a:solid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1</a:t>
            </a:r>
          </a:p>
        </p:txBody>
      </p:sp>
      <p:sp>
        <p:nvSpPr>
          <p:cNvPr id="9223" name="Oval 7"/>
          <p:cNvSpPr>
            <a:spLocks noChangeArrowheads="1"/>
          </p:cNvSpPr>
          <p:nvPr/>
        </p:nvSpPr>
        <p:spPr bwMode="auto">
          <a:xfrm>
            <a:off x="5257800" y="2133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9224" name="Oval 8"/>
          <p:cNvSpPr>
            <a:spLocks noChangeArrowheads="1"/>
          </p:cNvSpPr>
          <p:nvPr/>
        </p:nvSpPr>
        <p:spPr bwMode="auto">
          <a:xfrm>
            <a:off x="5257800" y="3657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9225" name="Oval 9"/>
          <p:cNvSpPr>
            <a:spLocks noChangeArrowheads="1"/>
          </p:cNvSpPr>
          <p:nvPr/>
        </p:nvSpPr>
        <p:spPr bwMode="auto">
          <a:xfrm>
            <a:off x="7315200" y="2133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9226" name="Oval 10"/>
          <p:cNvSpPr>
            <a:spLocks noChangeArrowheads="1"/>
          </p:cNvSpPr>
          <p:nvPr/>
        </p:nvSpPr>
        <p:spPr bwMode="auto">
          <a:xfrm>
            <a:off x="7315200" y="3657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9227" name="Text Box 11"/>
          <p:cNvSpPr txBox="1">
            <a:spLocks noChangeArrowheads="1"/>
          </p:cNvSpPr>
          <p:nvPr/>
        </p:nvSpPr>
        <p:spPr bwMode="auto">
          <a:xfrm>
            <a:off x="1382713" y="1676400"/>
            <a:ext cx="282575"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r</a:t>
            </a:r>
          </a:p>
        </p:txBody>
      </p:sp>
      <p:sp>
        <p:nvSpPr>
          <p:cNvPr id="9228" name="Text Box 12"/>
          <p:cNvSpPr txBox="1">
            <a:spLocks noChangeArrowheads="1"/>
          </p:cNvSpPr>
          <p:nvPr/>
        </p:nvSpPr>
        <p:spPr bwMode="auto">
          <a:xfrm>
            <a:off x="3429000" y="1676400"/>
            <a:ext cx="282575"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s</a:t>
            </a:r>
          </a:p>
        </p:txBody>
      </p:sp>
      <p:sp>
        <p:nvSpPr>
          <p:cNvPr id="9229" name="Text Box 13"/>
          <p:cNvSpPr txBox="1">
            <a:spLocks noChangeArrowheads="1"/>
          </p:cNvSpPr>
          <p:nvPr/>
        </p:nvSpPr>
        <p:spPr bwMode="auto">
          <a:xfrm>
            <a:off x="5489575" y="1676400"/>
            <a:ext cx="254000"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t</a:t>
            </a:r>
          </a:p>
        </p:txBody>
      </p:sp>
      <p:sp>
        <p:nvSpPr>
          <p:cNvPr id="9230" name="Text Box 14"/>
          <p:cNvSpPr txBox="1">
            <a:spLocks noChangeArrowheads="1"/>
          </p:cNvSpPr>
          <p:nvPr/>
        </p:nvSpPr>
        <p:spPr bwMode="auto">
          <a:xfrm>
            <a:off x="7500938" y="1676400"/>
            <a:ext cx="325437"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u</a:t>
            </a:r>
          </a:p>
        </p:txBody>
      </p:sp>
      <p:sp>
        <p:nvSpPr>
          <p:cNvPr id="9231" name="Text Box 15"/>
          <p:cNvSpPr txBox="1">
            <a:spLocks noChangeArrowheads="1"/>
          </p:cNvSpPr>
          <p:nvPr/>
        </p:nvSpPr>
        <p:spPr bwMode="auto">
          <a:xfrm>
            <a:off x="1365250" y="4419600"/>
            <a:ext cx="29686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v</a:t>
            </a:r>
          </a:p>
        </p:txBody>
      </p:sp>
      <p:sp>
        <p:nvSpPr>
          <p:cNvPr id="9232" name="Text Box 16"/>
          <p:cNvSpPr txBox="1">
            <a:spLocks noChangeArrowheads="1"/>
          </p:cNvSpPr>
          <p:nvPr/>
        </p:nvSpPr>
        <p:spPr bwMode="auto">
          <a:xfrm>
            <a:off x="3416300" y="4419600"/>
            <a:ext cx="35401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w</a:t>
            </a:r>
          </a:p>
        </p:txBody>
      </p:sp>
      <p:sp>
        <p:nvSpPr>
          <p:cNvPr id="9233" name="Text Box 17"/>
          <p:cNvSpPr txBox="1">
            <a:spLocks noChangeArrowheads="1"/>
          </p:cNvSpPr>
          <p:nvPr/>
        </p:nvSpPr>
        <p:spPr bwMode="auto">
          <a:xfrm>
            <a:off x="5516563" y="4419600"/>
            <a:ext cx="311150"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x</a:t>
            </a:r>
          </a:p>
        </p:txBody>
      </p:sp>
      <p:sp>
        <p:nvSpPr>
          <p:cNvPr id="9234" name="Text Box 18"/>
          <p:cNvSpPr txBox="1">
            <a:spLocks noChangeArrowheads="1"/>
          </p:cNvSpPr>
          <p:nvPr/>
        </p:nvSpPr>
        <p:spPr bwMode="auto">
          <a:xfrm>
            <a:off x="7604125" y="4419600"/>
            <a:ext cx="29686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y</a:t>
            </a:r>
          </a:p>
        </p:txBody>
      </p:sp>
      <p:cxnSp>
        <p:nvCxnSpPr>
          <p:cNvPr id="9235" name="AutoShape 19"/>
          <p:cNvCxnSpPr>
            <a:cxnSpLocks noChangeShapeType="1"/>
            <a:stCxn id="9220" idx="0"/>
            <a:endCxn id="9219" idx="4"/>
          </p:cNvCxnSpPr>
          <p:nvPr/>
        </p:nvCxnSpPr>
        <p:spPr bwMode="auto">
          <a:xfrm flipV="1">
            <a:off x="1524000" y="2909888"/>
            <a:ext cx="0" cy="733425"/>
          </a:xfrm>
          <a:prstGeom prst="straightConnector1">
            <a:avLst/>
          </a:prstGeom>
          <a:noFill/>
          <a:ln w="28575">
            <a:solidFill>
              <a:schemeClr val="tx1"/>
            </a:solidFill>
            <a:round/>
            <a:headEnd/>
            <a:tailEnd/>
          </a:ln>
        </p:spPr>
      </p:cxnSp>
      <p:cxnSp>
        <p:nvCxnSpPr>
          <p:cNvPr id="9236" name="AutoShape 20"/>
          <p:cNvCxnSpPr>
            <a:cxnSpLocks noChangeShapeType="1"/>
            <a:stCxn id="9219" idx="6"/>
            <a:endCxn id="9221" idx="2"/>
          </p:cNvCxnSpPr>
          <p:nvPr/>
        </p:nvCxnSpPr>
        <p:spPr bwMode="auto">
          <a:xfrm>
            <a:off x="1919288" y="2514600"/>
            <a:ext cx="1266825" cy="0"/>
          </a:xfrm>
          <a:prstGeom prst="straightConnector1">
            <a:avLst/>
          </a:prstGeom>
          <a:noFill/>
          <a:ln w="76200">
            <a:solidFill>
              <a:schemeClr val="tx2"/>
            </a:solidFill>
            <a:round/>
            <a:headEnd/>
            <a:tailEnd/>
          </a:ln>
        </p:spPr>
      </p:cxnSp>
      <p:cxnSp>
        <p:nvCxnSpPr>
          <p:cNvPr id="9237" name="AutoShape 21"/>
          <p:cNvCxnSpPr>
            <a:cxnSpLocks noChangeShapeType="1"/>
            <a:stCxn id="9221" idx="4"/>
            <a:endCxn id="9222" idx="0"/>
          </p:cNvCxnSpPr>
          <p:nvPr/>
        </p:nvCxnSpPr>
        <p:spPr bwMode="auto">
          <a:xfrm>
            <a:off x="3581400" y="2909888"/>
            <a:ext cx="0" cy="733425"/>
          </a:xfrm>
          <a:prstGeom prst="straightConnector1">
            <a:avLst/>
          </a:prstGeom>
          <a:noFill/>
          <a:ln w="76200">
            <a:solidFill>
              <a:schemeClr val="tx2"/>
            </a:solidFill>
            <a:round/>
            <a:headEnd/>
            <a:tailEnd/>
          </a:ln>
        </p:spPr>
      </p:cxnSp>
      <p:cxnSp>
        <p:nvCxnSpPr>
          <p:cNvPr id="9238" name="AutoShape 22"/>
          <p:cNvCxnSpPr>
            <a:cxnSpLocks noChangeShapeType="1"/>
            <a:stCxn id="9222" idx="7"/>
            <a:endCxn id="9223" idx="3"/>
          </p:cNvCxnSpPr>
          <p:nvPr/>
        </p:nvCxnSpPr>
        <p:spPr bwMode="auto">
          <a:xfrm flipV="1">
            <a:off x="3851275" y="2798763"/>
            <a:ext cx="1517650" cy="955675"/>
          </a:xfrm>
          <a:prstGeom prst="straightConnector1">
            <a:avLst/>
          </a:prstGeom>
          <a:noFill/>
          <a:ln w="28575">
            <a:solidFill>
              <a:schemeClr val="tx1"/>
            </a:solidFill>
            <a:round/>
            <a:headEnd/>
            <a:tailEnd/>
          </a:ln>
        </p:spPr>
      </p:cxnSp>
      <p:cxnSp>
        <p:nvCxnSpPr>
          <p:cNvPr id="9239" name="AutoShape 23"/>
          <p:cNvCxnSpPr>
            <a:cxnSpLocks noChangeShapeType="1"/>
            <a:stCxn id="9222" idx="6"/>
            <a:endCxn id="9224" idx="2"/>
          </p:cNvCxnSpPr>
          <p:nvPr/>
        </p:nvCxnSpPr>
        <p:spPr bwMode="auto">
          <a:xfrm>
            <a:off x="3976688" y="4038600"/>
            <a:ext cx="1266825" cy="0"/>
          </a:xfrm>
          <a:prstGeom prst="straightConnector1">
            <a:avLst/>
          </a:prstGeom>
          <a:noFill/>
          <a:ln w="28575">
            <a:solidFill>
              <a:schemeClr val="tx1"/>
            </a:solidFill>
            <a:round/>
            <a:headEnd/>
            <a:tailEnd/>
          </a:ln>
        </p:spPr>
      </p:cxnSp>
      <p:cxnSp>
        <p:nvCxnSpPr>
          <p:cNvPr id="9240" name="AutoShape 24"/>
          <p:cNvCxnSpPr>
            <a:cxnSpLocks noChangeShapeType="1"/>
            <a:stCxn id="9224" idx="0"/>
            <a:endCxn id="9223" idx="4"/>
          </p:cNvCxnSpPr>
          <p:nvPr/>
        </p:nvCxnSpPr>
        <p:spPr bwMode="auto">
          <a:xfrm flipV="1">
            <a:off x="5638800" y="2909888"/>
            <a:ext cx="0" cy="733425"/>
          </a:xfrm>
          <a:prstGeom prst="straightConnector1">
            <a:avLst/>
          </a:prstGeom>
          <a:noFill/>
          <a:ln w="28575">
            <a:solidFill>
              <a:schemeClr val="tx1"/>
            </a:solidFill>
            <a:round/>
            <a:headEnd/>
            <a:tailEnd/>
          </a:ln>
        </p:spPr>
      </p:cxnSp>
      <p:cxnSp>
        <p:nvCxnSpPr>
          <p:cNvPr id="9241" name="AutoShape 25"/>
          <p:cNvCxnSpPr>
            <a:cxnSpLocks noChangeShapeType="1"/>
            <a:stCxn id="9223" idx="6"/>
            <a:endCxn id="9225" idx="2"/>
          </p:cNvCxnSpPr>
          <p:nvPr/>
        </p:nvCxnSpPr>
        <p:spPr bwMode="auto">
          <a:xfrm>
            <a:off x="6034088" y="2514600"/>
            <a:ext cx="1266825" cy="0"/>
          </a:xfrm>
          <a:prstGeom prst="straightConnector1">
            <a:avLst/>
          </a:prstGeom>
          <a:noFill/>
          <a:ln w="28575">
            <a:solidFill>
              <a:schemeClr val="tx1"/>
            </a:solidFill>
            <a:round/>
            <a:headEnd/>
            <a:tailEnd/>
          </a:ln>
        </p:spPr>
      </p:cxnSp>
      <p:cxnSp>
        <p:nvCxnSpPr>
          <p:cNvPr id="9242" name="AutoShape 26"/>
          <p:cNvCxnSpPr>
            <a:cxnSpLocks noChangeShapeType="1"/>
            <a:stCxn id="9224" idx="6"/>
            <a:endCxn id="9226" idx="2"/>
          </p:cNvCxnSpPr>
          <p:nvPr/>
        </p:nvCxnSpPr>
        <p:spPr bwMode="auto">
          <a:xfrm>
            <a:off x="6034088" y="4038600"/>
            <a:ext cx="1266825" cy="0"/>
          </a:xfrm>
          <a:prstGeom prst="straightConnector1">
            <a:avLst/>
          </a:prstGeom>
          <a:noFill/>
          <a:ln w="28575">
            <a:solidFill>
              <a:schemeClr val="tx1"/>
            </a:solidFill>
            <a:round/>
            <a:headEnd/>
            <a:tailEnd/>
          </a:ln>
        </p:spPr>
      </p:cxnSp>
      <p:cxnSp>
        <p:nvCxnSpPr>
          <p:cNvPr id="9243" name="AutoShape 27"/>
          <p:cNvCxnSpPr>
            <a:cxnSpLocks noChangeShapeType="1"/>
            <a:stCxn id="9226" idx="0"/>
            <a:endCxn id="9225" idx="4"/>
          </p:cNvCxnSpPr>
          <p:nvPr/>
        </p:nvCxnSpPr>
        <p:spPr bwMode="auto">
          <a:xfrm flipV="1">
            <a:off x="7696200" y="2909888"/>
            <a:ext cx="0" cy="733425"/>
          </a:xfrm>
          <a:prstGeom prst="straightConnector1">
            <a:avLst/>
          </a:prstGeom>
          <a:noFill/>
          <a:ln w="28575">
            <a:solidFill>
              <a:schemeClr val="tx1"/>
            </a:solidFill>
            <a:round/>
            <a:headEnd/>
            <a:tailEnd/>
          </a:ln>
        </p:spPr>
      </p:cxnSp>
      <p:sp>
        <p:nvSpPr>
          <p:cNvPr id="9244" name="Rectangle 28"/>
          <p:cNvSpPr>
            <a:spLocks noChangeArrowheads="1"/>
          </p:cNvSpPr>
          <p:nvPr/>
        </p:nvSpPr>
        <p:spPr bwMode="auto">
          <a:xfrm>
            <a:off x="2514600" y="5562600"/>
            <a:ext cx="685800" cy="609600"/>
          </a:xfrm>
          <a:prstGeom prst="rect">
            <a:avLst/>
          </a:prstGeom>
          <a:noFill/>
          <a:ln w="28575">
            <a:solidFill>
              <a:schemeClr val="tx1"/>
            </a:solidFill>
            <a:miter lim="800000"/>
            <a:headEnd/>
            <a:tailEnd/>
          </a:ln>
        </p:spPr>
        <p:txBody>
          <a:bodyPr wrap="none" anchor="ctr"/>
          <a:lstStyle/>
          <a:p>
            <a:pPr algn="ctr" eaLnBrk="0" hangingPunct="0"/>
            <a:r>
              <a:rPr lang="en-US" sz="2800" b="1" i="1">
                <a:latin typeface="Times New Roman" pitchFamily="18" charset="0"/>
              </a:rPr>
              <a:t>w</a:t>
            </a:r>
          </a:p>
        </p:txBody>
      </p:sp>
      <p:sp>
        <p:nvSpPr>
          <p:cNvPr id="9245" name="Rectangle 29"/>
          <p:cNvSpPr>
            <a:spLocks noChangeArrowheads="1"/>
          </p:cNvSpPr>
          <p:nvPr/>
        </p:nvSpPr>
        <p:spPr bwMode="auto">
          <a:xfrm>
            <a:off x="1828800" y="5562600"/>
            <a:ext cx="685800" cy="609600"/>
          </a:xfrm>
          <a:prstGeom prst="rect">
            <a:avLst/>
          </a:prstGeom>
          <a:noFill/>
          <a:ln w="28575">
            <a:noFill/>
            <a:miter lim="800000"/>
            <a:headEnd/>
            <a:tailEnd/>
          </a:ln>
        </p:spPr>
        <p:txBody>
          <a:bodyPr wrap="none" anchor="ctr"/>
          <a:lstStyle/>
          <a:p>
            <a:pPr algn="ctr" eaLnBrk="0" hangingPunct="0"/>
            <a:r>
              <a:rPr lang="en-US" sz="3200" b="1" i="1">
                <a:latin typeface="Times New Roman" pitchFamily="18" charset="0"/>
              </a:rPr>
              <a:t>Q:</a:t>
            </a:r>
          </a:p>
        </p:txBody>
      </p:sp>
      <p:sp>
        <p:nvSpPr>
          <p:cNvPr id="9246" name="Rectangle 30"/>
          <p:cNvSpPr>
            <a:spLocks noChangeArrowheads="1"/>
          </p:cNvSpPr>
          <p:nvPr/>
        </p:nvSpPr>
        <p:spPr bwMode="auto">
          <a:xfrm>
            <a:off x="3200400" y="5562600"/>
            <a:ext cx="685800" cy="609600"/>
          </a:xfrm>
          <a:prstGeom prst="rect">
            <a:avLst/>
          </a:prstGeom>
          <a:noFill/>
          <a:ln w="28575">
            <a:solidFill>
              <a:schemeClr val="tx1"/>
            </a:solidFill>
            <a:miter lim="800000"/>
            <a:headEnd/>
            <a:tailEnd/>
          </a:ln>
        </p:spPr>
        <p:txBody>
          <a:bodyPr wrap="none" anchor="ctr"/>
          <a:lstStyle/>
          <a:p>
            <a:pPr algn="ctr" eaLnBrk="0" hangingPunct="0"/>
            <a:r>
              <a:rPr lang="en-US" sz="2800" b="1" i="1">
                <a:latin typeface="Times New Roman" pitchFamily="18" charset="0"/>
              </a:rPr>
              <a:t>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Breadth-First Search: Example</a:t>
            </a:r>
          </a:p>
        </p:txBody>
      </p:sp>
      <p:sp>
        <p:nvSpPr>
          <p:cNvPr id="10243" name="Oval 3"/>
          <p:cNvSpPr>
            <a:spLocks noChangeArrowheads="1"/>
          </p:cNvSpPr>
          <p:nvPr/>
        </p:nvSpPr>
        <p:spPr bwMode="auto">
          <a:xfrm>
            <a:off x="1143000" y="2133600"/>
            <a:ext cx="762000" cy="762000"/>
          </a:xfrm>
          <a:prstGeom prst="ellipse">
            <a:avLst/>
          </a:prstGeom>
          <a:solidFill>
            <a:schemeClr val="folHlink"/>
          </a:solidFill>
          <a:ln w="28575">
            <a:solidFill>
              <a:schemeClr val="tx1"/>
            </a:solidFill>
            <a:round/>
            <a:headEnd/>
            <a:tailEnd/>
          </a:ln>
        </p:spPr>
        <p:txBody>
          <a:bodyPr wrap="none" anchor="ctr"/>
          <a:lstStyle/>
          <a:p>
            <a:pPr algn="ctr" eaLnBrk="0" hangingPunct="0">
              <a:lnSpc>
                <a:spcPct val="70000"/>
              </a:lnSpc>
            </a:pPr>
            <a:r>
              <a:rPr lang="en-US" sz="4000">
                <a:solidFill>
                  <a:schemeClr val="accent1"/>
                </a:solidFill>
                <a:latin typeface="Times New Roman" pitchFamily="18" charset="0"/>
                <a:sym typeface="Symbol" pitchFamily="18" charset="2"/>
              </a:rPr>
              <a:t>1</a:t>
            </a:r>
            <a:endParaRPr lang="en-US" sz="4000">
              <a:solidFill>
                <a:schemeClr val="accent1"/>
              </a:solidFill>
              <a:latin typeface="Times New Roman" pitchFamily="18" charset="0"/>
            </a:endParaRPr>
          </a:p>
        </p:txBody>
      </p:sp>
      <p:sp>
        <p:nvSpPr>
          <p:cNvPr id="10244" name="Oval 4"/>
          <p:cNvSpPr>
            <a:spLocks noChangeArrowheads="1"/>
          </p:cNvSpPr>
          <p:nvPr/>
        </p:nvSpPr>
        <p:spPr bwMode="auto">
          <a:xfrm>
            <a:off x="1143000" y="3657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10245" name="Oval 5"/>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0</a:t>
            </a:r>
          </a:p>
        </p:txBody>
      </p:sp>
      <p:sp>
        <p:nvSpPr>
          <p:cNvPr id="10246" name="Oval 6"/>
          <p:cNvSpPr>
            <a:spLocks noChangeArrowheads="1"/>
          </p:cNvSpPr>
          <p:nvPr/>
        </p:nvSpPr>
        <p:spPr bwMode="auto">
          <a:xfrm>
            <a:off x="3200400" y="3657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1</a:t>
            </a:r>
          </a:p>
        </p:txBody>
      </p:sp>
      <p:sp>
        <p:nvSpPr>
          <p:cNvPr id="10247" name="Oval 7"/>
          <p:cNvSpPr>
            <a:spLocks noChangeArrowheads="1"/>
          </p:cNvSpPr>
          <p:nvPr/>
        </p:nvSpPr>
        <p:spPr bwMode="auto">
          <a:xfrm>
            <a:off x="5257800" y="2133600"/>
            <a:ext cx="762000" cy="762000"/>
          </a:xfrm>
          <a:prstGeom prst="ellipse">
            <a:avLst/>
          </a:prstGeom>
          <a:solidFill>
            <a:schemeClr val="folHlink"/>
          </a:solid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2</a:t>
            </a:r>
          </a:p>
        </p:txBody>
      </p:sp>
      <p:sp>
        <p:nvSpPr>
          <p:cNvPr id="10248" name="Oval 8"/>
          <p:cNvSpPr>
            <a:spLocks noChangeArrowheads="1"/>
          </p:cNvSpPr>
          <p:nvPr/>
        </p:nvSpPr>
        <p:spPr bwMode="auto">
          <a:xfrm>
            <a:off x="5257800" y="3657600"/>
            <a:ext cx="762000" cy="762000"/>
          </a:xfrm>
          <a:prstGeom prst="ellipse">
            <a:avLst/>
          </a:prstGeom>
          <a:solidFill>
            <a:schemeClr val="folHlink"/>
          </a:solid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2</a:t>
            </a:r>
          </a:p>
        </p:txBody>
      </p:sp>
      <p:sp>
        <p:nvSpPr>
          <p:cNvPr id="10249" name="Oval 9"/>
          <p:cNvSpPr>
            <a:spLocks noChangeArrowheads="1"/>
          </p:cNvSpPr>
          <p:nvPr/>
        </p:nvSpPr>
        <p:spPr bwMode="auto">
          <a:xfrm>
            <a:off x="7315200" y="2133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10250" name="Oval 10"/>
          <p:cNvSpPr>
            <a:spLocks noChangeArrowheads="1"/>
          </p:cNvSpPr>
          <p:nvPr/>
        </p:nvSpPr>
        <p:spPr bwMode="auto">
          <a:xfrm>
            <a:off x="7315200" y="3657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10251" name="Text Box 11"/>
          <p:cNvSpPr txBox="1">
            <a:spLocks noChangeArrowheads="1"/>
          </p:cNvSpPr>
          <p:nvPr/>
        </p:nvSpPr>
        <p:spPr bwMode="auto">
          <a:xfrm>
            <a:off x="1382713" y="1676400"/>
            <a:ext cx="282575"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r</a:t>
            </a:r>
          </a:p>
        </p:txBody>
      </p:sp>
      <p:sp>
        <p:nvSpPr>
          <p:cNvPr id="10252" name="Text Box 12"/>
          <p:cNvSpPr txBox="1">
            <a:spLocks noChangeArrowheads="1"/>
          </p:cNvSpPr>
          <p:nvPr/>
        </p:nvSpPr>
        <p:spPr bwMode="auto">
          <a:xfrm>
            <a:off x="3429000" y="1676400"/>
            <a:ext cx="282575"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s</a:t>
            </a:r>
          </a:p>
        </p:txBody>
      </p:sp>
      <p:sp>
        <p:nvSpPr>
          <p:cNvPr id="10253" name="Text Box 13"/>
          <p:cNvSpPr txBox="1">
            <a:spLocks noChangeArrowheads="1"/>
          </p:cNvSpPr>
          <p:nvPr/>
        </p:nvSpPr>
        <p:spPr bwMode="auto">
          <a:xfrm>
            <a:off x="5489575" y="1676400"/>
            <a:ext cx="254000"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t</a:t>
            </a:r>
          </a:p>
        </p:txBody>
      </p:sp>
      <p:sp>
        <p:nvSpPr>
          <p:cNvPr id="10254" name="Text Box 14"/>
          <p:cNvSpPr txBox="1">
            <a:spLocks noChangeArrowheads="1"/>
          </p:cNvSpPr>
          <p:nvPr/>
        </p:nvSpPr>
        <p:spPr bwMode="auto">
          <a:xfrm>
            <a:off x="7500938" y="1676400"/>
            <a:ext cx="325437"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u</a:t>
            </a:r>
          </a:p>
        </p:txBody>
      </p:sp>
      <p:sp>
        <p:nvSpPr>
          <p:cNvPr id="10255" name="Text Box 15"/>
          <p:cNvSpPr txBox="1">
            <a:spLocks noChangeArrowheads="1"/>
          </p:cNvSpPr>
          <p:nvPr/>
        </p:nvSpPr>
        <p:spPr bwMode="auto">
          <a:xfrm>
            <a:off x="1365250" y="4419600"/>
            <a:ext cx="29686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v</a:t>
            </a:r>
          </a:p>
        </p:txBody>
      </p:sp>
      <p:sp>
        <p:nvSpPr>
          <p:cNvPr id="10256" name="Text Box 16"/>
          <p:cNvSpPr txBox="1">
            <a:spLocks noChangeArrowheads="1"/>
          </p:cNvSpPr>
          <p:nvPr/>
        </p:nvSpPr>
        <p:spPr bwMode="auto">
          <a:xfrm>
            <a:off x="3416300" y="4419600"/>
            <a:ext cx="35401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w</a:t>
            </a:r>
          </a:p>
        </p:txBody>
      </p:sp>
      <p:sp>
        <p:nvSpPr>
          <p:cNvPr id="10257" name="Text Box 17"/>
          <p:cNvSpPr txBox="1">
            <a:spLocks noChangeArrowheads="1"/>
          </p:cNvSpPr>
          <p:nvPr/>
        </p:nvSpPr>
        <p:spPr bwMode="auto">
          <a:xfrm>
            <a:off x="5516563" y="4419600"/>
            <a:ext cx="311150"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x</a:t>
            </a:r>
          </a:p>
        </p:txBody>
      </p:sp>
      <p:sp>
        <p:nvSpPr>
          <p:cNvPr id="10258" name="Text Box 18"/>
          <p:cNvSpPr txBox="1">
            <a:spLocks noChangeArrowheads="1"/>
          </p:cNvSpPr>
          <p:nvPr/>
        </p:nvSpPr>
        <p:spPr bwMode="auto">
          <a:xfrm>
            <a:off x="7604125" y="4419600"/>
            <a:ext cx="29686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y</a:t>
            </a:r>
          </a:p>
        </p:txBody>
      </p:sp>
      <p:cxnSp>
        <p:nvCxnSpPr>
          <p:cNvPr id="10259" name="AutoShape 19"/>
          <p:cNvCxnSpPr>
            <a:cxnSpLocks noChangeShapeType="1"/>
            <a:stCxn id="10244" idx="0"/>
            <a:endCxn id="10243" idx="4"/>
          </p:cNvCxnSpPr>
          <p:nvPr/>
        </p:nvCxnSpPr>
        <p:spPr bwMode="auto">
          <a:xfrm flipV="1">
            <a:off x="1524000" y="2909888"/>
            <a:ext cx="0" cy="733425"/>
          </a:xfrm>
          <a:prstGeom prst="straightConnector1">
            <a:avLst/>
          </a:prstGeom>
          <a:noFill/>
          <a:ln w="28575">
            <a:solidFill>
              <a:schemeClr val="tx1"/>
            </a:solidFill>
            <a:round/>
            <a:headEnd/>
            <a:tailEnd/>
          </a:ln>
        </p:spPr>
      </p:cxnSp>
      <p:cxnSp>
        <p:nvCxnSpPr>
          <p:cNvPr id="10260" name="AutoShape 20"/>
          <p:cNvCxnSpPr>
            <a:cxnSpLocks noChangeShapeType="1"/>
            <a:stCxn id="10243" idx="6"/>
            <a:endCxn id="10245" idx="2"/>
          </p:cNvCxnSpPr>
          <p:nvPr/>
        </p:nvCxnSpPr>
        <p:spPr bwMode="auto">
          <a:xfrm>
            <a:off x="1919288" y="2514600"/>
            <a:ext cx="1266825" cy="0"/>
          </a:xfrm>
          <a:prstGeom prst="straightConnector1">
            <a:avLst/>
          </a:prstGeom>
          <a:noFill/>
          <a:ln w="76200">
            <a:solidFill>
              <a:schemeClr val="tx2"/>
            </a:solidFill>
            <a:round/>
            <a:headEnd/>
            <a:tailEnd/>
          </a:ln>
        </p:spPr>
      </p:cxnSp>
      <p:cxnSp>
        <p:nvCxnSpPr>
          <p:cNvPr id="10261" name="AutoShape 21"/>
          <p:cNvCxnSpPr>
            <a:cxnSpLocks noChangeShapeType="1"/>
            <a:stCxn id="10245" idx="4"/>
            <a:endCxn id="10246" idx="0"/>
          </p:cNvCxnSpPr>
          <p:nvPr/>
        </p:nvCxnSpPr>
        <p:spPr bwMode="auto">
          <a:xfrm>
            <a:off x="3581400" y="2909888"/>
            <a:ext cx="0" cy="733425"/>
          </a:xfrm>
          <a:prstGeom prst="straightConnector1">
            <a:avLst/>
          </a:prstGeom>
          <a:noFill/>
          <a:ln w="76200">
            <a:solidFill>
              <a:schemeClr val="tx2"/>
            </a:solidFill>
            <a:round/>
            <a:headEnd/>
            <a:tailEnd/>
          </a:ln>
        </p:spPr>
      </p:cxnSp>
      <p:cxnSp>
        <p:nvCxnSpPr>
          <p:cNvPr id="10262" name="AutoShape 22"/>
          <p:cNvCxnSpPr>
            <a:cxnSpLocks noChangeShapeType="1"/>
            <a:stCxn id="10246" idx="7"/>
            <a:endCxn id="10247" idx="3"/>
          </p:cNvCxnSpPr>
          <p:nvPr/>
        </p:nvCxnSpPr>
        <p:spPr bwMode="auto">
          <a:xfrm flipV="1">
            <a:off x="3851275" y="2798763"/>
            <a:ext cx="1517650" cy="955675"/>
          </a:xfrm>
          <a:prstGeom prst="straightConnector1">
            <a:avLst/>
          </a:prstGeom>
          <a:noFill/>
          <a:ln w="76200">
            <a:solidFill>
              <a:schemeClr val="tx2"/>
            </a:solidFill>
            <a:round/>
            <a:headEnd/>
            <a:tailEnd/>
          </a:ln>
        </p:spPr>
      </p:cxnSp>
      <p:cxnSp>
        <p:nvCxnSpPr>
          <p:cNvPr id="10263" name="AutoShape 23"/>
          <p:cNvCxnSpPr>
            <a:cxnSpLocks noChangeShapeType="1"/>
            <a:stCxn id="10246" idx="6"/>
            <a:endCxn id="10248" idx="2"/>
          </p:cNvCxnSpPr>
          <p:nvPr/>
        </p:nvCxnSpPr>
        <p:spPr bwMode="auto">
          <a:xfrm>
            <a:off x="3976688" y="4038600"/>
            <a:ext cx="1266825" cy="0"/>
          </a:xfrm>
          <a:prstGeom prst="straightConnector1">
            <a:avLst/>
          </a:prstGeom>
          <a:noFill/>
          <a:ln w="76200">
            <a:solidFill>
              <a:schemeClr val="tx2"/>
            </a:solidFill>
            <a:round/>
            <a:headEnd/>
            <a:tailEnd/>
          </a:ln>
        </p:spPr>
      </p:cxnSp>
      <p:cxnSp>
        <p:nvCxnSpPr>
          <p:cNvPr id="10264" name="AutoShape 24"/>
          <p:cNvCxnSpPr>
            <a:cxnSpLocks noChangeShapeType="1"/>
            <a:stCxn id="10248" idx="0"/>
            <a:endCxn id="10247" idx="4"/>
          </p:cNvCxnSpPr>
          <p:nvPr/>
        </p:nvCxnSpPr>
        <p:spPr bwMode="auto">
          <a:xfrm flipV="1">
            <a:off x="5638800" y="2909888"/>
            <a:ext cx="0" cy="733425"/>
          </a:xfrm>
          <a:prstGeom prst="straightConnector1">
            <a:avLst/>
          </a:prstGeom>
          <a:noFill/>
          <a:ln w="28575">
            <a:solidFill>
              <a:schemeClr val="tx1"/>
            </a:solidFill>
            <a:round/>
            <a:headEnd/>
            <a:tailEnd/>
          </a:ln>
        </p:spPr>
      </p:cxnSp>
      <p:cxnSp>
        <p:nvCxnSpPr>
          <p:cNvPr id="10265" name="AutoShape 25"/>
          <p:cNvCxnSpPr>
            <a:cxnSpLocks noChangeShapeType="1"/>
            <a:stCxn id="10247" idx="6"/>
            <a:endCxn id="10249" idx="2"/>
          </p:cNvCxnSpPr>
          <p:nvPr/>
        </p:nvCxnSpPr>
        <p:spPr bwMode="auto">
          <a:xfrm>
            <a:off x="6034088" y="2514600"/>
            <a:ext cx="1266825" cy="0"/>
          </a:xfrm>
          <a:prstGeom prst="straightConnector1">
            <a:avLst/>
          </a:prstGeom>
          <a:noFill/>
          <a:ln w="28575">
            <a:solidFill>
              <a:schemeClr val="tx1"/>
            </a:solidFill>
            <a:round/>
            <a:headEnd/>
            <a:tailEnd/>
          </a:ln>
        </p:spPr>
      </p:cxnSp>
      <p:cxnSp>
        <p:nvCxnSpPr>
          <p:cNvPr id="10266" name="AutoShape 26"/>
          <p:cNvCxnSpPr>
            <a:cxnSpLocks noChangeShapeType="1"/>
            <a:stCxn id="10248" idx="6"/>
            <a:endCxn id="10250" idx="2"/>
          </p:cNvCxnSpPr>
          <p:nvPr/>
        </p:nvCxnSpPr>
        <p:spPr bwMode="auto">
          <a:xfrm>
            <a:off x="6034088" y="4038600"/>
            <a:ext cx="1266825" cy="0"/>
          </a:xfrm>
          <a:prstGeom prst="straightConnector1">
            <a:avLst/>
          </a:prstGeom>
          <a:noFill/>
          <a:ln w="28575">
            <a:solidFill>
              <a:schemeClr val="tx1"/>
            </a:solidFill>
            <a:round/>
            <a:headEnd/>
            <a:tailEnd/>
          </a:ln>
        </p:spPr>
      </p:cxnSp>
      <p:cxnSp>
        <p:nvCxnSpPr>
          <p:cNvPr id="10267" name="AutoShape 27"/>
          <p:cNvCxnSpPr>
            <a:cxnSpLocks noChangeShapeType="1"/>
            <a:stCxn id="10250" idx="0"/>
            <a:endCxn id="10249" idx="4"/>
          </p:cNvCxnSpPr>
          <p:nvPr/>
        </p:nvCxnSpPr>
        <p:spPr bwMode="auto">
          <a:xfrm flipV="1">
            <a:off x="7696200" y="2909888"/>
            <a:ext cx="0" cy="733425"/>
          </a:xfrm>
          <a:prstGeom prst="straightConnector1">
            <a:avLst/>
          </a:prstGeom>
          <a:noFill/>
          <a:ln w="28575">
            <a:solidFill>
              <a:schemeClr val="tx1"/>
            </a:solidFill>
            <a:round/>
            <a:headEnd/>
            <a:tailEnd/>
          </a:ln>
        </p:spPr>
      </p:cxnSp>
      <p:sp>
        <p:nvSpPr>
          <p:cNvPr id="10268" name="Rectangle 28"/>
          <p:cNvSpPr>
            <a:spLocks noChangeArrowheads="1"/>
          </p:cNvSpPr>
          <p:nvPr/>
        </p:nvSpPr>
        <p:spPr bwMode="auto">
          <a:xfrm>
            <a:off x="2514600" y="5562600"/>
            <a:ext cx="685800" cy="609600"/>
          </a:xfrm>
          <a:prstGeom prst="rect">
            <a:avLst/>
          </a:prstGeom>
          <a:noFill/>
          <a:ln w="28575">
            <a:solidFill>
              <a:schemeClr val="tx1"/>
            </a:solidFill>
            <a:miter lim="800000"/>
            <a:headEnd/>
            <a:tailEnd/>
          </a:ln>
        </p:spPr>
        <p:txBody>
          <a:bodyPr wrap="none" anchor="ctr"/>
          <a:lstStyle/>
          <a:p>
            <a:pPr algn="ctr" eaLnBrk="0" hangingPunct="0"/>
            <a:r>
              <a:rPr lang="en-US" sz="2800" b="1" i="1">
                <a:latin typeface="Times New Roman" pitchFamily="18" charset="0"/>
              </a:rPr>
              <a:t>r</a:t>
            </a:r>
          </a:p>
        </p:txBody>
      </p:sp>
      <p:sp>
        <p:nvSpPr>
          <p:cNvPr id="10269" name="Rectangle 29"/>
          <p:cNvSpPr>
            <a:spLocks noChangeArrowheads="1"/>
          </p:cNvSpPr>
          <p:nvPr/>
        </p:nvSpPr>
        <p:spPr bwMode="auto">
          <a:xfrm>
            <a:off x="1828800" y="5562600"/>
            <a:ext cx="685800" cy="609600"/>
          </a:xfrm>
          <a:prstGeom prst="rect">
            <a:avLst/>
          </a:prstGeom>
          <a:noFill/>
          <a:ln w="28575">
            <a:noFill/>
            <a:miter lim="800000"/>
            <a:headEnd/>
            <a:tailEnd/>
          </a:ln>
        </p:spPr>
        <p:txBody>
          <a:bodyPr wrap="none" anchor="ctr"/>
          <a:lstStyle/>
          <a:p>
            <a:pPr algn="ctr" eaLnBrk="0" hangingPunct="0"/>
            <a:r>
              <a:rPr lang="en-US" sz="3200" b="1" i="1">
                <a:latin typeface="Times New Roman" pitchFamily="18" charset="0"/>
              </a:rPr>
              <a:t>Q:</a:t>
            </a:r>
          </a:p>
        </p:txBody>
      </p:sp>
      <p:sp>
        <p:nvSpPr>
          <p:cNvPr id="10270" name="Rectangle 30"/>
          <p:cNvSpPr>
            <a:spLocks noChangeArrowheads="1"/>
          </p:cNvSpPr>
          <p:nvPr/>
        </p:nvSpPr>
        <p:spPr bwMode="auto">
          <a:xfrm>
            <a:off x="3200400" y="5562600"/>
            <a:ext cx="685800" cy="609600"/>
          </a:xfrm>
          <a:prstGeom prst="rect">
            <a:avLst/>
          </a:prstGeom>
          <a:noFill/>
          <a:ln w="28575">
            <a:solidFill>
              <a:schemeClr val="tx1"/>
            </a:solidFill>
            <a:miter lim="800000"/>
            <a:headEnd/>
            <a:tailEnd/>
          </a:ln>
        </p:spPr>
        <p:txBody>
          <a:bodyPr wrap="none" anchor="ctr"/>
          <a:lstStyle/>
          <a:p>
            <a:pPr algn="ctr" eaLnBrk="0" hangingPunct="0"/>
            <a:r>
              <a:rPr lang="en-US" sz="2800" b="1" i="1">
                <a:latin typeface="Times New Roman" pitchFamily="18" charset="0"/>
              </a:rPr>
              <a:t>t</a:t>
            </a:r>
          </a:p>
        </p:txBody>
      </p:sp>
      <p:sp>
        <p:nvSpPr>
          <p:cNvPr id="10271" name="Rectangle 31"/>
          <p:cNvSpPr>
            <a:spLocks noChangeArrowheads="1"/>
          </p:cNvSpPr>
          <p:nvPr/>
        </p:nvSpPr>
        <p:spPr bwMode="auto">
          <a:xfrm>
            <a:off x="3886200" y="5562600"/>
            <a:ext cx="685800" cy="609600"/>
          </a:xfrm>
          <a:prstGeom prst="rect">
            <a:avLst/>
          </a:prstGeom>
          <a:noFill/>
          <a:ln w="28575">
            <a:solidFill>
              <a:schemeClr val="tx1"/>
            </a:solidFill>
            <a:miter lim="800000"/>
            <a:headEnd/>
            <a:tailEnd/>
          </a:ln>
        </p:spPr>
        <p:txBody>
          <a:bodyPr wrap="none" anchor="ctr"/>
          <a:lstStyle/>
          <a:p>
            <a:pPr algn="ctr" eaLnBrk="0" hangingPunct="0"/>
            <a:r>
              <a:rPr lang="en-US" sz="2800" b="1" i="1">
                <a:latin typeface="Times New Roman" pitchFamily="18" charset="0"/>
              </a:rPr>
              <a:t>x</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Breadth-First Search: Example</a:t>
            </a:r>
          </a:p>
        </p:txBody>
      </p:sp>
      <p:sp>
        <p:nvSpPr>
          <p:cNvPr id="11267" name="Oval 3"/>
          <p:cNvSpPr>
            <a:spLocks noChangeArrowheads="1"/>
          </p:cNvSpPr>
          <p:nvPr/>
        </p:nvSpPr>
        <p:spPr bwMode="auto">
          <a:xfrm>
            <a:off x="1143000" y="2133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lnSpc>
                <a:spcPct val="70000"/>
              </a:lnSpc>
            </a:pPr>
            <a:r>
              <a:rPr lang="en-US" sz="4000">
                <a:solidFill>
                  <a:schemeClr val="bg1"/>
                </a:solidFill>
                <a:latin typeface="Times New Roman" pitchFamily="18" charset="0"/>
                <a:sym typeface="Symbol" pitchFamily="18" charset="2"/>
              </a:rPr>
              <a:t>1</a:t>
            </a:r>
            <a:endParaRPr lang="en-US" sz="4000">
              <a:solidFill>
                <a:schemeClr val="bg1"/>
              </a:solidFill>
              <a:latin typeface="Times New Roman" pitchFamily="18" charset="0"/>
            </a:endParaRPr>
          </a:p>
        </p:txBody>
      </p:sp>
      <p:sp>
        <p:nvSpPr>
          <p:cNvPr id="11268" name="Oval 4"/>
          <p:cNvSpPr>
            <a:spLocks noChangeArrowheads="1"/>
          </p:cNvSpPr>
          <p:nvPr/>
        </p:nvSpPr>
        <p:spPr bwMode="auto">
          <a:xfrm>
            <a:off x="1143000" y="3657600"/>
            <a:ext cx="762000" cy="762000"/>
          </a:xfrm>
          <a:prstGeom prst="ellipse">
            <a:avLst/>
          </a:prstGeom>
          <a:solidFill>
            <a:schemeClr val="folHlink"/>
          </a:solid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2</a:t>
            </a:r>
          </a:p>
        </p:txBody>
      </p:sp>
      <p:sp>
        <p:nvSpPr>
          <p:cNvPr id="11269" name="Oval 5"/>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0</a:t>
            </a:r>
          </a:p>
        </p:txBody>
      </p:sp>
      <p:sp>
        <p:nvSpPr>
          <p:cNvPr id="11270" name="Oval 6"/>
          <p:cNvSpPr>
            <a:spLocks noChangeArrowheads="1"/>
          </p:cNvSpPr>
          <p:nvPr/>
        </p:nvSpPr>
        <p:spPr bwMode="auto">
          <a:xfrm>
            <a:off x="3200400" y="3657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1</a:t>
            </a:r>
          </a:p>
        </p:txBody>
      </p:sp>
      <p:sp>
        <p:nvSpPr>
          <p:cNvPr id="11271" name="Oval 7"/>
          <p:cNvSpPr>
            <a:spLocks noChangeArrowheads="1"/>
          </p:cNvSpPr>
          <p:nvPr/>
        </p:nvSpPr>
        <p:spPr bwMode="auto">
          <a:xfrm>
            <a:off x="5257800" y="2133600"/>
            <a:ext cx="762000" cy="762000"/>
          </a:xfrm>
          <a:prstGeom prst="ellipse">
            <a:avLst/>
          </a:prstGeom>
          <a:solidFill>
            <a:schemeClr val="folHlink"/>
          </a:solid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2</a:t>
            </a:r>
          </a:p>
        </p:txBody>
      </p:sp>
      <p:sp>
        <p:nvSpPr>
          <p:cNvPr id="11272" name="Oval 8"/>
          <p:cNvSpPr>
            <a:spLocks noChangeArrowheads="1"/>
          </p:cNvSpPr>
          <p:nvPr/>
        </p:nvSpPr>
        <p:spPr bwMode="auto">
          <a:xfrm>
            <a:off x="5257800" y="3657600"/>
            <a:ext cx="762000" cy="762000"/>
          </a:xfrm>
          <a:prstGeom prst="ellipse">
            <a:avLst/>
          </a:prstGeom>
          <a:solidFill>
            <a:schemeClr val="folHlink"/>
          </a:solid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2</a:t>
            </a:r>
          </a:p>
        </p:txBody>
      </p:sp>
      <p:sp>
        <p:nvSpPr>
          <p:cNvPr id="11273" name="Oval 9"/>
          <p:cNvSpPr>
            <a:spLocks noChangeArrowheads="1"/>
          </p:cNvSpPr>
          <p:nvPr/>
        </p:nvSpPr>
        <p:spPr bwMode="auto">
          <a:xfrm>
            <a:off x="7315200" y="2133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11274" name="Oval 10"/>
          <p:cNvSpPr>
            <a:spLocks noChangeArrowheads="1"/>
          </p:cNvSpPr>
          <p:nvPr/>
        </p:nvSpPr>
        <p:spPr bwMode="auto">
          <a:xfrm>
            <a:off x="7315200" y="3657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11275" name="Text Box 11"/>
          <p:cNvSpPr txBox="1">
            <a:spLocks noChangeArrowheads="1"/>
          </p:cNvSpPr>
          <p:nvPr/>
        </p:nvSpPr>
        <p:spPr bwMode="auto">
          <a:xfrm>
            <a:off x="1382713" y="1676400"/>
            <a:ext cx="282575"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r</a:t>
            </a:r>
          </a:p>
        </p:txBody>
      </p:sp>
      <p:sp>
        <p:nvSpPr>
          <p:cNvPr id="11276" name="Text Box 12"/>
          <p:cNvSpPr txBox="1">
            <a:spLocks noChangeArrowheads="1"/>
          </p:cNvSpPr>
          <p:nvPr/>
        </p:nvSpPr>
        <p:spPr bwMode="auto">
          <a:xfrm>
            <a:off x="3429000" y="1676400"/>
            <a:ext cx="282575"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s</a:t>
            </a:r>
          </a:p>
        </p:txBody>
      </p:sp>
      <p:sp>
        <p:nvSpPr>
          <p:cNvPr id="11277" name="Text Box 13"/>
          <p:cNvSpPr txBox="1">
            <a:spLocks noChangeArrowheads="1"/>
          </p:cNvSpPr>
          <p:nvPr/>
        </p:nvSpPr>
        <p:spPr bwMode="auto">
          <a:xfrm>
            <a:off x="5489575" y="1676400"/>
            <a:ext cx="254000"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t</a:t>
            </a:r>
          </a:p>
        </p:txBody>
      </p:sp>
      <p:sp>
        <p:nvSpPr>
          <p:cNvPr id="11278" name="Text Box 14"/>
          <p:cNvSpPr txBox="1">
            <a:spLocks noChangeArrowheads="1"/>
          </p:cNvSpPr>
          <p:nvPr/>
        </p:nvSpPr>
        <p:spPr bwMode="auto">
          <a:xfrm>
            <a:off x="7500938" y="1676400"/>
            <a:ext cx="325437"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u</a:t>
            </a:r>
          </a:p>
        </p:txBody>
      </p:sp>
      <p:sp>
        <p:nvSpPr>
          <p:cNvPr id="11279" name="Text Box 15"/>
          <p:cNvSpPr txBox="1">
            <a:spLocks noChangeArrowheads="1"/>
          </p:cNvSpPr>
          <p:nvPr/>
        </p:nvSpPr>
        <p:spPr bwMode="auto">
          <a:xfrm>
            <a:off x="1365250" y="4419600"/>
            <a:ext cx="29686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v</a:t>
            </a:r>
          </a:p>
        </p:txBody>
      </p:sp>
      <p:sp>
        <p:nvSpPr>
          <p:cNvPr id="11280" name="Text Box 16"/>
          <p:cNvSpPr txBox="1">
            <a:spLocks noChangeArrowheads="1"/>
          </p:cNvSpPr>
          <p:nvPr/>
        </p:nvSpPr>
        <p:spPr bwMode="auto">
          <a:xfrm>
            <a:off x="3416300" y="4419600"/>
            <a:ext cx="35401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w</a:t>
            </a:r>
          </a:p>
        </p:txBody>
      </p:sp>
      <p:sp>
        <p:nvSpPr>
          <p:cNvPr id="11281" name="Text Box 17"/>
          <p:cNvSpPr txBox="1">
            <a:spLocks noChangeArrowheads="1"/>
          </p:cNvSpPr>
          <p:nvPr/>
        </p:nvSpPr>
        <p:spPr bwMode="auto">
          <a:xfrm>
            <a:off x="5516563" y="4419600"/>
            <a:ext cx="311150"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x</a:t>
            </a:r>
          </a:p>
        </p:txBody>
      </p:sp>
      <p:sp>
        <p:nvSpPr>
          <p:cNvPr id="11282" name="Text Box 18"/>
          <p:cNvSpPr txBox="1">
            <a:spLocks noChangeArrowheads="1"/>
          </p:cNvSpPr>
          <p:nvPr/>
        </p:nvSpPr>
        <p:spPr bwMode="auto">
          <a:xfrm>
            <a:off x="7604125" y="4419600"/>
            <a:ext cx="29686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y</a:t>
            </a:r>
          </a:p>
        </p:txBody>
      </p:sp>
      <p:cxnSp>
        <p:nvCxnSpPr>
          <p:cNvPr id="11283" name="AutoShape 19"/>
          <p:cNvCxnSpPr>
            <a:cxnSpLocks noChangeShapeType="1"/>
            <a:stCxn id="11268" idx="0"/>
            <a:endCxn id="11267" idx="4"/>
          </p:cNvCxnSpPr>
          <p:nvPr/>
        </p:nvCxnSpPr>
        <p:spPr bwMode="auto">
          <a:xfrm flipV="1">
            <a:off x="1524000" y="2909888"/>
            <a:ext cx="0" cy="733425"/>
          </a:xfrm>
          <a:prstGeom prst="straightConnector1">
            <a:avLst/>
          </a:prstGeom>
          <a:noFill/>
          <a:ln w="76200">
            <a:solidFill>
              <a:schemeClr val="tx2"/>
            </a:solidFill>
            <a:round/>
            <a:headEnd/>
            <a:tailEnd/>
          </a:ln>
        </p:spPr>
      </p:cxnSp>
      <p:cxnSp>
        <p:nvCxnSpPr>
          <p:cNvPr id="11284" name="AutoShape 20"/>
          <p:cNvCxnSpPr>
            <a:cxnSpLocks noChangeShapeType="1"/>
            <a:stCxn id="11267" idx="6"/>
            <a:endCxn id="11269" idx="2"/>
          </p:cNvCxnSpPr>
          <p:nvPr/>
        </p:nvCxnSpPr>
        <p:spPr bwMode="auto">
          <a:xfrm>
            <a:off x="1919288" y="2514600"/>
            <a:ext cx="1266825" cy="0"/>
          </a:xfrm>
          <a:prstGeom prst="straightConnector1">
            <a:avLst/>
          </a:prstGeom>
          <a:noFill/>
          <a:ln w="76200">
            <a:solidFill>
              <a:schemeClr val="tx2"/>
            </a:solidFill>
            <a:round/>
            <a:headEnd/>
            <a:tailEnd/>
          </a:ln>
        </p:spPr>
      </p:cxnSp>
      <p:cxnSp>
        <p:nvCxnSpPr>
          <p:cNvPr id="11285" name="AutoShape 21"/>
          <p:cNvCxnSpPr>
            <a:cxnSpLocks noChangeShapeType="1"/>
            <a:stCxn id="11269" idx="4"/>
            <a:endCxn id="11270" idx="0"/>
          </p:cNvCxnSpPr>
          <p:nvPr/>
        </p:nvCxnSpPr>
        <p:spPr bwMode="auto">
          <a:xfrm>
            <a:off x="3581400" y="2909888"/>
            <a:ext cx="0" cy="733425"/>
          </a:xfrm>
          <a:prstGeom prst="straightConnector1">
            <a:avLst/>
          </a:prstGeom>
          <a:noFill/>
          <a:ln w="76200">
            <a:solidFill>
              <a:schemeClr val="tx2"/>
            </a:solidFill>
            <a:round/>
            <a:headEnd/>
            <a:tailEnd/>
          </a:ln>
        </p:spPr>
      </p:cxnSp>
      <p:cxnSp>
        <p:nvCxnSpPr>
          <p:cNvPr id="11286" name="AutoShape 22"/>
          <p:cNvCxnSpPr>
            <a:cxnSpLocks noChangeShapeType="1"/>
            <a:stCxn id="11270" idx="7"/>
            <a:endCxn id="11271" idx="3"/>
          </p:cNvCxnSpPr>
          <p:nvPr/>
        </p:nvCxnSpPr>
        <p:spPr bwMode="auto">
          <a:xfrm flipV="1">
            <a:off x="3851275" y="2798763"/>
            <a:ext cx="1517650" cy="955675"/>
          </a:xfrm>
          <a:prstGeom prst="straightConnector1">
            <a:avLst/>
          </a:prstGeom>
          <a:noFill/>
          <a:ln w="76200">
            <a:solidFill>
              <a:schemeClr val="tx2"/>
            </a:solidFill>
            <a:round/>
            <a:headEnd/>
            <a:tailEnd/>
          </a:ln>
        </p:spPr>
      </p:cxnSp>
      <p:cxnSp>
        <p:nvCxnSpPr>
          <p:cNvPr id="11287" name="AutoShape 23"/>
          <p:cNvCxnSpPr>
            <a:cxnSpLocks noChangeShapeType="1"/>
            <a:stCxn id="11270" idx="6"/>
            <a:endCxn id="11272" idx="2"/>
          </p:cNvCxnSpPr>
          <p:nvPr/>
        </p:nvCxnSpPr>
        <p:spPr bwMode="auto">
          <a:xfrm>
            <a:off x="3976688" y="4038600"/>
            <a:ext cx="1266825" cy="0"/>
          </a:xfrm>
          <a:prstGeom prst="straightConnector1">
            <a:avLst/>
          </a:prstGeom>
          <a:noFill/>
          <a:ln w="76200">
            <a:solidFill>
              <a:schemeClr val="tx2"/>
            </a:solidFill>
            <a:round/>
            <a:headEnd/>
            <a:tailEnd/>
          </a:ln>
        </p:spPr>
      </p:cxnSp>
      <p:cxnSp>
        <p:nvCxnSpPr>
          <p:cNvPr id="11288" name="AutoShape 24"/>
          <p:cNvCxnSpPr>
            <a:cxnSpLocks noChangeShapeType="1"/>
            <a:stCxn id="11272" idx="0"/>
            <a:endCxn id="11271" idx="4"/>
          </p:cNvCxnSpPr>
          <p:nvPr/>
        </p:nvCxnSpPr>
        <p:spPr bwMode="auto">
          <a:xfrm flipV="1">
            <a:off x="5638800" y="2909888"/>
            <a:ext cx="0" cy="733425"/>
          </a:xfrm>
          <a:prstGeom prst="straightConnector1">
            <a:avLst/>
          </a:prstGeom>
          <a:noFill/>
          <a:ln w="28575">
            <a:solidFill>
              <a:schemeClr val="tx1"/>
            </a:solidFill>
            <a:round/>
            <a:headEnd/>
            <a:tailEnd/>
          </a:ln>
        </p:spPr>
      </p:cxnSp>
      <p:cxnSp>
        <p:nvCxnSpPr>
          <p:cNvPr id="11289" name="AutoShape 25"/>
          <p:cNvCxnSpPr>
            <a:cxnSpLocks noChangeShapeType="1"/>
            <a:stCxn id="11271" idx="6"/>
            <a:endCxn id="11273" idx="2"/>
          </p:cNvCxnSpPr>
          <p:nvPr/>
        </p:nvCxnSpPr>
        <p:spPr bwMode="auto">
          <a:xfrm>
            <a:off x="6034088" y="2514600"/>
            <a:ext cx="1266825" cy="0"/>
          </a:xfrm>
          <a:prstGeom prst="straightConnector1">
            <a:avLst/>
          </a:prstGeom>
          <a:noFill/>
          <a:ln w="28575">
            <a:solidFill>
              <a:schemeClr val="tx1"/>
            </a:solidFill>
            <a:round/>
            <a:headEnd/>
            <a:tailEnd/>
          </a:ln>
        </p:spPr>
      </p:cxnSp>
      <p:cxnSp>
        <p:nvCxnSpPr>
          <p:cNvPr id="11290" name="AutoShape 26"/>
          <p:cNvCxnSpPr>
            <a:cxnSpLocks noChangeShapeType="1"/>
            <a:stCxn id="11272" idx="6"/>
            <a:endCxn id="11274" idx="2"/>
          </p:cNvCxnSpPr>
          <p:nvPr/>
        </p:nvCxnSpPr>
        <p:spPr bwMode="auto">
          <a:xfrm>
            <a:off x="6034088" y="4038600"/>
            <a:ext cx="1266825" cy="0"/>
          </a:xfrm>
          <a:prstGeom prst="straightConnector1">
            <a:avLst/>
          </a:prstGeom>
          <a:noFill/>
          <a:ln w="28575">
            <a:solidFill>
              <a:schemeClr val="tx1"/>
            </a:solidFill>
            <a:round/>
            <a:headEnd/>
            <a:tailEnd/>
          </a:ln>
        </p:spPr>
      </p:cxnSp>
      <p:cxnSp>
        <p:nvCxnSpPr>
          <p:cNvPr id="11291" name="AutoShape 27"/>
          <p:cNvCxnSpPr>
            <a:cxnSpLocks noChangeShapeType="1"/>
            <a:stCxn id="11274" idx="0"/>
            <a:endCxn id="11273" idx="4"/>
          </p:cNvCxnSpPr>
          <p:nvPr/>
        </p:nvCxnSpPr>
        <p:spPr bwMode="auto">
          <a:xfrm flipV="1">
            <a:off x="7696200" y="2909888"/>
            <a:ext cx="0" cy="733425"/>
          </a:xfrm>
          <a:prstGeom prst="straightConnector1">
            <a:avLst/>
          </a:prstGeom>
          <a:noFill/>
          <a:ln w="28575">
            <a:solidFill>
              <a:schemeClr val="tx1"/>
            </a:solidFill>
            <a:round/>
            <a:headEnd/>
            <a:tailEnd/>
          </a:ln>
        </p:spPr>
      </p:cxnSp>
      <p:sp>
        <p:nvSpPr>
          <p:cNvPr id="11292" name="Rectangle 28"/>
          <p:cNvSpPr>
            <a:spLocks noChangeArrowheads="1"/>
          </p:cNvSpPr>
          <p:nvPr/>
        </p:nvSpPr>
        <p:spPr bwMode="auto">
          <a:xfrm>
            <a:off x="1828800" y="5562600"/>
            <a:ext cx="685800" cy="609600"/>
          </a:xfrm>
          <a:prstGeom prst="rect">
            <a:avLst/>
          </a:prstGeom>
          <a:noFill/>
          <a:ln w="28575">
            <a:noFill/>
            <a:miter lim="800000"/>
            <a:headEnd/>
            <a:tailEnd/>
          </a:ln>
        </p:spPr>
        <p:txBody>
          <a:bodyPr wrap="none" anchor="ctr"/>
          <a:lstStyle/>
          <a:p>
            <a:pPr algn="ctr" eaLnBrk="0" hangingPunct="0"/>
            <a:r>
              <a:rPr lang="en-US" sz="3200" b="1" i="1">
                <a:latin typeface="Times New Roman" pitchFamily="18" charset="0"/>
              </a:rPr>
              <a:t>Q:</a:t>
            </a:r>
          </a:p>
        </p:txBody>
      </p:sp>
      <p:sp>
        <p:nvSpPr>
          <p:cNvPr id="11293" name="Rectangle 29"/>
          <p:cNvSpPr>
            <a:spLocks noChangeArrowheads="1"/>
          </p:cNvSpPr>
          <p:nvPr/>
        </p:nvSpPr>
        <p:spPr bwMode="auto">
          <a:xfrm>
            <a:off x="2514600" y="5562600"/>
            <a:ext cx="685800" cy="609600"/>
          </a:xfrm>
          <a:prstGeom prst="rect">
            <a:avLst/>
          </a:prstGeom>
          <a:noFill/>
          <a:ln w="28575">
            <a:solidFill>
              <a:schemeClr val="tx1"/>
            </a:solidFill>
            <a:miter lim="800000"/>
            <a:headEnd/>
            <a:tailEnd/>
          </a:ln>
        </p:spPr>
        <p:txBody>
          <a:bodyPr wrap="none" anchor="ctr"/>
          <a:lstStyle/>
          <a:p>
            <a:pPr algn="ctr" eaLnBrk="0" hangingPunct="0"/>
            <a:r>
              <a:rPr lang="en-US" sz="2800" b="1" i="1">
                <a:latin typeface="Times New Roman" pitchFamily="18" charset="0"/>
              </a:rPr>
              <a:t>t</a:t>
            </a:r>
          </a:p>
        </p:txBody>
      </p:sp>
      <p:sp>
        <p:nvSpPr>
          <p:cNvPr id="11294" name="Rectangle 30"/>
          <p:cNvSpPr>
            <a:spLocks noChangeArrowheads="1"/>
          </p:cNvSpPr>
          <p:nvPr/>
        </p:nvSpPr>
        <p:spPr bwMode="auto">
          <a:xfrm>
            <a:off x="3200400" y="5562600"/>
            <a:ext cx="685800" cy="609600"/>
          </a:xfrm>
          <a:prstGeom prst="rect">
            <a:avLst/>
          </a:prstGeom>
          <a:noFill/>
          <a:ln w="28575">
            <a:solidFill>
              <a:schemeClr val="tx1"/>
            </a:solidFill>
            <a:miter lim="800000"/>
            <a:headEnd/>
            <a:tailEnd/>
          </a:ln>
        </p:spPr>
        <p:txBody>
          <a:bodyPr wrap="none" anchor="ctr"/>
          <a:lstStyle/>
          <a:p>
            <a:pPr algn="ctr" eaLnBrk="0" hangingPunct="0"/>
            <a:r>
              <a:rPr lang="en-US" sz="2800" b="1" i="1">
                <a:latin typeface="Times New Roman" pitchFamily="18" charset="0"/>
              </a:rPr>
              <a:t>x</a:t>
            </a:r>
          </a:p>
        </p:txBody>
      </p:sp>
      <p:sp>
        <p:nvSpPr>
          <p:cNvPr id="11295" name="Rectangle 31"/>
          <p:cNvSpPr>
            <a:spLocks noChangeArrowheads="1"/>
          </p:cNvSpPr>
          <p:nvPr/>
        </p:nvSpPr>
        <p:spPr bwMode="auto">
          <a:xfrm>
            <a:off x="3886200" y="5562600"/>
            <a:ext cx="685800" cy="609600"/>
          </a:xfrm>
          <a:prstGeom prst="rect">
            <a:avLst/>
          </a:prstGeom>
          <a:noFill/>
          <a:ln w="28575">
            <a:solidFill>
              <a:schemeClr val="tx1"/>
            </a:solidFill>
            <a:miter lim="800000"/>
            <a:headEnd/>
            <a:tailEnd/>
          </a:ln>
        </p:spPr>
        <p:txBody>
          <a:bodyPr wrap="none" anchor="ctr"/>
          <a:lstStyle/>
          <a:p>
            <a:pPr algn="ctr" eaLnBrk="0" hangingPunct="0"/>
            <a:r>
              <a:rPr lang="en-US" sz="2800" b="1" i="1">
                <a:latin typeface="Times New Roman" pitchFamily="18" charset="0"/>
              </a:rPr>
              <a:t>v</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Breadth-First Search: Example</a:t>
            </a:r>
          </a:p>
        </p:txBody>
      </p:sp>
      <p:sp>
        <p:nvSpPr>
          <p:cNvPr id="12291" name="Oval 3"/>
          <p:cNvSpPr>
            <a:spLocks noChangeArrowheads="1"/>
          </p:cNvSpPr>
          <p:nvPr/>
        </p:nvSpPr>
        <p:spPr bwMode="auto">
          <a:xfrm>
            <a:off x="1143000" y="2133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lnSpc>
                <a:spcPct val="70000"/>
              </a:lnSpc>
            </a:pPr>
            <a:r>
              <a:rPr lang="en-US" sz="4000">
                <a:solidFill>
                  <a:schemeClr val="bg1"/>
                </a:solidFill>
                <a:latin typeface="Times New Roman" pitchFamily="18" charset="0"/>
                <a:sym typeface="Symbol" pitchFamily="18" charset="2"/>
              </a:rPr>
              <a:t>1</a:t>
            </a:r>
            <a:endParaRPr lang="en-US" sz="4000">
              <a:solidFill>
                <a:schemeClr val="bg1"/>
              </a:solidFill>
              <a:latin typeface="Times New Roman" pitchFamily="18" charset="0"/>
            </a:endParaRPr>
          </a:p>
        </p:txBody>
      </p:sp>
      <p:sp>
        <p:nvSpPr>
          <p:cNvPr id="12292" name="Oval 4"/>
          <p:cNvSpPr>
            <a:spLocks noChangeArrowheads="1"/>
          </p:cNvSpPr>
          <p:nvPr/>
        </p:nvSpPr>
        <p:spPr bwMode="auto">
          <a:xfrm>
            <a:off x="1143000" y="3657600"/>
            <a:ext cx="762000" cy="762000"/>
          </a:xfrm>
          <a:prstGeom prst="ellipse">
            <a:avLst/>
          </a:prstGeom>
          <a:solidFill>
            <a:schemeClr val="folHlink"/>
          </a:solid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2</a:t>
            </a:r>
          </a:p>
        </p:txBody>
      </p:sp>
      <p:sp>
        <p:nvSpPr>
          <p:cNvPr id="12293" name="Oval 5"/>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0</a:t>
            </a:r>
          </a:p>
        </p:txBody>
      </p:sp>
      <p:sp>
        <p:nvSpPr>
          <p:cNvPr id="12294" name="Oval 6"/>
          <p:cNvSpPr>
            <a:spLocks noChangeArrowheads="1"/>
          </p:cNvSpPr>
          <p:nvPr/>
        </p:nvSpPr>
        <p:spPr bwMode="auto">
          <a:xfrm>
            <a:off x="3200400" y="3657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1</a:t>
            </a:r>
          </a:p>
        </p:txBody>
      </p:sp>
      <p:sp>
        <p:nvSpPr>
          <p:cNvPr id="12295" name="Oval 7"/>
          <p:cNvSpPr>
            <a:spLocks noChangeArrowheads="1"/>
          </p:cNvSpPr>
          <p:nvPr/>
        </p:nvSpPr>
        <p:spPr bwMode="auto">
          <a:xfrm>
            <a:off x="5257800" y="2133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2</a:t>
            </a:r>
          </a:p>
        </p:txBody>
      </p:sp>
      <p:sp>
        <p:nvSpPr>
          <p:cNvPr id="12296" name="Oval 8"/>
          <p:cNvSpPr>
            <a:spLocks noChangeArrowheads="1"/>
          </p:cNvSpPr>
          <p:nvPr/>
        </p:nvSpPr>
        <p:spPr bwMode="auto">
          <a:xfrm>
            <a:off x="5257800" y="3657600"/>
            <a:ext cx="762000" cy="762000"/>
          </a:xfrm>
          <a:prstGeom prst="ellipse">
            <a:avLst/>
          </a:prstGeom>
          <a:solidFill>
            <a:schemeClr val="folHlink"/>
          </a:solid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2</a:t>
            </a:r>
          </a:p>
        </p:txBody>
      </p:sp>
      <p:sp>
        <p:nvSpPr>
          <p:cNvPr id="12297" name="Oval 9"/>
          <p:cNvSpPr>
            <a:spLocks noChangeArrowheads="1"/>
          </p:cNvSpPr>
          <p:nvPr/>
        </p:nvSpPr>
        <p:spPr bwMode="auto">
          <a:xfrm>
            <a:off x="7315200" y="2133600"/>
            <a:ext cx="762000" cy="762000"/>
          </a:xfrm>
          <a:prstGeom prst="ellipse">
            <a:avLst/>
          </a:prstGeom>
          <a:solidFill>
            <a:schemeClr val="folHlink"/>
          </a:solid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3</a:t>
            </a:r>
          </a:p>
        </p:txBody>
      </p:sp>
      <p:sp>
        <p:nvSpPr>
          <p:cNvPr id="12298" name="Oval 10"/>
          <p:cNvSpPr>
            <a:spLocks noChangeArrowheads="1"/>
          </p:cNvSpPr>
          <p:nvPr/>
        </p:nvSpPr>
        <p:spPr bwMode="auto">
          <a:xfrm>
            <a:off x="7315200" y="3657600"/>
            <a:ext cx="762000" cy="762000"/>
          </a:xfrm>
          <a:prstGeom prst="ellipse">
            <a:avLst/>
          </a:prstGeom>
          <a:no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a:t>
            </a:r>
          </a:p>
        </p:txBody>
      </p:sp>
      <p:sp>
        <p:nvSpPr>
          <p:cNvPr id="12299" name="Text Box 11"/>
          <p:cNvSpPr txBox="1">
            <a:spLocks noChangeArrowheads="1"/>
          </p:cNvSpPr>
          <p:nvPr/>
        </p:nvSpPr>
        <p:spPr bwMode="auto">
          <a:xfrm>
            <a:off x="1382713" y="1676400"/>
            <a:ext cx="282575"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r</a:t>
            </a:r>
          </a:p>
        </p:txBody>
      </p:sp>
      <p:sp>
        <p:nvSpPr>
          <p:cNvPr id="12300" name="Text Box 12"/>
          <p:cNvSpPr txBox="1">
            <a:spLocks noChangeArrowheads="1"/>
          </p:cNvSpPr>
          <p:nvPr/>
        </p:nvSpPr>
        <p:spPr bwMode="auto">
          <a:xfrm>
            <a:off x="3429000" y="1676400"/>
            <a:ext cx="282575"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s</a:t>
            </a:r>
          </a:p>
        </p:txBody>
      </p:sp>
      <p:sp>
        <p:nvSpPr>
          <p:cNvPr id="12301" name="Text Box 13"/>
          <p:cNvSpPr txBox="1">
            <a:spLocks noChangeArrowheads="1"/>
          </p:cNvSpPr>
          <p:nvPr/>
        </p:nvSpPr>
        <p:spPr bwMode="auto">
          <a:xfrm>
            <a:off x="5489575" y="1676400"/>
            <a:ext cx="254000"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t</a:t>
            </a:r>
          </a:p>
        </p:txBody>
      </p:sp>
      <p:sp>
        <p:nvSpPr>
          <p:cNvPr id="12302" name="Text Box 14"/>
          <p:cNvSpPr txBox="1">
            <a:spLocks noChangeArrowheads="1"/>
          </p:cNvSpPr>
          <p:nvPr/>
        </p:nvSpPr>
        <p:spPr bwMode="auto">
          <a:xfrm>
            <a:off x="7500938" y="1676400"/>
            <a:ext cx="325437"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u</a:t>
            </a:r>
          </a:p>
        </p:txBody>
      </p:sp>
      <p:sp>
        <p:nvSpPr>
          <p:cNvPr id="12303" name="Text Box 15"/>
          <p:cNvSpPr txBox="1">
            <a:spLocks noChangeArrowheads="1"/>
          </p:cNvSpPr>
          <p:nvPr/>
        </p:nvSpPr>
        <p:spPr bwMode="auto">
          <a:xfrm>
            <a:off x="1365250" y="4419600"/>
            <a:ext cx="29686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v</a:t>
            </a:r>
          </a:p>
        </p:txBody>
      </p:sp>
      <p:sp>
        <p:nvSpPr>
          <p:cNvPr id="12304" name="Text Box 16"/>
          <p:cNvSpPr txBox="1">
            <a:spLocks noChangeArrowheads="1"/>
          </p:cNvSpPr>
          <p:nvPr/>
        </p:nvSpPr>
        <p:spPr bwMode="auto">
          <a:xfrm>
            <a:off x="3416300" y="4419600"/>
            <a:ext cx="35401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w</a:t>
            </a:r>
          </a:p>
        </p:txBody>
      </p:sp>
      <p:sp>
        <p:nvSpPr>
          <p:cNvPr id="12305" name="Text Box 17"/>
          <p:cNvSpPr txBox="1">
            <a:spLocks noChangeArrowheads="1"/>
          </p:cNvSpPr>
          <p:nvPr/>
        </p:nvSpPr>
        <p:spPr bwMode="auto">
          <a:xfrm>
            <a:off x="5516563" y="4419600"/>
            <a:ext cx="311150"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x</a:t>
            </a:r>
          </a:p>
        </p:txBody>
      </p:sp>
      <p:sp>
        <p:nvSpPr>
          <p:cNvPr id="12306" name="Text Box 18"/>
          <p:cNvSpPr txBox="1">
            <a:spLocks noChangeArrowheads="1"/>
          </p:cNvSpPr>
          <p:nvPr/>
        </p:nvSpPr>
        <p:spPr bwMode="auto">
          <a:xfrm>
            <a:off x="7604125" y="4419600"/>
            <a:ext cx="29686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y</a:t>
            </a:r>
          </a:p>
        </p:txBody>
      </p:sp>
      <p:cxnSp>
        <p:nvCxnSpPr>
          <p:cNvPr id="12307" name="AutoShape 19"/>
          <p:cNvCxnSpPr>
            <a:cxnSpLocks noChangeShapeType="1"/>
            <a:stCxn id="12292" idx="0"/>
            <a:endCxn id="12291" idx="4"/>
          </p:cNvCxnSpPr>
          <p:nvPr/>
        </p:nvCxnSpPr>
        <p:spPr bwMode="auto">
          <a:xfrm flipV="1">
            <a:off x="1524000" y="2909888"/>
            <a:ext cx="0" cy="733425"/>
          </a:xfrm>
          <a:prstGeom prst="straightConnector1">
            <a:avLst/>
          </a:prstGeom>
          <a:noFill/>
          <a:ln w="76200">
            <a:solidFill>
              <a:schemeClr val="tx2"/>
            </a:solidFill>
            <a:round/>
            <a:headEnd/>
            <a:tailEnd/>
          </a:ln>
        </p:spPr>
      </p:cxnSp>
      <p:cxnSp>
        <p:nvCxnSpPr>
          <p:cNvPr id="12308" name="AutoShape 20"/>
          <p:cNvCxnSpPr>
            <a:cxnSpLocks noChangeShapeType="1"/>
            <a:stCxn id="12291" idx="6"/>
            <a:endCxn id="12293" idx="2"/>
          </p:cNvCxnSpPr>
          <p:nvPr/>
        </p:nvCxnSpPr>
        <p:spPr bwMode="auto">
          <a:xfrm>
            <a:off x="1919288" y="2514600"/>
            <a:ext cx="1266825" cy="0"/>
          </a:xfrm>
          <a:prstGeom prst="straightConnector1">
            <a:avLst/>
          </a:prstGeom>
          <a:noFill/>
          <a:ln w="76200">
            <a:solidFill>
              <a:schemeClr val="tx2"/>
            </a:solidFill>
            <a:round/>
            <a:headEnd/>
            <a:tailEnd/>
          </a:ln>
        </p:spPr>
      </p:cxnSp>
      <p:cxnSp>
        <p:nvCxnSpPr>
          <p:cNvPr id="12309" name="AutoShape 21"/>
          <p:cNvCxnSpPr>
            <a:cxnSpLocks noChangeShapeType="1"/>
            <a:stCxn id="12293" idx="4"/>
            <a:endCxn id="12294" idx="0"/>
          </p:cNvCxnSpPr>
          <p:nvPr/>
        </p:nvCxnSpPr>
        <p:spPr bwMode="auto">
          <a:xfrm>
            <a:off x="3581400" y="2909888"/>
            <a:ext cx="0" cy="733425"/>
          </a:xfrm>
          <a:prstGeom prst="straightConnector1">
            <a:avLst/>
          </a:prstGeom>
          <a:noFill/>
          <a:ln w="76200">
            <a:solidFill>
              <a:schemeClr val="tx2"/>
            </a:solidFill>
            <a:round/>
            <a:headEnd/>
            <a:tailEnd/>
          </a:ln>
        </p:spPr>
      </p:cxnSp>
      <p:cxnSp>
        <p:nvCxnSpPr>
          <p:cNvPr id="12310" name="AutoShape 22"/>
          <p:cNvCxnSpPr>
            <a:cxnSpLocks noChangeShapeType="1"/>
            <a:stCxn id="12294" idx="7"/>
            <a:endCxn id="12295" idx="3"/>
          </p:cNvCxnSpPr>
          <p:nvPr/>
        </p:nvCxnSpPr>
        <p:spPr bwMode="auto">
          <a:xfrm flipV="1">
            <a:off x="3851275" y="2798763"/>
            <a:ext cx="1517650" cy="955675"/>
          </a:xfrm>
          <a:prstGeom prst="straightConnector1">
            <a:avLst/>
          </a:prstGeom>
          <a:noFill/>
          <a:ln w="76200">
            <a:solidFill>
              <a:schemeClr val="tx2"/>
            </a:solidFill>
            <a:round/>
            <a:headEnd/>
            <a:tailEnd/>
          </a:ln>
        </p:spPr>
      </p:cxnSp>
      <p:cxnSp>
        <p:nvCxnSpPr>
          <p:cNvPr id="12311" name="AutoShape 23"/>
          <p:cNvCxnSpPr>
            <a:cxnSpLocks noChangeShapeType="1"/>
            <a:stCxn id="12294" idx="6"/>
            <a:endCxn id="12296" idx="2"/>
          </p:cNvCxnSpPr>
          <p:nvPr/>
        </p:nvCxnSpPr>
        <p:spPr bwMode="auto">
          <a:xfrm>
            <a:off x="3976688" y="4038600"/>
            <a:ext cx="1266825" cy="0"/>
          </a:xfrm>
          <a:prstGeom prst="straightConnector1">
            <a:avLst/>
          </a:prstGeom>
          <a:noFill/>
          <a:ln w="76200">
            <a:solidFill>
              <a:schemeClr val="tx2"/>
            </a:solidFill>
            <a:round/>
            <a:headEnd/>
            <a:tailEnd/>
          </a:ln>
        </p:spPr>
      </p:cxnSp>
      <p:cxnSp>
        <p:nvCxnSpPr>
          <p:cNvPr id="12312" name="AutoShape 24"/>
          <p:cNvCxnSpPr>
            <a:cxnSpLocks noChangeShapeType="1"/>
            <a:stCxn id="12296" idx="0"/>
            <a:endCxn id="12295" idx="4"/>
          </p:cNvCxnSpPr>
          <p:nvPr/>
        </p:nvCxnSpPr>
        <p:spPr bwMode="auto">
          <a:xfrm flipV="1">
            <a:off x="5638800" y="2909888"/>
            <a:ext cx="0" cy="733425"/>
          </a:xfrm>
          <a:prstGeom prst="straightConnector1">
            <a:avLst/>
          </a:prstGeom>
          <a:noFill/>
          <a:ln w="28575">
            <a:solidFill>
              <a:schemeClr val="tx1"/>
            </a:solidFill>
            <a:round/>
            <a:headEnd/>
            <a:tailEnd/>
          </a:ln>
        </p:spPr>
      </p:cxnSp>
      <p:cxnSp>
        <p:nvCxnSpPr>
          <p:cNvPr id="12313" name="AutoShape 25"/>
          <p:cNvCxnSpPr>
            <a:cxnSpLocks noChangeShapeType="1"/>
            <a:stCxn id="12295" idx="6"/>
            <a:endCxn id="12297" idx="2"/>
          </p:cNvCxnSpPr>
          <p:nvPr/>
        </p:nvCxnSpPr>
        <p:spPr bwMode="auto">
          <a:xfrm>
            <a:off x="6034088" y="2514600"/>
            <a:ext cx="1266825" cy="0"/>
          </a:xfrm>
          <a:prstGeom prst="straightConnector1">
            <a:avLst/>
          </a:prstGeom>
          <a:noFill/>
          <a:ln w="76200">
            <a:solidFill>
              <a:schemeClr val="tx2"/>
            </a:solidFill>
            <a:round/>
            <a:headEnd/>
            <a:tailEnd/>
          </a:ln>
        </p:spPr>
      </p:cxnSp>
      <p:cxnSp>
        <p:nvCxnSpPr>
          <p:cNvPr id="12314" name="AutoShape 26"/>
          <p:cNvCxnSpPr>
            <a:cxnSpLocks noChangeShapeType="1"/>
            <a:stCxn id="12296" idx="6"/>
            <a:endCxn id="12298" idx="2"/>
          </p:cNvCxnSpPr>
          <p:nvPr/>
        </p:nvCxnSpPr>
        <p:spPr bwMode="auto">
          <a:xfrm>
            <a:off x="6034088" y="4038600"/>
            <a:ext cx="1266825" cy="0"/>
          </a:xfrm>
          <a:prstGeom prst="straightConnector1">
            <a:avLst/>
          </a:prstGeom>
          <a:noFill/>
          <a:ln w="28575">
            <a:solidFill>
              <a:schemeClr val="tx1"/>
            </a:solidFill>
            <a:round/>
            <a:headEnd/>
            <a:tailEnd/>
          </a:ln>
        </p:spPr>
      </p:cxnSp>
      <p:cxnSp>
        <p:nvCxnSpPr>
          <p:cNvPr id="12315" name="AutoShape 27"/>
          <p:cNvCxnSpPr>
            <a:cxnSpLocks noChangeShapeType="1"/>
            <a:stCxn id="12298" idx="0"/>
            <a:endCxn id="12297" idx="4"/>
          </p:cNvCxnSpPr>
          <p:nvPr/>
        </p:nvCxnSpPr>
        <p:spPr bwMode="auto">
          <a:xfrm flipV="1">
            <a:off x="7696200" y="2909888"/>
            <a:ext cx="0" cy="733425"/>
          </a:xfrm>
          <a:prstGeom prst="straightConnector1">
            <a:avLst/>
          </a:prstGeom>
          <a:noFill/>
          <a:ln w="28575">
            <a:solidFill>
              <a:schemeClr val="tx1"/>
            </a:solidFill>
            <a:round/>
            <a:headEnd/>
            <a:tailEnd/>
          </a:ln>
        </p:spPr>
      </p:cxnSp>
      <p:sp>
        <p:nvSpPr>
          <p:cNvPr id="12316" name="Rectangle 28"/>
          <p:cNvSpPr>
            <a:spLocks noChangeArrowheads="1"/>
          </p:cNvSpPr>
          <p:nvPr/>
        </p:nvSpPr>
        <p:spPr bwMode="auto">
          <a:xfrm>
            <a:off x="1828800" y="5562600"/>
            <a:ext cx="685800" cy="609600"/>
          </a:xfrm>
          <a:prstGeom prst="rect">
            <a:avLst/>
          </a:prstGeom>
          <a:noFill/>
          <a:ln w="28575">
            <a:noFill/>
            <a:miter lim="800000"/>
            <a:headEnd/>
            <a:tailEnd/>
          </a:ln>
        </p:spPr>
        <p:txBody>
          <a:bodyPr wrap="none" anchor="ctr"/>
          <a:lstStyle/>
          <a:p>
            <a:pPr algn="ctr" eaLnBrk="0" hangingPunct="0"/>
            <a:r>
              <a:rPr lang="en-US" sz="3200" b="1" i="1">
                <a:latin typeface="Times New Roman" pitchFamily="18" charset="0"/>
              </a:rPr>
              <a:t>Q:</a:t>
            </a:r>
          </a:p>
        </p:txBody>
      </p:sp>
      <p:sp>
        <p:nvSpPr>
          <p:cNvPr id="12317" name="Rectangle 29"/>
          <p:cNvSpPr>
            <a:spLocks noChangeArrowheads="1"/>
          </p:cNvSpPr>
          <p:nvPr/>
        </p:nvSpPr>
        <p:spPr bwMode="auto">
          <a:xfrm>
            <a:off x="2514600" y="5562600"/>
            <a:ext cx="685800" cy="609600"/>
          </a:xfrm>
          <a:prstGeom prst="rect">
            <a:avLst/>
          </a:prstGeom>
          <a:noFill/>
          <a:ln w="28575">
            <a:solidFill>
              <a:schemeClr val="tx1"/>
            </a:solidFill>
            <a:miter lim="800000"/>
            <a:headEnd/>
            <a:tailEnd/>
          </a:ln>
        </p:spPr>
        <p:txBody>
          <a:bodyPr wrap="none" anchor="ctr"/>
          <a:lstStyle/>
          <a:p>
            <a:pPr algn="ctr" eaLnBrk="0" hangingPunct="0"/>
            <a:r>
              <a:rPr lang="en-US" sz="2800" b="1" i="1">
                <a:latin typeface="Times New Roman" pitchFamily="18" charset="0"/>
              </a:rPr>
              <a:t>x</a:t>
            </a:r>
          </a:p>
        </p:txBody>
      </p:sp>
      <p:sp>
        <p:nvSpPr>
          <p:cNvPr id="12318" name="Rectangle 30"/>
          <p:cNvSpPr>
            <a:spLocks noChangeArrowheads="1"/>
          </p:cNvSpPr>
          <p:nvPr/>
        </p:nvSpPr>
        <p:spPr bwMode="auto">
          <a:xfrm>
            <a:off x="3200400" y="5562600"/>
            <a:ext cx="685800" cy="609600"/>
          </a:xfrm>
          <a:prstGeom prst="rect">
            <a:avLst/>
          </a:prstGeom>
          <a:noFill/>
          <a:ln w="28575">
            <a:solidFill>
              <a:schemeClr val="tx1"/>
            </a:solidFill>
            <a:miter lim="800000"/>
            <a:headEnd/>
            <a:tailEnd/>
          </a:ln>
        </p:spPr>
        <p:txBody>
          <a:bodyPr wrap="none" anchor="ctr"/>
          <a:lstStyle/>
          <a:p>
            <a:pPr algn="ctr" eaLnBrk="0" hangingPunct="0"/>
            <a:r>
              <a:rPr lang="en-US" sz="2800" b="1" i="1">
                <a:latin typeface="Times New Roman" pitchFamily="18" charset="0"/>
              </a:rPr>
              <a:t>v</a:t>
            </a:r>
          </a:p>
        </p:txBody>
      </p:sp>
      <p:sp>
        <p:nvSpPr>
          <p:cNvPr id="12319" name="Rectangle 31"/>
          <p:cNvSpPr>
            <a:spLocks noChangeArrowheads="1"/>
          </p:cNvSpPr>
          <p:nvPr/>
        </p:nvSpPr>
        <p:spPr bwMode="auto">
          <a:xfrm>
            <a:off x="3886200" y="5562600"/>
            <a:ext cx="685800" cy="609600"/>
          </a:xfrm>
          <a:prstGeom prst="rect">
            <a:avLst/>
          </a:prstGeom>
          <a:noFill/>
          <a:ln w="28575">
            <a:solidFill>
              <a:schemeClr val="tx1"/>
            </a:solidFill>
            <a:miter lim="800000"/>
            <a:headEnd/>
            <a:tailEnd/>
          </a:ln>
        </p:spPr>
        <p:txBody>
          <a:bodyPr wrap="none" anchor="ctr"/>
          <a:lstStyle/>
          <a:p>
            <a:pPr algn="ctr" eaLnBrk="0" hangingPunct="0"/>
            <a:r>
              <a:rPr lang="en-US" sz="2800" b="1" i="1">
                <a:latin typeface="Times New Roman" pitchFamily="18" charset="0"/>
              </a:rPr>
              <a:t>u</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Breadth-First Search: Example</a:t>
            </a:r>
          </a:p>
        </p:txBody>
      </p:sp>
      <p:sp>
        <p:nvSpPr>
          <p:cNvPr id="13315" name="Oval 3"/>
          <p:cNvSpPr>
            <a:spLocks noChangeArrowheads="1"/>
          </p:cNvSpPr>
          <p:nvPr/>
        </p:nvSpPr>
        <p:spPr bwMode="auto">
          <a:xfrm>
            <a:off x="1143000" y="2133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lnSpc>
                <a:spcPct val="70000"/>
              </a:lnSpc>
            </a:pPr>
            <a:r>
              <a:rPr lang="en-US" sz="4000">
                <a:solidFill>
                  <a:schemeClr val="bg1"/>
                </a:solidFill>
                <a:latin typeface="Times New Roman" pitchFamily="18" charset="0"/>
                <a:sym typeface="Symbol" pitchFamily="18" charset="2"/>
              </a:rPr>
              <a:t>1</a:t>
            </a:r>
            <a:endParaRPr lang="en-US" sz="4000">
              <a:solidFill>
                <a:schemeClr val="bg1"/>
              </a:solidFill>
              <a:latin typeface="Times New Roman" pitchFamily="18" charset="0"/>
            </a:endParaRPr>
          </a:p>
        </p:txBody>
      </p:sp>
      <p:sp>
        <p:nvSpPr>
          <p:cNvPr id="13316" name="Oval 4"/>
          <p:cNvSpPr>
            <a:spLocks noChangeArrowheads="1"/>
          </p:cNvSpPr>
          <p:nvPr/>
        </p:nvSpPr>
        <p:spPr bwMode="auto">
          <a:xfrm>
            <a:off x="1143000" y="3657600"/>
            <a:ext cx="762000" cy="762000"/>
          </a:xfrm>
          <a:prstGeom prst="ellipse">
            <a:avLst/>
          </a:prstGeom>
          <a:solidFill>
            <a:schemeClr val="folHlink"/>
          </a:solid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2</a:t>
            </a:r>
          </a:p>
        </p:txBody>
      </p:sp>
      <p:sp>
        <p:nvSpPr>
          <p:cNvPr id="13317" name="Oval 5"/>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0</a:t>
            </a:r>
          </a:p>
        </p:txBody>
      </p:sp>
      <p:sp>
        <p:nvSpPr>
          <p:cNvPr id="13318" name="Oval 6"/>
          <p:cNvSpPr>
            <a:spLocks noChangeArrowheads="1"/>
          </p:cNvSpPr>
          <p:nvPr/>
        </p:nvSpPr>
        <p:spPr bwMode="auto">
          <a:xfrm>
            <a:off x="3200400" y="3657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1</a:t>
            </a:r>
          </a:p>
        </p:txBody>
      </p:sp>
      <p:sp>
        <p:nvSpPr>
          <p:cNvPr id="13319" name="Oval 7"/>
          <p:cNvSpPr>
            <a:spLocks noChangeArrowheads="1"/>
          </p:cNvSpPr>
          <p:nvPr/>
        </p:nvSpPr>
        <p:spPr bwMode="auto">
          <a:xfrm>
            <a:off x="5257800" y="2133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2</a:t>
            </a:r>
          </a:p>
        </p:txBody>
      </p:sp>
      <p:sp>
        <p:nvSpPr>
          <p:cNvPr id="13320" name="Oval 8"/>
          <p:cNvSpPr>
            <a:spLocks noChangeArrowheads="1"/>
          </p:cNvSpPr>
          <p:nvPr/>
        </p:nvSpPr>
        <p:spPr bwMode="auto">
          <a:xfrm>
            <a:off x="5257800" y="3657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2</a:t>
            </a:r>
          </a:p>
        </p:txBody>
      </p:sp>
      <p:sp>
        <p:nvSpPr>
          <p:cNvPr id="13321" name="Oval 9"/>
          <p:cNvSpPr>
            <a:spLocks noChangeArrowheads="1"/>
          </p:cNvSpPr>
          <p:nvPr/>
        </p:nvSpPr>
        <p:spPr bwMode="auto">
          <a:xfrm>
            <a:off x="7315200" y="2133600"/>
            <a:ext cx="762000" cy="762000"/>
          </a:xfrm>
          <a:prstGeom prst="ellipse">
            <a:avLst/>
          </a:prstGeom>
          <a:solidFill>
            <a:schemeClr val="folHlink"/>
          </a:solid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3</a:t>
            </a:r>
          </a:p>
        </p:txBody>
      </p:sp>
      <p:sp>
        <p:nvSpPr>
          <p:cNvPr id="13322" name="Oval 10"/>
          <p:cNvSpPr>
            <a:spLocks noChangeArrowheads="1"/>
          </p:cNvSpPr>
          <p:nvPr/>
        </p:nvSpPr>
        <p:spPr bwMode="auto">
          <a:xfrm>
            <a:off x="7315200" y="3657600"/>
            <a:ext cx="762000" cy="762000"/>
          </a:xfrm>
          <a:prstGeom prst="ellipse">
            <a:avLst/>
          </a:prstGeom>
          <a:solidFill>
            <a:schemeClr val="folHlink"/>
          </a:solid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3</a:t>
            </a:r>
          </a:p>
        </p:txBody>
      </p:sp>
      <p:sp>
        <p:nvSpPr>
          <p:cNvPr id="13323" name="Text Box 11"/>
          <p:cNvSpPr txBox="1">
            <a:spLocks noChangeArrowheads="1"/>
          </p:cNvSpPr>
          <p:nvPr/>
        </p:nvSpPr>
        <p:spPr bwMode="auto">
          <a:xfrm>
            <a:off x="1382713" y="1676400"/>
            <a:ext cx="282575"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r</a:t>
            </a:r>
          </a:p>
        </p:txBody>
      </p:sp>
      <p:sp>
        <p:nvSpPr>
          <p:cNvPr id="13324" name="Text Box 12"/>
          <p:cNvSpPr txBox="1">
            <a:spLocks noChangeArrowheads="1"/>
          </p:cNvSpPr>
          <p:nvPr/>
        </p:nvSpPr>
        <p:spPr bwMode="auto">
          <a:xfrm>
            <a:off x="3429000" y="1676400"/>
            <a:ext cx="282575"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s</a:t>
            </a:r>
          </a:p>
        </p:txBody>
      </p:sp>
      <p:sp>
        <p:nvSpPr>
          <p:cNvPr id="13325" name="Text Box 13"/>
          <p:cNvSpPr txBox="1">
            <a:spLocks noChangeArrowheads="1"/>
          </p:cNvSpPr>
          <p:nvPr/>
        </p:nvSpPr>
        <p:spPr bwMode="auto">
          <a:xfrm>
            <a:off x="5489575" y="1676400"/>
            <a:ext cx="254000"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t</a:t>
            </a:r>
          </a:p>
        </p:txBody>
      </p:sp>
      <p:sp>
        <p:nvSpPr>
          <p:cNvPr id="13326" name="Text Box 14"/>
          <p:cNvSpPr txBox="1">
            <a:spLocks noChangeArrowheads="1"/>
          </p:cNvSpPr>
          <p:nvPr/>
        </p:nvSpPr>
        <p:spPr bwMode="auto">
          <a:xfrm>
            <a:off x="7500938" y="1676400"/>
            <a:ext cx="325437"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u</a:t>
            </a:r>
          </a:p>
        </p:txBody>
      </p:sp>
      <p:sp>
        <p:nvSpPr>
          <p:cNvPr id="13327" name="Text Box 15"/>
          <p:cNvSpPr txBox="1">
            <a:spLocks noChangeArrowheads="1"/>
          </p:cNvSpPr>
          <p:nvPr/>
        </p:nvSpPr>
        <p:spPr bwMode="auto">
          <a:xfrm>
            <a:off x="1365250" y="4419600"/>
            <a:ext cx="29686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v</a:t>
            </a:r>
          </a:p>
        </p:txBody>
      </p:sp>
      <p:sp>
        <p:nvSpPr>
          <p:cNvPr id="13328" name="Text Box 16"/>
          <p:cNvSpPr txBox="1">
            <a:spLocks noChangeArrowheads="1"/>
          </p:cNvSpPr>
          <p:nvPr/>
        </p:nvSpPr>
        <p:spPr bwMode="auto">
          <a:xfrm>
            <a:off x="3416300" y="4419600"/>
            <a:ext cx="35401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w</a:t>
            </a:r>
          </a:p>
        </p:txBody>
      </p:sp>
      <p:sp>
        <p:nvSpPr>
          <p:cNvPr id="13329" name="Text Box 17"/>
          <p:cNvSpPr txBox="1">
            <a:spLocks noChangeArrowheads="1"/>
          </p:cNvSpPr>
          <p:nvPr/>
        </p:nvSpPr>
        <p:spPr bwMode="auto">
          <a:xfrm>
            <a:off x="5516563" y="4419600"/>
            <a:ext cx="311150"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x</a:t>
            </a:r>
          </a:p>
        </p:txBody>
      </p:sp>
      <p:sp>
        <p:nvSpPr>
          <p:cNvPr id="13330" name="Text Box 18"/>
          <p:cNvSpPr txBox="1">
            <a:spLocks noChangeArrowheads="1"/>
          </p:cNvSpPr>
          <p:nvPr/>
        </p:nvSpPr>
        <p:spPr bwMode="auto">
          <a:xfrm>
            <a:off x="7604125" y="4419600"/>
            <a:ext cx="29686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y</a:t>
            </a:r>
          </a:p>
        </p:txBody>
      </p:sp>
      <p:cxnSp>
        <p:nvCxnSpPr>
          <p:cNvPr id="13331" name="AutoShape 19"/>
          <p:cNvCxnSpPr>
            <a:cxnSpLocks noChangeShapeType="1"/>
            <a:stCxn id="13316" idx="0"/>
            <a:endCxn id="13315" idx="4"/>
          </p:cNvCxnSpPr>
          <p:nvPr/>
        </p:nvCxnSpPr>
        <p:spPr bwMode="auto">
          <a:xfrm flipV="1">
            <a:off x="1524000" y="2909888"/>
            <a:ext cx="0" cy="733425"/>
          </a:xfrm>
          <a:prstGeom prst="straightConnector1">
            <a:avLst/>
          </a:prstGeom>
          <a:noFill/>
          <a:ln w="76200">
            <a:solidFill>
              <a:schemeClr val="tx2"/>
            </a:solidFill>
            <a:round/>
            <a:headEnd/>
            <a:tailEnd/>
          </a:ln>
        </p:spPr>
      </p:cxnSp>
      <p:cxnSp>
        <p:nvCxnSpPr>
          <p:cNvPr id="13332" name="AutoShape 20"/>
          <p:cNvCxnSpPr>
            <a:cxnSpLocks noChangeShapeType="1"/>
            <a:stCxn id="13315" idx="6"/>
            <a:endCxn id="13317" idx="2"/>
          </p:cNvCxnSpPr>
          <p:nvPr/>
        </p:nvCxnSpPr>
        <p:spPr bwMode="auto">
          <a:xfrm>
            <a:off x="1919288" y="2514600"/>
            <a:ext cx="1266825" cy="0"/>
          </a:xfrm>
          <a:prstGeom prst="straightConnector1">
            <a:avLst/>
          </a:prstGeom>
          <a:noFill/>
          <a:ln w="76200">
            <a:solidFill>
              <a:schemeClr val="tx2"/>
            </a:solidFill>
            <a:round/>
            <a:headEnd/>
            <a:tailEnd/>
          </a:ln>
        </p:spPr>
      </p:cxnSp>
      <p:cxnSp>
        <p:nvCxnSpPr>
          <p:cNvPr id="13333" name="AutoShape 21"/>
          <p:cNvCxnSpPr>
            <a:cxnSpLocks noChangeShapeType="1"/>
            <a:stCxn id="13317" idx="4"/>
            <a:endCxn id="13318" idx="0"/>
          </p:cNvCxnSpPr>
          <p:nvPr/>
        </p:nvCxnSpPr>
        <p:spPr bwMode="auto">
          <a:xfrm>
            <a:off x="3581400" y="2909888"/>
            <a:ext cx="0" cy="733425"/>
          </a:xfrm>
          <a:prstGeom prst="straightConnector1">
            <a:avLst/>
          </a:prstGeom>
          <a:noFill/>
          <a:ln w="76200">
            <a:solidFill>
              <a:schemeClr val="tx2"/>
            </a:solidFill>
            <a:round/>
            <a:headEnd/>
            <a:tailEnd/>
          </a:ln>
        </p:spPr>
      </p:cxnSp>
      <p:cxnSp>
        <p:nvCxnSpPr>
          <p:cNvPr id="13334" name="AutoShape 22"/>
          <p:cNvCxnSpPr>
            <a:cxnSpLocks noChangeShapeType="1"/>
            <a:stCxn id="13318" idx="7"/>
            <a:endCxn id="13319" idx="3"/>
          </p:cNvCxnSpPr>
          <p:nvPr/>
        </p:nvCxnSpPr>
        <p:spPr bwMode="auto">
          <a:xfrm flipV="1">
            <a:off x="3851275" y="2798763"/>
            <a:ext cx="1517650" cy="955675"/>
          </a:xfrm>
          <a:prstGeom prst="straightConnector1">
            <a:avLst/>
          </a:prstGeom>
          <a:noFill/>
          <a:ln w="76200">
            <a:solidFill>
              <a:schemeClr val="tx2"/>
            </a:solidFill>
            <a:round/>
            <a:headEnd/>
            <a:tailEnd/>
          </a:ln>
        </p:spPr>
      </p:cxnSp>
      <p:cxnSp>
        <p:nvCxnSpPr>
          <p:cNvPr id="13335" name="AutoShape 23"/>
          <p:cNvCxnSpPr>
            <a:cxnSpLocks noChangeShapeType="1"/>
            <a:stCxn id="13318" idx="6"/>
            <a:endCxn id="13320" idx="2"/>
          </p:cNvCxnSpPr>
          <p:nvPr/>
        </p:nvCxnSpPr>
        <p:spPr bwMode="auto">
          <a:xfrm>
            <a:off x="3976688" y="4038600"/>
            <a:ext cx="1266825" cy="0"/>
          </a:xfrm>
          <a:prstGeom prst="straightConnector1">
            <a:avLst/>
          </a:prstGeom>
          <a:noFill/>
          <a:ln w="76200">
            <a:solidFill>
              <a:schemeClr val="tx2"/>
            </a:solidFill>
            <a:round/>
            <a:headEnd/>
            <a:tailEnd/>
          </a:ln>
        </p:spPr>
      </p:cxnSp>
      <p:cxnSp>
        <p:nvCxnSpPr>
          <p:cNvPr id="13336" name="AutoShape 24"/>
          <p:cNvCxnSpPr>
            <a:cxnSpLocks noChangeShapeType="1"/>
            <a:stCxn id="13320" idx="0"/>
            <a:endCxn id="13319" idx="4"/>
          </p:cNvCxnSpPr>
          <p:nvPr/>
        </p:nvCxnSpPr>
        <p:spPr bwMode="auto">
          <a:xfrm flipV="1">
            <a:off x="5638800" y="2909888"/>
            <a:ext cx="0" cy="733425"/>
          </a:xfrm>
          <a:prstGeom prst="straightConnector1">
            <a:avLst/>
          </a:prstGeom>
          <a:noFill/>
          <a:ln w="28575">
            <a:solidFill>
              <a:schemeClr val="tx1"/>
            </a:solidFill>
            <a:round/>
            <a:headEnd/>
            <a:tailEnd/>
          </a:ln>
        </p:spPr>
      </p:cxnSp>
      <p:cxnSp>
        <p:nvCxnSpPr>
          <p:cNvPr id="13337" name="AutoShape 25"/>
          <p:cNvCxnSpPr>
            <a:cxnSpLocks noChangeShapeType="1"/>
            <a:stCxn id="13319" idx="6"/>
            <a:endCxn id="13321" idx="2"/>
          </p:cNvCxnSpPr>
          <p:nvPr/>
        </p:nvCxnSpPr>
        <p:spPr bwMode="auto">
          <a:xfrm>
            <a:off x="6034088" y="2514600"/>
            <a:ext cx="1266825" cy="0"/>
          </a:xfrm>
          <a:prstGeom prst="straightConnector1">
            <a:avLst/>
          </a:prstGeom>
          <a:noFill/>
          <a:ln w="76200">
            <a:solidFill>
              <a:schemeClr val="tx2"/>
            </a:solidFill>
            <a:round/>
            <a:headEnd/>
            <a:tailEnd/>
          </a:ln>
        </p:spPr>
      </p:cxnSp>
      <p:cxnSp>
        <p:nvCxnSpPr>
          <p:cNvPr id="13338" name="AutoShape 26"/>
          <p:cNvCxnSpPr>
            <a:cxnSpLocks noChangeShapeType="1"/>
            <a:stCxn id="13320" idx="6"/>
            <a:endCxn id="13322" idx="2"/>
          </p:cNvCxnSpPr>
          <p:nvPr/>
        </p:nvCxnSpPr>
        <p:spPr bwMode="auto">
          <a:xfrm>
            <a:off x="6034088" y="4038600"/>
            <a:ext cx="1266825" cy="0"/>
          </a:xfrm>
          <a:prstGeom prst="straightConnector1">
            <a:avLst/>
          </a:prstGeom>
          <a:noFill/>
          <a:ln w="76200">
            <a:solidFill>
              <a:schemeClr val="tx2"/>
            </a:solidFill>
            <a:round/>
            <a:headEnd/>
            <a:tailEnd/>
          </a:ln>
        </p:spPr>
      </p:cxnSp>
      <p:cxnSp>
        <p:nvCxnSpPr>
          <p:cNvPr id="13339" name="AutoShape 27"/>
          <p:cNvCxnSpPr>
            <a:cxnSpLocks noChangeShapeType="1"/>
            <a:stCxn id="13322" idx="0"/>
            <a:endCxn id="13321" idx="4"/>
          </p:cNvCxnSpPr>
          <p:nvPr/>
        </p:nvCxnSpPr>
        <p:spPr bwMode="auto">
          <a:xfrm flipV="1">
            <a:off x="7696200" y="2909888"/>
            <a:ext cx="0" cy="733425"/>
          </a:xfrm>
          <a:prstGeom prst="straightConnector1">
            <a:avLst/>
          </a:prstGeom>
          <a:noFill/>
          <a:ln w="28575">
            <a:solidFill>
              <a:schemeClr val="tx1"/>
            </a:solidFill>
            <a:round/>
            <a:headEnd/>
            <a:tailEnd/>
          </a:ln>
        </p:spPr>
      </p:cxnSp>
      <p:sp>
        <p:nvSpPr>
          <p:cNvPr id="13340" name="Rectangle 28"/>
          <p:cNvSpPr>
            <a:spLocks noChangeArrowheads="1"/>
          </p:cNvSpPr>
          <p:nvPr/>
        </p:nvSpPr>
        <p:spPr bwMode="auto">
          <a:xfrm>
            <a:off x="1828800" y="5562600"/>
            <a:ext cx="685800" cy="609600"/>
          </a:xfrm>
          <a:prstGeom prst="rect">
            <a:avLst/>
          </a:prstGeom>
          <a:noFill/>
          <a:ln w="28575">
            <a:noFill/>
            <a:miter lim="800000"/>
            <a:headEnd/>
            <a:tailEnd/>
          </a:ln>
        </p:spPr>
        <p:txBody>
          <a:bodyPr wrap="none" anchor="ctr"/>
          <a:lstStyle/>
          <a:p>
            <a:pPr algn="ctr" eaLnBrk="0" hangingPunct="0"/>
            <a:r>
              <a:rPr lang="en-US" sz="3200" b="1" i="1">
                <a:latin typeface="Times New Roman" pitchFamily="18" charset="0"/>
              </a:rPr>
              <a:t>Q:</a:t>
            </a:r>
          </a:p>
        </p:txBody>
      </p:sp>
      <p:sp>
        <p:nvSpPr>
          <p:cNvPr id="13341" name="Rectangle 29"/>
          <p:cNvSpPr>
            <a:spLocks noChangeArrowheads="1"/>
          </p:cNvSpPr>
          <p:nvPr/>
        </p:nvSpPr>
        <p:spPr bwMode="auto">
          <a:xfrm>
            <a:off x="2514600" y="5562600"/>
            <a:ext cx="685800" cy="609600"/>
          </a:xfrm>
          <a:prstGeom prst="rect">
            <a:avLst/>
          </a:prstGeom>
          <a:noFill/>
          <a:ln w="28575">
            <a:solidFill>
              <a:schemeClr val="tx1"/>
            </a:solidFill>
            <a:miter lim="800000"/>
            <a:headEnd/>
            <a:tailEnd/>
          </a:ln>
        </p:spPr>
        <p:txBody>
          <a:bodyPr wrap="none" anchor="ctr"/>
          <a:lstStyle/>
          <a:p>
            <a:pPr algn="ctr" eaLnBrk="0" hangingPunct="0"/>
            <a:r>
              <a:rPr lang="en-US" sz="2800" b="1" i="1">
                <a:latin typeface="Times New Roman" pitchFamily="18" charset="0"/>
              </a:rPr>
              <a:t>v</a:t>
            </a:r>
          </a:p>
        </p:txBody>
      </p:sp>
      <p:sp>
        <p:nvSpPr>
          <p:cNvPr id="13342" name="Rectangle 30"/>
          <p:cNvSpPr>
            <a:spLocks noChangeArrowheads="1"/>
          </p:cNvSpPr>
          <p:nvPr/>
        </p:nvSpPr>
        <p:spPr bwMode="auto">
          <a:xfrm>
            <a:off x="3200400" y="5562600"/>
            <a:ext cx="685800" cy="609600"/>
          </a:xfrm>
          <a:prstGeom prst="rect">
            <a:avLst/>
          </a:prstGeom>
          <a:noFill/>
          <a:ln w="28575">
            <a:solidFill>
              <a:schemeClr val="tx1"/>
            </a:solidFill>
            <a:miter lim="800000"/>
            <a:headEnd/>
            <a:tailEnd/>
          </a:ln>
        </p:spPr>
        <p:txBody>
          <a:bodyPr wrap="none" anchor="ctr"/>
          <a:lstStyle/>
          <a:p>
            <a:pPr algn="ctr" eaLnBrk="0" hangingPunct="0"/>
            <a:r>
              <a:rPr lang="en-US" sz="2800" b="1" i="1">
                <a:latin typeface="Times New Roman" pitchFamily="18" charset="0"/>
              </a:rPr>
              <a:t>u</a:t>
            </a:r>
          </a:p>
        </p:txBody>
      </p:sp>
      <p:sp>
        <p:nvSpPr>
          <p:cNvPr id="13343" name="Rectangle 31"/>
          <p:cNvSpPr>
            <a:spLocks noChangeArrowheads="1"/>
          </p:cNvSpPr>
          <p:nvPr/>
        </p:nvSpPr>
        <p:spPr bwMode="auto">
          <a:xfrm>
            <a:off x="3886200" y="5562600"/>
            <a:ext cx="685800" cy="609600"/>
          </a:xfrm>
          <a:prstGeom prst="rect">
            <a:avLst/>
          </a:prstGeom>
          <a:noFill/>
          <a:ln w="28575">
            <a:solidFill>
              <a:schemeClr val="tx1"/>
            </a:solidFill>
            <a:miter lim="800000"/>
            <a:headEnd/>
            <a:tailEnd/>
          </a:ln>
        </p:spPr>
        <p:txBody>
          <a:bodyPr wrap="none" anchor="ctr"/>
          <a:lstStyle/>
          <a:p>
            <a:pPr algn="ctr" eaLnBrk="0" hangingPunct="0"/>
            <a:r>
              <a:rPr lang="en-US" sz="2800" b="1" i="1">
                <a:latin typeface="Times New Roman" pitchFamily="18" charset="0"/>
              </a:rPr>
              <a: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52400"/>
            <a:ext cx="8229600" cy="1143000"/>
          </a:xfrm>
        </p:spPr>
        <p:txBody>
          <a:bodyPr/>
          <a:lstStyle/>
          <a:p>
            <a:pPr eaLnBrk="1" hangingPunct="1"/>
            <a:r>
              <a:rPr lang="en-US" smtClean="0"/>
              <a:t>Graph Definitions (contd.)</a:t>
            </a:r>
          </a:p>
        </p:txBody>
      </p:sp>
      <p:sp>
        <p:nvSpPr>
          <p:cNvPr id="6147" name="Rectangle 3"/>
          <p:cNvSpPr>
            <a:spLocks noGrp="1" noChangeArrowheads="1"/>
          </p:cNvSpPr>
          <p:nvPr>
            <p:ph type="body" idx="1"/>
          </p:nvPr>
        </p:nvSpPr>
        <p:spPr>
          <a:xfrm>
            <a:off x="304800" y="914400"/>
            <a:ext cx="8610600" cy="1143000"/>
          </a:xfrm>
        </p:spPr>
        <p:txBody>
          <a:bodyPr/>
          <a:lstStyle/>
          <a:p>
            <a:pPr eaLnBrk="1" hangingPunct="1"/>
            <a:r>
              <a:rPr lang="en-US" smtClean="0"/>
              <a:t>If the pair of vertices is ordered then the graph is a </a:t>
            </a:r>
            <a:r>
              <a:rPr lang="en-US" i="1" smtClean="0"/>
              <a:t>directed</a:t>
            </a:r>
            <a:r>
              <a:rPr lang="en-US" smtClean="0"/>
              <a:t> graph or a </a:t>
            </a:r>
            <a:r>
              <a:rPr lang="en-US" i="1" smtClean="0"/>
              <a:t>di-graph</a:t>
            </a:r>
          </a:p>
        </p:txBody>
      </p:sp>
      <p:grpSp>
        <p:nvGrpSpPr>
          <p:cNvPr id="2" name="Group 4"/>
          <p:cNvGrpSpPr>
            <a:grpSpLocks/>
          </p:cNvGrpSpPr>
          <p:nvPr/>
        </p:nvGrpSpPr>
        <p:grpSpPr bwMode="auto">
          <a:xfrm>
            <a:off x="914400" y="1905000"/>
            <a:ext cx="2438400" cy="2514600"/>
            <a:chOff x="528" y="1536"/>
            <a:chExt cx="1536" cy="1584"/>
          </a:xfrm>
        </p:grpSpPr>
        <p:grpSp>
          <p:nvGrpSpPr>
            <p:cNvPr id="3" name="Group 5"/>
            <p:cNvGrpSpPr>
              <a:grpSpLocks/>
            </p:cNvGrpSpPr>
            <p:nvPr/>
          </p:nvGrpSpPr>
          <p:grpSpPr bwMode="auto">
            <a:xfrm>
              <a:off x="576" y="1824"/>
              <a:ext cx="240" cy="240"/>
              <a:chOff x="1584" y="2208"/>
              <a:chExt cx="240" cy="240"/>
            </a:xfrm>
          </p:grpSpPr>
          <p:sp>
            <p:nvSpPr>
              <p:cNvPr id="6172" name="Oval 6"/>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6173" name="Text Box 7"/>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1</a:t>
                </a:r>
              </a:p>
            </p:txBody>
          </p:sp>
        </p:grpSp>
        <p:grpSp>
          <p:nvGrpSpPr>
            <p:cNvPr id="4" name="Group 8"/>
            <p:cNvGrpSpPr>
              <a:grpSpLocks/>
            </p:cNvGrpSpPr>
            <p:nvPr/>
          </p:nvGrpSpPr>
          <p:grpSpPr bwMode="auto">
            <a:xfrm>
              <a:off x="1200" y="1536"/>
              <a:ext cx="240" cy="240"/>
              <a:chOff x="1584" y="2208"/>
              <a:chExt cx="240" cy="240"/>
            </a:xfrm>
          </p:grpSpPr>
          <p:sp>
            <p:nvSpPr>
              <p:cNvPr id="6170" name="Oval 9"/>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6171" name="Text Box 10"/>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2</a:t>
                </a:r>
              </a:p>
            </p:txBody>
          </p:sp>
        </p:grpSp>
        <p:grpSp>
          <p:nvGrpSpPr>
            <p:cNvPr id="5" name="Group 11"/>
            <p:cNvGrpSpPr>
              <a:grpSpLocks/>
            </p:cNvGrpSpPr>
            <p:nvPr/>
          </p:nvGrpSpPr>
          <p:grpSpPr bwMode="auto">
            <a:xfrm>
              <a:off x="1248" y="2880"/>
              <a:ext cx="240" cy="240"/>
              <a:chOff x="1584" y="2208"/>
              <a:chExt cx="240" cy="240"/>
            </a:xfrm>
          </p:grpSpPr>
          <p:sp>
            <p:nvSpPr>
              <p:cNvPr id="6168" name="Oval 12"/>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6169" name="Text Box 13"/>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5</a:t>
                </a:r>
              </a:p>
            </p:txBody>
          </p:sp>
        </p:grpSp>
        <p:grpSp>
          <p:nvGrpSpPr>
            <p:cNvPr id="6" name="Group 14"/>
            <p:cNvGrpSpPr>
              <a:grpSpLocks/>
            </p:cNvGrpSpPr>
            <p:nvPr/>
          </p:nvGrpSpPr>
          <p:grpSpPr bwMode="auto">
            <a:xfrm>
              <a:off x="528" y="2496"/>
              <a:ext cx="240" cy="240"/>
              <a:chOff x="1584" y="2208"/>
              <a:chExt cx="240" cy="240"/>
            </a:xfrm>
          </p:grpSpPr>
          <p:sp>
            <p:nvSpPr>
              <p:cNvPr id="6166" name="Oval 15"/>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6167" name="Text Box 16"/>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6</a:t>
                </a:r>
              </a:p>
            </p:txBody>
          </p:sp>
        </p:grpSp>
        <p:grpSp>
          <p:nvGrpSpPr>
            <p:cNvPr id="7" name="Group 17"/>
            <p:cNvGrpSpPr>
              <a:grpSpLocks/>
            </p:cNvGrpSpPr>
            <p:nvPr/>
          </p:nvGrpSpPr>
          <p:grpSpPr bwMode="auto">
            <a:xfrm>
              <a:off x="1824" y="2496"/>
              <a:ext cx="240" cy="240"/>
              <a:chOff x="1584" y="2208"/>
              <a:chExt cx="240" cy="240"/>
            </a:xfrm>
          </p:grpSpPr>
          <p:sp>
            <p:nvSpPr>
              <p:cNvPr id="6164" name="Oval 18"/>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6165" name="Text Box 19"/>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4</a:t>
                </a:r>
              </a:p>
            </p:txBody>
          </p:sp>
        </p:grpSp>
        <p:grpSp>
          <p:nvGrpSpPr>
            <p:cNvPr id="8" name="Group 20"/>
            <p:cNvGrpSpPr>
              <a:grpSpLocks/>
            </p:cNvGrpSpPr>
            <p:nvPr/>
          </p:nvGrpSpPr>
          <p:grpSpPr bwMode="auto">
            <a:xfrm>
              <a:off x="1824" y="1872"/>
              <a:ext cx="240" cy="240"/>
              <a:chOff x="1584" y="2208"/>
              <a:chExt cx="240" cy="240"/>
            </a:xfrm>
          </p:grpSpPr>
          <p:sp>
            <p:nvSpPr>
              <p:cNvPr id="6162" name="Oval 21"/>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6163" name="Text Box 22"/>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3</a:t>
                </a:r>
              </a:p>
            </p:txBody>
          </p:sp>
        </p:grpSp>
        <p:sp>
          <p:nvSpPr>
            <p:cNvPr id="6157" name="Line 23"/>
            <p:cNvSpPr>
              <a:spLocks noChangeShapeType="1"/>
            </p:cNvSpPr>
            <p:nvPr/>
          </p:nvSpPr>
          <p:spPr bwMode="auto">
            <a:xfrm flipV="1">
              <a:off x="816" y="1728"/>
              <a:ext cx="384" cy="192"/>
            </a:xfrm>
            <a:prstGeom prst="line">
              <a:avLst/>
            </a:prstGeom>
            <a:noFill/>
            <a:ln w="9525">
              <a:solidFill>
                <a:schemeClr val="tx1"/>
              </a:solidFill>
              <a:round/>
              <a:headEnd/>
              <a:tailEnd type="triangle" w="med" len="med"/>
            </a:ln>
          </p:spPr>
          <p:txBody>
            <a:bodyPr/>
            <a:lstStyle/>
            <a:p>
              <a:endParaRPr lang="en-GB"/>
            </a:p>
          </p:txBody>
        </p:sp>
        <p:sp>
          <p:nvSpPr>
            <p:cNvPr id="6158" name="Line 24"/>
            <p:cNvSpPr>
              <a:spLocks noChangeShapeType="1"/>
            </p:cNvSpPr>
            <p:nvPr/>
          </p:nvSpPr>
          <p:spPr bwMode="auto">
            <a:xfrm>
              <a:off x="1344" y="1824"/>
              <a:ext cx="0" cy="1056"/>
            </a:xfrm>
            <a:prstGeom prst="line">
              <a:avLst/>
            </a:prstGeom>
            <a:noFill/>
            <a:ln w="9525">
              <a:solidFill>
                <a:schemeClr val="tx1"/>
              </a:solidFill>
              <a:round/>
              <a:headEnd/>
              <a:tailEnd type="triangle" w="med" len="med"/>
            </a:ln>
          </p:spPr>
          <p:txBody>
            <a:bodyPr/>
            <a:lstStyle/>
            <a:p>
              <a:endParaRPr lang="en-GB"/>
            </a:p>
          </p:txBody>
        </p:sp>
        <p:sp>
          <p:nvSpPr>
            <p:cNvPr id="6159" name="Line 25"/>
            <p:cNvSpPr>
              <a:spLocks noChangeShapeType="1"/>
            </p:cNvSpPr>
            <p:nvPr/>
          </p:nvSpPr>
          <p:spPr bwMode="auto">
            <a:xfrm flipV="1">
              <a:off x="768" y="2064"/>
              <a:ext cx="1056" cy="528"/>
            </a:xfrm>
            <a:prstGeom prst="line">
              <a:avLst/>
            </a:prstGeom>
            <a:noFill/>
            <a:ln w="9525">
              <a:solidFill>
                <a:schemeClr val="tx1"/>
              </a:solidFill>
              <a:round/>
              <a:headEnd/>
              <a:tailEnd type="triangle" w="med" len="med"/>
            </a:ln>
          </p:spPr>
          <p:txBody>
            <a:bodyPr/>
            <a:lstStyle/>
            <a:p>
              <a:endParaRPr lang="en-GB"/>
            </a:p>
          </p:txBody>
        </p:sp>
        <p:sp>
          <p:nvSpPr>
            <p:cNvPr id="6160" name="Line 26"/>
            <p:cNvSpPr>
              <a:spLocks noChangeShapeType="1"/>
            </p:cNvSpPr>
            <p:nvPr/>
          </p:nvSpPr>
          <p:spPr bwMode="auto">
            <a:xfrm>
              <a:off x="768" y="2640"/>
              <a:ext cx="1056" cy="0"/>
            </a:xfrm>
            <a:prstGeom prst="line">
              <a:avLst/>
            </a:prstGeom>
            <a:noFill/>
            <a:ln w="9525">
              <a:solidFill>
                <a:schemeClr val="tx1"/>
              </a:solidFill>
              <a:round/>
              <a:headEnd/>
              <a:tailEnd type="triangle" w="med" len="med"/>
            </a:ln>
          </p:spPr>
          <p:txBody>
            <a:bodyPr/>
            <a:lstStyle/>
            <a:p>
              <a:endParaRPr lang="en-GB"/>
            </a:p>
          </p:txBody>
        </p:sp>
        <p:sp>
          <p:nvSpPr>
            <p:cNvPr id="6161" name="Line 27"/>
            <p:cNvSpPr>
              <a:spLocks noChangeShapeType="1"/>
            </p:cNvSpPr>
            <p:nvPr/>
          </p:nvSpPr>
          <p:spPr bwMode="auto">
            <a:xfrm flipH="1" flipV="1">
              <a:off x="720" y="2688"/>
              <a:ext cx="528" cy="288"/>
            </a:xfrm>
            <a:prstGeom prst="line">
              <a:avLst/>
            </a:prstGeom>
            <a:noFill/>
            <a:ln w="9525">
              <a:solidFill>
                <a:schemeClr val="tx1"/>
              </a:solidFill>
              <a:round/>
              <a:headEnd/>
              <a:tailEnd type="triangle" w="med" len="med"/>
            </a:ln>
          </p:spPr>
          <p:txBody>
            <a:bodyPr/>
            <a:lstStyle/>
            <a:p>
              <a:endParaRPr lang="en-GB"/>
            </a:p>
          </p:txBody>
        </p:sp>
      </p:grpSp>
      <p:sp>
        <p:nvSpPr>
          <p:cNvPr id="6149" name="Rectangle 28"/>
          <p:cNvSpPr>
            <a:spLocks noChangeArrowheads="1"/>
          </p:cNvSpPr>
          <p:nvPr/>
        </p:nvSpPr>
        <p:spPr bwMode="auto">
          <a:xfrm>
            <a:off x="4114800" y="2438400"/>
            <a:ext cx="4191000" cy="1752600"/>
          </a:xfrm>
          <a:prstGeom prst="rect">
            <a:avLst/>
          </a:prstGeom>
          <a:noFill/>
          <a:ln w="9525">
            <a:noFill/>
            <a:miter lim="800000"/>
            <a:headEnd/>
            <a:tailEnd/>
          </a:ln>
        </p:spPr>
        <p:txBody>
          <a:bodyPr/>
          <a:lstStyle/>
          <a:p>
            <a:pPr marL="342900" indent="-342900">
              <a:lnSpc>
                <a:spcPct val="90000"/>
              </a:lnSpc>
              <a:spcBef>
                <a:spcPct val="20000"/>
              </a:spcBef>
            </a:pPr>
            <a:r>
              <a:rPr lang="en-US" sz="2000"/>
              <a:t>Here, </a:t>
            </a:r>
          </a:p>
          <a:p>
            <a:pPr marL="342900" indent="-342900">
              <a:lnSpc>
                <a:spcPct val="90000"/>
              </a:lnSpc>
              <a:spcBef>
                <a:spcPct val="20000"/>
              </a:spcBef>
            </a:pPr>
            <a:r>
              <a:rPr lang="en-US" sz="2000"/>
              <a:t>V = {1, 2, 3, 4, 5, 6}</a:t>
            </a:r>
          </a:p>
          <a:p>
            <a:pPr marL="342900" indent="-342900">
              <a:lnSpc>
                <a:spcPct val="90000"/>
              </a:lnSpc>
              <a:spcBef>
                <a:spcPct val="20000"/>
              </a:spcBef>
            </a:pPr>
            <a:r>
              <a:rPr lang="en-US" sz="2000"/>
              <a:t>E = {(1, 2) (2, 5) (5, 6) (6, 3) (6, 4)}</a:t>
            </a:r>
          </a:p>
        </p:txBody>
      </p:sp>
      <p:sp>
        <p:nvSpPr>
          <p:cNvPr id="6150" name="Rectangle 29"/>
          <p:cNvSpPr>
            <a:spLocks noChangeArrowheads="1"/>
          </p:cNvSpPr>
          <p:nvPr/>
        </p:nvSpPr>
        <p:spPr bwMode="auto">
          <a:xfrm>
            <a:off x="152400" y="4343400"/>
            <a:ext cx="8991600" cy="1676400"/>
          </a:xfrm>
          <a:prstGeom prst="rect">
            <a:avLst/>
          </a:prstGeom>
          <a:noFill/>
          <a:ln w="9525">
            <a:noFill/>
            <a:miter lim="800000"/>
            <a:headEnd/>
            <a:tailEnd/>
          </a:ln>
        </p:spPr>
        <p:txBody>
          <a:bodyPr/>
          <a:lstStyle/>
          <a:p>
            <a:pPr marL="342900" indent="-342900">
              <a:spcBef>
                <a:spcPct val="20000"/>
              </a:spcBef>
              <a:buFontTx/>
              <a:buChar char="•"/>
            </a:pPr>
            <a:r>
              <a:rPr lang="en-US" sz="2400"/>
              <a:t>Vertex </a:t>
            </a:r>
            <a:r>
              <a:rPr lang="en-US" sz="2400" i="1"/>
              <a:t>v</a:t>
            </a:r>
            <a:r>
              <a:rPr lang="en-US" sz="2400"/>
              <a:t> is </a:t>
            </a:r>
            <a:r>
              <a:rPr lang="en-US" sz="2400" i="1"/>
              <a:t>adjacent</a:t>
            </a:r>
            <a:r>
              <a:rPr lang="en-US" sz="2400"/>
              <a:t> to </a:t>
            </a:r>
            <a:r>
              <a:rPr lang="en-US" sz="2400" i="1"/>
              <a:t>w</a:t>
            </a:r>
            <a:r>
              <a:rPr lang="en-US" sz="2400"/>
              <a:t> iff (</a:t>
            </a:r>
            <a:r>
              <a:rPr lang="en-US" sz="2400" i="1"/>
              <a:t>v,w</a:t>
            </a:r>
            <a:r>
              <a:rPr lang="en-US" sz="2400"/>
              <a:t>) </a:t>
            </a:r>
            <a:r>
              <a:rPr lang="en-US" sz="2400">
                <a:latin typeface="Symbol" pitchFamily="18" charset="2"/>
              </a:rPr>
              <a:t>e</a:t>
            </a:r>
            <a:r>
              <a:rPr lang="en-US" sz="2400"/>
              <a:t> E</a:t>
            </a:r>
          </a:p>
          <a:p>
            <a:pPr marL="342900" indent="-342900">
              <a:spcBef>
                <a:spcPct val="20000"/>
              </a:spcBef>
              <a:buFontTx/>
              <a:buChar char="•"/>
            </a:pPr>
            <a:r>
              <a:rPr lang="en-US" sz="2400"/>
              <a:t>Sometimes an edge has another component called a </a:t>
            </a:r>
            <a:r>
              <a:rPr lang="en-US" sz="2400" i="1"/>
              <a:t>weight</a:t>
            </a:r>
            <a:r>
              <a:rPr lang="en-US" sz="2400"/>
              <a:t> or </a:t>
            </a:r>
            <a:r>
              <a:rPr lang="en-US" sz="2400" i="1"/>
              <a:t>cost</a:t>
            </a:r>
            <a:r>
              <a:rPr lang="en-US" sz="2400"/>
              <a:t>. If the weight is absent it is assumed to be 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Breadth-First Search: Example</a:t>
            </a:r>
          </a:p>
        </p:txBody>
      </p:sp>
      <p:sp>
        <p:nvSpPr>
          <p:cNvPr id="14339" name="Oval 3"/>
          <p:cNvSpPr>
            <a:spLocks noChangeArrowheads="1"/>
          </p:cNvSpPr>
          <p:nvPr/>
        </p:nvSpPr>
        <p:spPr bwMode="auto">
          <a:xfrm>
            <a:off x="1143000" y="2133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lnSpc>
                <a:spcPct val="70000"/>
              </a:lnSpc>
            </a:pPr>
            <a:r>
              <a:rPr lang="en-US" sz="4000">
                <a:solidFill>
                  <a:schemeClr val="bg1"/>
                </a:solidFill>
                <a:latin typeface="Times New Roman" pitchFamily="18" charset="0"/>
                <a:sym typeface="Symbol" pitchFamily="18" charset="2"/>
              </a:rPr>
              <a:t>1</a:t>
            </a:r>
            <a:endParaRPr lang="en-US" sz="4000">
              <a:solidFill>
                <a:schemeClr val="bg1"/>
              </a:solidFill>
              <a:latin typeface="Times New Roman" pitchFamily="18" charset="0"/>
            </a:endParaRPr>
          </a:p>
        </p:txBody>
      </p:sp>
      <p:sp>
        <p:nvSpPr>
          <p:cNvPr id="14340" name="Oval 4"/>
          <p:cNvSpPr>
            <a:spLocks noChangeArrowheads="1"/>
          </p:cNvSpPr>
          <p:nvPr/>
        </p:nvSpPr>
        <p:spPr bwMode="auto">
          <a:xfrm>
            <a:off x="1143000" y="3657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2</a:t>
            </a:r>
          </a:p>
        </p:txBody>
      </p:sp>
      <p:sp>
        <p:nvSpPr>
          <p:cNvPr id="14341" name="Oval 5"/>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0</a:t>
            </a:r>
          </a:p>
        </p:txBody>
      </p:sp>
      <p:sp>
        <p:nvSpPr>
          <p:cNvPr id="14342" name="Oval 6"/>
          <p:cNvSpPr>
            <a:spLocks noChangeArrowheads="1"/>
          </p:cNvSpPr>
          <p:nvPr/>
        </p:nvSpPr>
        <p:spPr bwMode="auto">
          <a:xfrm>
            <a:off x="3200400" y="3657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1</a:t>
            </a:r>
          </a:p>
        </p:txBody>
      </p:sp>
      <p:sp>
        <p:nvSpPr>
          <p:cNvPr id="14343" name="Oval 7"/>
          <p:cNvSpPr>
            <a:spLocks noChangeArrowheads="1"/>
          </p:cNvSpPr>
          <p:nvPr/>
        </p:nvSpPr>
        <p:spPr bwMode="auto">
          <a:xfrm>
            <a:off x="5257800" y="2133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2</a:t>
            </a:r>
          </a:p>
        </p:txBody>
      </p:sp>
      <p:sp>
        <p:nvSpPr>
          <p:cNvPr id="14344" name="Oval 8"/>
          <p:cNvSpPr>
            <a:spLocks noChangeArrowheads="1"/>
          </p:cNvSpPr>
          <p:nvPr/>
        </p:nvSpPr>
        <p:spPr bwMode="auto">
          <a:xfrm>
            <a:off x="5257800" y="3657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2</a:t>
            </a:r>
          </a:p>
        </p:txBody>
      </p:sp>
      <p:sp>
        <p:nvSpPr>
          <p:cNvPr id="14345" name="Oval 9"/>
          <p:cNvSpPr>
            <a:spLocks noChangeArrowheads="1"/>
          </p:cNvSpPr>
          <p:nvPr/>
        </p:nvSpPr>
        <p:spPr bwMode="auto">
          <a:xfrm>
            <a:off x="7315200" y="2133600"/>
            <a:ext cx="762000" cy="762000"/>
          </a:xfrm>
          <a:prstGeom prst="ellipse">
            <a:avLst/>
          </a:prstGeom>
          <a:solidFill>
            <a:schemeClr val="folHlink"/>
          </a:solid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3</a:t>
            </a:r>
          </a:p>
        </p:txBody>
      </p:sp>
      <p:sp>
        <p:nvSpPr>
          <p:cNvPr id="14346" name="Oval 10"/>
          <p:cNvSpPr>
            <a:spLocks noChangeArrowheads="1"/>
          </p:cNvSpPr>
          <p:nvPr/>
        </p:nvSpPr>
        <p:spPr bwMode="auto">
          <a:xfrm>
            <a:off x="7315200" y="3657600"/>
            <a:ext cx="762000" cy="762000"/>
          </a:xfrm>
          <a:prstGeom prst="ellipse">
            <a:avLst/>
          </a:prstGeom>
          <a:solidFill>
            <a:schemeClr val="folHlink"/>
          </a:solid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3</a:t>
            </a:r>
          </a:p>
        </p:txBody>
      </p:sp>
      <p:sp>
        <p:nvSpPr>
          <p:cNvPr id="14347" name="Text Box 11"/>
          <p:cNvSpPr txBox="1">
            <a:spLocks noChangeArrowheads="1"/>
          </p:cNvSpPr>
          <p:nvPr/>
        </p:nvSpPr>
        <p:spPr bwMode="auto">
          <a:xfrm>
            <a:off x="1382713" y="1676400"/>
            <a:ext cx="282575"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r</a:t>
            </a:r>
          </a:p>
        </p:txBody>
      </p:sp>
      <p:sp>
        <p:nvSpPr>
          <p:cNvPr id="14348" name="Text Box 12"/>
          <p:cNvSpPr txBox="1">
            <a:spLocks noChangeArrowheads="1"/>
          </p:cNvSpPr>
          <p:nvPr/>
        </p:nvSpPr>
        <p:spPr bwMode="auto">
          <a:xfrm>
            <a:off x="3429000" y="1676400"/>
            <a:ext cx="282575"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s</a:t>
            </a:r>
          </a:p>
        </p:txBody>
      </p:sp>
      <p:sp>
        <p:nvSpPr>
          <p:cNvPr id="14349" name="Text Box 13"/>
          <p:cNvSpPr txBox="1">
            <a:spLocks noChangeArrowheads="1"/>
          </p:cNvSpPr>
          <p:nvPr/>
        </p:nvSpPr>
        <p:spPr bwMode="auto">
          <a:xfrm>
            <a:off x="5489575" y="1676400"/>
            <a:ext cx="254000"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t</a:t>
            </a:r>
          </a:p>
        </p:txBody>
      </p:sp>
      <p:sp>
        <p:nvSpPr>
          <p:cNvPr id="14350" name="Text Box 14"/>
          <p:cNvSpPr txBox="1">
            <a:spLocks noChangeArrowheads="1"/>
          </p:cNvSpPr>
          <p:nvPr/>
        </p:nvSpPr>
        <p:spPr bwMode="auto">
          <a:xfrm>
            <a:off x="7500938" y="1676400"/>
            <a:ext cx="325437"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u</a:t>
            </a:r>
          </a:p>
        </p:txBody>
      </p:sp>
      <p:sp>
        <p:nvSpPr>
          <p:cNvPr id="14351" name="Text Box 15"/>
          <p:cNvSpPr txBox="1">
            <a:spLocks noChangeArrowheads="1"/>
          </p:cNvSpPr>
          <p:nvPr/>
        </p:nvSpPr>
        <p:spPr bwMode="auto">
          <a:xfrm>
            <a:off x="1365250" y="4419600"/>
            <a:ext cx="29686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v</a:t>
            </a:r>
          </a:p>
        </p:txBody>
      </p:sp>
      <p:sp>
        <p:nvSpPr>
          <p:cNvPr id="14352" name="Text Box 16"/>
          <p:cNvSpPr txBox="1">
            <a:spLocks noChangeArrowheads="1"/>
          </p:cNvSpPr>
          <p:nvPr/>
        </p:nvSpPr>
        <p:spPr bwMode="auto">
          <a:xfrm>
            <a:off x="3416300" y="4419600"/>
            <a:ext cx="35401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w</a:t>
            </a:r>
          </a:p>
        </p:txBody>
      </p:sp>
      <p:sp>
        <p:nvSpPr>
          <p:cNvPr id="14353" name="Text Box 17"/>
          <p:cNvSpPr txBox="1">
            <a:spLocks noChangeArrowheads="1"/>
          </p:cNvSpPr>
          <p:nvPr/>
        </p:nvSpPr>
        <p:spPr bwMode="auto">
          <a:xfrm>
            <a:off x="5516563" y="4419600"/>
            <a:ext cx="311150"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x</a:t>
            </a:r>
          </a:p>
        </p:txBody>
      </p:sp>
      <p:sp>
        <p:nvSpPr>
          <p:cNvPr id="14354" name="Text Box 18"/>
          <p:cNvSpPr txBox="1">
            <a:spLocks noChangeArrowheads="1"/>
          </p:cNvSpPr>
          <p:nvPr/>
        </p:nvSpPr>
        <p:spPr bwMode="auto">
          <a:xfrm>
            <a:off x="7604125" y="4419600"/>
            <a:ext cx="29686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y</a:t>
            </a:r>
          </a:p>
        </p:txBody>
      </p:sp>
      <p:cxnSp>
        <p:nvCxnSpPr>
          <p:cNvPr id="14355" name="AutoShape 19"/>
          <p:cNvCxnSpPr>
            <a:cxnSpLocks noChangeShapeType="1"/>
            <a:stCxn id="14340" idx="0"/>
            <a:endCxn id="14339" idx="4"/>
          </p:cNvCxnSpPr>
          <p:nvPr/>
        </p:nvCxnSpPr>
        <p:spPr bwMode="auto">
          <a:xfrm flipV="1">
            <a:off x="1524000" y="2909888"/>
            <a:ext cx="0" cy="733425"/>
          </a:xfrm>
          <a:prstGeom prst="straightConnector1">
            <a:avLst/>
          </a:prstGeom>
          <a:noFill/>
          <a:ln w="76200">
            <a:solidFill>
              <a:schemeClr val="tx2"/>
            </a:solidFill>
            <a:round/>
            <a:headEnd/>
            <a:tailEnd/>
          </a:ln>
        </p:spPr>
      </p:cxnSp>
      <p:cxnSp>
        <p:nvCxnSpPr>
          <p:cNvPr id="14356" name="AutoShape 20"/>
          <p:cNvCxnSpPr>
            <a:cxnSpLocks noChangeShapeType="1"/>
            <a:stCxn id="14339" idx="6"/>
            <a:endCxn id="14341" idx="2"/>
          </p:cNvCxnSpPr>
          <p:nvPr/>
        </p:nvCxnSpPr>
        <p:spPr bwMode="auto">
          <a:xfrm>
            <a:off x="1919288" y="2514600"/>
            <a:ext cx="1266825" cy="0"/>
          </a:xfrm>
          <a:prstGeom prst="straightConnector1">
            <a:avLst/>
          </a:prstGeom>
          <a:noFill/>
          <a:ln w="76200">
            <a:solidFill>
              <a:schemeClr val="tx2"/>
            </a:solidFill>
            <a:round/>
            <a:headEnd/>
            <a:tailEnd/>
          </a:ln>
        </p:spPr>
      </p:cxnSp>
      <p:cxnSp>
        <p:nvCxnSpPr>
          <p:cNvPr id="14357" name="AutoShape 21"/>
          <p:cNvCxnSpPr>
            <a:cxnSpLocks noChangeShapeType="1"/>
            <a:stCxn id="14341" idx="4"/>
            <a:endCxn id="14342" idx="0"/>
          </p:cNvCxnSpPr>
          <p:nvPr/>
        </p:nvCxnSpPr>
        <p:spPr bwMode="auto">
          <a:xfrm>
            <a:off x="3581400" y="2909888"/>
            <a:ext cx="0" cy="733425"/>
          </a:xfrm>
          <a:prstGeom prst="straightConnector1">
            <a:avLst/>
          </a:prstGeom>
          <a:noFill/>
          <a:ln w="76200">
            <a:solidFill>
              <a:schemeClr val="tx2"/>
            </a:solidFill>
            <a:round/>
            <a:headEnd/>
            <a:tailEnd/>
          </a:ln>
        </p:spPr>
      </p:cxnSp>
      <p:cxnSp>
        <p:nvCxnSpPr>
          <p:cNvPr id="14358" name="AutoShape 22"/>
          <p:cNvCxnSpPr>
            <a:cxnSpLocks noChangeShapeType="1"/>
            <a:stCxn id="14342" idx="7"/>
            <a:endCxn id="14343" idx="3"/>
          </p:cNvCxnSpPr>
          <p:nvPr/>
        </p:nvCxnSpPr>
        <p:spPr bwMode="auto">
          <a:xfrm flipV="1">
            <a:off x="3851275" y="2798763"/>
            <a:ext cx="1517650" cy="955675"/>
          </a:xfrm>
          <a:prstGeom prst="straightConnector1">
            <a:avLst/>
          </a:prstGeom>
          <a:noFill/>
          <a:ln w="76200">
            <a:solidFill>
              <a:schemeClr val="tx2"/>
            </a:solidFill>
            <a:round/>
            <a:headEnd/>
            <a:tailEnd/>
          </a:ln>
        </p:spPr>
      </p:cxnSp>
      <p:cxnSp>
        <p:nvCxnSpPr>
          <p:cNvPr id="14359" name="AutoShape 23"/>
          <p:cNvCxnSpPr>
            <a:cxnSpLocks noChangeShapeType="1"/>
            <a:stCxn id="14342" idx="6"/>
            <a:endCxn id="14344" idx="2"/>
          </p:cNvCxnSpPr>
          <p:nvPr/>
        </p:nvCxnSpPr>
        <p:spPr bwMode="auto">
          <a:xfrm>
            <a:off x="3976688" y="4038600"/>
            <a:ext cx="1266825" cy="0"/>
          </a:xfrm>
          <a:prstGeom prst="straightConnector1">
            <a:avLst/>
          </a:prstGeom>
          <a:noFill/>
          <a:ln w="76200">
            <a:solidFill>
              <a:schemeClr val="tx2"/>
            </a:solidFill>
            <a:round/>
            <a:headEnd/>
            <a:tailEnd/>
          </a:ln>
        </p:spPr>
      </p:cxnSp>
      <p:cxnSp>
        <p:nvCxnSpPr>
          <p:cNvPr id="14360" name="AutoShape 24"/>
          <p:cNvCxnSpPr>
            <a:cxnSpLocks noChangeShapeType="1"/>
            <a:stCxn id="14344" idx="0"/>
            <a:endCxn id="14343" idx="4"/>
          </p:cNvCxnSpPr>
          <p:nvPr/>
        </p:nvCxnSpPr>
        <p:spPr bwMode="auto">
          <a:xfrm flipV="1">
            <a:off x="5638800" y="2909888"/>
            <a:ext cx="0" cy="733425"/>
          </a:xfrm>
          <a:prstGeom prst="straightConnector1">
            <a:avLst/>
          </a:prstGeom>
          <a:noFill/>
          <a:ln w="28575">
            <a:solidFill>
              <a:schemeClr val="tx1"/>
            </a:solidFill>
            <a:round/>
            <a:headEnd/>
            <a:tailEnd/>
          </a:ln>
        </p:spPr>
      </p:cxnSp>
      <p:cxnSp>
        <p:nvCxnSpPr>
          <p:cNvPr id="14361" name="AutoShape 25"/>
          <p:cNvCxnSpPr>
            <a:cxnSpLocks noChangeShapeType="1"/>
            <a:stCxn id="14343" idx="6"/>
            <a:endCxn id="14345" idx="2"/>
          </p:cNvCxnSpPr>
          <p:nvPr/>
        </p:nvCxnSpPr>
        <p:spPr bwMode="auto">
          <a:xfrm>
            <a:off x="6034088" y="2514600"/>
            <a:ext cx="1266825" cy="0"/>
          </a:xfrm>
          <a:prstGeom prst="straightConnector1">
            <a:avLst/>
          </a:prstGeom>
          <a:noFill/>
          <a:ln w="76200">
            <a:solidFill>
              <a:schemeClr val="tx2"/>
            </a:solidFill>
            <a:round/>
            <a:headEnd/>
            <a:tailEnd/>
          </a:ln>
        </p:spPr>
      </p:cxnSp>
      <p:cxnSp>
        <p:nvCxnSpPr>
          <p:cNvPr id="14362" name="AutoShape 26"/>
          <p:cNvCxnSpPr>
            <a:cxnSpLocks noChangeShapeType="1"/>
            <a:stCxn id="14344" idx="6"/>
            <a:endCxn id="14346" idx="2"/>
          </p:cNvCxnSpPr>
          <p:nvPr/>
        </p:nvCxnSpPr>
        <p:spPr bwMode="auto">
          <a:xfrm>
            <a:off x="6034088" y="4038600"/>
            <a:ext cx="1266825" cy="0"/>
          </a:xfrm>
          <a:prstGeom prst="straightConnector1">
            <a:avLst/>
          </a:prstGeom>
          <a:noFill/>
          <a:ln w="76200">
            <a:solidFill>
              <a:schemeClr val="tx2"/>
            </a:solidFill>
            <a:round/>
            <a:headEnd/>
            <a:tailEnd/>
          </a:ln>
        </p:spPr>
      </p:cxnSp>
      <p:cxnSp>
        <p:nvCxnSpPr>
          <p:cNvPr id="14363" name="AutoShape 27"/>
          <p:cNvCxnSpPr>
            <a:cxnSpLocks noChangeShapeType="1"/>
            <a:stCxn id="14346" idx="0"/>
            <a:endCxn id="14345" idx="4"/>
          </p:cNvCxnSpPr>
          <p:nvPr/>
        </p:nvCxnSpPr>
        <p:spPr bwMode="auto">
          <a:xfrm flipV="1">
            <a:off x="7696200" y="2909888"/>
            <a:ext cx="0" cy="733425"/>
          </a:xfrm>
          <a:prstGeom prst="straightConnector1">
            <a:avLst/>
          </a:prstGeom>
          <a:noFill/>
          <a:ln w="28575">
            <a:solidFill>
              <a:schemeClr val="tx1"/>
            </a:solidFill>
            <a:round/>
            <a:headEnd/>
            <a:tailEnd/>
          </a:ln>
        </p:spPr>
      </p:cxnSp>
      <p:sp>
        <p:nvSpPr>
          <p:cNvPr id="14364" name="Rectangle 28"/>
          <p:cNvSpPr>
            <a:spLocks noChangeArrowheads="1"/>
          </p:cNvSpPr>
          <p:nvPr/>
        </p:nvSpPr>
        <p:spPr bwMode="auto">
          <a:xfrm>
            <a:off x="1828800" y="5562600"/>
            <a:ext cx="685800" cy="609600"/>
          </a:xfrm>
          <a:prstGeom prst="rect">
            <a:avLst/>
          </a:prstGeom>
          <a:noFill/>
          <a:ln w="28575">
            <a:noFill/>
            <a:miter lim="800000"/>
            <a:headEnd/>
            <a:tailEnd/>
          </a:ln>
        </p:spPr>
        <p:txBody>
          <a:bodyPr wrap="none" anchor="ctr"/>
          <a:lstStyle/>
          <a:p>
            <a:pPr algn="ctr" eaLnBrk="0" hangingPunct="0"/>
            <a:r>
              <a:rPr lang="en-US" sz="3200" b="1" i="1">
                <a:latin typeface="Times New Roman" pitchFamily="18" charset="0"/>
              </a:rPr>
              <a:t>Q:</a:t>
            </a:r>
          </a:p>
        </p:txBody>
      </p:sp>
      <p:sp>
        <p:nvSpPr>
          <p:cNvPr id="14365" name="Rectangle 29"/>
          <p:cNvSpPr>
            <a:spLocks noChangeArrowheads="1"/>
          </p:cNvSpPr>
          <p:nvPr/>
        </p:nvSpPr>
        <p:spPr bwMode="auto">
          <a:xfrm>
            <a:off x="2514600" y="5562600"/>
            <a:ext cx="685800" cy="609600"/>
          </a:xfrm>
          <a:prstGeom prst="rect">
            <a:avLst/>
          </a:prstGeom>
          <a:noFill/>
          <a:ln w="28575">
            <a:solidFill>
              <a:schemeClr val="tx1"/>
            </a:solidFill>
            <a:miter lim="800000"/>
            <a:headEnd/>
            <a:tailEnd/>
          </a:ln>
        </p:spPr>
        <p:txBody>
          <a:bodyPr wrap="none" anchor="ctr"/>
          <a:lstStyle/>
          <a:p>
            <a:pPr algn="ctr" eaLnBrk="0" hangingPunct="0"/>
            <a:r>
              <a:rPr lang="en-US" sz="2800" b="1" i="1">
                <a:latin typeface="Times New Roman" pitchFamily="18" charset="0"/>
              </a:rPr>
              <a:t>u</a:t>
            </a:r>
          </a:p>
        </p:txBody>
      </p:sp>
      <p:sp>
        <p:nvSpPr>
          <p:cNvPr id="14366" name="Rectangle 30"/>
          <p:cNvSpPr>
            <a:spLocks noChangeArrowheads="1"/>
          </p:cNvSpPr>
          <p:nvPr/>
        </p:nvSpPr>
        <p:spPr bwMode="auto">
          <a:xfrm>
            <a:off x="3200400" y="5562600"/>
            <a:ext cx="685800" cy="609600"/>
          </a:xfrm>
          <a:prstGeom prst="rect">
            <a:avLst/>
          </a:prstGeom>
          <a:noFill/>
          <a:ln w="28575">
            <a:solidFill>
              <a:schemeClr val="tx1"/>
            </a:solidFill>
            <a:miter lim="800000"/>
            <a:headEnd/>
            <a:tailEnd/>
          </a:ln>
        </p:spPr>
        <p:txBody>
          <a:bodyPr wrap="none" anchor="ctr"/>
          <a:lstStyle/>
          <a:p>
            <a:pPr algn="ctr" eaLnBrk="0" hangingPunct="0"/>
            <a:r>
              <a:rPr lang="en-US" sz="2800" b="1" i="1">
                <a:latin typeface="Times New Roman" pitchFamily="18" charset="0"/>
              </a:rPr>
              <a:t>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Breadth-First Search: Example</a:t>
            </a:r>
          </a:p>
        </p:txBody>
      </p:sp>
      <p:sp>
        <p:nvSpPr>
          <p:cNvPr id="15363" name="Oval 3"/>
          <p:cNvSpPr>
            <a:spLocks noChangeArrowheads="1"/>
          </p:cNvSpPr>
          <p:nvPr/>
        </p:nvSpPr>
        <p:spPr bwMode="auto">
          <a:xfrm>
            <a:off x="1143000" y="2133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lnSpc>
                <a:spcPct val="70000"/>
              </a:lnSpc>
            </a:pPr>
            <a:r>
              <a:rPr lang="en-US" sz="4000">
                <a:solidFill>
                  <a:schemeClr val="bg1"/>
                </a:solidFill>
                <a:latin typeface="Times New Roman" pitchFamily="18" charset="0"/>
                <a:sym typeface="Symbol" pitchFamily="18" charset="2"/>
              </a:rPr>
              <a:t>1</a:t>
            </a:r>
            <a:endParaRPr lang="en-US" sz="4000">
              <a:solidFill>
                <a:schemeClr val="bg1"/>
              </a:solidFill>
              <a:latin typeface="Times New Roman" pitchFamily="18" charset="0"/>
            </a:endParaRPr>
          </a:p>
        </p:txBody>
      </p:sp>
      <p:sp>
        <p:nvSpPr>
          <p:cNvPr id="15364" name="Oval 4"/>
          <p:cNvSpPr>
            <a:spLocks noChangeArrowheads="1"/>
          </p:cNvSpPr>
          <p:nvPr/>
        </p:nvSpPr>
        <p:spPr bwMode="auto">
          <a:xfrm>
            <a:off x="1143000" y="3657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2</a:t>
            </a:r>
          </a:p>
        </p:txBody>
      </p:sp>
      <p:sp>
        <p:nvSpPr>
          <p:cNvPr id="15365" name="Oval 5"/>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0</a:t>
            </a:r>
          </a:p>
        </p:txBody>
      </p:sp>
      <p:sp>
        <p:nvSpPr>
          <p:cNvPr id="15366" name="Oval 6"/>
          <p:cNvSpPr>
            <a:spLocks noChangeArrowheads="1"/>
          </p:cNvSpPr>
          <p:nvPr/>
        </p:nvSpPr>
        <p:spPr bwMode="auto">
          <a:xfrm>
            <a:off x="3200400" y="3657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1</a:t>
            </a:r>
          </a:p>
        </p:txBody>
      </p:sp>
      <p:sp>
        <p:nvSpPr>
          <p:cNvPr id="15367" name="Oval 7"/>
          <p:cNvSpPr>
            <a:spLocks noChangeArrowheads="1"/>
          </p:cNvSpPr>
          <p:nvPr/>
        </p:nvSpPr>
        <p:spPr bwMode="auto">
          <a:xfrm>
            <a:off x="5257800" y="2133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2</a:t>
            </a:r>
          </a:p>
        </p:txBody>
      </p:sp>
      <p:sp>
        <p:nvSpPr>
          <p:cNvPr id="15368" name="Oval 8"/>
          <p:cNvSpPr>
            <a:spLocks noChangeArrowheads="1"/>
          </p:cNvSpPr>
          <p:nvPr/>
        </p:nvSpPr>
        <p:spPr bwMode="auto">
          <a:xfrm>
            <a:off x="5257800" y="3657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2</a:t>
            </a:r>
          </a:p>
        </p:txBody>
      </p:sp>
      <p:sp>
        <p:nvSpPr>
          <p:cNvPr id="15369" name="Oval 9"/>
          <p:cNvSpPr>
            <a:spLocks noChangeArrowheads="1"/>
          </p:cNvSpPr>
          <p:nvPr/>
        </p:nvSpPr>
        <p:spPr bwMode="auto">
          <a:xfrm>
            <a:off x="7315200" y="2133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3</a:t>
            </a:r>
          </a:p>
        </p:txBody>
      </p:sp>
      <p:sp>
        <p:nvSpPr>
          <p:cNvPr id="15370" name="Oval 10"/>
          <p:cNvSpPr>
            <a:spLocks noChangeArrowheads="1"/>
          </p:cNvSpPr>
          <p:nvPr/>
        </p:nvSpPr>
        <p:spPr bwMode="auto">
          <a:xfrm>
            <a:off x="7315200" y="3657600"/>
            <a:ext cx="762000" cy="762000"/>
          </a:xfrm>
          <a:prstGeom prst="ellipse">
            <a:avLst/>
          </a:prstGeom>
          <a:solidFill>
            <a:schemeClr val="folHlink"/>
          </a:solidFill>
          <a:ln w="28575">
            <a:solidFill>
              <a:schemeClr val="tx1"/>
            </a:solidFill>
            <a:round/>
            <a:headEnd/>
            <a:tailEnd/>
          </a:ln>
        </p:spPr>
        <p:txBody>
          <a:bodyPr wrap="none" anchor="ctr"/>
          <a:lstStyle/>
          <a:p>
            <a:pPr algn="ctr" eaLnBrk="0" hangingPunct="0"/>
            <a:r>
              <a:rPr lang="en-US" sz="4000">
                <a:solidFill>
                  <a:schemeClr val="accent1"/>
                </a:solidFill>
                <a:latin typeface="Times New Roman" pitchFamily="18" charset="0"/>
                <a:sym typeface="Symbol" pitchFamily="18" charset="2"/>
              </a:rPr>
              <a:t>3</a:t>
            </a:r>
          </a:p>
        </p:txBody>
      </p:sp>
      <p:sp>
        <p:nvSpPr>
          <p:cNvPr id="15371" name="Text Box 11"/>
          <p:cNvSpPr txBox="1">
            <a:spLocks noChangeArrowheads="1"/>
          </p:cNvSpPr>
          <p:nvPr/>
        </p:nvSpPr>
        <p:spPr bwMode="auto">
          <a:xfrm>
            <a:off x="1382713" y="1676400"/>
            <a:ext cx="282575"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r</a:t>
            </a:r>
          </a:p>
        </p:txBody>
      </p:sp>
      <p:sp>
        <p:nvSpPr>
          <p:cNvPr id="15372" name="Text Box 12"/>
          <p:cNvSpPr txBox="1">
            <a:spLocks noChangeArrowheads="1"/>
          </p:cNvSpPr>
          <p:nvPr/>
        </p:nvSpPr>
        <p:spPr bwMode="auto">
          <a:xfrm>
            <a:off x="3429000" y="1676400"/>
            <a:ext cx="282575"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s</a:t>
            </a:r>
          </a:p>
        </p:txBody>
      </p:sp>
      <p:sp>
        <p:nvSpPr>
          <p:cNvPr id="15373" name="Text Box 13"/>
          <p:cNvSpPr txBox="1">
            <a:spLocks noChangeArrowheads="1"/>
          </p:cNvSpPr>
          <p:nvPr/>
        </p:nvSpPr>
        <p:spPr bwMode="auto">
          <a:xfrm>
            <a:off x="5489575" y="1676400"/>
            <a:ext cx="254000"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t</a:t>
            </a:r>
          </a:p>
        </p:txBody>
      </p:sp>
      <p:sp>
        <p:nvSpPr>
          <p:cNvPr id="15374" name="Text Box 14"/>
          <p:cNvSpPr txBox="1">
            <a:spLocks noChangeArrowheads="1"/>
          </p:cNvSpPr>
          <p:nvPr/>
        </p:nvSpPr>
        <p:spPr bwMode="auto">
          <a:xfrm>
            <a:off x="7500938" y="1676400"/>
            <a:ext cx="325437"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u</a:t>
            </a:r>
          </a:p>
        </p:txBody>
      </p:sp>
      <p:sp>
        <p:nvSpPr>
          <p:cNvPr id="15375" name="Text Box 15"/>
          <p:cNvSpPr txBox="1">
            <a:spLocks noChangeArrowheads="1"/>
          </p:cNvSpPr>
          <p:nvPr/>
        </p:nvSpPr>
        <p:spPr bwMode="auto">
          <a:xfrm>
            <a:off x="1365250" y="4419600"/>
            <a:ext cx="29686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v</a:t>
            </a:r>
          </a:p>
        </p:txBody>
      </p:sp>
      <p:sp>
        <p:nvSpPr>
          <p:cNvPr id="15376" name="Text Box 16"/>
          <p:cNvSpPr txBox="1">
            <a:spLocks noChangeArrowheads="1"/>
          </p:cNvSpPr>
          <p:nvPr/>
        </p:nvSpPr>
        <p:spPr bwMode="auto">
          <a:xfrm>
            <a:off x="3416300" y="4419600"/>
            <a:ext cx="35401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w</a:t>
            </a:r>
          </a:p>
        </p:txBody>
      </p:sp>
      <p:sp>
        <p:nvSpPr>
          <p:cNvPr id="15377" name="Text Box 17"/>
          <p:cNvSpPr txBox="1">
            <a:spLocks noChangeArrowheads="1"/>
          </p:cNvSpPr>
          <p:nvPr/>
        </p:nvSpPr>
        <p:spPr bwMode="auto">
          <a:xfrm>
            <a:off x="5516563" y="4419600"/>
            <a:ext cx="311150"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x</a:t>
            </a:r>
          </a:p>
        </p:txBody>
      </p:sp>
      <p:sp>
        <p:nvSpPr>
          <p:cNvPr id="15378" name="Text Box 18"/>
          <p:cNvSpPr txBox="1">
            <a:spLocks noChangeArrowheads="1"/>
          </p:cNvSpPr>
          <p:nvPr/>
        </p:nvSpPr>
        <p:spPr bwMode="auto">
          <a:xfrm>
            <a:off x="7604125" y="4419600"/>
            <a:ext cx="29686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y</a:t>
            </a:r>
          </a:p>
        </p:txBody>
      </p:sp>
      <p:cxnSp>
        <p:nvCxnSpPr>
          <p:cNvPr id="15379" name="AutoShape 19"/>
          <p:cNvCxnSpPr>
            <a:cxnSpLocks noChangeShapeType="1"/>
            <a:stCxn id="15364" idx="0"/>
            <a:endCxn id="15363" idx="4"/>
          </p:cNvCxnSpPr>
          <p:nvPr/>
        </p:nvCxnSpPr>
        <p:spPr bwMode="auto">
          <a:xfrm flipV="1">
            <a:off x="1524000" y="2909888"/>
            <a:ext cx="0" cy="733425"/>
          </a:xfrm>
          <a:prstGeom prst="straightConnector1">
            <a:avLst/>
          </a:prstGeom>
          <a:noFill/>
          <a:ln w="76200">
            <a:solidFill>
              <a:schemeClr val="tx2"/>
            </a:solidFill>
            <a:round/>
            <a:headEnd/>
            <a:tailEnd/>
          </a:ln>
        </p:spPr>
      </p:cxnSp>
      <p:cxnSp>
        <p:nvCxnSpPr>
          <p:cNvPr id="15380" name="AutoShape 20"/>
          <p:cNvCxnSpPr>
            <a:cxnSpLocks noChangeShapeType="1"/>
            <a:stCxn id="15363" idx="6"/>
            <a:endCxn id="15365" idx="2"/>
          </p:cNvCxnSpPr>
          <p:nvPr/>
        </p:nvCxnSpPr>
        <p:spPr bwMode="auto">
          <a:xfrm>
            <a:off x="1919288" y="2514600"/>
            <a:ext cx="1266825" cy="0"/>
          </a:xfrm>
          <a:prstGeom prst="straightConnector1">
            <a:avLst/>
          </a:prstGeom>
          <a:noFill/>
          <a:ln w="76200">
            <a:solidFill>
              <a:schemeClr val="tx2"/>
            </a:solidFill>
            <a:round/>
            <a:headEnd/>
            <a:tailEnd/>
          </a:ln>
        </p:spPr>
      </p:cxnSp>
      <p:cxnSp>
        <p:nvCxnSpPr>
          <p:cNvPr id="15381" name="AutoShape 21"/>
          <p:cNvCxnSpPr>
            <a:cxnSpLocks noChangeShapeType="1"/>
            <a:stCxn id="15365" idx="4"/>
            <a:endCxn id="15366" idx="0"/>
          </p:cNvCxnSpPr>
          <p:nvPr/>
        </p:nvCxnSpPr>
        <p:spPr bwMode="auto">
          <a:xfrm>
            <a:off x="3581400" y="2909888"/>
            <a:ext cx="0" cy="733425"/>
          </a:xfrm>
          <a:prstGeom prst="straightConnector1">
            <a:avLst/>
          </a:prstGeom>
          <a:noFill/>
          <a:ln w="76200">
            <a:solidFill>
              <a:schemeClr val="tx2"/>
            </a:solidFill>
            <a:round/>
            <a:headEnd/>
            <a:tailEnd/>
          </a:ln>
        </p:spPr>
      </p:cxnSp>
      <p:cxnSp>
        <p:nvCxnSpPr>
          <p:cNvPr id="15382" name="AutoShape 22"/>
          <p:cNvCxnSpPr>
            <a:cxnSpLocks noChangeShapeType="1"/>
            <a:stCxn id="15366" idx="7"/>
            <a:endCxn id="15367" idx="3"/>
          </p:cNvCxnSpPr>
          <p:nvPr/>
        </p:nvCxnSpPr>
        <p:spPr bwMode="auto">
          <a:xfrm flipV="1">
            <a:off x="3851275" y="2798763"/>
            <a:ext cx="1517650" cy="955675"/>
          </a:xfrm>
          <a:prstGeom prst="straightConnector1">
            <a:avLst/>
          </a:prstGeom>
          <a:noFill/>
          <a:ln w="76200">
            <a:solidFill>
              <a:schemeClr val="tx2"/>
            </a:solidFill>
            <a:round/>
            <a:headEnd/>
            <a:tailEnd/>
          </a:ln>
        </p:spPr>
      </p:cxnSp>
      <p:cxnSp>
        <p:nvCxnSpPr>
          <p:cNvPr id="15383" name="AutoShape 23"/>
          <p:cNvCxnSpPr>
            <a:cxnSpLocks noChangeShapeType="1"/>
            <a:stCxn id="15366" idx="6"/>
            <a:endCxn id="15368" idx="2"/>
          </p:cNvCxnSpPr>
          <p:nvPr/>
        </p:nvCxnSpPr>
        <p:spPr bwMode="auto">
          <a:xfrm>
            <a:off x="3976688" y="4038600"/>
            <a:ext cx="1266825" cy="0"/>
          </a:xfrm>
          <a:prstGeom prst="straightConnector1">
            <a:avLst/>
          </a:prstGeom>
          <a:noFill/>
          <a:ln w="76200">
            <a:solidFill>
              <a:schemeClr val="tx2"/>
            </a:solidFill>
            <a:round/>
            <a:headEnd/>
            <a:tailEnd/>
          </a:ln>
        </p:spPr>
      </p:cxnSp>
      <p:cxnSp>
        <p:nvCxnSpPr>
          <p:cNvPr id="15384" name="AutoShape 24"/>
          <p:cNvCxnSpPr>
            <a:cxnSpLocks noChangeShapeType="1"/>
            <a:stCxn id="15368" idx="0"/>
            <a:endCxn id="15367" idx="4"/>
          </p:cNvCxnSpPr>
          <p:nvPr/>
        </p:nvCxnSpPr>
        <p:spPr bwMode="auto">
          <a:xfrm flipV="1">
            <a:off x="5638800" y="2909888"/>
            <a:ext cx="0" cy="733425"/>
          </a:xfrm>
          <a:prstGeom prst="straightConnector1">
            <a:avLst/>
          </a:prstGeom>
          <a:noFill/>
          <a:ln w="28575">
            <a:solidFill>
              <a:schemeClr val="tx1"/>
            </a:solidFill>
            <a:round/>
            <a:headEnd/>
            <a:tailEnd/>
          </a:ln>
        </p:spPr>
      </p:cxnSp>
      <p:cxnSp>
        <p:nvCxnSpPr>
          <p:cNvPr id="15385" name="AutoShape 25"/>
          <p:cNvCxnSpPr>
            <a:cxnSpLocks noChangeShapeType="1"/>
            <a:stCxn id="15367" idx="6"/>
            <a:endCxn id="15369" idx="2"/>
          </p:cNvCxnSpPr>
          <p:nvPr/>
        </p:nvCxnSpPr>
        <p:spPr bwMode="auto">
          <a:xfrm>
            <a:off x="6034088" y="2514600"/>
            <a:ext cx="1266825" cy="0"/>
          </a:xfrm>
          <a:prstGeom prst="straightConnector1">
            <a:avLst/>
          </a:prstGeom>
          <a:noFill/>
          <a:ln w="76200">
            <a:solidFill>
              <a:schemeClr val="tx2"/>
            </a:solidFill>
            <a:round/>
            <a:headEnd/>
            <a:tailEnd/>
          </a:ln>
        </p:spPr>
      </p:cxnSp>
      <p:cxnSp>
        <p:nvCxnSpPr>
          <p:cNvPr id="15386" name="AutoShape 26"/>
          <p:cNvCxnSpPr>
            <a:cxnSpLocks noChangeShapeType="1"/>
            <a:stCxn id="15368" idx="6"/>
            <a:endCxn id="15370" idx="2"/>
          </p:cNvCxnSpPr>
          <p:nvPr/>
        </p:nvCxnSpPr>
        <p:spPr bwMode="auto">
          <a:xfrm>
            <a:off x="6034088" y="4038600"/>
            <a:ext cx="1266825" cy="0"/>
          </a:xfrm>
          <a:prstGeom prst="straightConnector1">
            <a:avLst/>
          </a:prstGeom>
          <a:noFill/>
          <a:ln w="76200">
            <a:solidFill>
              <a:schemeClr val="tx2"/>
            </a:solidFill>
            <a:round/>
            <a:headEnd/>
            <a:tailEnd/>
          </a:ln>
        </p:spPr>
      </p:cxnSp>
      <p:cxnSp>
        <p:nvCxnSpPr>
          <p:cNvPr id="15387" name="AutoShape 27"/>
          <p:cNvCxnSpPr>
            <a:cxnSpLocks noChangeShapeType="1"/>
            <a:stCxn id="15370" idx="0"/>
            <a:endCxn id="15369" idx="4"/>
          </p:cNvCxnSpPr>
          <p:nvPr/>
        </p:nvCxnSpPr>
        <p:spPr bwMode="auto">
          <a:xfrm flipV="1">
            <a:off x="7696200" y="2909888"/>
            <a:ext cx="0" cy="733425"/>
          </a:xfrm>
          <a:prstGeom prst="straightConnector1">
            <a:avLst/>
          </a:prstGeom>
          <a:noFill/>
          <a:ln w="28575">
            <a:solidFill>
              <a:schemeClr val="tx1"/>
            </a:solidFill>
            <a:round/>
            <a:headEnd/>
            <a:tailEnd/>
          </a:ln>
        </p:spPr>
      </p:cxnSp>
      <p:sp>
        <p:nvSpPr>
          <p:cNvPr id="15388" name="Rectangle 28"/>
          <p:cNvSpPr>
            <a:spLocks noChangeArrowheads="1"/>
          </p:cNvSpPr>
          <p:nvPr/>
        </p:nvSpPr>
        <p:spPr bwMode="auto">
          <a:xfrm>
            <a:off x="1828800" y="5562600"/>
            <a:ext cx="685800" cy="609600"/>
          </a:xfrm>
          <a:prstGeom prst="rect">
            <a:avLst/>
          </a:prstGeom>
          <a:noFill/>
          <a:ln w="28575">
            <a:noFill/>
            <a:miter lim="800000"/>
            <a:headEnd/>
            <a:tailEnd/>
          </a:ln>
        </p:spPr>
        <p:txBody>
          <a:bodyPr wrap="none" anchor="ctr"/>
          <a:lstStyle/>
          <a:p>
            <a:pPr algn="ctr" eaLnBrk="0" hangingPunct="0"/>
            <a:r>
              <a:rPr lang="en-US" sz="3200" b="1" i="1">
                <a:latin typeface="Times New Roman" pitchFamily="18" charset="0"/>
              </a:rPr>
              <a:t>Q:</a:t>
            </a:r>
          </a:p>
        </p:txBody>
      </p:sp>
      <p:sp>
        <p:nvSpPr>
          <p:cNvPr id="15389" name="Rectangle 29"/>
          <p:cNvSpPr>
            <a:spLocks noChangeArrowheads="1"/>
          </p:cNvSpPr>
          <p:nvPr/>
        </p:nvSpPr>
        <p:spPr bwMode="auto">
          <a:xfrm>
            <a:off x="2514600" y="5562600"/>
            <a:ext cx="685800" cy="609600"/>
          </a:xfrm>
          <a:prstGeom prst="rect">
            <a:avLst/>
          </a:prstGeom>
          <a:noFill/>
          <a:ln w="28575">
            <a:solidFill>
              <a:schemeClr val="tx1"/>
            </a:solidFill>
            <a:miter lim="800000"/>
            <a:headEnd/>
            <a:tailEnd/>
          </a:ln>
        </p:spPr>
        <p:txBody>
          <a:bodyPr wrap="none" anchor="ctr"/>
          <a:lstStyle/>
          <a:p>
            <a:pPr algn="ctr" eaLnBrk="0" hangingPunct="0"/>
            <a:r>
              <a:rPr lang="en-US" sz="2800" b="1" i="1">
                <a:latin typeface="Times New Roman" pitchFamily="18" charset="0"/>
              </a:rPr>
              <a:t>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Breadth-First Search: Example</a:t>
            </a:r>
          </a:p>
        </p:txBody>
      </p:sp>
      <p:sp>
        <p:nvSpPr>
          <p:cNvPr id="16387" name="Oval 3"/>
          <p:cNvSpPr>
            <a:spLocks noChangeArrowheads="1"/>
          </p:cNvSpPr>
          <p:nvPr/>
        </p:nvSpPr>
        <p:spPr bwMode="auto">
          <a:xfrm>
            <a:off x="1143000" y="2133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lnSpc>
                <a:spcPct val="70000"/>
              </a:lnSpc>
            </a:pPr>
            <a:r>
              <a:rPr lang="en-US" sz="4000">
                <a:solidFill>
                  <a:schemeClr val="bg1"/>
                </a:solidFill>
                <a:latin typeface="Times New Roman" pitchFamily="18" charset="0"/>
                <a:sym typeface="Symbol" pitchFamily="18" charset="2"/>
              </a:rPr>
              <a:t>1</a:t>
            </a:r>
            <a:endParaRPr lang="en-US" sz="4000">
              <a:solidFill>
                <a:schemeClr val="bg1"/>
              </a:solidFill>
              <a:latin typeface="Times New Roman" pitchFamily="18" charset="0"/>
            </a:endParaRPr>
          </a:p>
        </p:txBody>
      </p:sp>
      <p:sp>
        <p:nvSpPr>
          <p:cNvPr id="16388" name="Oval 4"/>
          <p:cNvSpPr>
            <a:spLocks noChangeArrowheads="1"/>
          </p:cNvSpPr>
          <p:nvPr/>
        </p:nvSpPr>
        <p:spPr bwMode="auto">
          <a:xfrm>
            <a:off x="1143000" y="3657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2</a:t>
            </a:r>
          </a:p>
        </p:txBody>
      </p:sp>
      <p:sp>
        <p:nvSpPr>
          <p:cNvPr id="16389" name="Oval 5"/>
          <p:cNvSpPr>
            <a:spLocks noChangeArrowheads="1"/>
          </p:cNvSpPr>
          <p:nvPr/>
        </p:nvSpPr>
        <p:spPr bwMode="auto">
          <a:xfrm>
            <a:off x="3200400" y="2133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0</a:t>
            </a:r>
          </a:p>
        </p:txBody>
      </p:sp>
      <p:sp>
        <p:nvSpPr>
          <p:cNvPr id="16390" name="Oval 6"/>
          <p:cNvSpPr>
            <a:spLocks noChangeArrowheads="1"/>
          </p:cNvSpPr>
          <p:nvPr/>
        </p:nvSpPr>
        <p:spPr bwMode="auto">
          <a:xfrm>
            <a:off x="3200400" y="3657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1</a:t>
            </a:r>
          </a:p>
        </p:txBody>
      </p:sp>
      <p:sp>
        <p:nvSpPr>
          <p:cNvPr id="16391" name="Oval 7"/>
          <p:cNvSpPr>
            <a:spLocks noChangeArrowheads="1"/>
          </p:cNvSpPr>
          <p:nvPr/>
        </p:nvSpPr>
        <p:spPr bwMode="auto">
          <a:xfrm>
            <a:off x="5257800" y="2133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2</a:t>
            </a:r>
          </a:p>
        </p:txBody>
      </p:sp>
      <p:sp>
        <p:nvSpPr>
          <p:cNvPr id="16392" name="Oval 8"/>
          <p:cNvSpPr>
            <a:spLocks noChangeArrowheads="1"/>
          </p:cNvSpPr>
          <p:nvPr/>
        </p:nvSpPr>
        <p:spPr bwMode="auto">
          <a:xfrm>
            <a:off x="5257800" y="3657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2</a:t>
            </a:r>
          </a:p>
        </p:txBody>
      </p:sp>
      <p:sp>
        <p:nvSpPr>
          <p:cNvPr id="16393" name="Oval 9"/>
          <p:cNvSpPr>
            <a:spLocks noChangeArrowheads="1"/>
          </p:cNvSpPr>
          <p:nvPr/>
        </p:nvSpPr>
        <p:spPr bwMode="auto">
          <a:xfrm>
            <a:off x="7315200" y="2133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3</a:t>
            </a:r>
          </a:p>
        </p:txBody>
      </p:sp>
      <p:sp>
        <p:nvSpPr>
          <p:cNvPr id="16394" name="Oval 10"/>
          <p:cNvSpPr>
            <a:spLocks noChangeArrowheads="1"/>
          </p:cNvSpPr>
          <p:nvPr/>
        </p:nvSpPr>
        <p:spPr bwMode="auto">
          <a:xfrm>
            <a:off x="7315200" y="3657600"/>
            <a:ext cx="762000" cy="762000"/>
          </a:xfrm>
          <a:prstGeom prst="ellipse">
            <a:avLst/>
          </a:prstGeom>
          <a:solidFill>
            <a:schemeClr val="tx1"/>
          </a:solidFill>
          <a:ln w="28575">
            <a:solidFill>
              <a:schemeClr val="tx1"/>
            </a:solidFill>
            <a:round/>
            <a:headEnd/>
            <a:tailEnd/>
          </a:ln>
        </p:spPr>
        <p:txBody>
          <a:bodyPr wrap="none" anchor="ctr"/>
          <a:lstStyle/>
          <a:p>
            <a:pPr algn="ctr" eaLnBrk="0" hangingPunct="0"/>
            <a:r>
              <a:rPr lang="en-US" sz="4000">
                <a:solidFill>
                  <a:schemeClr val="bg1"/>
                </a:solidFill>
                <a:latin typeface="Times New Roman" pitchFamily="18" charset="0"/>
                <a:sym typeface="Symbol" pitchFamily="18" charset="2"/>
              </a:rPr>
              <a:t>3</a:t>
            </a:r>
          </a:p>
        </p:txBody>
      </p:sp>
      <p:sp>
        <p:nvSpPr>
          <p:cNvPr id="16395" name="Text Box 11"/>
          <p:cNvSpPr txBox="1">
            <a:spLocks noChangeArrowheads="1"/>
          </p:cNvSpPr>
          <p:nvPr/>
        </p:nvSpPr>
        <p:spPr bwMode="auto">
          <a:xfrm>
            <a:off x="1382713" y="1676400"/>
            <a:ext cx="282575"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r</a:t>
            </a:r>
          </a:p>
        </p:txBody>
      </p:sp>
      <p:sp>
        <p:nvSpPr>
          <p:cNvPr id="16396" name="Text Box 12"/>
          <p:cNvSpPr txBox="1">
            <a:spLocks noChangeArrowheads="1"/>
          </p:cNvSpPr>
          <p:nvPr/>
        </p:nvSpPr>
        <p:spPr bwMode="auto">
          <a:xfrm>
            <a:off x="3429000" y="1676400"/>
            <a:ext cx="282575"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s</a:t>
            </a:r>
          </a:p>
        </p:txBody>
      </p:sp>
      <p:sp>
        <p:nvSpPr>
          <p:cNvPr id="16397" name="Text Box 13"/>
          <p:cNvSpPr txBox="1">
            <a:spLocks noChangeArrowheads="1"/>
          </p:cNvSpPr>
          <p:nvPr/>
        </p:nvSpPr>
        <p:spPr bwMode="auto">
          <a:xfrm>
            <a:off x="5489575" y="1676400"/>
            <a:ext cx="254000"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t</a:t>
            </a:r>
          </a:p>
        </p:txBody>
      </p:sp>
      <p:sp>
        <p:nvSpPr>
          <p:cNvPr id="16398" name="Text Box 14"/>
          <p:cNvSpPr txBox="1">
            <a:spLocks noChangeArrowheads="1"/>
          </p:cNvSpPr>
          <p:nvPr/>
        </p:nvSpPr>
        <p:spPr bwMode="auto">
          <a:xfrm>
            <a:off x="7500938" y="1676400"/>
            <a:ext cx="325437"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u</a:t>
            </a:r>
          </a:p>
        </p:txBody>
      </p:sp>
      <p:sp>
        <p:nvSpPr>
          <p:cNvPr id="16399" name="Text Box 15"/>
          <p:cNvSpPr txBox="1">
            <a:spLocks noChangeArrowheads="1"/>
          </p:cNvSpPr>
          <p:nvPr/>
        </p:nvSpPr>
        <p:spPr bwMode="auto">
          <a:xfrm>
            <a:off x="1365250" y="4419600"/>
            <a:ext cx="29686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v</a:t>
            </a:r>
          </a:p>
        </p:txBody>
      </p:sp>
      <p:sp>
        <p:nvSpPr>
          <p:cNvPr id="16400" name="Text Box 16"/>
          <p:cNvSpPr txBox="1">
            <a:spLocks noChangeArrowheads="1"/>
          </p:cNvSpPr>
          <p:nvPr/>
        </p:nvSpPr>
        <p:spPr bwMode="auto">
          <a:xfrm>
            <a:off x="3416300" y="4419600"/>
            <a:ext cx="35401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w</a:t>
            </a:r>
          </a:p>
        </p:txBody>
      </p:sp>
      <p:sp>
        <p:nvSpPr>
          <p:cNvPr id="16401" name="Text Box 17"/>
          <p:cNvSpPr txBox="1">
            <a:spLocks noChangeArrowheads="1"/>
          </p:cNvSpPr>
          <p:nvPr/>
        </p:nvSpPr>
        <p:spPr bwMode="auto">
          <a:xfrm>
            <a:off x="5516563" y="4419600"/>
            <a:ext cx="311150"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x</a:t>
            </a:r>
          </a:p>
        </p:txBody>
      </p:sp>
      <p:sp>
        <p:nvSpPr>
          <p:cNvPr id="16402" name="Text Box 18"/>
          <p:cNvSpPr txBox="1">
            <a:spLocks noChangeArrowheads="1"/>
          </p:cNvSpPr>
          <p:nvPr/>
        </p:nvSpPr>
        <p:spPr bwMode="auto">
          <a:xfrm>
            <a:off x="7604125" y="4419600"/>
            <a:ext cx="296863" cy="396875"/>
          </a:xfrm>
          <a:prstGeom prst="rect">
            <a:avLst/>
          </a:prstGeom>
          <a:noFill/>
          <a:ln w="28575">
            <a:noFill/>
            <a:miter lim="800000"/>
            <a:headEnd/>
            <a:tailEnd/>
          </a:ln>
        </p:spPr>
        <p:txBody>
          <a:bodyPr wrap="none">
            <a:spAutoFit/>
          </a:bodyPr>
          <a:lstStyle/>
          <a:p>
            <a:pPr algn="ctr" eaLnBrk="0" hangingPunct="0"/>
            <a:r>
              <a:rPr lang="en-US" sz="2000" b="1" i="1">
                <a:latin typeface="Times New Roman" pitchFamily="18" charset="0"/>
              </a:rPr>
              <a:t>y</a:t>
            </a:r>
          </a:p>
        </p:txBody>
      </p:sp>
      <p:cxnSp>
        <p:nvCxnSpPr>
          <p:cNvPr id="16403" name="AutoShape 19"/>
          <p:cNvCxnSpPr>
            <a:cxnSpLocks noChangeShapeType="1"/>
            <a:stCxn id="16388" idx="0"/>
            <a:endCxn id="16387" idx="4"/>
          </p:cNvCxnSpPr>
          <p:nvPr/>
        </p:nvCxnSpPr>
        <p:spPr bwMode="auto">
          <a:xfrm flipV="1">
            <a:off x="1524000" y="2909888"/>
            <a:ext cx="0" cy="733425"/>
          </a:xfrm>
          <a:prstGeom prst="straightConnector1">
            <a:avLst/>
          </a:prstGeom>
          <a:noFill/>
          <a:ln w="76200">
            <a:solidFill>
              <a:schemeClr val="tx2"/>
            </a:solidFill>
            <a:round/>
            <a:headEnd/>
            <a:tailEnd/>
          </a:ln>
        </p:spPr>
      </p:cxnSp>
      <p:cxnSp>
        <p:nvCxnSpPr>
          <p:cNvPr id="16404" name="AutoShape 20"/>
          <p:cNvCxnSpPr>
            <a:cxnSpLocks noChangeShapeType="1"/>
            <a:stCxn id="16387" idx="6"/>
            <a:endCxn id="16389" idx="2"/>
          </p:cNvCxnSpPr>
          <p:nvPr/>
        </p:nvCxnSpPr>
        <p:spPr bwMode="auto">
          <a:xfrm>
            <a:off x="1919288" y="2514600"/>
            <a:ext cx="1266825" cy="0"/>
          </a:xfrm>
          <a:prstGeom prst="straightConnector1">
            <a:avLst/>
          </a:prstGeom>
          <a:noFill/>
          <a:ln w="76200">
            <a:solidFill>
              <a:schemeClr val="tx2"/>
            </a:solidFill>
            <a:round/>
            <a:headEnd/>
            <a:tailEnd/>
          </a:ln>
        </p:spPr>
      </p:cxnSp>
      <p:cxnSp>
        <p:nvCxnSpPr>
          <p:cNvPr id="16405" name="AutoShape 21"/>
          <p:cNvCxnSpPr>
            <a:cxnSpLocks noChangeShapeType="1"/>
            <a:stCxn id="16389" idx="4"/>
            <a:endCxn id="16390" idx="0"/>
          </p:cNvCxnSpPr>
          <p:nvPr/>
        </p:nvCxnSpPr>
        <p:spPr bwMode="auto">
          <a:xfrm>
            <a:off x="3581400" y="2909888"/>
            <a:ext cx="0" cy="733425"/>
          </a:xfrm>
          <a:prstGeom prst="straightConnector1">
            <a:avLst/>
          </a:prstGeom>
          <a:noFill/>
          <a:ln w="76200">
            <a:solidFill>
              <a:schemeClr val="tx2"/>
            </a:solidFill>
            <a:round/>
            <a:headEnd/>
            <a:tailEnd/>
          </a:ln>
        </p:spPr>
      </p:cxnSp>
      <p:cxnSp>
        <p:nvCxnSpPr>
          <p:cNvPr id="16406" name="AutoShape 22"/>
          <p:cNvCxnSpPr>
            <a:cxnSpLocks noChangeShapeType="1"/>
            <a:stCxn id="16390" idx="7"/>
            <a:endCxn id="16391" idx="3"/>
          </p:cNvCxnSpPr>
          <p:nvPr/>
        </p:nvCxnSpPr>
        <p:spPr bwMode="auto">
          <a:xfrm flipV="1">
            <a:off x="3851275" y="2798763"/>
            <a:ext cx="1517650" cy="955675"/>
          </a:xfrm>
          <a:prstGeom prst="straightConnector1">
            <a:avLst/>
          </a:prstGeom>
          <a:noFill/>
          <a:ln w="76200">
            <a:solidFill>
              <a:schemeClr val="tx2"/>
            </a:solidFill>
            <a:round/>
            <a:headEnd/>
            <a:tailEnd/>
          </a:ln>
        </p:spPr>
      </p:cxnSp>
      <p:cxnSp>
        <p:nvCxnSpPr>
          <p:cNvPr id="16407" name="AutoShape 23"/>
          <p:cNvCxnSpPr>
            <a:cxnSpLocks noChangeShapeType="1"/>
            <a:stCxn id="16390" idx="6"/>
            <a:endCxn id="16392" idx="2"/>
          </p:cNvCxnSpPr>
          <p:nvPr/>
        </p:nvCxnSpPr>
        <p:spPr bwMode="auto">
          <a:xfrm>
            <a:off x="3976688" y="4038600"/>
            <a:ext cx="1266825" cy="0"/>
          </a:xfrm>
          <a:prstGeom prst="straightConnector1">
            <a:avLst/>
          </a:prstGeom>
          <a:noFill/>
          <a:ln w="76200">
            <a:solidFill>
              <a:schemeClr val="tx2"/>
            </a:solidFill>
            <a:round/>
            <a:headEnd/>
            <a:tailEnd/>
          </a:ln>
        </p:spPr>
      </p:cxnSp>
      <p:cxnSp>
        <p:nvCxnSpPr>
          <p:cNvPr id="16408" name="AutoShape 24"/>
          <p:cNvCxnSpPr>
            <a:cxnSpLocks noChangeShapeType="1"/>
            <a:stCxn id="16392" idx="0"/>
            <a:endCxn id="16391" idx="4"/>
          </p:cNvCxnSpPr>
          <p:nvPr/>
        </p:nvCxnSpPr>
        <p:spPr bwMode="auto">
          <a:xfrm flipV="1">
            <a:off x="5638800" y="2909888"/>
            <a:ext cx="0" cy="733425"/>
          </a:xfrm>
          <a:prstGeom prst="straightConnector1">
            <a:avLst/>
          </a:prstGeom>
          <a:noFill/>
          <a:ln w="28575">
            <a:solidFill>
              <a:schemeClr val="tx1"/>
            </a:solidFill>
            <a:round/>
            <a:headEnd/>
            <a:tailEnd/>
          </a:ln>
        </p:spPr>
      </p:cxnSp>
      <p:cxnSp>
        <p:nvCxnSpPr>
          <p:cNvPr id="16409" name="AutoShape 25"/>
          <p:cNvCxnSpPr>
            <a:cxnSpLocks noChangeShapeType="1"/>
            <a:stCxn id="16391" idx="6"/>
            <a:endCxn id="16393" idx="2"/>
          </p:cNvCxnSpPr>
          <p:nvPr/>
        </p:nvCxnSpPr>
        <p:spPr bwMode="auto">
          <a:xfrm>
            <a:off x="6034088" y="2514600"/>
            <a:ext cx="1266825" cy="0"/>
          </a:xfrm>
          <a:prstGeom prst="straightConnector1">
            <a:avLst/>
          </a:prstGeom>
          <a:noFill/>
          <a:ln w="76200">
            <a:solidFill>
              <a:schemeClr val="tx2"/>
            </a:solidFill>
            <a:round/>
            <a:headEnd/>
            <a:tailEnd/>
          </a:ln>
        </p:spPr>
      </p:cxnSp>
      <p:cxnSp>
        <p:nvCxnSpPr>
          <p:cNvPr id="16410" name="AutoShape 26"/>
          <p:cNvCxnSpPr>
            <a:cxnSpLocks noChangeShapeType="1"/>
            <a:stCxn id="16392" idx="6"/>
            <a:endCxn id="16394" idx="2"/>
          </p:cNvCxnSpPr>
          <p:nvPr/>
        </p:nvCxnSpPr>
        <p:spPr bwMode="auto">
          <a:xfrm>
            <a:off x="6034088" y="4038600"/>
            <a:ext cx="1266825" cy="0"/>
          </a:xfrm>
          <a:prstGeom prst="straightConnector1">
            <a:avLst/>
          </a:prstGeom>
          <a:noFill/>
          <a:ln w="76200">
            <a:solidFill>
              <a:schemeClr val="tx2"/>
            </a:solidFill>
            <a:round/>
            <a:headEnd/>
            <a:tailEnd/>
          </a:ln>
        </p:spPr>
      </p:cxnSp>
      <p:cxnSp>
        <p:nvCxnSpPr>
          <p:cNvPr id="16411" name="AutoShape 27"/>
          <p:cNvCxnSpPr>
            <a:cxnSpLocks noChangeShapeType="1"/>
            <a:stCxn id="16394" idx="0"/>
            <a:endCxn id="16393" idx="4"/>
          </p:cNvCxnSpPr>
          <p:nvPr/>
        </p:nvCxnSpPr>
        <p:spPr bwMode="auto">
          <a:xfrm flipV="1">
            <a:off x="7696200" y="2909888"/>
            <a:ext cx="0" cy="733425"/>
          </a:xfrm>
          <a:prstGeom prst="straightConnector1">
            <a:avLst/>
          </a:prstGeom>
          <a:noFill/>
          <a:ln w="28575">
            <a:solidFill>
              <a:schemeClr val="tx1"/>
            </a:solidFill>
            <a:round/>
            <a:headEnd/>
            <a:tailEnd/>
          </a:ln>
        </p:spPr>
      </p:cxnSp>
      <p:sp>
        <p:nvSpPr>
          <p:cNvPr id="16412" name="Rectangle 28"/>
          <p:cNvSpPr>
            <a:spLocks noChangeArrowheads="1"/>
          </p:cNvSpPr>
          <p:nvPr/>
        </p:nvSpPr>
        <p:spPr bwMode="auto">
          <a:xfrm>
            <a:off x="1828800" y="5562600"/>
            <a:ext cx="685800" cy="609600"/>
          </a:xfrm>
          <a:prstGeom prst="rect">
            <a:avLst/>
          </a:prstGeom>
          <a:noFill/>
          <a:ln w="28575">
            <a:noFill/>
            <a:miter lim="800000"/>
            <a:headEnd/>
            <a:tailEnd/>
          </a:ln>
        </p:spPr>
        <p:txBody>
          <a:bodyPr wrap="none" anchor="ctr"/>
          <a:lstStyle/>
          <a:p>
            <a:pPr algn="ctr" eaLnBrk="0" hangingPunct="0"/>
            <a:r>
              <a:rPr lang="en-US" sz="3200" b="1" i="1">
                <a:latin typeface="Times New Roman" pitchFamily="18" charset="0"/>
              </a:rPr>
              <a:t>Q:</a:t>
            </a:r>
          </a:p>
        </p:txBody>
      </p:sp>
      <p:sp>
        <p:nvSpPr>
          <p:cNvPr id="16413" name="Rectangle 29"/>
          <p:cNvSpPr>
            <a:spLocks noChangeArrowheads="1"/>
          </p:cNvSpPr>
          <p:nvPr/>
        </p:nvSpPr>
        <p:spPr bwMode="auto">
          <a:xfrm>
            <a:off x="2514600" y="5562600"/>
            <a:ext cx="685800" cy="609600"/>
          </a:xfrm>
          <a:prstGeom prst="rect">
            <a:avLst/>
          </a:prstGeom>
          <a:noFill/>
          <a:ln w="28575">
            <a:noFill/>
            <a:miter lim="800000"/>
            <a:headEnd/>
            <a:tailEnd/>
          </a:ln>
        </p:spPr>
        <p:txBody>
          <a:bodyPr wrap="none" anchor="ctr"/>
          <a:lstStyle/>
          <a:p>
            <a:pPr algn="ctr" eaLnBrk="0" hangingPunct="0"/>
            <a:r>
              <a:rPr lang="en-US" sz="2800" b="1">
                <a:latin typeface="Times New Roman" pitchFamily="18" charset="0"/>
                <a:cs typeface="Times New Roman" pitchFamily="18" charset="0"/>
              </a:rPr>
              <a:t>Ø</a:t>
            </a:r>
            <a:endParaRPr lang="en-US" sz="2800" b="1">
              <a:latin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Breadth-First Search: Properties</a:t>
            </a:r>
          </a:p>
        </p:txBody>
      </p:sp>
      <p:sp>
        <p:nvSpPr>
          <p:cNvPr id="17411" name="Rectangle 3"/>
          <p:cNvSpPr>
            <a:spLocks noGrp="1" noChangeArrowheads="1"/>
          </p:cNvSpPr>
          <p:nvPr>
            <p:ph type="body" idx="1"/>
          </p:nvPr>
        </p:nvSpPr>
        <p:spPr/>
        <p:txBody>
          <a:bodyPr/>
          <a:lstStyle/>
          <a:p>
            <a:pPr eaLnBrk="1" hangingPunct="1"/>
            <a:r>
              <a:rPr lang="en-US" smtClean="0"/>
              <a:t>BFS calculates the </a:t>
            </a:r>
            <a:r>
              <a:rPr lang="en-US" i="1" smtClean="0">
                <a:solidFill>
                  <a:schemeClr val="tx2"/>
                </a:solidFill>
              </a:rPr>
              <a:t>shortest-path distance</a:t>
            </a:r>
            <a:r>
              <a:rPr lang="en-US" smtClean="0"/>
              <a:t> to the source node</a:t>
            </a:r>
          </a:p>
          <a:p>
            <a:pPr lvl="1" eaLnBrk="1" hangingPunct="1"/>
            <a:r>
              <a:rPr lang="en-US" smtClean="0"/>
              <a:t>Shortest-path distance </a:t>
            </a:r>
            <a:r>
              <a:rPr lang="en-US" smtClean="0">
                <a:sym typeface="Symbol" pitchFamily="18" charset="2"/>
              </a:rPr>
              <a:t>(s,v) </a:t>
            </a:r>
            <a:r>
              <a:rPr lang="en-US" smtClean="0"/>
              <a:t>= minimum number of edges from s to v, or </a:t>
            </a:r>
            <a:r>
              <a:rPr lang="en-US" smtClean="0">
                <a:sym typeface="Symbol" pitchFamily="18" charset="2"/>
              </a:rPr>
              <a:t> if v not reachable from s</a:t>
            </a:r>
            <a:endParaRPr lang="en-US" smtClean="0"/>
          </a:p>
          <a:p>
            <a:pPr eaLnBrk="1" hangingPunct="1"/>
            <a:r>
              <a:rPr lang="en-US" smtClean="0">
                <a:sym typeface="Symbol" pitchFamily="18" charset="2"/>
              </a:rPr>
              <a:t>BFS builds </a:t>
            </a:r>
            <a:r>
              <a:rPr lang="en-US" i="1" smtClean="0">
                <a:solidFill>
                  <a:schemeClr val="tx2"/>
                </a:solidFill>
                <a:sym typeface="Symbol" pitchFamily="18" charset="2"/>
              </a:rPr>
              <a:t>breadth-first tree</a:t>
            </a:r>
            <a:r>
              <a:rPr lang="en-US" smtClean="0">
                <a:sym typeface="Symbol" pitchFamily="18" charset="2"/>
              </a:rPr>
              <a:t>, in which paths to root represent shortest paths in G</a:t>
            </a:r>
          </a:p>
          <a:p>
            <a:pPr lvl="1" eaLnBrk="1" hangingPunct="1"/>
            <a:r>
              <a:rPr lang="en-US" smtClean="0">
                <a:sym typeface="Symbol" pitchFamily="18" charset="2"/>
              </a:rPr>
              <a:t>Thus can use BFS to calculate shortest path from one vertex to another in O(V+E) time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Depth First Search</a:t>
            </a:r>
          </a:p>
        </p:txBody>
      </p:sp>
      <p:sp>
        <p:nvSpPr>
          <p:cNvPr id="18435" name="Rectangle 3"/>
          <p:cNvSpPr>
            <a:spLocks noGrp="1" noChangeArrowheads="1"/>
          </p:cNvSpPr>
          <p:nvPr>
            <p:ph type="body" idx="1"/>
          </p:nvPr>
        </p:nvSpPr>
        <p:spPr>
          <a:xfrm>
            <a:off x="457200" y="1295400"/>
            <a:ext cx="8229600" cy="4830763"/>
          </a:xfrm>
        </p:spPr>
        <p:txBody>
          <a:bodyPr/>
          <a:lstStyle/>
          <a:p>
            <a:pPr eaLnBrk="1" hangingPunct="1">
              <a:buFontTx/>
              <a:buNone/>
            </a:pPr>
            <a:r>
              <a:rPr lang="en-US" sz="2000" smtClean="0"/>
              <a:t>Depth-first search: Strategy</a:t>
            </a:r>
          </a:p>
          <a:p>
            <a:pPr eaLnBrk="1" hangingPunct="1">
              <a:buFontTx/>
              <a:buNone/>
            </a:pPr>
            <a:r>
              <a:rPr lang="en-US" sz="2000" smtClean="0"/>
              <a:t>Go as deep as can visiting un-visited nodes</a:t>
            </a:r>
          </a:p>
          <a:p>
            <a:pPr eaLnBrk="1" hangingPunct="1">
              <a:buFontTx/>
              <a:buNone/>
            </a:pPr>
            <a:r>
              <a:rPr lang="en-US" sz="2000" smtClean="0"/>
              <a:t>Choose any un-visited vertex when you have a choice</a:t>
            </a:r>
          </a:p>
          <a:p>
            <a:pPr eaLnBrk="1" hangingPunct="1">
              <a:buFontTx/>
              <a:buNone/>
            </a:pPr>
            <a:r>
              <a:rPr lang="en-US" sz="2000" smtClean="0"/>
              <a:t>When stuck at a dead-end, backtrack as little as</a:t>
            </a:r>
          </a:p>
          <a:p>
            <a:pPr eaLnBrk="1" hangingPunct="1">
              <a:buFontTx/>
              <a:buNone/>
            </a:pPr>
            <a:r>
              <a:rPr lang="en-US" sz="2000" smtClean="0"/>
              <a:t>possible</a:t>
            </a:r>
          </a:p>
          <a:p>
            <a:pPr eaLnBrk="1" hangingPunct="1">
              <a:buFontTx/>
              <a:buNone/>
            </a:pPr>
            <a:r>
              <a:rPr lang="en-US" sz="2000" smtClean="0"/>
              <a:t>Back up to where you could go to another unvisited vertex</a:t>
            </a:r>
          </a:p>
          <a:p>
            <a:pPr eaLnBrk="1" hangingPunct="1">
              <a:buFontTx/>
              <a:buNone/>
            </a:pPr>
            <a:r>
              <a:rPr lang="en-US" sz="2000" smtClean="0"/>
              <a:t>Then continue to go on from that point</a:t>
            </a:r>
          </a:p>
          <a:p>
            <a:pPr eaLnBrk="1" hangingPunct="1">
              <a:buFontTx/>
              <a:buNone/>
            </a:pPr>
            <a:r>
              <a:rPr lang="en-US" sz="2000" smtClean="0"/>
              <a:t>Eventually you’ll return to where you started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DFS [Easy One]</a:t>
            </a:r>
          </a:p>
        </p:txBody>
      </p:sp>
      <p:sp>
        <p:nvSpPr>
          <p:cNvPr id="21507" name="Rectangle 3" descr="Rectangle: Click to edit Master text styles&#10;Second level&#10;Third level&#10;Fourth level&#10;Fifth level"/>
          <p:cNvSpPr>
            <a:spLocks noGrp="1" noChangeArrowheads="1"/>
          </p:cNvSpPr>
          <p:nvPr>
            <p:ph type="body" idx="1"/>
          </p:nvPr>
        </p:nvSpPr>
        <p:spPr/>
        <p:txBody>
          <a:bodyPr/>
          <a:lstStyle/>
          <a:p>
            <a:pPr>
              <a:buFont typeface="Wingdings" pitchFamily="2" charset="2"/>
              <a:buNone/>
            </a:pPr>
            <a:r>
              <a:rPr lang="en-US" sz="2000" smtClean="0"/>
              <a:t>1. Initialize all nodes to the ready state (STATUS=1)</a:t>
            </a:r>
          </a:p>
          <a:p>
            <a:pPr>
              <a:buFont typeface="Wingdings" pitchFamily="2" charset="2"/>
              <a:buNone/>
            </a:pPr>
            <a:r>
              <a:rPr lang="en-US" sz="2000" smtClean="0"/>
              <a:t>2. PUSH stating node A on stack and change its status to waiting</a:t>
            </a:r>
          </a:p>
          <a:p>
            <a:pPr>
              <a:buFont typeface="Wingdings" pitchFamily="2" charset="2"/>
              <a:buNone/>
            </a:pPr>
            <a:r>
              <a:rPr lang="en-US" sz="2000" smtClean="0"/>
              <a:t>3. Repeat 4-5  until stack is empty</a:t>
            </a:r>
          </a:p>
          <a:p>
            <a:pPr lvl="1">
              <a:buFont typeface="Wingdings" pitchFamily="2" charset="2"/>
              <a:buNone/>
            </a:pPr>
            <a:r>
              <a:rPr lang="en-US" smtClean="0"/>
              <a:t>4. POP N. Process it and change its status to processes</a:t>
            </a:r>
          </a:p>
          <a:p>
            <a:pPr lvl="1">
              <a:buFont typeface="Wingdings" pitchFamily="2" charset="2"/>
              <a:buNone/>
            </a:pPr>
            <a:r>
              <a:rPr lang="en-US" smtClean="0"/>
              <a:t>5. PUSH on stack all the neighbors of N that are still in ready state and change their status to waiting</a:t>
            </a:r>
          </a:p>
          <a:p>
            <a:pPr>
              <a:buFont typeface="Wingdings" pitchFamily="2" charset="2"/>
              <a:buNone/>
            </a:pPr>
            <a:r>
              <a:rPr lang="en-US" sz="2000" smtClean="0"/>
              <a:t>6. Exit</a:t>
            </a:r>
          </a:p>
        </p:txBody>
      </p:sp>
      <p:pic>
        <p:nvPicPr>
          <p:cNvPr id="21508" name="Picture 2"/>
          <p:cNvPicPr>
            <a:picLocks noChangeAspect="1" noChangeArrowheads="1"/>
          </p:cNvPicPr>
          <p:nvPr/>
        </p:nvPicPr>
        <p:blipFill>
          <a:blip r:embed="rId2"/>
          <a:srcRect/>
          <a:stretch>
            <a:fillRect/>
          </a:stretch>
        </p:blipFill>
        <p:spPr bwMode="auto">
          <a:xfrm>
            <a:off x="4648200" y="4643437"/>
            <a:ext cx="3311525" cy="2214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subTitle" idx="1"/>
          </p:nvPr>
        </p:nvSpPr>
        <p:spPr>
          <a:xfrm>
            <a:off x="381000" y="2743200"/>
            <a:ext cx="7315200" cy="1752600"/>
          </a:xfrm>
        </p:spPr>
        <p:txBody>
          <a:bodyPr/>
          <a:lstStyle/>
          <a:p>
            <a:pPr eaLnBrk="1" hangingPunct="1"/>
            <a:r>
              <a:rPr lang="en-US" smtClean="0"/>
              <a:t>Shortest Path Problem in Graphs</a:t>
            </a:r>
          </a:p>
          <a:p>
            <a:pPr eaLnBrk="1" hangingPunct="1"/>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Problem</a:t>
            </a:r>
          </a:p>
        </p:txBody>
      </p:sp>
      <p:sp>
        <p:nvSpPr>
          <p:cNvPr id="10243" name="Rectangle 3"/>
          <p:cNvSpPr>
            <a:spLocks noGrp="1" noChangeArrowheads="1"/>
          </p:cNvSpPr>
          <p:nvPr>
            <p:ph type="body" idx="1"/>
          </p:nvPr>
        </p:nvSpPr>
        <p:spPr>
          <a:xfrm>
            <a:off x="0" y="1524000"/>
            <a:ext cx="9144000" cy="5105400"/>
          </a:xfrm>
        </p:spPr>
        <p:txBody>
          <a:bodyPr/>
          <a:lstStyle/>
          <a:p>
            <a:pPr eaLnBrk="1" hangingPunct="1"/>
            <a:r>
              <a:rPr lang="en-US" sz="2000" smtClean="0"/>
              <a:t>A motorist wishes to find the shortest possible route from Islamabad to Lahore.</a:t>
            </a:r>
          </a:p>
          <a:p>
            <a:pPr eaLnBrk="1" hangingPunct="1"/>
            <a:endParaRPr lang="en-US" sz="900" smtClean="0"/>
          </a:p>
          <a:p>
            <a:pPr eaLnBrk="1" hangingPunct="1"/>
            <a:r>
              <a:rPr lang="en-US" sz="2000" smtClean="0"/>
              <a:t>Route map is given where distance between each pair of adjacent intersections is marked.</a:t>
            </a:r>
          </a:p>
          <a:p>
            <a:pPr eaLnBrk="1" hangingPunct="1"/>
            <a:endParaRPr lang="en-US" sz="900" smtClean="0"/>
          </a:p>
          <a:p>
            <a:pPr eaLnBrk="1" hangingPunct="1"/>
            <a:r>
              <a:rPr lang="en-US" sz="2000" smtClean="0"/>
              <a:t>One possible way is to enumerate all the routes from Islamabad to Lahore, add up the distance on each route and select the shortest.</a:t>
            </a:r>
          </a:p>
          <a:p>
            <a:pPr eaLnBrk="1" hangingPunct="1"/>
            <a:endParaRPr lang="en-US" sz="900" smtClean="0"/>
          </a:p>
          <a:p>
            <a:pPr eaLnBrk="1" hangingPunct="1"/>
            <a:r>
              <a:rPr lang="en-US" sz="2000" smtClean="0"/>
              <a:t>There are hundreds and thousands of possibilities, most of them are simply not worth considering.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Contd…</a:t>
            </a:r>
          </a:p>
        </p:txBody>
      </p:sp>
      <p:sp>
        <p:nvSpPr>
          <p:cNvPr id="11267" name="Rectangle 3"/>
          <p:cNvSpPr>
            <a:spLocks noGrp="1" noChangeArrowheads="1"/>
          </p:cNvSpPr>
          <p:nvPr>
            <p:ph type="body" idx="1"/>
          </p:nvPr>
        </p:nvSpPr>
        <p:spPr>
          <a:xfrm>
            <a:off x="0" y="1524000"/>
            <a:ext cx="9144000" cy="4343400"/>
          </a:xfrm>
        </p:spPr>
        <p:txBody>
          <a:bodyPr/>
          <a:lstStyle/>
          <a:p>
            <a:pPr eaLnBrk="1" hangingPunct="1"/>
            <a:r>
              <a:rPr lang="en-US" sz="2000" smtClean="0"/>
              <a:t>A route from Islamabad to Peshawar to Lahore is obviously a poor choice, as Peshawar is hundreds of miles out of the way.</a:t>
            </a:r>
          </a:p>
          <a:p>
            <a:pPr eaLnBrk="1" hangingPunct="1"/>
            <a:endParaRPr lang="en-US" sz="2000" smtClean="0"/>
          </a:p>
          <a:p>
            <a:pPr eaLnBrk="1" hangingPunct="1"/>
            <a:r>
              <a:rPr lang="en-US" sz="2000" smtClean="0"/>
              <a:t>In this presentation, we show how to solve such problems efficiently.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Shortest path problem</a:t>
            </a:r>
          </a:p>
        </p:txBody>
      </p:sp>
      <p:sp>
        <p:nvSpPr>
          <p:cNvPr id="12291" name="Rectangle 3"/>
          <p:cNvSpPr>
            <a:spLocks noGrp="1" noChangeArrowheads="1"/>
          </p:cNvSpPr>
          <p:nvPr>
            <p:ph type="body" idx="1"/>
          </p:nvPr>
        </p:nvSpPr>
        <p:spPr>
          <a:xfrm>
            <a:off x="0" y="1524000"/>
            <a:ext cx="9144000" cy="4343400"/>
          </a:xfrm>
        </p:spPr>
        <p:txBody>
          <a:bodyPr/>
          <a:lstStyle/>
          <a:p>
            <a:pPr eaLnBrk="1" hangingPunct="1"/>
            <a:r>
              <a:rPr lang="en-US" sz="2800" smtClean="0"/>
              <a:t>We are given a weighted, graph G=(V,E), with weight function w:E-&gt;R mapping edges to real-valued weights.</a:t>
            </a:r>
          </a:p>
          <a:p>
            <a:pPr eaLnBrk="1" hangingPunct="1"/>
            <a:endParaRPr lang="en-US" sz="2800" smtClean="0"/>
          </a:p>
          <a:p>
            <a:pPr eaLnBrk="1" hangingPunct="1"/>
            <a:r>
              <a:rPr lang="en-US" sz="2800" smtClean="0"/>
              <a:t>The weight of path p=&lt;v</a:t>
            </a:r>
            <a:r>
              <a:rPr lang="en-US" sz="2800" baseline="-25000" smtClean="0"/>
              <a:t>0</a:t>
            </a:r>
            <a:r>
              <a:rPr lang="en-US" sz="2800" smtClean="0"/>
              <a:t>,v</a:t>
            </a:r>
            <a:r>
              <a:rPr lang="en-US" sz="2800" baseline="-25000" smtClean="0"/>
              <a:t>1</a:t>
            </a:r>
            <a:r>
              <a:rPr lang="en-US" sz="2800" smtClean="0"/>
              <a:t>,…v</a:t>
            </a:r>
            <a:r>
              <a:rPr lang="en-US" sz="2800" baseline="-25000" smtClean="0"/>
              <a:t>k</a:t>
            </a:r>
            <a:r>
              <a:rPr lang="en-US" sz="2800" smtClean="0"/>
              <a:t>&gt; is the sum of the weights of its constituent edges.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28600"/>
            <a:ext cx="8229600" cy="1143000"/>
          </a:xfrm>
        </p:spPr>
        <p:txBody>
          <a:bodyPr/>
          <a:lstStyle/>
          <a:p>
            <a:pPr eaLnBrk="1" hangingPunct="1"/>
            <a:r>
              <a:rPr lang="en-US" smtClean="0"/>
              <a:t>Graph Definitions: Path</a:t>
            </a:r>
          </a:p>
        </p:txBody>
      </p:sp>
      <p:sp>
        <p:nvSpPr>
          <p:cNvPr id="7171" name="Rectangle 3"/>
          <p:cNvSpPr>
            <a:spLocks noGrp="1" noChangeArrowheads="1"/>
          </p:cNvSpPr>
          <p:nvPr>
            <p:ph type="body" idx="1"/>
          </p:nvPr>
        </p:nvSpPr>
        <p:spPr>
          <a:xfrm>
            <a:off x="304800" y="990600"/>
            <a:ext cx="8610600" cy="4724400"/>
          </a:xfrm>
        </p:spPr>
        <p:txBody>
          <a:bodyPr>
            <a:normAutofit fontScale="92500"/>
          </a:bodyPr>
          <a:lstStyle/>
          <a:p>
            <a:pPr eaLnBrk="1" hangingPunct="1"/>
            <a:r>
              <a:rPr lang="en-US" smtClean="0"/>
              <a:t>A </a:t>
            </a:r>
            <a:r>
              <a:rPr lang="en-US" i="1" smtClean="0"/>
              <a:t>path</a:t>
            </a:r>
            <a:r>
              <a:rPr lang="en-US" smtClean="0"/>
              <a:t> is a sequence of vertices w</a:t>
            </a:r>
            <a:r>
              <a:rPr lang="en-US" baseline="-25000" smtClean="0"/>
              <a:t>1</a:t>
            </a:r>
            <a:r>
              <a:rPr lang="en-US" smtClean="0"/>
              <a:t>, w</a:t>
            </a:r>
            <a:r>
              <a:rPr lang="en-US" baseline="-25000" smtClean="0"/>
              <a:t>2</a:t>
            </a:r>
            <a:r>
              <a:rPr lang="en-US" smtClean="0"/>
              <a:t>, w</a:t>
            </a:r>
            <a:r>
              <a:rPr lang="en-US" baseline="-25000" smtClean="0"/>
              <a:t>3</a:t>
            </a:r>
            <a:r>
              <a:rPr lang="en-US" smtClean="0"/>
              <a:t>, ....w</a:t>
            </a:r>
            <a:r>
              <a:rPr lang="en-US" baseline="-25000" smtClean="0"/>
              <a:t>n </a:t>
            </a:r>
            <a:r>
              <a:rPr lang="en-US" smtClean="0"/>
              <a:t>such that (w</a:t>
            </a:r>
            <a:r>
              <a:rPr lang="en-US" baseline="-25000" smtClean="0"/>
              <a:t>i</a:t>
            </a:r>
            <a:r>
              <a:rPr lang="en-US" smtClean="0"/>
              <a:t>, w</a:t>
            </a:r>
            <a:r>
              <a:rPr lang="en-US" baseline="-25000" smtClean="0"/>
              <a:t>i+1</a:t>
            </a:r>
            <a:r>
              <a:rPr lang="en-US" smtClean="0"/>
              <a:t>) </a:t>
            </a:r>
            <a:r>
              <a:rPr lang="en-US" smtClean="0">
                <a:latin typeface="Symbol" pitchFamily="18" charset="2"/>
              </a:rPr>
              <a:t>e</a:t>
            </a:r>
            <a:r>
              <a:rPr lang="en-US" smtClean="0"/>
              <a:t> E</a:t>
            </a:r>
          </a:p>
          <a:p>
            <a:pPr eaLnBrk="1" hangingPunct="1"/>
            <a:r>
              <a:rPr lang="en-US" i="1" smtClean="0"/>
              <a:t>Length</a:t>
            </a:r>
            <a:r>
              <a:rPr lang="en-US" smtClean="0"/>
              <a:t> of a path = # edges in the path</a:t>
            </a:r>
          </a:p>
          <a:p>
            <a:pPr eaLnBrk="1" hangingPunct="1"/>
            <a:r>
              <a:rPr lang="en-US" smtClean="0"/>
              <a:t>A </a:t>
            </a:r>
            <a:r>
              <a:rPr lang="en-US" i="1" smtClean="0"/>
              <a:t>loop</a:t>
            </a:r>
            <a:r>
              <a:rPr lang="en-US" smtClean="0"/>
              <a:t> is an edge from a vertex onto itself. It is denoted by (v, v)</a:t>
            </a:r>
          </a:p>
          <a:p>
            <a:pPr eaLnBrk="1" hangingPunct="1"/>
            <a:r>
              <a:rPr lang="en-US" smtClean="0"/>
              <a:t>A </a:t>
            </a:r>
            <a:r>
              <a:rPr lang="en-US" i="1" smtClean="0"/>
              <a:t>simple path</a:t>
            </a:r>
            <a:r>
              <a:rPr lang="en-US" smtClean="0"/>
              <a:t> is a path where no vertices are repeated along the path</a:t>
            </a:r>
          </a:p>
          <a:p>
            <a:pPr eaLnBrk="1" hangingPunct="1"/>
            <a:r>
              <a:rPr lang="en-US" smtClean="0"/>
              <a:t>A </a:t>
            </a:r>
            <a:r>
              <a:rPr lang="en-US" i="1" smtClean="0"/>
              <a:t>cycle</a:t>
            </a:r>
            <a:r>
              <a:rPr lang="en-US" smtClean="0"/>
              <a:t> is a path with at least one edge such that the first and last vertices are the same, i.e. w</a:t>
            </a:r>
            <a:r>
              <a:rPr lang="en-US" baseline="-25000" smtClean="0"/>
              <a:t>1 </a:t>
            </a:r>
            <a:r>
              <a:rPr lang="en-US" smtClean="0"/>
              <a:t>= w</a:t>
            </a:r>
            <a:r>
              <a:rPr lang="en-US" baseline="-25000" smtClean="0"/>
              <a:t>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Variants</a:t>
            </a:r>
          </a:p>
        </p:txBody>
      </p:sp>
      <p:sp>
        <p:nvSpPr>
          <p:cNvPr id="13315" name="Rectangle 3"/>
          <p:cNvSpPr>
            <a:spLocks noGrp="1" noChangeArrowheads="1"/>
          </p:cNvSpPr>
          <p:nvPr>
            <p:ph type="body" idx="1"/>
          </p:nvPr>
        </p:nvSpPr>
        <p:spPr>
          <a:xfrm>
            <a:off x="0" y="1295400"/>
            <a:ext cx="9144000" cy="5065713"/>
          </a:xfrm>
        </p:spPr>
        <p:txBody>
          <a:bodyPr/>
          <a:lstStyle/>
          <a:p>
            <a:pPr eaLnBrk="1" hangingPunct="1">
              <a:lnSpc>
                <a:spcPct val="90000"/>
              </a:lnSpc>
              <a:buFontTx/>
              <a:buNone/>
            </a:pPr>
            <a:r>
              <a:rPr kumimoji="1" lang="en-US" altLang="zh-TW" sz="2000" b="1" smtClean="0">
                <a:ea typeface="新細明體" pitchFamily="2" charset="-120"/>
              </a:rPr>
              <a:t>Assume that the graph is connected. The shortest path problem has several different forms:</a:t>
            </a:r>
          </a:p>
          <a:p>
            <a:pPr eaLnBrk="1" hangingPunct="1">
              <a:lnSpc>
                <a:spcPct val="90000"/>
              </a:lnSpc>
            </a:pPr>
            <a:r>
              <a:rPr kumimoji="1" lang="en-US" altLang="zh-TW" sz="2000" b="1" smtClean="0">
                <a:ea typeface="新細明體" pitchFamily="2" charset="-120"/>
              </a:rPr>
              <a:t>Given two nodes A and B, find the shortest path in the weighted graph from A to B.</a:t>
            </a:r>
          </a:p>
          <a:p>
            <a:pPr eaLnBrk="1" hangingPunct="1">
              <a:lnSpc>
                <a:spcPct val="90000"/>
              </a:lnSpc>
            </a:pPr>
            <a:r>
              <a:rPr kumimoji="1" lang="en-US" altLang="zh-TW" sz="2000" b="1" smtClean="0">
                <a:ea typeface="新細明體" pitchFamily="2" charset="-120"/>
              </a:rPr>
              <a:t>Given a node A, find the shortest path from A to every other node in the graph. (</a:t>
            </a:r>
            <a:r>
              <a:rPr kumimoji="1" lang="en-US" altLang="zh-TW" sz="2000" smtClean="0">
                <a:ea typeface="新細明體" pitchFamily="2" charset="-120"/>
              </a:rPr>
              <a:t>single-source shortest path problem</a:t>
            </a:r>
            <a:r>
              <a:rPr kumimoji="1" lang="en-US" altLang="zh-TW" sz="2000" b="1" smtClean="0">
                <a:ea typeface="新細明體" pitchFamily="2" charset="-120"/>
              </a:rPr>
              <a:t>)</a:t>
            </a:r>
          </a:p>
          <a:p>
            <a:pPr eaLnBrk="1" hangingPunct="1">
              <a:lnSpc>
                <a:spcPct val="90000"/>
              </a:lnSpc>
            </a:pPr>
            <a:r>
              <a:rPr kumimoji="1" lang="en-US" altLang="zh-TW" sz="2000" b="1" smtClean="0">
                <a:ea typeface="新細明體" pitchFamily="2" charset="-120"/>
              </a:rPr>
              <a:t>Find the shortest path between every pair of nodes in the graph. (</a:t>
            </a:r>
            <a:r>
              <a:rPr kumimoji="1" lang="en-US" altLang="zh-TW" sz="2000" smtClean="0">
                <a:ea typeface="新細明體" pitchFamily="2" charset="-120"/>
              </a:rPr>
              <a:t>all-pair shortest path problem</a:t>
            </a:r>
            <a:r>
              <a:rPr kumimoji="1" lang="en-US" altLang="zh-TW" sz="2000" b="1" smtClean="0">
                <a:ea typeface="新細明體" pitchFamily="2" charset="-120"/>
              </a:rPr>
              <a:t>)</a:t>
            </a:r>
          </a:p>
          <a:p>
            <a:pPr eaLnBrk="1" hangingPunct="1">
              <a:lnSpc>
                <a:spcPct val="90000"/>
              </a:lnSpc>
            </a:pPr>
            <a:endParaRPr lang="en-US" sz="20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Single-Source Shortest Path</a:t>
            </a:r>
          </a:p>
        </p:txBody>
      </p:sp>
      <p:sp>
        <p:nvSpPr>
          <p:cNvPr id="14339" name="Rectangle 3"/>
          <p:cNvSpPr>
            <a:spLocks noGrp="1" noChangeArrowheads="1"/>
          </p:cNvSpPr>
          <p:nvPr>
            <p:ph type="body" idx="1"/>
          </p:nvPr>
        </p:nvSpPr>
        <p:spPr/>
        <p:txBody>
          <a:bodyPr/>
          <a:lstStyle/>
          <a:p>
            <a:pPr eaLnBrk="1" hangingPunct="1"/>
            <a:r>
              <a:rPr lang="en-US" smtClean="0"/>
              <a:t>Problem: given a weighted graph G, find the minimum-weight path from a given source vertex s to another vertex v</a:t>
            </a:r>
          </a:p>
          <a:p>
            <a:pPr lvl="1" eaLnBrk="1" hangingPunct="1"/>
            <a:r>
              <a:rPr lang="en-US" smtClean="0"/>
              <a:t>“Shortest-path” = minimum weight </a:t>
            </a:r>
          </a:p>
          <a:p>
            <a:pPr lvl="1" eaLnBrk="1" hangingPunct="1"/>
            <a:r>
              <a:rPr lang="en-US" smtClean="0"/>
              <a:t>Weight of path </a:t>
            </a:r>
            <a:r>
              <a:rPr lang="en-US" smtClean="0">
                <a:sym typeface="Symbol" pitchFamily="18" charset="2"/>
              </a:rPr>
              <a:t>is sum of edges</a:t>
            </a:r>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Dijkstra’s Algorithm</a:t>
            </a:r>
          </a:p>
        </p:txBody>
      </p:sp>
      <p:sp>
        <p:nvSpPr>
          <p:cNvPr id="15363" name="Rectangle 3"/>
          <p:cNvSpPr>
            <a:spLocks noGrp="1" noChangeArrowheads="1"/>
          </p:cNvSpPr>
          <p:nvPr>
            <p:ph type="body" idx="1"/>
          </p:nvPr>
        </p:nvSpPr>
        <p:spPr>
          <a:xfrm>
            <a:off x="0" y="1524000"/>
            <a:ext cx="9144000" cy="4343400"/>
          </a:xfrm>
        </p:spPr>
        <p:txBody>
          <a:bodyPr/>
          <a:lstStyle/>
          <a:p>
            <a:pPr eaLnBrk="1" hangingPunct="1"/>
            <a:endParaRPr lang="en-US" sz="1000" smtClean="0"/>
          </a:p>
          <a:p>
            <a:pPr eaLnBrk="1" hangingPunct="1"/>
            <a:r>
              <a:rPr lang="en-US" smtClean="0"/>
              <a:t>Similar to breadth-first search</a:t>
            </a:r>
          </a:p>
          <a:p>
            <a:pPr lvl="1" eaLnBrk="1" hangingPunct="1"/>
            <a:r>
              <a:rPr lang="en-US" smtClean="0"/>
              <a:t>Grow a tree gradually, advancing from vertices taken from a queue</a:t>
            </a:r>
          </a:p>
          <a:p>
            <a:pPr lvl="1" eaLnBrk="1" hangingPunct="1"/>
            <a:endParaRPr lang="en-US" sz="1100" smtClean="0"/>
          </a:p>
          <a:p>
            <a:pPr eaLnBrk="1" hangingPunct="1"/>
            <a:r>
              <a:rPr lang="en-US" smtClean="0">
                <a:solidFill>
                  <a:schemeClr val="tx2"/>
                </a:solidFill>
              </a:rPr>
              <a:t>Also similar to Prim’s algorithm for MST</a:t>
            </a:r>
          </a:p>
          <a:p>
            <a:pPr lvl="1" eaLnBrk="1" hangingPunct="1"/>
            <a:r>
              <a:rPr lang="en-US" smtClean="0">
                <a:solidFill>
                  <a:schemeClr val="tx2"/>
                </a:solidFill>
              </a:rPr>
              <a:t>Use a priority queue keyed on d[v]</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609600" y="501650"/>
            <a:ext cx="4921250" cy="641350"/>
          </a:xfrm>
          <a:prstGeom prst="rect">
            <a:avLst/>
          </a:prstGeom>
          <a:noFill/>
          <a:ln w="9525">
            <a:noFill/>
            <a:miter lim="800000"/>
            <a:headEnd/>
            <a:tailEnd/>
          </a:ln>
        </p:spPr>
        <p:txBody>
          <a:bodyPr>
            <a:spAutoFit/>
          </a:bodyPr>
          <a:lstStyle/>
          <a:p>
            <a:r>
              <a:rPr lang="en-US" sz="3600" b="1" i="1">
                <a:solidFill>
                  <a:srgbClr val="063DE8"/>
                </a:solidFill>
                <a:latin typeface="Times New Roman" pitchFamily="18" charset="0"/>
              </a:rPr>
              <a:t>Dijkstra’s Algorithm</a:t>
            </a:r>
            <a:endParaRPr lang="en-US" altLang="zh-TW" sz="3600" b="1" i="1">
              <a:solidFill>
                <a:srgbClr val="063DE8"/>
              </a:solidFill>
              <a:latin typeface="Times New Roman" pitchFamily="18" charset="0"/>
              <a:ea typeface="新細明體" pitchFamily="2" charset="-120"/>
            </a:endParaRPr>
          </a:p>
        </p:txBody>
      </p:sp>
      <p:sp>
        <p:nvSpPr>
          <p:cNvPr id="16387" name="Text Box 3"/>
          <p:cNvSpPr txBox="1">
            <a:spLocks noChangeArrowheads="1"/>
          </p:cNvSpPr>
          <p:nvPr/>
        </p:nvSpPr>
        <p:spPr bwMode="auto">
          <a:xfrm>
            <a:off x="533400" y="1752600"/>
            <a:ext cx="7788275" cy="1187450"/>
          </a:xfrm>
          <a:prstGeom prst="rect">
            <a:avLst/>
          </a:prstGeom>
          <a:noFill/>
          <a:ln w="9525">
            <a:noFill/>
            <a:miter lim="800000"/>
            <a:headEnd/>
            <a:tailEnd/>
          </a:ln>
        </p:spPr>
        <p:txBody>
          <a:bodyPr>
            <a:spAutoFit/>
          </a:bodyPr>
          <a:lstStyle/>
          <a:p>
            <a:r>
              <a:rPr kumimoji="1" lang="en-US" altLang="zh-TW" sz="2400" b="1">
                <a:latin typeface="Times New Roman" pitchFamily="18" charset="0"/>
                <a:ea typeface="新細明體" pitchFamily="2" charset="-120"/>
              </a:rPr>
              <a:t>The idea is to visit the nodes in order of their closeness to </a:t>
            </a:r>
            <a:r>
              <a:rPr kumimoji="1" lang="en-US" altLang="zh-TW" sz="2400" b="1" i="1">
                <a:latin typeface="Times New Roman" pitchFamily="18" charset="0"/>
                <a:ea typeface="新細明體" pitchFamily="2" charset="-120"/>
              </a:rPr>
              <a:t>A</a:t>
            </a:r>
            <a:r>
              <a:rPr kumimoji="1" lang="en-US" altLang="zh-TW" sz="2400">
                <a:latin typeface="Times New Roman" pitchFamily="18" charset="0"/>
                <a:ea typeface="新細明體" pitchFamily="2" charset="-120"/>
              </a:rPr>
              <a:t>; visit A first, then visit the closest node to A, then the next closest node to A, and so on.</a:t>
            </a:r>
          </a:p>
        </p:txBody>
      </p:sp>
      <p:sp>
        <p:nvSpPr>
          <p:cNvPr id="16388" name="Text Box 4"/>
          <p:cNvSpPr txBox="1">
            <a:spLocks noChangeArrowheads="1"/>
          </p:cNvSpPr>
          <p:nvPr/>
        </p:nvSpPr>
        <p:spPr bwMode="auto">
          <a:xfrm>
            <a:off x="762000" y="3276600"/>
            <a:ext cx="7788275" cy="1917700"/>
          </a:xfrm>
          <a:prstGeom prst="rect">
            <a:avLst/>
          </a:prstGeom>
          <a:noFill/>
          <a:ln w="9525">
            <a:noFill/>
            <a:miter lim="800000"/>
            <a:headEnd/>
            <a:tailEnd/>
          </a:ln>
        </p:spPr>
        <p:txBody>
          <a:bodyPr>
            <a:spAutoFit/>
          </a:bodyPr>
          <a:lstStyle/>
          <a:p>
            <a:r>
              <a:rPr kumimoji="1" lang="en-US" altLang="zh-TW" sz="2400">
                <a:latin typeface="Times New Roman" pitchFamily="18" charset="0"/>
                <a:ea typeface="新細明體" pitchFamily="2" charset="-120"/>
              </a:rPr>
              <a:t>The closest node to </a:t>
            </a:r>
            <a:r>
              <a:rPr kumimoji="1" lang="en-US" altLang="zh-TW" sz="2400" i="1">
                <a:latin typeface="Times New Roman" pitchFamily="18" charset="0"/>
                <a:ea typeface="新細明體" pitchFamily="2" charset="-120"/>
              </a:rPr>
              <a:t>A</a:t>
            </a:r>
            <a:r>
              <a:rPr kumimoji="1" lang="en-US" altLang="zh-TW" sz="2400">
                <a:latin typeface="Times New Roman" pitchFamily="18" charset="0"/>
                <a:ea typeface="新細明體" pitchFamily="2" charset="-120"/>
              </a:rPr>
              <a:t>, say </a:t>
            </a:r>
            <a:r>
              <a:rPr kumimoji="1" lang="en-US" altLang="zh-TW" sz="2400" i="1">
                <a:latin typeface="Times New Roman" pitchFamily="18" charset="0"/>
                <a:ea typeface="新細明體" pitchFamily="2" charset="-120"/>
              </a:rPr>
              <a:t>X</a:t>
            </a:r>
            <a:r>
              <a:rPr kumimoji="1" lang="en-US" altLang="zh-TW" sz="2400">
                <a:latin typeface="Times New Roman" pitchFamily="18" charset="0"/>
                <a:ea typeface="新細明體" pitchFamily="2" charset="-120"/>
              </a:rPr>
              <a:t>, must be adjacent to </a:t>
            </a:r>
            <a:r>
              <a:rPr kumimoji="1" lang="en-US" altLang="zh-TW" sz="2400" i="1">
                <a:latin typeface="Times New Roman" pitchFamily="18" charset="0"/>
                <a:ea typeface="新細明體" pitchFamily="2" charset="-120"/>
              </a:rPr>
              <a:t>A</a:t>
            </a:r>
            <a:r>
              <a:rPr kumimoji="1" lang="en-US" altLang="zh-TW" sz="2400">
                <a:latin typeface="Times New Roman" pitchFamily="18" charset="0"/>
                <a:ea typeface="新細明體" pitchFamily="2" charset="-120"/>
              </a:rPr>
              <a:t> and the next closest node, say </a:t>
            </a:r>
            <a:r>
              <a:rPr kumimoji="1" lang="en-US" altLang="zh-TW" sz="2400" i="1">
                <a:latin typeface="Times New Roman" pitchFamily="18" charset="0"/>
                <a:ea typeface="新細明體" pitchFamily="2" charset="-120"/>
              </a:rPr>
              <a:t>Y</a:t>
            </a:r>
            <a:r>
              <a:rPr kumimoji="1" lang="en-US" altLang="zh-TW" sz="2400">
                <a:latin typeface="Times New Roman" pitchFamily="18" charset="0"/>
                <a:ea typeface="新細明體" pitchFamily="2" charset="-120"/>
              </a:rPr>
              <a:t>, must be either adjacent to </a:t>
            </a:r>
            <a:r>
              <a:rPr kumimoji="1" lang="en-US" altLang="zh-TW" sz="2400" i="1">
                <a:latin typeface="Times New Roman" pitchFamily="18" charset="0"/>
                <a:ea typeface="新細明體" pitchFamily="2" charset="-120"/>
              </a:rPr>
              <a:t>A</a:t>
            </a:r>
            <a:r>
              <a:rPr kumimoji="1" lang="en-US" altLang="zh-TW" sz="2400">
                <a:latin typeface="Times New Roman" pitchFamily="18" charset="0"/>
                <a:ea typeface="新細明體" pitchFamily="2" charset="-120"/>
              </a:rPr>
              <a:t> or </a:t>
            </a:r>
            <a:r>
              <a:rPr kumimoji="1" lang="en-US" altLang="zh-TW" sz="2400" i="1">
                <a:latin typeface="Times New Roman" pitchFamily="18" charset="0"/>
                <a:ea typeface="新細明體" pitchFamily="2" charset="-120"/>
              </a:rPr>
              <a:t>X</a:t>
            </a:r>
            <a:r>
              <a:rPr kumimoji="1" lang="en-US" altLang="zh-TW" sz="2400">
                <a:latin typeface="Times New Roman" pitchFamily="18" charset="0"/>
                <a:ea typeface="新細明體" pitchFamily="2" charset="-120"/>
              </a:rPr>
              <a:t>. The third closest node to A must be either adjacent to </a:t>
            </a:r>
            <a:r>
              <a:rPr kumimoji="1" lang="en-US" altLang="zh-TW" sz="2400" i="1">
                <a:latin typeface="Times New Roman" pitchFamily="18" charset="0"/>
                <a:ea typeface="新細明體" pitchFamily="2" charset="-120"/>
              </a:rPr>
              <a:t>A</a:t>
            </a:r>
            <a:r>
              <a:rPr kumimoji="1" lang="en-US" altLang="zh-TW" sz="2400">
                <a:latin typeface="Times New Roman" pitchFamily="18" charset="0"/>
                <a:ea typeface="新細明體" pitchFamily="2" charset="-120"/>
              </a:rPr>
              <a:t> or </a:t>
            </a:r>
            <a:r>
              <a:rPr kumimoji="1" lang="en-US" altLang="zh-TW" sz="2400" i="1">
                <a:latin typeface="Times New Roman" pitchFamily="18" charset="0"/>
                <a:ea typeface="新細明體" pitchFamily="2" charset="-120"/>
              </a:rPr>
              <a:t>X</a:t>
            </a:r>
            <a:r>
              <a:rPr kumimoji="1" lang="en-US" altLang="zh-TW" sz="2400">
                <a:latin typeface="Times New Roman" pitchFamily="18" charset="0"/>
                <a:ea typeface="新細明體" pitchFamily="2" charset="-120"/>
              </a:rPr>
              <a:t> or </a:t>
            </a:r>
            <a:r>
              <a:rPr kumimoji="1" lang="en-US" altLang="zh-TW" sz="2400" i="1">
                <a:latin typeface="Times New Roman" pitchFamily="18" charset="0"/>
                <a:ea typeface="新細明體" pitchFamily="2" charset="-120"/>
              </a:rPr>
              <a:t>Y</a:t>
            </a:r>
            <a:r>
              <a:rPr kumimoji="1" lang="en-US" altLang="zh-TW" sz="2400">
                <a:latin typeface="Times New Roman" pitchFamily="18" charset="0"/>
                <a:ea typeface="新細明體" pitchFamily="2" charset="-120"/>
              </a:rPr>
              <a:t>, and so on. (Otherwise, this node is closer to </a:t>
            </a:r>
            <a:r>
              <a:rPr kumimoji="1" lang="en-US" altLang="zh-TW" sz="2400" i="1">
                <a:latin typeface="Times New Roman" pitchFamily="18" charset="0"/>
                <a:ea typeface="新細明體" pitchFamily="2" charset="-120"/>
              </a:rPr>
              <a:t>A</a:t>
            </a:r>
            <a:r>
              <a:rPr kumimoji="1" lang="en-US" altLang="zh-TW" sz="2400">
                <a:latin typeface="Times New Roman" pitchFamily="18" charset="0"/>
                <a:ea typeface="新細明體" pitchFamily="2" charset="-120"/>
              </a:rPr>
              <a:t> than the third closest node.)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762000" y="1295400"/>
            <a:ext cx="7788275" cy="1187450"/>
          </a:xfrm>
          <a:prstGeom prst="rect">
            <a:avLst/>
          </a:prstGeom>
          <a:noFill/>
          <a:ln w="9525">
            <a:noFill/>
            <a:miter lim="800000"/>
            <a:headEnd/>
            <a:tailEnd/>
          </a:ln>
        </p:spPr>
        <p:txBody>
          <a:bodyPr>
            <a:spAutoFit/>
          </a:bodyPr>
          <a:lstStyle/>
          <a:p>
            <a:r>
              <a:rPr kumimoji="1" lang="en-US" altLang="zh-TW" sz="2400">
                <a:latin typeface="Times New Roman" pitchFamily="18" charset="0"/>
                <a:ea typeface="新細明體" pitchFamily="2" charset="-120"/>
              </a:rPr>
              <a:t>The next node to be visited must be adjacent to some visited node. We call the set of unvisited nodes that are adjacent to an already visited node the </a:t>
            </a:r>
            <a:r>
              <a:rPr kumimoji="1" lang="en-US" altLang="zh-TW" sz="2400" b="1">
                <a:latin typeface="Times New Roman" pitchFamily="18" charset="0"/>
                <a:ea typeface="新細明體" pitchFamily="2" charset="-120"/>
              </a:rPr>
              <a:t>fringe</a:t>
            </a:r>
            <a:r>
              <a:rPr kumimoji="1" lang="en-US" altLang="zh-TW" sz="2400">
                <a:latin typeface="Times New Roman" pitchFamily="18" charset="0"/>
                <a:ea typeface="新細明體" pitchFamily="2" charset="-120"/>
              </a:rPr>
              <a:t>.</a:t>
            </a:r>
          </a:p>
        </p:txBody>
      </p:sp>
      <p:sp>
        <p:nvSpPr>
          <p:cNvPr id="17411" name="Text Box 3"/>
          <p:cNvSpPr txBox="1">
            <a:spLocks noChangeArrowheads="1"/>
          </p:cNvSpPr>
          <p:nvPr/>
        </p:nvSpPr>
        <p:spPr bwMode="auto">
          <a:xfrm>
            <a:off x="685800" y="2743200"/>
            <a:ext cx="7712075" cy="1552575"/>
          </a:xfrm>
          <a:prstGeom prst="rect">
            <a:avLst/>
          </a:prstGeom>
          <a:noFill/>
          <a:ln w="9525">
            <a:noFill/>
            <a:miter lim="800000"/>
            <a:headEnd/>
            <a:tailEnd/>
          </a:ln>
        </p:spPr>
        <p:txBody>
          <a:bodyPr>
            <a:spAutoFit/>
          </a:bodyPr>
          <a:lstStyle/>
          <a:p>
            <a:r>
              <a:rPr kumimoji="1" lang="en-US" altLang="zh-TW" sz="2400">
                <a:latin typeface="Times New Roman" pitchFamily="18" charset="0"/>
                <a:ea typeface="新細明體" pitchFamily="2" charset="-120"/>
              </a:rPr>
              <a:t>The algorithm then selects the node from the fringe closest to A, say B, then visits B and updates the fringe to include the nodes that are adjacent to B. This step is repeated until all the nodes of the graph have been visited and the fringe is empty.</a:t>
            </a:r>
          </a:p>
        </p:txBody>
      </p:sp>
      <p:sp>
        <p:nvSpPr>
          <p:cNvPr id="17412" name="Text Box 4"/>
          <p:cNvSpPr txBox="1">
            <a:spLocks noChangeArrowheads="1"/>
          </p:cNvSpPr>
          <p:nvPr/>
        </p:nvSpPr>
        <p:spPr bwMode="auto">
          <a:xfrm>
            <a:off x="609600" y="501650"/>
            <a:ext cx="4921250" cy="641350"/>
          </a:xfrm>
          <a:prstGeom prst="rect">
            <a:avLst/>
          </a:prstGeom>
          <a:noFill/>
          <a:ln w="9525">
            <a:noFill/>
            <a:miter lim="800000"/>
            <a:headEnd/>
            <a:tailEnd/>
          </a:ln>
        </p:spPr>
        <p:txBody>
          <a:bodyPr>
            <a:spAutoFit/>
          </a:bodyPr>
          <a:lstStyle/>
          <a:p>
            <a:r>
              <a:rPr lang="en-US" sz="3600" b="1" i="1">
                <a:solidFill>
                  <a:srgbClr val="063DE8"/>
                </a:solidFill>
                <a:latin typeface="Times New Roman" pitchFamily="18" charset="0"/>
              </a:rPr>
              <a:t>Dijkstra’s Algorithm</a:t>
            </a:r>
            <a:endParaRPr lang="en-US" altLang="zh-TW" sz="3600" b="1" i="1">
              <a:solidFill>
                <a:srgbClr val="063DE8"/>
              </a:solidFill>
              <a:latin typeface="Times New Roman" pitchFamily="18" charset="0"/>
              <a:ea typeface="新細明體" pitchFamily="2" charset="-12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76200"/>
            <a:ext cx="8229600" cy="1143000"/>
          </a:xfrm>
        </p:spPr>
        <p:txBody>
          <a:bodyPr/>
          <a:lstStyle/>
          <a:p>
            <a:pPr eaLnBrk="1" hangingPunct="1"/>
            <a:r>
              <a:rPr lang="en-US" sz="2900" smtClean="0"/>
              <a:t>Graph Definitions: Connectedness</a:t>
            </a:r>
          </a:p>
        </p:txBody>
      </p:sp>
      <p:sp>
        <p:nvSpPr>
          <p:cNvPr id="8195" name="Rectangle 3"/>
          <p:cNvSpPr>
            <a:spLocks noGrp="1" noChangeArrowheads="1"/>
          </p:cNvSpPr>
          <p:nvPr>
            <p:ph type="body" idx="1"/>
          </p:nvPr>
        </p:nvSpPr>
        <p:spPr>
          <a:xfrm>
            <a:off x="228600" y="1066800"/>
            <a:ext cx="8610600" cy="3048000"/>
          </a:xfrm>
        </p:spPr>
        <p:txBody>
          <a:bodyPr/>
          <a:lstStyle/>
          <a:p>
            <a:pPr eaLnBrk="1" hangingPunct="1">
              <a:lnSpc>
                <a:spcPct val="90000"/>
              </a:lnSpc>
            </a:pPr>
            <a:r>
              <a:rPr lang="en-US" sz="2000" smtClean="0"/>
              <a:t>A graph is said to be </a:t>
            </a:r>
            <a:r>
              <a:rPr lang="en-US" sz="2000" i="1" smtClean="0"/>
              <a:t>connected</a:t>
            </a:r>
            <a:r>
              <a:rPr lang="en-US" sz="2000" smtClean="0"/>
              <a:t> if there is a path from every vertex to every other vertex</a:t>
            </a:r>
          </a:p>
          <a:p>
            <a:pPr eaLnBrk="1" hangingPunct="1">
              <a:lnSpc>
                <a:spcPct val="90000"/>
              </a:lnSpc>
            </a:pPr>
            <a:r>
              <a:rPr lang="en-US" sz="2000" smtClean="0"/>
              <a:t>A connected graph is </a:t>
            </a:r>
            <a:r>
              <a:rPr lang="en-US" sz="2000" i="1" smtClean="0"/>
              <a:t>strongly connected</a:t>
            </a:r>
            <a:r>
              <a:rPr lang="en-US" sz="2000" smtClean="0"/>
              <a:t> if it is a connected graph as well as a directed graph</a:t>
            </a:r>
          </a:p>
          <a:p>
            <a:pPr eaLnBrk="1" hangingPunct="1">
              <a:lnSpc>
                <a:spcPct val="90000"/>
              </a:lnSpc>
            </a:pPr>
            <a:r>
              <a:rPr lang="en-US" sz="2000" smtClean="0"/>
              <a:t>A connected graph is </a:t>
            </a:r>
            <a:r>
              <a:rPr lang="en-US" sz="2000" i="1" smtClean="0"/>
              <a:t>weakly connected</a:t>
            </a:r>
            <a:r>
              <a:rPr lang="en-US" sz="2000" smtClean="0"/>
              <a:t>  if it is </a:t>
            </a:r>
          </a:p>
          <a:p>
            <a:pPr lvl="1" eaLnBrk="1" hangingPunct="1">
              <a:lnSpc>
                <a:spcPct val="90000"/>
              </a:lnSpc>
            </a:pPr>
            <a:r>
              <a:rPr lang="en-US" sz="1900" smtClean="0"/>
              <a:t>a directed graph that is not strongly connected, but,</a:t>
            </a:r>
          </a:p>
          <a:p>
            <a:pPr lvl="1" eaLnBrk="1" hangingPunct="1">
              <a:lnSpc>
                <a:spcPct val="90000"/>
              </a:lnSpc>
            </a:pPr>
            <a:r>
              <a:rPr lang="en-US" sz="1900" smtClean="0"/>
              <a:t>the underlying undirected graph is connected</a:t>
            </a:r>
          </a:p>
        </p:txBody>
      </p:sp>
      <p:grpSp>
        <p:nvGrpSpPr>
          <p:cNvPr id="2" name="Group 4"/>
          <p:cNvGrpSpPr>
            <a:grpSpLocks/>
          </p:cNvGrpSpPr>
          <p:nvPr/>
        </p:nvGrpSpPr>
        <p:grpSpPr bwMode="auto">
          <a:xfrm>
            <a:off x="533400" y="4038600"/>
            <a:ext cx="2438400" cy="2371725"/>
            <a:chOff x="528" y="1536"/>
            <a:chExt cx="1536" cy="1590"/>
          </a:xfrm>
        </p:grpSpPr>
        <p:grpSp>
          <p:nvGrpSpPr>
            <p:cNvPr id="3" name="Group 5"/>
            <p:cNvGrpSpPr>
              <a:grpSpLocks/>
            </p:cNvGrpSpPr>
            <p:nvPr/>
          </p:nvGrpSpPr>
          <p:grpSpPr bwMode="auto">
            <a:xfrm>
              <a:off x="576" y="1824"/>
              <a:ext cx="240" cy="246"/>
              <a:chOff x="1584" y="2208"/>
              <a:chExt cx="240" cy="246"/>
            </a:xfrm>
          </p:grpSpPr>
          <p:sp>
            <p:nvSpPr>
              <p:cNvPr id="8243" name="Oval 6"/>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8244" name="Text Box 7"/>
              <p:cNvSpPr txBox="1">
                <a:spLocks noChangeArrowheads="1"/>
              </p:cNvSpPr>
              <p:nvPr/>
            </p:nvSpPr>
            <p:spPr bwMode="auto">
              <a:xfrm>
                <a:off x="1632" y="2208"/>
                <a:ext cx="192" cy="246"/>
              </a:xfrm>
              <a:prstGeom prst="rect">
                <a:avLst/>
              </a:prstGeom>
              <a:noFill/>
              <a:ln w="9525">
                <a:noFill/>
                <a:miter lim="800000"/>
                <a:headEnd/>
                <a:tailEnd/>
              </a:ln>
            </p:spPr>
            <p:txBody>
              <a:bodyPr>
                <a:spAutoFit/>
              </a:bodyPr>
              <a:lstStyle/>
              <a:p>
                <a:r>
                  <a:rPr lang="en-US">
                    <a:latin typeface="Times New Roman" pitchFamily="18" charset="0"/>
                  </a:rPr>
                  <a:t>1</a:t>
                </a:r>
              </a:p>
            </p:txBody>
          </p:sp>
        </p:grpSp>
        <p:grpSp>
          <p:nvGrpSpPr>
            <p:cNvPr id="4" name="Group 8"/>
            <p:cNvGrpSpPr>
              <a:grpSpLocks/>
            </p:cNvGrpSpPr>
            <p:nvPr/>
          </p:nvGrpSpPr>
          <p:grpSpPr bwMode="auto">
            <a:xfrm>
              <a:off x="1200" y="1536"/>
              <a:ext cx="240" cy="245"/>
              <a:chOff x="1584" y="2208"/>
              <a:chExt cx="240" cy="245"/>
            </a:xfrm>
          </p:grpSpPr>
          <p:sp>
            <p:nvSpPr>
              <p:cNvPr id="8241" name="Oval 9"/>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8242" name="Text Box 10"/>
              <p:cNvSpPr txBox="1">
                <a:spLocks noChangeArrowheads="1"/>
              </p:cNvSpPr>
              <p:nvPr/>
            </p:nvSpPr>
            <p:spPr bwMode="auto">
              <a:xfrm>
                <a:off x="1632" y="2208"/>
                <a:ext cx="192" cy="245"/>
              </a:xfrm>
              <a:prstGeom prst="rect">
                <a:avLst/>
              </a:prstGeom>
              <a:noFill/>
              <a:ln w="9525">
                <a:noFill/>
                <a:miter lim="800000"/>
                <a:headEnd/>
                <a:tailEnd/>
              </a:ln>
            </p:spPr>
            <p:txBody>
              <a:bodyPr>
                <a:spAutoFit/>
              </a:bodyPr>
              <a:lstStyle/>
              <a:p>
                <a:r>
                  <a:rPr lang="en-US">
                    <a:latin typeface="Times New Roman" pitchFamily="18" charset="0"/>
                  </a:rPr>
                  <a:t>2</a:t>
                </a:r>
              </a:p>
            </p:txBody>
          </p:sp>
        </p:grpSp>
        <p:grpSp>
          <p:nvGrpSpPr>
            <p:cNvPr id="5" name="Group 11"/>
            <p:cNvGrpSpPr>
              <a:grpSpLocks/>
            </p:cNvGrpSpPr>
            <p:nvPr/>
          </p:nvGrpSpPr>
          <p:grpSpPr bwMode="auto">
            <a:xfrm>
              <a:off x="1248" y="2880"/>
              <a:ext cx="240" cy="246"/>
              <a:chOff x="1584" y="2208"/>
              <a:chExt cx="240" cy="246"/>
            </a:xfrm>
          </p:grpSpPr>
          <p:sp>
            <p:nvSpPr>
              <p:cNvPr id="8239" name="Oval 12"/>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8240" name="Text Box 13"/>
              <p:cNvSpPr txBox="1">
                <a:spLocks noChangeArrowheads="1"/>
              </p:cNvSpPr>
              <p:nvPr/>
            </p:nvSpPr>
            <p:spPr bwMode="auto">
              <a:xfrm>
                <a:off x="1632" y="2208"/>
                <a:ext cx="192" cy="246"/>
              </a:xfrm>
              <a:prstGeom prst="rect">
                <a:avLst/>
              </a:prstGeom>
              <a:noFill/>
              <a:ln w="9525">
                <a:noFill/>
                <a:miter lim="800000"/>
                <a:headEnd/>
                <a:tailEnd/>
              </a:ln>
            </p:spPr>
            <p:txBody>
              <a:bodyPr>
                <a:spAutoFit/>
              </a:bodyPr>
              <a:lstStyle/>
              <a:p>
                <a:r>
                  <a:rPr lang="en-US">
                    <a:latin typeface="Times New Roman" pitchFamily="18" charset="0"/>
                  </a:rPr>
                  <a:t>5</a:t>
                </a:r>
              </a:p>
            </p:txBody>
          </p:sp>
        </p:grpSp>
        <p:grpSp>
          <p:nvGrpSpPr>
            <p:cNvPr id="6" name="Group 14"/>
            <p:cNvGrpSpPr>
              <a:grpSpLocks/>
            </p:cNvGrpSpPr>
            <p:nvPr/>
          </p:nvGrpSpPr>
          <p:grpSpPr bwMode="auto">
            <a:xfrm>
              <a:off x="528" y="2496"/>
              <a:ext cx="240" cy="246"/>
              <a:chOff x="1584" y="2208"/>
              <a:chExt cx="240" cy="246"/>
            </a:xfrm>
          </p:grpSpPr>
          <p:sp>
            <p:nvSpPr>
              <p:cNvPr id="8237" name="Oval 15"/>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8238" name="Text Box 16"/>
              <p:cNvSpPr txBox="1">
                <a:spLocks noChangeArrowheads="1"/>
              </p:cNvSpPr>
              <p:nvPr/>
            </p:nvSpPr>
            <p:spPr bwMode="auto">
              <a:xfrm>
                <a:off x="1632" y="2208"/>
                <a:ext cx="192" cy="246"/>
              </a:xfrm>
              <a:prstGeom prst="rect">
                <a:avLst/>
              </a:prstGeom>
              <a:noFill/>
              <a:ln w="9525">
                <a:noFill/>
                <a:miter lim="800000"/>
                <a:headEnd/>
                <a:tailEnd/>
              </a:ln>
            </p:spPr>
            <p:txBody>
              <a:bodyPr>
                <a:spAutoFit/>
              </a:bodyPr>
              <a:lstStyle/>
              <a:p>
                <a:r>
                  <a:rPr lang="en-US">
                    <a:latin typeface="Times New Roman" pitchFamily="18" charset="0"/>
                  </a:rPr>
                  <a:t>6</a:t>
                </a:r>
              </a:p>
            </p:txBody>
          </p:sp>
        </p:grpSp>
        <p:grpSp>
          <p:nvGrpSpPr>
            <p:cNvPr id="7" name="Group 17"/>
            <p:cNvGrpSpPr>
              <a:grpSpLocks/>
            </p:cNvGrpSpPr>
            <p:nvPr/>
          </p:nvGrpSpPr>
          <p:grpSpPr bwMode="auto">
            <a:xfrm>
              <a:off x="1824" y="2496"/>
              <a:ext cx="240" cy="246"/>
              <a:chOff x="1584" y="2208"/>
              <a:chExt cx="240" cy="246"/>
            </a:xfrm>
          </p:grpSpPr>
          <p:sp>
            <p:nvSpPr>
              <p:cNvPr id="8235" name="Oval 18"/>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8236" name="Text Box 19"/>
              <p:cNvSpPr txBox="1">
                <a:spLocks noChangeArrowheads="1"/>
              </p:cNvSpPr>
              <p:nvPr/>
            </p:nvSpPr>
            <p:spPr bwMode="auto">
              <a:xfrm>
                <a:off x="1632" y="2208"/>
                <a:ext cx="192" cy="246"/>
              </a:xfrm>
              <a:prstGeom prst="rect">
                <a:avLst/>
              </a:prstGeom>
              <a:noFill/>
              <a:ln w="9525">
                <a:noFill/>
                <a:miter lim="800000"/>
                <a:headEnd/>
                <a:tailEnd/>
              </a:ln>
            </p:spPr>
            <p:txBody>
              <a:bodyPr>
                <a:spAutoFit/>
              </a:bodyPr>
              <a:lstStyle/>
              <a:p>
                <a:r>
                  <a:rPr lang="en-US">
                    <a:latin typeface="Times New Roman" pitchFamily="18" charset="0"/>
                  </a:rPr>
                  <a:t>4</a:t>
                </a:r>
              </a:p>
            </p:txBody>
          </p:sp>
        </p:grpSp>
        <p:grpSp>
          <p:nvGrpSpPr>
            <p:cNvPr id="8" name="Group 20"/>
            <p:cNvGrpSpPr>
              <a:grpSpLocks/>
            </p:cNvGrpSpPr>
            <p:nvPr/>
          </p:nvGrpSpPr>
          <p:grpSpPr bwMode="auto">
            <a:xfrm>
              <a:off x="1824" y="1872"/>
              <a:ext cx="240" cy="246"/>
              <a:chOff x="1584" y="2208"/>
              <a:chExt cx="240" cy="246"/>
            </a:xfrm>
          </p:grpSpPr>
          <p:sp>
            <p:nvSpPr>
              <p:cNvPr id="8233" name="Oval 21"/>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8234" name="Text Box 22"/>
              <p:cNvSpPr txBox="1">
                <a:spLocks noChangeArrowheads="1"/>
              </p:cNvSpPr>
              <p:nvPr/>
            </p:nvSpPr>
            <p:spPr bwMode="auto">
              <a:xfrm>
                <a:off x="1632" y="2208"/>
                <a:ext cx="192" cy="246"/>
              </a:xfrm>
              <a:prstGeom prst="rect">
                <a:avLst/>
              </a:prstGeom>
              <a:noFill/>
              <a:ln w="9525">
                <a:noFill/>
                <a:miter lim="800000"/>
                <a:headEnd/>
                <a:tailEnd/>
              </a:ln>
            </p:spPr>
            <p:txBody>
              <a:bodyPr>
                <a:spAutoFit/>
              </a:bodyPr>
              <a:lstStyle/>
              <a:p>
                <a:r>
                  <a:rPr lang="en-US">
                    <a:latin typeface="Times New Roman" pitchFamily="18" charset="0"/>
                  </a:rPr>
                  <a:t>3</a:t>
                </a:r>
              </a:p>
            </p:txBody>
          </p:sp>
        </p:grpSp>
        <p:sp>
          <p:nvSpPr>
            <p:cNvPr id="8228" name="Line 23"/>
            <p:cNvSpPr>
              <a:spLocks noChangeShapeType="1"/>
            </p:cNvSpPr>
            <p:nvPr/>
          </p:nvSpPr>
          <p:spPr bwMode="auto">
            <a:xfrm flipV="1">
              <a:off x="816" y="1728"/>
              <a:ext cx="384" cy="192"/>
            </a:xfrm>
            <a:prstGeom prst="line">
              <a:avLst/>
            </a:prstGeom>
            <a:noFill/>
            <a:ln w="9525">
              <a:solidFill>
                <a:schemeClr val="tx1"/>
              </a:solidFill>
              <a:round/>
              <a:headEnd/>
              <a:tailEnd type="triangle" w="med" len="med"/>
            </a:ln>
          </p:spPr>
          <p:txBody>
            <a:bodyPr/>
            <a:lstStyle/>
            <a:p>
              <a:endParaRPr lang="en-GB"/>
            </a:p>
          </p:txBody>
        </p:sp>
        <p:sp>
          <p:nvSpPr>
            <p:cNvPr id="8229" name="Line 24"/>
            <p:cNvSpPr>
              <a:spLocks noChangeShapeType="1"/>
            </p:cNvSpPr>
            <p:nvPr/>
          </p:nvSpPr>
          <p:spPr bwMode="auto">
            <a:xfrm>
              <a:off x="1344" y="1824"/>
              <a:ext cx="0" cy="1056"/>
            </a:xfrm>
            <a:prstGeom prst="line">
              <a:avLst/>
            </a:prstGeom>
            <a:noFill/>
            <a:ln w="9525">
              <a:solidFill>
                <a:schemeClr val="tx1"/>
              </a:solidFill>
              <a:round/>
              <a:headEnd/>
              <a:tailEnd type="triangle" w="med" len="med"/>
            </a:ln>
          </p:spPr>
          <p:txBody>
            <a:bodyPr/>
            <a:lstStyle/>
            <a:p>
              <a:endParaRPr lang="en-GB"/>
            </a:p>
          </p:txBody>
        </p:sp>
        <p:sp>
          <p:nvSpPr>
            <p:cNvPr id="8230" name="Line 25"/>
            <p:cNvSpPr>
              <a:spLocks noChangeShapeType="1"/>
            </p:cNvSpPr>
            <p:nvPr/>
          </p:nvSpPr>
          <p:spPr bwMode="auto">
            <a:xfrm flipV="1">
              <a:off x="768" y="2064"/>
              <a:ext cx="1056" cy="528"/>
            </a:xfrm>
            <a:prstGeom prst="line">
              <a:avLst/>
            </a:prstGeom>
            <a:noFill/>
            <a:ln w="9525">
              <a:solidFill>
                <a:schemeClr val="tx1"/>
              </a:solidFill>
              <a:round/>
              <a:headEnd/>
              <a:tailEnd type="triangle" w="med" len="med"/>
            </a:ln>
          </p:spPr>
          <p:txBody>
            <a:bodyPr/>
            <a:lstStyle/>
            <a:p>
              <a:endParaRPr lang="en-GB"/>
            </a:p>
          </p:txBody>
        </p:sp>
        <p:sp>
          <p:nvSpPr>
            <p:cNvPr id="8231" name="Line 26"/>
            <p:cNvSpPr>
              <a:spLocks noChangeShapeType="1"/>
            </p:cNvSpPr>
            <p:nvPr/>
          </p:nvSpPr>
          <p:spPr bwMode="auto">
            <a:xfrm>
              <a:off x="768" y="2640"/>
              <a:ext cx="1056" cy="0"/>
            </a:xfrm>
            <a:prstGeom prst="line">
              <a:avLst/>
            </a:prstGeom>
            <a:noFill/>
            <a:ln w="9525">
              <a:solidFill>
                <a:schemeClr val="tx1"/>
              </a:solidFill>
              <a:round/>
              <a:headEnd/>
              <a:tailEnd type="triangle" w="med" len="med"/>
            </a:ln>
          </p:spPr>
          <p:txBody>
            <a:bodyPr/>
            <a:lstStyle/>
            <a:p>
              <a:endParaRPr lang="en-GB"/>
            </a:p>
          </p:txBody>
        </p:sp>
        <p:sp>
          <p:nvSpPr>
            <p:cNvPr id="8232" name="Line 27"/>
            <p:cNvSpPr>
              <a:spLocks noChangeShapeType="1"/>
            </p:cNvSpPr>
            <p:nvPr/>
          </p:nvSpPr>
          <p:spPr bwMode="auto">
            <a:xfrm flipH="1" flipV="1">
              <a:off x="720" y="2688"/>
              <a:ext cx="528" cy="288"/>
            </a:xfrm>
            <a:prstGeom prst="line">
              <a:avLst/>
            </a:prstGeom>
            <a:noFill/>
            <a:ln w="9525">
              <a:solidFill>
                <a:schemeClr val="tx1"/>
              </a:solidFill>
              <a:round/>
              <a:headEnd/>
              <a:tailEnd type="triangle" w="med" len="med"/>
            </a:ln>
          </p:spPr>
          <p:txBody>
            <a:bodyPr/>
            <a:lstStyle/>
            <a:p>
              <a:endParaRPr lang="en-GB"/>
            </a:p>
          </p:txBody>
        </p:sp>
      </p:grpSp>
      <p:grpSp>
        <p:nvGrpSpPr>
          <p:cNvPr id="9" name="Group 28"/>
          <p:cNvGrpSpPr>
            <a:grpSpLocks/>
          </p:cNvGrpSpPr>
          <p:nvPr/>
        </p:nvGrpSpPr>
        <p:grpSpPr bwMode="auto">
          <a:xfrm>
            <a:off x="6629400" y="3810000"/>
            <a:ext cx="2438400" cy="2514600"/>
            <a:chOff x="2976" y="2352"/>
            <a:chExt cx="1536" cy="1584"/>
          </a:xfrm>
        </p:grpSpPr>
        <p:grpSp>
          <p:nvGrpSpPr>
            <p:cNvPr id="10" name="Group 29"/>
            <p:cNvGrpSpPr>
              <a:grpSpLocks/>
            </p:cNvGrpSpPr>
            <p:nvPr/>
          </p:nvGrpSpPr>
          <p:grpSpPr bwMode="auto">
            <a:xfrm>
              <a:off x="3024" y="2640"/>
              <a:ext cx="240" cy="240"/>
              <a:chOff x="1584" y="2208"/>
              <a:chExt cx="240" cy="240"/>
            </a:xfrm>
          </p:grpSpPr>
          <p:sp>
            <p:nvSpPr>
              <p:cNvPr id="8220" name="Oval 30"/>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8221" name="Text Box 31"/>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1</a:t>
                </a:r>
              </a:p>
            </p:txBody>
          </p:sp>
        </p:grpSp>
        <p:grpSp>
          <p:nvGrpSpPr>
            <p:cNvPr id="11" name="Group 32"/>
            <p:cNvGrpSpPr>
              <a:grpSpLocks/>
            </p:cNvGrpSpPr>
            <p:nvPr/>
          </p:nvGrpSpPr>
          <p:grpSpPr bwMode="auto">
            <a:xfrm>
              <a:off x="3648" y="2352"/>
              <a:ext cx="240" cy="240"/>
              <a:chOff x="1584" y="2208"/>
              <a:chExt cx="240" cy="240"/>
            </a:xfrm>
          </p:grpSpPr>
          <p:sp>
            <p:nvSpPr>
              <p:cNvPr id="8218" name="Oval 33"/>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8219" name="Text Box 34"/>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2</a:t>
                </a:r>
              </a:p>
            </p:txBody>
          </p:sp>
        </p:grpSp>
        <p:grpSp>
          <p:nvGrpSpPr>
            <p:cNvPr id="12" name="Group 35"/>
            <p:cNvGrpSpPr>
              <a:grpSpLocks/>
            </p:cNvGrpSpPr>
            <p:nvPr/>
          </p:nvGrpSpPr>
          <p:grpSpPr bwMode="auto">
            <a:xfrm>
              <a:off x="3696" y="3696"/>
              <a:ext cx="240" cy="240"/>
              <a:chOff x="1584" y="2208"/>
              <a:chExt cx="240" cy="240"/>
            </a:xfrm>
          </p:grpSpPr>
          <p:sp>
            <p:nvSpPr>
              <p:cNvPr id="8216" name="Oval 36"/>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8217" name="Text Box 37"/>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5</a:t>
                </a:r>
              </a:p>
            </p:txBody>
          </p:sp>
        </p:grpSp>
        <p:grpSp>
          <p:nvGrpSpPr>
            <p:cNvPr id="13" name="Group 38"/>
            <p:cNvGrpSpPr>
              <a:grpSpLocks/>
            </p:cNvGrpSpPr>
            <p:nvPr/>
          </p:nvGrpSpPr>
          <p:grpSpPr bwMode="auto">
            <a:xfrm>
              <a:off x="2976" y="3312"/>
              <a:ext cx="240" cy="240"/>
              <a:chOff x="1584" y="2208"/>
              <a:chExt cx="240" cy="240"/>
            </a:xfrm>
          </p:grpSpPr>
          <p:sp>
            <p:nvSpPr>
              <p:cNvPr id="8214" name="Oval 39"/>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8215" name="Text Box 40"/>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6</a:t>
                </a:r>
              </a:p>
            </p:txBody>
          </p:sp>
        </p:grpSp>
        <p:grpSp>
          <p:nvGrpSpPr>
            <p:cNvPr id="14" name="Group 41"/>
            <p:cNvGrpSpPr>
              <a:grpSpLocks/>
            </p:cNvGrpSpPr>
            <p:nvPr/>
          </p:nvGrpSpPr>
          <p:grpSpPr bwMode="auto">
            <a:xfrm>
              <a:off x="4272" y="3312"/>
              <a:ext cx="240" cy="240"/>
              <a:chOff x="1584" y="2208"/>
              <a:chExt cx="240" cy="240"/>
            </a:xfrm>
          </p:grpSpPr>
          <p:sp>
            <p:nvSpPr>
              <p:cNvPr id="8212" name="Oval 42"/>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8213" name="Text Box 43"/>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4</a:t>
                </a:r>
              </a:p>
            </p:txBody>
          </p:sp>
        </p:grpSp>
        <p:grpSp>
          <p:nvGrpSpPr>
            <p:cNvPr id="15" name="Group 44"/>
            <p:cNvGrpSpPr>
              <a:grpSpLocks/>
            </p:cNvGrpSpPr>
            <p:nvPr/>
          </p:nvGrpSpPr>
          <p:grpSpPr bwMode="auto">
            <a:xfrm>
              <a:off x="4272" y="2688"/>
              <a:ext cx="240" cy="240"/>
              <a:chOff x="1584" y="2208"/>
              <a:chExt cx="240" cy="240"/>
            </a:xfrm>
          </p:grpSpPr>
          <p:sp>
            <p:nvSpPr>
              <p:cNvPr id="8210" name="Oval 45"/>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8211" name="Text Box 46"/>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3</a:t>
                </a:r>
              </a:p>
            </p:txBody>
          </p:sp>
        </p:grpSp>
        <p:sp>
          <p:nvSpPr>
            <p:cNvPr id="8205" name="Line 47"/>
            <p:cNvSpPr>
              <a:spLocks noChangeShapeType="1"/>
            </p:cNvSpPr>
            <p:nvPr/>
          </p:nvSpPr>
          <p:spPr bwMode="auto">
            <a:xfrm flipV="1">
              <a:off x="3264" y="2544"/>
              <a:ext cx="384" cy="192"/>
            </a:xfrm>
            <a:prstGeom prst="line">
              <a:avLst/>
            </a:prstGeom>
            <a:noFill/>
            <a:ln w="9525">
              <a:solidFill>
                <a:schemeClr val="tx1"/>
              </a:solidFill>
              <a:round/>
              <a:headEnd/>
              <a:tailEnd type="triangle" w="med" len="med"/>
            </a:ln>
          </p:spPr>
          <p:txBody>
            <a:bodyPr/>
            <a:lstStyle/>
            <a:p>
              <a:endParaRPr lang="en-GB"/>
            </a:p>
          </p:txBody>
        </p:sp>
        <p:sp>
          <p:nvSpPr>
            <p:cNvPr id="8206" name="Line 48"/>
            <p:cNvSpPr>
              <a:spLocks noChangeShapeType="1"/>
            </p:cNvSpPr>
            <p:nvPr/>
          </p:nvSpPr>
          <p:spPr bwMode="auto">
            <a:xfrm>
              <a:off x="3792" y="2640"/>
              <a:ext cx="0" cy="1056"/>
            </a:xfrm>
            <a:prstGeom prst="line">
              <a:avLst/>
            </a:prstGeom>
            <a:noFill/>
            <a:ln w="9525">
              <a:solidFill>
                <a:schemeClr val="tx1"/>
              </a:solidFill>
              <a:round/>
              <a:headEnd/>
              <a:tailEnd type="triangle" w="med" len="med"/>
            </a:ln>
          </p:spPr>
          <p:txBody>
            <a:bodyPr/>
            <a:lstStyle/>
            <a:p>
              <a:endParaRPr lang="en-GB"/>
            </a:p>
          </p:txBody>
        </p:sp>
        <p:sp>
          <p:nvSpPr>
            <p:cNvPr id="8207" name="Line 49"/>
            <p:cNvSpPr>
              <a:spLocks noChangeShapeType="1"/>
            </p:cNvSpPr>
            <p:nvPr/>
          </p:nvSpPr>
          <p:spPr bwMode="auto">
            <a:xfrm flipV="1">
              <a:off x="3216" y="2880"/>
              <a:ext cx="1056" cy="528"/>
            </a:xfrm>
            <a:prstGeom prst="line">
              <a:avLst/>
            </a:prstGeom>
            <a:noFill/>
            <a:ln w="9525">
              <a:solidFill>
                <a:schemeClr val="tx1"/>
              </a:solidFill>
              <a:round/>
              <a:headEnd type="triangle" w="med" len="med"/>
              <a:tailEnd/>
            </a:ln>
          </p:spPr>
          <p:txBody>
            <a:bodyPr/>
            <a:lstStyle/>
            <a:p>
              <a:endParaRPr lang="en-GB"/>
            </a:p>
          </p:txBody>
        </p:sp>
        <p:sp>
          <p:nvSpPr>
            <p:cNvPr id="8208" name="Line 50"/>
            <p:cNvSpPr>
              <a:spLocks noChangeShapeType="1"/>
            </p:cNvSpPr>
            <p:nvPr/>
          </p:nvSpPr>
          <p:spPr bwMode="auto">
            <a:xfrm>
              <a:off x="3216" y="3456"/>
              <a:ext cx="1056" cy="0"/>
            </a:xfrm>
            <a:prstGeom prst="line">
              <a:avLst/>
            </a:prstGeom>
            <a:noFill/>
            <a:ln w="9525">
              <a:solidFill>
                <a:schemeClr val="tx1"/>
              </a:solidFill>
              <a:round/>
              <a:headEnd/>
              <a:tailEnd type="triangle" w="med" len="med"/>
            </a:ln>
          </p:spPr>
          <p:txBody>
            <a:bodyPr/>
            <a:lstStyle/>
            <a:p>
              <a:endParaRPr lang="en-GB"/>
            </a:p>
          </p:txBody>
        </p:sp>
        <p:sp>
          <p:nvSpPr>
            <p:cNvPr id="8209" name="Line 51"/>
            <p:cNvSpPr>
              <a:spLocks noChangeShapeType="1"/>
            </p:cNvSpPr>
            <p:nvPr/>
          </p:nvSpPr>
          <p:spPr bwMode="auto">
            <a:xfrm flipH="1" flipV="1">
              <a:off x="3168" y="3504"/>
              <a:ext cx="528" cy="288"/>
            </a:xfrm>
            <a:prstGeom prst="line">
              <a:avLst/>
            </a:prstGeom>
            <a:noFill/>
            <a:ln w="9525">
              <a:solidFill>
                <a:schemeClr val="tx1"/>
              </a:solidFill>
              <a:round/>
              <a:headEnd/>
              <a:tailEnd type="triangle" w="med" len="med"/>
            </a:ln>
          </p:spPr>
          <p:txBody>
            <a:bodyPr/>
            <a:lstStyle/>
            <a:p>
              <a:endParaRPr lang="en-GB"/>
            </a:p>
          </p:txBody>
        </p:sp>
      </p:grpSp>
      <p:sp>
        <p:nvSpPr>
          <p:cNvPr id="8198" name="Text Box 52"/>
          <p:cNvSpPr txBox="1">
            <a:spLocks noChangeArrowheads="1"/>
          </p:cNvSpPr>
          <p:nvPr/>
        </p:nvSpPr>
        <p:spPr bwMode="auto">
          <a:xfrm>
            <a:off x="3505200" y="4724400"/>
            <a:ext cx="2247900" cy="457200"/>
          </a:xfrm>
          <a:prstGeom prst="rect">
            <a:avLst/>
          </a:prstGeom>
          <a:noFill/>
          <a:ln w="9525">
            <a:noFill/>
            <a:miter lim="800000"/>
            <a:headEnd/>
            <a:tailEnd/>
          </a:ln>
        </p:spPr>
        <p:txBody>
          <a:bodyPr wrap="none">
            <a:spAutoFit/>
          </a:bodyPr>
          <a:lstStyle/>
          <a:p>
            <a:r>
              <a:rPr lang="en-US" sz="2400">
                <a:latin typeface="Times New Roman" pitchFamily="18" charset="0"/>
              </a:rPr>
              <a:t>Strong or Weak?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76200"/>
            <a:ext cx="8229600" cy="1143000"/>
          </a:xfrm>
        </p:spPr>
        <p:txBody>
          <a:bodyPr/>
          <a:lstStyle/>
          <a:p>
            <a:pPr eaLnBrk="1" hangingPunct="1"/>
            <a:r>
              <a:rPr lang="en-US" smtClean="0"/>
              <a:t>Applications of Graphs</a:t>
            </a:r>
          </a:p>
        </p:txBody>
      </p:sp>
      <p:sp>
        <p:nvSpPr>
          <p:cNvPr id="9219" name="Rectangle 3"/>
          <p:cNvSpPr>
            <a:spLocks noGrp="1" noChangeArrowheads="1"/>
          </p:cNvSpPr>
          <p:nvPr>
            <p:ph type="body" idx="1"/>
          </p:nvPr>
        </p:nvSpPr>
        <p:spPr>
          <a:xfrm>
            <a:off x="304800" y="1066800"/>
            <a:ext cx="8610600" cy="5486400"/>
          </a:xfrm>
        </p:spPr>
        <p:txBody>
          <a:bodyPr/>
          <a:lstStyle/>
          <a:p>
            <a:pPr eaLnBrk="1" hangingPunct="1">
              <a:lnSpc>
                <a:spcPct val="90000"/>
              </a:lnSpc>
            </a:pPr>
            <a:r>
              <a:rPr lang="en-US" sz="2000" smtClean="0"/>
              <a:t>Driving Map </a:t>
            </a:r>
          </a:p>
          <a:p>
            <a:pPr lvl="1" eaLnBrk="1" hangingPunct="1">
              <a:lnSpc>
                <a:spcPct val="90000"/>
              </a:lnSpc>
            </a:pPr>
            <a:r>
              <a:rPr lang="en-US" sz="1900" smtClean="0"/>
              <a:t>Edge = Road</a:t>
            </a:r>
          </a:p>
          <a:p>
            <a:pPr lvl="1" eaLnBrk="1" hangingPunct="1">
              <a:lnSpc>
                <a:spcPct val="90000"/>
              </a:lnSpc>
            </a:pPr>
            <a:r>
              <a:rPr lang="en-US" sz="1900" smtClean="0"/>
              <a:t>Vertex = Intersection </a:t>
            </a:r>
          </a:p>
          <a:p>
            <a:pPr lvl="1" eaLnBrk="1" hangingPunct="1">
              <a:lnSpc>
                <a:spcPct val="90000"/>
              </a:lnSpc>
            </a:pPr>
            <a:r>
              <a:rPr lang="en-US" sz="1900" smtClean="0"/>
              <a:t>Edge weight = Time required to cover the road</a:t>
            </a:r>
          </a:p>
          <a:p>
            <a:pPr eaLnBrk="1" hangingPunct="1">
              <a:lnSpc>
                <a:spcPct val="90000"/>
              </a:lnSpc>
            </a:pPr>
            <a:r>
              <a:rPr lang="en-US" sz="2000" smtClean="0"/>
              <a:t>Airline Traffic</a:t>
            </a:r>
          </a:p>
          <a:p>
            <a:pPr lvl="1" eaLnBrk="1" hangingPunct="1">
              <a:lnSpc>
                <a:spcPct val="90000"/>
              </a:lnSpc>
            </a:pPr>
            <a:r>
              <a:rPr lang="en-US" sz="1900" smtClean="0"/>
              <a:t>Vertex = Cities serviced by the airline</a:t>
            </a:r>
          </a:p>
          <a:p>
            <a:pPr lvl="1" eaLnBrk="1" hangingPunct="1">
              <a:lnSpc>
                <a:spcPct val="90000"/>
              </a:lnSpc>
            </a:pPr>
            <a:r>
              <a:rPr lang="en-US" sz="1900" smtClean="0"/>
              <a:t>Edge = Flight exists between two cities</a:t>
            </a:r>
          </a:p>
          <a:p>
            <a:pPr lvl="1" eaLnBrk="1" hangingPunct="1">
              <a:lnSpc>
                <a:spcPct val="90000"/>
              </a:lnSpc>
            </a:pPr>
            <a:r>
              <a:rPr lang="en-US" sz="1900" smtClean="0"/>
              <a:t>Edge weight = Flight time or flight cost or both</a:t>
            </a:r>
          </a:p>
          <a:p>
            <a:pPr eaLnBrk="1" hangingPunct="1">
              <a:lnSpc>
                <a:spcPct val="90000"/>
              </a:lnSpc>
            </a:pPr>
            <a:r>
              <a:rPr lang="en-US" sz="2000" smtClean="0"/>
              <a:t>Computer networks</a:t>
            </a:r>
          </a:p>
          <a:p>
            <a:pPr lvl="1" eaLnBrk="1" hangingPunct="1">
              <a:lnSpc>
                <a:spcPct val="90000"/>
              </a:lnSpc>
            </a:pPr>
            <a:r>
              <a:rPr lang="en-US" sz="1900" smtClean="0"/>
              <a:t>Vertex = Server nodes</a:t>
            </a:r>
          </a:p>
          <a:p>
            <a:pPr lvl="1" eaLnBrk="1" hangingPunct="1">
              <a:lnSpc>
                <a:spcPct val="90000"/>
              </a:lnSpc>
            </a:pPr>
            <a:r>
              <a:rPr lang="en-US" sz="1900" smtClean="0"/>
              <a:t>Edge = Data link</a:t>
            </a:r>
          </a:p>
          <a:p>
            <a:pPr lvl="1" eaLnBrk="1" hangingPunct="1">
              <a:lnSpc>
                <a:spcPct val="90000"/>
              </a:lnSpc>
            </a:pPr>
            <a:r>
              <a:rPr lang="en-US" sz="1900" smtClean="0"/>
              <a:t>Edge weight = Connection speed</a:t>
            </a:r>
          </a:p>
          <a:p>
            <a:pPr eaLnBrk="1" hangingPunct="1">
              <a:lnSpc>
                <a:spcPct val="90000"/>
              </a:lnSpc>
            </a:pPr>
            <a:r>
              <a:rPr lang="en-US" sz="2000" smtClean="0"/>
              <a:t>CAD/VLSI</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403225"/>
            <a:ext cx="9144000" cy="334963"/>
          </a:xfrm>
        </p:spPr>
        <p:txBody>
          <a:bodyPr>
            <a:normAutofit fontScale="90000"/>
          </a:bodyPr>
          <a:lstStyle/>
          <a:p>
            <a:pPr eaLnBrk="1" hangingPunct="1"/>
            <a:r>
              <a:rPr lang="en-US" sz="2500" smtClean="0"/>
              <a:t>Representing Graphs: Adjacency Matrix</a:t>
            </a:r>
            <a:r>
              <a:rPr lang="en-US" smtClean="0"/>
              <a:t> </a:t>
            </a:r>
          </a:p>
        </p:txBody>
      </p:sp>
      <p:sp>
        <p:nvSpPr>
          <p:cNvPr id="10243" name="Rectangle 3"/>
          <p:cNvSpPr>
            <a:spLocks noGrp="1" noChangeArrowheads="1"/>
          </p:cNvSpPr>
          <p:nvPr>
            <p:ph type="body" idx="1"/>
          </p:nvPr>
        </p:nvSpPr>
        <p:spPr>
          <a:xfrm>
            <a:off x="381000" y="990600"/>
            <a:ext cx="8610600" cy="5638800"/>
          </a:xfrm>
        </p:spPr>
        <p:txBody>
          <a:bodyPr/>
          <a:lstStyle/>
          <a:p>
            <a:pPr eaLnBrk="1" hangingPunct="1">
              <a:lnSpc>
                <a:spcPct val="90000"/>
              </a:lnSpc>
            </a:pPr>
            <a:r>
              <a:rPr lang="en-US" sz="2000" smtClean="0"/>
              <a:t>Adjacency Matrix </a:t>
            </a:r>
          </a:p>
          <a:p>
            <a:pPr lvl="1" eaLnBrk="1" hangingPunct="1">
              <a:lnSpc>
                <a:spcPct val="90000"/>
              </a:lnSpc>
            </a:pPr>
            <a:r>
              <a:rPr lang="en-US" smtClean="0"/>
              <a:t>Two dimensional matrix of size n x n where n is the number of vertices in the graph</a:t>
            </a:r>
          </a:p>
          <a:p>
            <a:pPr lvl="1" eaLnBrk="1" hangingPunct="1">
              <a:lnSpc>
                <a:spcPct val="90000"/>
              </a:lnSpc>
            </a:pPr>
            <a:r>
              <a:rPr lang="en-US" smtClean="0"/>
              <a:t>a[i, j] = 0 if there is no edge between vertices i and j</a:t>
            </a:r>
          </a:p>
          <a:p>
            <a:pPr lvl="1" eaLnBrk="1" hangingPunct="1">
              <a:lnSpc>
                <a:spcPct val="90000"/>
              </a:lnSpc>
            </a:pPr>
            <a:r>
              <a:rPr lang="en-US" smtClean="0"/>
              <a:t>a[i, j] = 1 if there is an edge between vertices i and j</a:t>
            </a:r>
          </a:p>
          <a:p>
            <a:pPr lvl="1" eaLnBrk="1" hangingPunct="1">
              <a:lnSpc>
                <a:spcPct val="90000"/>
              </a:lnSpc>
            </a:pPr>
            <a:r>
              <a:rPr lang="en-US" smtClean="0"/>
              <a:t>Undirected graphs have both a[i, j] and a[j, i] = 1 if there is an edge between vertices i and j</a:t>
            </a:r>
          </a:p>
          <a:p>
            <a:pPr lvl="1" eaLnBrk="1" hangingPunct="1">
              <a:lnSpc>
                <a:spcPct val="90000"/>
              </a:lnSpc>
            </a:pPr>
            <a:r>
              <a:rPr lang="en-US" smtClean="0"/>
              <a:t>a[i, j] = weight for weighted graphs</a:t>
            </a:r>
          </a:p>
          <a:p>
            <a:pPr eaLnBrk="1" hangingPunct="1">
              <a:lnSpc>
                <a:spcPct val="90000"/>
              </a:lnSpc>
            </a:pPr>
            <a:r>
              <a:rPr lang="en-US" sz="2000" smtClean="0"/>
              <a:t>Space requirement is </a:t>
            </a:r>
            <a:r>
              <a:rPr lang="en-US" sz="2000" smtClean="0">
                <a:latin typeface="Symbol" pitchFamily="18" charset="2"/>
              </a:rPr>
              <a:t>Q</a:t>
            </a:r>
            <a:r>
              <a:rPr lang="en-US" sz="2000" smtClean="0"/>
              <a:t>(N</a:t>
            </a:r>
            <a:r>
              <a:rPr lang="en-US" sz="2000" baseline="30000" smtClean="0"/>
              <a:t>2</a:t>
            </a:r>
            <a:r>
              <a:rPr lang="en-US" sz="2000" smtClean="0"/>
              <a:t>)</a:t>
            </a:r>
          </a:p>
          <a:p>
            <a:pPr eaLnBrk="1" hangingPunct="1">
              <a:lnSpc>
                <a:spcPct val="90000"/>
              </a:lnSpc>
            </a:pPr>
            <a:r>
              <a:rPr lang="en-US" sz="2000" smtClean="0"/>
              <a:t>Problem: The array is very sparsely populated. For example if a directed graph has 4 vertices and 3 edges, the adjacency matrix has 16 cells only 3 of which are 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403225"/>
            <a:ext cx="9144000" cy="447675"/>
          </a:xfrm>
        </p:spPr>
        <p:txBody>
          <a:bodyPr>
            <a:normAutofit fontScale="90000"/>
          </a:bodyPr>
          <a:lstStyle/>
          <a:p>
            <a:pPr eaLnBrk="1" hangingPunct="1"/>
            <a:r>
              <a:rPr lang="en-US" sz="2800" smtClean="0"/>
              <a:t>Representing Graphs: Adjacency List</a:t>
            </a:r>
            <a:r>
              <a:rPr lang="en-US" smtClean="0"/>
              <a:t> </a:t>
            </a:r>
          </a:p>
        </p:txBody>
      </p:sp>
      <p:sp>
        <p:nvSpPr>
          <p:cNvPr id="11267" name="Rectangle 3"/>
          <p:cNvSpPr>
            <a:spLocks noGrp="1" noChangeArrowheads="1"/>
          </p:cNvSpPr>
          <p:nvPr>
            <p:ph type="body" idx="1"/>
          </p:nvPr>
        </p:nvSpPr>
        <p:spPr>
          <a:xfrm>
            <a:off x="228600" y="1143000"/>
            <a:ext cx="8610600" cy="4953000"/>
          </a:xfrm>
        </p:spPr>
        <p:txBody>
          <a:bodyPr/>
          <a:lstStyle/>
          <a:p>
            <a:pPr eaLnBrk="1" hangingPunct="1"/>
            <a:r>
              <a:rPr lang="en-US" smtClean="0"/>
              <a:t>Adjacency List</a:t>
            </a:r>
          </a:p>
          <a:p>
            <a:pPr lvl="1" eaLnBrk="1" hangingPunct="1"/>
            <a:r>
              <a:rPr lang="en-US" smtClean="0"/>
              <a:t>Array of lists</a:t>
            </a:r>
          </a:p>
          <a:p>
            <a:pPr lvl="1" eaLnBrk="1" hangingPunct="1"/>
            <a:r>
              <a:rPr lang="en-US" smtClean="0"/>
              <a:t>Each vertex has an array entry</a:t>
            </a:r>
          </a:p>
          <a:p>
            <a:pPr lvl="1" eaLnBrk="1" hangingPunct="1"/>
            <a:r>
              <a:rPr lang="en-US" smtClean="0"/>
              <a:t>A vertex w is inserted in the list for vertex v if there is an outgoing edge from v to w</a:t>
            </a:r>
          </a:p>
          <a:p>
            <a:pPr lvl="1" eaLnBrk="1" hangingPunct="1"/>
            <a:r>
              <a:rPr lang="en-US" smtClean="0"/>
              <a:t>Space requirement = </a:t>
            </a:r>
            <a:r>
              <a:rPr lang="en-US" smtClean="0">
                <a:latin typeface="Symbol" pitchFamily="18" charset="2"/>
              </a:rPr>
              <a:t>Q</a:t>
            </a:r>
            <a:r>
              <a:rPr lang="en-US" smtClean="0"/>
              <a:t>(E+V)</a:t>
            </a:r>
          </a:p>
          <a:p>
            <a:pPr lvl="1" eaLnBrk="1" hangingPunct="1"/>
            <a:r>
              <a:rPr lang="en-US" smtClean="0"/>
              <a:t>Sometimes, a hash-table of  lists is used to implement the adjacency list when the vertices are identified by a name (string) instead of an integer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Adjacency List Example</a:t>
            </a:r>
          </a:p>
        </p:txBody>
      </p:sp>
      <p:grpSp>
        <p:nvGrpSpPr>
          <p:cNvPr id="2" name="Group 3"/>
          <p:cNvGrpSpPr>
            <a:grpSpLocks/>
          </p:cNvGrpSpPr>
          <p:nvPr/>
        </p:nvGrpSpPr>
        <p:grpSpPr bwMode="auto">
          <a:xfrm>
            <a:off x="914400" y="1295400"/>
            <a:ext cx="2438400" cy="2514600"/>
            <a:chOff x="528" y="1536"/>
            <a:chExt cx="1536" cy="1584"/>
          </a:xfrm>
        </p:grpSpPr>
        <p:grpSp>
          <p:nvGrpSpPr>
            <p:cNvPr id="3" name="Group 4"/>
            <p:cNvGrpSpPr>
              <a:grpSpLocks/>
            </p:cNvGrpSpPr>
            <p:nvPr/>
          </p:nvGrpSpPr>
          <p:grpSpPr bwMode="auto">
            <a:xfrm>
              <a:off x="576" y="1824"/>
              <a:ext cx="240" cy="240"/>
              <a:chOff x="1584" y="2208"/>
              <a:chExt cx="240" cy="240"/>
            </a:xfrm>
          </p:grpSpPr>
          <p:sp>
            <p:nvSpPr>
              <p:cNvPr id="12357" name="Oval 5"/>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12358" name="Text Box 6"/>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1</a:t>
                </a:r>
              </a:p>
            </p:txBody>
          </p:sp>
        </p:grpSp>
        <p:grpSp>
          <p:nvGrpSpPr>
            <p:cNvPr id="4" name="Group 7"/>
            <p:cNvGrpSpPr>
              <a:grpSpLocks/>
            </p:cNvGrpSpPr>
            <p:nvPr/>
          </p:nvGrpSpPr>
          <p:grpSpPr bwMode="auto">
            <a:xfrm>
              <a:off x="1200" y="1536"/>
              <a:ext cx="240" cy="240"/>
              <a:chOff x="1584" y="2208"/>
              <a:chExt cx="240" cy="240"/>
            </a:xfrm>
          </p:grpSpPr>
          <p:sp>
            <p:nvSpPr>
              <p:cNvPr id="12355" name="Oval 8"/>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12356" name="Text Box 9"/>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2</a:t>
                </a:r>
              </a:p>
            </p:txBody>
          </p:sp>
        </p:grpSp>
        <p:grpSp>
          <p:nvGrpSpPr>
            <p:cNvPr id="5" name="Group 10"/>
            <p:cNvGrpSpPr>
              <a:grpSpLocks/>
            </p:cNvGrpSpPr>
            <p:nvPr/>
          </p:nvGrpSpPr>
          <p:grpSpPr bwMode="auto">
            <a:xfrm>
              <a:off x="1248" y="2880"/>
              <a:ext cx="240" cy="240"/>
              <a:chOff x="1584" y="2208"/>
              <a:chExt cx="240" cy="240"/>
            </a:xfrm>
          </p:grpSpPr>
          <p:sp>
            <p:nvSpPr>
              <p:cNvPr id="12353" name="Oval 11"/>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12354" name="Text Box 12"/>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5</a:t>
                </a:r>
              </a:p>
            </p:txBody>
          </p:sp>
        </p:grpSp>
        <p:grpSp>
          <p:nvGrpSpPr>
            <p:cNvPr id="6" name="Group 13"/>
            <p:cNvGrpSpPr>
              <a:grpSpLocks/>
            </p:cNvGrpSpPr>
            <p:nvPr/>
          </p:nvGrpSpPr>
          <p:grpSpPr bwMode="auto">
            <a:xfrm>
              <a:off x="528" y="2496"/>
              <a:ext cx="240" cy="240"/>
              <a:chOff x="1584" y="2208"/>
              <a:chExt cx="240" cy="240"/>
            </a:xfrm>
          </p:grpSpPr>
          <p:sp>
            <p:nvSpPr>
              <p:cNvPr id="12351" name="Oval 14"/>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12352" name="Text Box 15"/>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6</a:t>
                </a:r>
              </a:p>
            </p:txBody>
          </p:sp>
        </p:grpSp>
        <p:grpSp>
          <p:nvGrpSpPr>
            <p:cNvPr id="7" name="Group 16"/>
            <p:cNvGrpSpPr>
              <a:grpSpLocks/>
            </p:cNvGrpSpPr>
            <p:nvPr/>
          </p:nvGrpSpPr>
          <p:grpSpPr bwMode="auto">
            <a:xfrm>
              <a:off x="1824" y="2496"/>
              <a:ext cx="240" cy="240"/>
              <a:chOff x="1584" y="2208"/>
              <a:chExt cx="240" cy="240"/>
            </a:xfrm>
          </p:grpSpPr>
          <p:sp>
            <p:nvSpPr>
              <p:cNvPr id="12349" name="Oval 17"/>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12350" name="Text Box 18"/>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4</a:t>
                </a:r>
              </a:p>
            </p:txBody>
          </p:sp>
        </p:grpSp>
        <p:grpSp>
          <p:nvGrpSpPr>
            <p:cNvPr id="8" name="Group 19"/>
            <p:cNvGrpSpPr>
              <a:grpSpLocks/>
            </p:cNvGrpSpPr>
            <p:nvPr/>
          </p:nvGrpSpPr>
          <p:grpSpPr bwMode="auto">
            <a:xfrm>
              <a:off x="1824" y="1872"/>
              <a:ext cx="240" cy="240"/>
              <a:chOff x="1584" y="2208"/>
              <a:chExt cx="240" cy="240"/>
            </a:xfrm>
          </p:grpSpPr>
          <p:sp>
            <p:nvSpPr>
              <p:cNvPr id="12347" name="Oval 20"/>
              <p:cNvSpPr>
                <a:spLocks noChangeArrowheads="1"/>
              </p:cNvSpPr>
              <p:nvPr/>
            </p:nvSpPr>
            <p:spPr bwMode="auto">
              <a:xfrm>
                <a:off x="1584" y="2208"/>
                <a:ext cx="240" cy="240"/>
              </a:xfrm>
              <a:prstGeom prst="ellipse">
                <a:avLst/>
              </a:prstGeom>
              <a:noFill/>
              <a:ln w="12700">
                <a:solidFill>
                  <a:schemeClr val="tx1"/>
                </a:solidFill>
                <a:round/>
                <a:headEnd/>
                <a:tailEnd/>
              </a:ln>
            </p:spPr>
            <p:txBody>
              <a:bodyPr wrap="none" anchor="ctr"/>
              <a:lstStyle/>
              <a:p>
                <a:endParaRPr lang="en-GB"/>
              </a:p>
            </p:txBody>
          </p:sp>
          <p:sp>
            <p:nvSpPr>
              <p:cNvPr id="12348" name="Text Box 21"/>
              <p:cNvSpPr txBox="1">
                <a:spLocks noChangeArrowheads="1"/>
              </p:cNvSpPr>
              <p:nvPr/>
            </p:nvSpPr>
            <p:spPr bwMode="auto">
              <a:xfrm>
                <a:off x="1632" y="2208"/>
                <a:ext cx="192" cy="231"/>
              </a:xfrm>
              <a:prstGeom prst="rect">
                <a:avLst/>
              </a:prstGeom>
              <a:noFill/>
              <a:ln w="9525">
                <a:noFill/>
                <a:miter lim="800000"/>
                <a:headEnd/>
                <a:tailEnd/>
              </a:ln>
            </p:spPr>
            <p:txBody>
              <a:bodyPr>
                <a:spAutoFit/>
              </a:bodyPr>
              <a:lstStyle/>
              <a:p>
                <a:r>
                  <a:rPr lang="en-US">
                    <a:latin typeface="Times New Roman" pitchFamily="18" charset="0"/>
                  </a:rPr>
                  <a:t>3</a:t>
                </a:r>
              </a:p>
            </p:txBody>
          </p:sp>
        </p:grpSp>
        <p:sp>
          <p:nvSpPr>
            <p:cNvPr id="12342" name="Line 22"/>
            <p:cNvSpPr>
              <a:spLocks noChangeShapeType="1"/>
            </p:cNvSpPr>
            <p:nvPr/>
          </p:nvSpPr>
          <p:spPr bwMode="auto">
            <a:xfrm flipV="1">
              <a:off x="816" y="1728"/>
              <a:ext cx="384" cy="192"/>
            </a:xfrm>
            <a:prstGeom prst="line">
              <a:avLst/>
            </a:prstGeom>
            <a:noFill/>
            <a:ln w="9525">
              <a:solidFill>
                <a:schemeClr val="tx1"/>
              </a:solidFill>
              <a:round/>
              <a:headEnd/>
              <a:tailEnd type="triangle" w="med" len="med"/>
            </a:ln>
          </p:spPr>
          <p:txBody>
            <a:bodyPr/>
            <a:lstStyle/>
            <a:p>
              <a:endParaRPr lang="en-GB"/>
            </a:p>
          </p:txBody>
        </p:sp>
        <p:sp>
          <p:nvSpPr>
            <p:cNvPr id="12343" name="Line 23"/>
            <p:cNvSpPr>
              <a:spLocks noChangeShapeType="1"/>
            </p:cNvSpPr>
            <p:nvPr/>
          </p:nvSpPr>
          <p:spPr bwMode="auto">
            <a:xfrm>
              <a:off x="1344" y="1824"/>
              <a:ext cx="0" cy="1056"/>
            </a:xfrm>
            <a:prstGeom prst="line">
              <a:avLst/>
            </a:prstGeom>
            <a:noFill/>
            <a:ln w="9525">
              <a:solidFill>
                <a:schemeClr val="tx1"/>
              </a:solidFill>
              <a:round/>
              <a:headEnd/>
              <a:tailEnd type="triangle" w="med" len="med"/>
            </a:ln>
          </p:spPr>
          <p:txBody>
            <a:bodyPr/>
            <a:lstStyle/>
            <a:p>
              <a:endParaRPr lang="en-GB"/>
            </a:p>
          </p:txBody>
        </p:sp>
        <p:sp>
          <p:nvSpPr>
            <p:cNvPr id="12344" name="Line 24"/>
            <p:cNvSpPr>
              <a:spLocks noChangeShapeType="1"/>
            </p:cNvSpPr>
            <p:nvPr/>
          </p:nvSpPr>
          <p:spPr bwMode="auto">
            <a:xfrm flipV="1">
              <a:off x="768" y="2064"/>
              <a:ext cx="1056" cy="528"/>
            </a:xfrm>
            <a:prstGeom prst="line">
              <a:avLst/>
            </a:prstGeom>
            <a:noFill/>
            <a:ln w="9525">
              <a:solidFill>
                <a:schemeClr val="tx1"/>
              </a:solidFill>
              <a:round/>
              <a:headEnd/>
              <a:tailEnd type="triangle" w="med" len="med"/>
            </a:ln>
          </p:spPr>
          <p:txBody>
            <a:bodyPr/>
            <a:lstStyle/>
            <a:p>
              <a:endParaRPr lang="en-GB"/>
            </a:p>
          </p:txBody>
        </p:sp>
        <p:sp>
          <p:nvSpPr>
            <p:cNvPr id="12345" name="Line 25"/>
            <p:cNvSpPr>
              <a:spLocks noChangeShapeType="1"/>
            </p:cNvSpPr>
            <p:nvPr/>
          </p:nvSpPr>
          <p:spPr bwMode="auto">
            <a:xfrm>
              <a:off x="768" y="2640"/>
              <a:ext cx="1056" cy="0"/>
            </a:xfrm>
            <a:prstGeom prst="line">
              <a:avLst/>
            </a:prstGeom>
            <a:noFill/>
            <a:ln w="9525">
              <a:solidFill>
                <a:schemeClr val="tx1"/>
              </a:solidFill>
              <a:round/>
              <a:headEnd/>
              <a:tailEnd type="triangle" w="med" len="med"/>
            </a:ln>
          </p:spPr>
          <p:txBody>
            <a:bodyPr/>
            <a:lstStyle/>
            <a:p>
              <a:endParaRPr lang="en-GB"/>
            </a:p>
          </p:txBody>
        </p:sp>
        <p:sp>
          <p:nvSpPr>
            <p:cNvPr id="12346" name="Line 26"/>
            <p:cNvSpPr>
              <a:spLocks noChangeShapeType="1"/>
            </p:cNvSpPr>
            <p:nvPr/>
          </p:nvSpPr>
          <p:spPr bwMode="auto">
            <a:xfrm flipH="1" flipV="1">
              <a:off x="720" y="2688"/>
              <a:ext cx="528" cy="288"/>
            </a:xfrm>
            <a:prstGeom prst="line">
              <a:avLst/>
            </a:prstGeom>
            <a:noFill/>
            <a:ln w="9525">
              <a:solidFill>
                <a:schemeClr val="tx1"/>
              </a:solidFill>
              <a:round/>
              <a:headEnd/>
              <a:tailEnd type="triangle" w="med" len="med"/>
            </a:ln>
          </p:spPr>
          <p:txBody>
            <a:bodyPr/>
            <a:lstStyle/>
            <a:p>
              <a:endParaRPr lang="en-GB"/>
            </a:p>
          </p:txBody>
        </p:sp>
      </p:grpSp>
      <p:grpSp>
        <p:nvGrpSpPr>
          <p:cNvPr id="9" name="Group 27"/>
          <p:cNvGrpSpPr>
            <a:grpSpLocks/>
          </p:cNvGrpSpPr>
          <p:nvPr/>
        </p:nvGrpSpPr>
        <p:grpSpPr bwMode="auto">
          <a:xfrm>
            <a:off x="4495800" y="1447800"/>
            <a:ext cx="4038600" cy="2590800"/>
            <a:chOff x="2688" y="720"/>
            <a:chExt cx="2544" cy="1632"/>
          </a:xfrm>
        </p:grpSpPr>
        <p:sp>
          <p:nvSpPr>
            <p:cNvPr id="12296" name="Text Box 28"/>
            <p:cNvSpPr txBox="1">
              <a:spLocks noChangeArrowheads="1"/>
            </p:cNvSpPr>
            <p:nvPr/>
          </p:nvSpPr>
          <p:spPr bwMode="auto">
            <a:xfrm>
              <a:off x="2688" y="768"/>
              <a:ext cx="720" cy="1539"/>
            </a:xfrm>
            <a:prstGeom prst="rect">
              <a:avLst/>
            </a:prstGeom>
            <a:noFill/>
            <a:ln w="12700">
              <a:solidFill>
                <a:schemeClr val="tx1"/>
              </a:solidFill>
              <a:miter lim="800000"/>
              <a:headEnd/>
              <a:tailEnd/>
            </a:ln>
          </p:spPr>
          <p:txBody>
            <a:bodyPr>
              <a:spAutoFit/>
            </a:bodyPr>
            <a:lstStyle/>
            <a:p>
              <a:pPr>
                <a:spcBef>
                  <a:spcPct val="50000"/>
                </a:spcBef>
              </a:pPr>
              <a:r>
                <a:rPr lang="en-US">
                  <a:latin typeface="Times New Roman" pitchFamily="18" charset="0"/>
                </a:rPr>
                <a:t>1</a:t>
              </a:r>
            </a:p>
            <a:p>
              <a:pPr>
                <a:spcBef>
                  <a:spcPct val="50000"/>
                </a:spcBef>
              </a:pPr>
              <a:r>
                <a:rPr lang="en-US">
                  <a:latin typeface="Times New Roman" pitchFamily="18" charset="0"/>
                </a:rPr>
                <a:t>2</a:t>
              </a:r>
            </a:p>
            <a:p>
              <a:pPr>
                <a:spcBef>
                  <a:spcPct val="50000"/>
                </a:spcBef>
              </a:pPr>
              <a:r>
                <a:rPr lang="en-US">
                  <a:latin typeface="Times New Roman" pitchFamily="18" charset="0"/>
                </a:rPr>
                <a:t>3</a:t>
              </a:r>
            </a:p>
            <a:p>
              <a:pPr>
                <a:spcBef>
                  <a:spcPct val="50000"/>
                </a:spcBef>
              </a:pPr>
              <a:r>
                <a:rPr lang="en-US">
                  <a:latin typeface="Times New Roman" pitchFamily="18" charset="0"/>
                </a:rPr>
                <a:t>4</a:t>
              </a:r>
            </a:p>
            <a:p>
              <a:pPr>
                <a:spcBef>
                  <a:spcPct val="50000"/>
                </a:spcBef>
              </a:pPr>
              <a:r>
                <a:rPr lang="en-US">
                  <a:latin typeface="Times New Roman" pitchFamily="18" charset="0"/>
                </a:rPr>
                <a:t>5</a:t>
              </a:r>
            </a:p>
            <a:p>
              <a:pPr>
                <a:spcBef>
                  <a:spcPct val="50000"/>
                </a:spcBef>
              </a:pPr>
              <a:r>
                <a:rPr lang="en-US">
                  <a:latin typeface="Times New Roman" pitchFamily="18" charset="0"/>
                </a:rPr>
                <a:t>6</a:t>
              </a:r>
            </a:p>
          </p:txBody>
        </p:sp>
        <p:sp>
          <p:nvSpPr>
            <p:cNvPr id="12297" name="Text Box 29"/>
            <p:cNvSpPr txBox="1">
              <a:spLocks noChangeArrowheads="1"/>
            </p:cNvSpPr>
            <p:nvPr/>
          </p:nvSpPr>
          <p:spPr bwMode="auto">
            <a:xfrm>
              <a:off x="3648" y="720"/>
              <a:ext cx="624" cy="239"/>
            </a:xfrm>
            <a:prstGeom prst="rect">
              <a:avLst/>
            </a:prstGeom>
            <a:noFill/>
            <a:ln w="12700">
              <a:solidFill>
                <a:schemeClr val="tx1"/>
              </a:solidFill>
              <a:miter lim="800000"/>
              <a:headEnd/>
              <a:tailEnd/>
            </a:ln>
          </p:spPr>
          <p:txBody>
            <a:bodyPr>
              <a:spAutoFit/>
            </a:bodyPr>
            <a:lstStyle/>
            <a:p>
              <a:pPr>
                <a:spcBef>
                  <a:spcPct val="50000"/>
                </a:spcBef>
              </a:pPr>
              <a:r>
                <a:rPr lang="en-US">
                  <a:latin typeface="Times New Roman" pitchFamily="18" charset="0"/>
                </a:rPr>
                <a:t>2</a:t>
              </a:r>
            </a:p>
          </p:txBody>
        </p:sp>
        <p:sp>
          <p:nvSpPr>
            <p:cNvPr id="12298" name="Text Box 30"/>
            <p:cNvSpPr txBox="1">
              <a:spLocks noChangeArrowheads="1"/>
            </p:cNvSpPr>
            <p:nvPr/>
          </p:nvSpPr>
          <p:spPr bwMode="auto">
            <a:xfrm>
              <a:off x="3648" y="1056"/>
              <a:ext cx="624" cy="239"/>
            </a:xfrm>
            <a:prstGeom prst="rect">
              <a:avLst/>
            </a:prstGeom>
            <a:noFill/>
            <a:ln w="12700">
              <a:solidFill>
                <a:schemeClr val="tx1"/>
              </a:solidFill>
              <a:miter lim="800000"/>
              <a:headEnd/>
              <a:tailEnd/>
            </a:ln>
          </p:spPr>
          <p:txBody>
            <a:bodyPr>
              <a:spAutoFit/>
            </a:bodyPr>
            <a:lstStyle/>
            <a:p>
              <a:pPr>
                <a:spcBef>
                  <a:spcPct val="50000"/>
                </a:spcBef>
              </a:pPr>
              <a:r>
                <a:rPr lang="en-US">
                  <a:latin typeface="Times New Roman" pitchFamily="18" charset="0"/>
                </a:rPr>
                <a:t>5</a:t>
              </a:r>
            </a:p>
          </p:txBody>
        </p:sp>
        <p:sp>
          <p:nvSpPr>
            <p:cNvPr id="12299" name="Text Box 31"/>
            <p:cNvSpPr txBox="1">
              <a:spLocks noChangeArrowheads="1"/>
            </p:cNvSpPr>
            <p:nvPr/>
          </p:nvSpPr>
          <p:spPr bwMode="auto">
            <a:xfrm>
              <a:off x="3696" y="1776"/>
              <a:ext cx="624" cy="239"/>
            </a:xfrm>
            <a:prstGeom prst="rect">
              <a:avLst/>
            </a:prstGeom>
            <a:noFill/>
            <a:ln w="12700">
              <a:solidFill>
                <a:schemeClr val="tx1"/>
              </a:solidFill>
              <a:miter lim="800000"/>
              <a:headEnd/>
              <a:tailEnd/>
            </a:ln>
          </p:spPr>
          <p:txBody>
            <a:bodyPr>
              <a:spAutoFit/>
            </a:bodyPr>
            <a:lstStyle/>
            <a:p>
              <a:pPr>
                <a:spcBef>
                  <a:spcPct val="50000"/>
                </a:spcBef>
              </a:pPr>
              <a:r>
                <a:rPr lang="en-US">
                  <a:latin typeface="Times New Roman" pitchFamily="18" charset="0"/>
                </a:rPr>
                <a:t>6</a:t>
              </a:r>
            </a:p>
          </p:txBody>
        </p:sp>
        <p:sp>
          <p:nvSpPr>
            <p:cNvPr id="12300" name="Text Box 32"/>
            <p:cNvSpPr txBox="1">
              <a:spLocks noChangeArrowheads="1"/>
            </p:cNvSpPr>
            <p:nvPr/>
          </p:nvSpPr>
          <p:spPr bwMode="auto">
            <a:xfrm>
              <a:off x="4464" y="2112"/>
              <a:ext cx="624" cy="239"/>
            </a:xfrm>
            <a:prstGeom prst="rect">
              <a:avLst/>
            </a:prstGeom>
            <a:noFill/>
            <a:ln w="12700">
              <a:solidFill>
                <a:schemeClr val="tx1"/>
              </a:solidFill>
              <a:miter lim="800000"/>
              <a:headEnd/>
              <a:tailEnd/>
            </a:ln>
          </p:spPr>
          <p:txBody>
            <a:bodyPr>
              <a:spAutoFit/>
            </a:bodyPr>
            <a:lstStyle/>
            <a:p>
              <a:pPr>
                <a:spcBef>
                  <a:spcPct val="50000"/>
                </a:spcBef>
              </a:pPr>
              <a:r>
                <a:rPr lang="en-US">
                  <a:latin typeface="Times New Roman" pitchFamily="18" charset="0"/>
                </a:rPr>
                <a:t>4</a:t>
              </a:r>
            </a:p>
          </p:txBody>
        </p:sp>
        <p:sp>
          <p:nvSpPr>
            <p:cNvPr id="12301" name="Text Box 33"/>
            <p:cNvSpPr txBox="1">
              <a:spLocks noChangeArrowheads="1"/>
            </p:cNvSpPr>
            <p:nvPr/>
          </p:nvSpPr>
          <p:spPr bwMode="auto">
            <a:xfrm>
              <a:off x="3696" y="2112"/>
              <a:ext cx="624" cy="239"/>
            </a:xfrm>
            <a:prstGeom prst="rect">
              <a:avLst/>
            </a:prstGeom>
            <a:noFill/>
            <a:ln w="12700">
              <a:solidFill>
                <a:schemeClr val="tx1"/>
              </a:solidFill>
              <a:miter lim="800000"/>
              <a:headEnd/>
              <a:tailEnd/>
            </a:ln>
          </p:spPr>
          <p:txBody>
            <a:bodyPr>
              <a:spAutoFit/>
            </a:bodyPr>
            <a:lstStyle/>
            <a:p>
              <a:pPr>
                <a:spcBef>
                  <a:spcPct val="50000"/>
                </a:spcBef>
              </a:pPr>
              <a:r>
                <a:rPr lang="en-US">
                  <a:latin typeface="Times New Roman" pitchFamily="18" charset="0"/>
                </a:rPr>
                <a:t>3</a:t>
              </a:r>
            </a:p>
          </p:txBody>
        </p:sp>
        <p:sp>
          <p:nvSpPr>
            <p:cNvPr id="12302" name="Line 34"/>
            <p:cNvSpPr>
              <a:spLocks noChangeShapeType="1"/>
            </p:cNvSpPr>
            <p:nvPr/>
          </p:nvSpPr>
          <p:spPr bwMode="auto">
            <a:xfrm>
              <a:off x="2688" y="1008"/>
              <a:ext cx="720" cy="0"/>
            </a:xfrm>
            <a:prstGeom prst="line">
              <a:avLst/>
            </a:prstGeom>
            <a:noFill/>
            <a:ln w="9525">
              <a:solidFill>
                <a:schemeClr val="tx1"/>
              </a:solidFill>
              <a:round/>
              <a:headEnd/>
              <a:tailEnd/>
            </a:ln>
          </p:spPr>
          <p:txBody>
            <a:bodyPr/>
            <a:lstStyle/>
            <a:p>
              <a:endParaRPr lang="en-GB"/>
            </a:p>
          </p:txBody>
        </p:sp>
        <p:sp>
          <p:nvSpPr>
            <p:cNvPr id="12303" name="Line 35"/>
            <p:cNvSpPr>
              <a:spLocks noChangeShapeType="1"/>
            </p:cNvSpPr>
            <p:nvPr/>
          </p:nvSpPr>
          <p:spPr bwMode="auto">
            <a:xfrm>
              <a:off x="2688" y="1296"/>
              <a:ext cx="720" cy="0"/>
            </a:xfrm>
            <a:prstGeom prst="line">
              <a:avLst/>
            </a:prstGeom>
            <a:noFill/>
            <a:ln w="9525">
              <a:solidFill>
                <a:schemeClr val="tx1"/>
              </a:solidFill>
              <a:round/>
              <a:headEnd/>
              <a:tailEnd/>
            </a:ln>
          </p:spPr>
          <p:txBody>
            <a:bodyPr/>
            <a:lstStyle/>
            <a:p>
              <a:endParaRPr lang="en-GB"/>
            </a:p>
          </p:txBody>
        </p:sp>
        <p:sp>
          <p:nvSpPr>
            <p:cNvPr id="12304" name="Line 36"/>
            <p:cNvSpPr>
              <a:spLocks noChangeShapeType="1"/>
            </p:cNvSpPr>
            <p:nvPr/>
          </p:nvSpPr>
          <p:spPr bwMode="auto">
            <a:xfrm>
              <a:off x="2688" y="1824"/>
              <a:ext cx="720" cy="0"/>
            </a:xfrm>
            <a:prstGeom prst="line">
              <a:avLst/>
            </a:prstGeom>
            <a:noFill/>
            <a:ln w="9525">
              <a:solidFill>
                <a:schemeClr val="tx1"/>
              </a:solidFill>
              <a:round/>
              <a:headEnd/>
              <a:tailEnd/>
            </a:ln>
          </p:spPr>
          <p:txBody>
            <a:bodyPr/>
            <a:lstStyle/>
            <a:p>
              <a:endParaRPr lang="en-GB"/>
            </a:p>
          </p:txBody>
        </p:sp>
        <p:sp>
          <p:nvSpPr>
            <p:cNvPr id="12305" name="Line 37"/>
            <p:cNvSpPr>
              <a:spLocks noChangeShapeType="1"/>
            </p:cNvSpPr>
            <p:nvPr/>
          </p:nvSpPr>
          <p:spPr bwMode="auto">
            <a:xfrm>
              <a:off x="2688" y="2064"/>
              <a:ext cx="720" cy="0"/>
            </a:xfrm>
            <a:prstGeom prst="line">
              <a:avLst/>
            </a:prstGeom>
            <a:noFill/>
            <a:ln w="9525">
              <a:solidFill>
                <a:schemeClr val="tx1"/>
              </a:solidFill>
              <a:round/>
              <a:headEnd/>
              <a:tailEnd/>
            </a:ln>
          </p:spPr>
          <p:txBody>
            <a:bodyPr/>
            <a:lstStyle/>
            <a:p>
              <a:endParaRPr lang="en-GB"/>
            </a:p>
          </p:txBody>
        </p:sp>
        <p:sp>
          <p:nvSpPr>
            <p:cNvPr id="12306" name="Line 38"/>
            <p:cNvSpPr>
              <a:spLocks noChangeShapeType="1"/>
            </p:cNvSpPr>
            <p:nvPr/>
          </p:nvSpPr>
          <p:spPr bwMode="auto">
            <a:xfrm>
              <a:off x="2688" y="1536"/>
              <a:ext cx="720" cy="0"/>
            </a:xfrm>
            <a:prstGeom prst="line">
              <a:avLst/>
            </a:prstGeom>
            <a:noFill/>
            <a:ln w="9525">
              <a:solidFill>
                <a:schemeClr val="tx1"/>
              </a:solidFill>
              <a:round/>
              <a:headEnd/>
              <a:tailEnd/>
            </a:ln>
          </p:spPr>
          <p:txBody>
            <a:bodyPr/>
            <a:lstStyle/>
            <a:p>
              <a:endParaRPr lang="en-GB"/>
            </a:p>
          </p:txBody>
        </p:sp>
        <p:sp>
          <p:nvSpPr>
            <p:cNvPr id="12307" name="Line 39"/>
            <p:cNvSpPr>
              <a:spLocks noChangeShapeType="1"/>
            </p:cNvSpPr>
            <p:nvPr/>
          </p:nvSpPr>
          <p:spPr bwMode="auto">
            <a:xfrm>
              <a:off x="3408" y="864"/>
              <a:ext cx="240" cy="0"/>
            </a:xfrm>
            <a:prstGeom prst="line">
              <a:avLst/>
            </a:prstGeom>
            <a:noFill/>
            <a:ln w="9525">
              <a:solidFill>
                <a:schemeClr val="tx1"/>
              </a:solidFill>
              <a:round/>
              <a:headEnd/>
              <a:tailEnd type="triangle" w="med" len="med"/>
            </a:ln>
          </p:spPr>
          <p:txBody>
            <a:bodyPr/>
            <a:lstStyle/>
            <a:p>
              <a:endParaRPr lang="en-GB"/>
            </a:p>
          </p:txBody>
        </p:sp>
        <p:sp>
          <p:nvSpPr>
            <p:cNvPr id="12308" name="Line 40"/>
            <p:cNvSpPr>
              <a:spLocks noChangeShapeType="1"/>
            </p:cNvSpPr>
            <p:nvPr/>
          </p:nvSpPr>
          <p:spPr bwMode="auto">
            <a:xfrm>
              <a:off x="3408" y="1152"/>
              <a:ext cx="240" cy="0"/>
            </a:xfrm>
            <a:prstGeom prst="line">
              <a:avLst/>
            </a:prstGeom>
            <a:noFill/>
            <a:ln w="9525">
              <a:solidFill>
                <a:schemeClr val="tx1"/>
              </a:solidFill>
              <a:round/>
              <a:headEnd/>
              <a:tailEnd type="triangle" w="med" len="med"/>
            </a:ln>
          </p:spPr>
          <p:txBody>
            <a:bodyPr/>
            <a:lstStyle/>
            <a:p>
              <a:endParaRPr lang="en-GB"/>
            </a:p>
          </p:txBody>
        </p:sp>
        <p:sp>
          <p:nvSpPr>
            <p:cNvPr id="12309" name="Line 41"/>
            <p:cNvSpPr>
              <a:spLocks noChangeShapeType="1"/>
            </p:cNvSpPr>
            <p:nvPr/>
          </p:nvSpPr>
          <p:spPr bwMode="auto">
            <a:xfrm>
              <a:off x="3408" y="1920"/>
              <a:ext cx="288" cy="0"/>
            </a:xfrm>
            <a:prstGeom prst="line">
              <a:avLst/>
            </a:prstGeom>
            <a:noFill/>
            <a:ln w="9525">
              <a:solidFill>
                <a:schemeClr val="tx1"/>
              </a:solidFill>
              <a:round/>
              <a:headEnd/>
              <a:tailEnd type="triangle" w="med" len="med"/>
            </a:ln>
          </p:spPr>
          <p:txBody>
            <a:bodyPr/>
            <a:lstStyle/>
            <a:p>
              <a:endParaRPr lang="en-GB"/>
            </a:p>
          </p:txBody>
        </p:sp>
        <p:sp>
          <p:nvSpPr>
            <p:cNvPr id="12310" name="Line 42"/>
            <p:cNvSpPr>
              <a:spLocks noChangeShapeType="1"/>
            </p:cNvSpPr>
            <p:nvPr/>
          </p:nvSpPr>
          <p:spPr bwMode="auto">
            <a:xfrm>
              <a:off x="3408" y="2208"/>
              <a:ext cx="288" cy="0"/>
            </a:xfrm>
            <a:prstGeom prst="line">
              <a:avLst/>
            </a:prstGeom>
            <a:noFill/>
            <a:ln w="9525">
              <a:solidFill>
                <a:schemeClr val="tx1"/>
              </a:solidFill>
              <a:round/>
              <a:headEnd/>
              <a:tailEnd type="triangle" w="med" len="med"/>
            </a:ln>
          </p:spPr>
          <p:txBody>
            <a:bodyPr/>
            <a:lstStyle/>
            <a:p>
              <a:endParaRPr lang="en-GB"/>
            </a:p>
          </p:txBody>
        </p:sp>
        <p:sp>
          <p:nvSpPr>
            <p:cNvPr id="12311" name="Line 43"/>
            <p:cNvSpPr>
              <a:spLocks noChangeShapeType="1"/>
            </p:cNvSpPr>
            <p:nvPr/>
          </p:nvSpPr>
          <p:spPr bwMode="auto">
            <a:xfrm>
              <a:off x="4320" y="2208"/>
              <a:ext cx="144" cy="0"/>
            </a:xfrm>
            <a:prstGeom prst="line">
              <a:avLst/>
            </a:prstGeom>
            <a:noFill/>
            <a:ln w="9525">
              <a:solidFill>
                <a:schemeClr val="tx1"/>
              </a:solidFill>
              <a:round/>
              <a:headEnd/>
              <a:tailEnd type="triangle" w="med" len="med"/>
            </a:ln>
          </p:spPr>
          <p:txBody>
            <a:bodyPr/>
            <a:lstStyle/>
            <a:p>
              <a:endParaRPr lang="en-GB"/>
            </a:p>
          </p:txBody>
        </p:sp>
        <p:grpSp>
          <p:nvGrpSpPr>
            <p:cNvPr id="10" name="Group 44"/>
            <p:cNvGrpSpPr>
              <a:grpSpLocks/>
            </p:cNvGrpSpPr>
            <p:nvPr/>
          </p:nvGrpSpPr>
          <p:grpSpPr bwMode="auto">
            <a:xfrm>
              <a:off x="4272" y="816"/>
              <a:ext cx="144" cy="144"/>
              <a:chOff x="4464" y="768"/>
              <a:chExt cx="336" cy="192"/>
            </a:xfrm>
          </p:grpSpPr>
          <p:sp>
            <p:nvSpPr>
              <p:cNvPr id="12333" name="Arc 45"/>
              <p:cNvSpPr>
                <a:spLocks/>
              </p:cNvSpPr>
              <p:nvPr/>
            </p:nvSpPr>
            <p:spPr bwMode="auto">
              <a:xfrm>
                <a:off x="4464" y="768"/>
                <a:ext cx="192"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GB"/>
              </a:p>
            </p:txBody>
          </p:sp>
          <p:sp>
            <p:nvSpPr>
              <p:cNvPr id="12334" name="Line 46"/>
              <p:cNvSpPr>
                <a:spLocks noChangeShapeType="1"/>
              </p:cNvSpPr>
              <p:nvPr/>
            </p:nvSpPr>
            <p:spPr bwMode="auto">
              <a:xfrm>
                <a:off x="4560" y="864"/>
                <a:ext cx="240" cy="0"/>
              </a:xfrm>
              <a:prstGeom prst="line">
                <a:avLst/>
              </a:prstGeom>
              <a:noFill/>
              <a:ln w="9525">
                <a:solidFill>
                  <a:schemeClr val="tx1"/>
                </a:solidFill>
                <a:round/>
                <a:headEnd/>
                <a:tailEnd/>
              </a:ln>
            </p:spPr>
            <p:txBody>
              <a:bodyPr/>
              <a:lstStyle/>
              <a:p>
                <a:endParaRPr lang="en-GB"/>
              </a:p>
            </p:txBody>
          </p:sp>
          <p:sp>
            <p:nvSpPr>
              <p:cNvPr id="12335" name="Line 47"/>
              <p:cNvSpPr>
                <a:spLocks noChangeShapeType="1"/>
              </p:cNvSpPr>
              <p:nvPr/>
            </p:nvSpPr>
            <p:spPr bwMode="auto">
              <a:xfrm>
                <a:off x="4608" y="960"/>
                <a:ext cx="144" cy="0"/>
              </a:xfrm>
              <a:prstGeom prst="line">
                <a:avLst/>
              </a:prstGeom>
              <a:noFill/>
              <a:ln w="9525">
                <a:solidFill>
                  <a:schemeClr val="tx1"/>
                </a:solidFill>
                <a:round/>
                <a:headEnd/>
                <a:tailEnd/>
              </a:ln>
            </p:spPr>
            <p:txBody>
              <a:bodyPr/>
              <a:lstStyle/>
              <a:p>
                <a:endParaRPr lang="en-GB"/>
              </a:p>
            </p:txBody>
          </p:sp>
        </p:grpSp>
        <p:grpSp>
          <p:nvGrpSpPr>
            <p:cNvPr id="11" name="Group 48"/>
            <p:cNvGrpSpPr>
              <a:grpSpLocks/>
            </p:cNvGrpSpPr>
            <p:nvPr/>
          </p:nvGrpSpPr>
          <p:grpSpPr bwMode="auto">
            <a:xfrm>
              <a:off x="4272" y="1104"/>
              <a:ext cx="144" cy="144"/>
              <a:chOff x="4464" y="768"/>
              <a:chExt cx="336" cy="192"/>
            </a:xfrm>
          </p:grpSpPr>
          <p:sp>
            <p:nvSpPr>
              <p:cNvPr id="12330" name="Arc 49"/>
              <p:cNvSpPr>
                <a:spLocks/>
              </p:cNvSpPr>
              <p:nvPr/>
            </p:nvSpPr>
            <p:spPr bwMode="auto">
              <a:xfrm>
                <a:off x="4464" y="768"/>
                <a:ext cx="192"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GB"/>
              </a:p>
            </p:txBody>
          </p:sp>
          <p:sp>
            <p:nvSpPr>
              <p:cNvPr id="12331" name="Line 50"/>
              <p:cNvSpPr>
                <a:spLocks noChangeShapeType="1"/>
              </p:cNvSpPr>
              <p:nvPr/>
            </p:nvSpPr>
            <p:spPr bwMode="auto">
              <a:xfrm>
                <a:off x="4560" y="864"/>
                <a:ext cx="240" cy="0"/>
              </a:xfrm>
              <a:prstGeom prst="line">
                <a:avLst/>
              </a:prstGeom>
              <a:noFill/>
              <a:ln w="9525">
                <a:solidFill>
                  <a:schemeClr val="tx1"/>
                </a:solidFill>
                <a:round/>
                <a:headEnd/>
                <a:tailEnd/>
              </a:ln>
            </p:spPr>
            <p:txBody>
              <a:bodyPr/>
              <a:lstStyle/>
              <a:p>
                <a:endParaRPr lang="en-GB"/>
              </a:p>
            </p:txBody>
          </p:sp>
          <p:sp>
            <p:nvSpPr>
              <p:cNvPr id="12332" name="Line 51"/>
              <p:cNvSpPr>
                <a:spLocks noChangeShapeType="1"/>
              </p:cNvSpPr>
              <p:nvPr/>
            </p:nvSpPr>
            <p:spPr bwMode="auto">
              <a:xfrm>
                <a:off x="4608" y="960"/>
                <a:ext cx="144" cy="0"/>
              </a:xfrm>
              <a:prstGeom prst="line">
                <a:avLst/>
              </a:prstGeom>
              <a:noFill/>
              <a:ln w="9525">
                <a:solidFill>
                  <a:schemeClr val="tx1"/>
                </a:solidFill>
                <a:round/>
                <a:headEnd/>
                <a:tailEnd/>
              </a:ln>
            </p:spPr>
            <p:txBody>
              <a:bodyPr/>
              <a:lstStyle/>
              <a:p>
                <a:endParaRPr lang="en-GB"/>
              </a:p>
            </p:txBody>
          </p:sp>
        </p:grpSp>
        <p:grpSp>
          <p:nvGrpSpPr>
            <p:cNvPr id="12" name="Group 52"/>
            <p:cNvGrpSpPr>
              <a:grpSpLocks/>
            </p:cNvGrpSpPr>
            <p:nvPr/>
          </p:nvGrpSpPr>
          <p:grpSpPr bwMode="auto">
            <a:xfrm>
              <a:off x="3408" y="1392"/>
              <a:ext cx="144" cy="144"/>
              <a:chOff x="4464" y="768"/>
              <a:chExt cx="336" cy="192"/>
            </a:xfrm>
          </p:grpSpPr>
          <p:sp>
            <p:nvSpPr>
              <p:cNvPr id="12327" name="Arc 53"/>
              <p:cNvSpPr>
                <a:spLocks/>
              </p:cNvSpPr>
              <p:nvPr/>
            </p:nvSpPr>
            <p:spPr bwMode="auto">
              <a:xfrm>
                <a:off x="4464" y="768"/>
                <a:ext cx="192"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GB"/>
              </a:p>
            </p:txBody>
          </p:sp>
          <p:sp>
            <p:nvSpPr>
              <p:cNvPr id="12328" name="Line 54"/>
              <p:cNvSpPr>
                <a:spLocks noChangeShapeType="1"/>
              </p:cNvSpPr>
              <p:nvPr/>
            </p:nvSpPr>
            <p:spPr bwMode="auto">
              <a:xfrm>
                <a:off x="4560" y="864"/>
                <a:ext cx="240" cy="0"/>
              </a:xfrm>
              <a:prstGeom prst="line">
                <a:avLst/>
              </a:prstGeom>
              <a:noFill/>
              <a:ln w="9525">
                <a:solidFill>
                  <a:schemeClr val="tx1"/>
                </a:solidFill>
                <a:round/>
                <a:headEnd/>
                <a:tailEnd/>
              </a:ln>
            </p:spPr>
            <p:txBody>
              <a:bodyPr/>
              <a:lstStyle/>
              <a:p>
                <a:endParaRPr lang="en-GB"/>
              </a:p>
            </p:txBody>
          </p:sp>
          <p:sp>
            <p:nvSpPr>
              <p:cNvPr id="12329" name="Line 55"/>
              <p:cNvSpPr>
                <a:spLocks noChangeShapeType="1"/>
              </p:cNvSpPr>
              <p:nvPr/>
            </p:nvSpPr>
            <p:spPr bwMode="auto">
              <a:xfrm>
                <a:off x="4608" y="960"/>
                <a:ext cx="144" cy="0"/>
              </a:xfrm>
              <a:prstGeom prst="line">
                <a:avLst/>
              </a:prstGeom>
              <a:noFill/>
              <a:ln w="9525">
                <a:solidFill>
                  <a:schemeClr val="tx1"/>
                </a:solidFill>
                <a:round/>
                <a:headEnd/>
                <a:tailEnd/>
              </a:ln>
            </p:spPr>
            <p:txBody>
              <a:bodyPr/>
              <a:lstStyle/>
              <a:p>
                <a:endParaRPr lang="en-GB"/>
              </a:p>
            </p:txBody>
          </p:sp>
        </p:grpSp>
        <p:grpSp>
          <p:nvGrpSpPr>
            <p:cNvPr id="13" name="Group 56"/>
            <p:cNvGrpSpPr>
              <a:grpSpLocks/>
            </p:cNvGrpSpPr>
            <p:nvPr/>
          </p:nvGrpSpPr>
          <p:grpSpPr bwMode="auto">
            <a:xfrm>
              <a:off x="3408" y="1632"/>
              <a:ext cx="144" cy="144"/>
              <a:chOff x="4464" y="768"/>
              <a:chExt cx="336" cy="192"/>
            </a:xfrm>
          </p:grpSpPr>
          <p:sp>
            <p:nvSpPr>
              <p:cNvPr id="12324" name="Arc 57"/>
              <p:cNvSpPr>
                <a:spLocks/>
              </p:cNvSpPr>
              <p:nvPr/>
            </p:nvSpPr>
            <p:spPr bwMode="auto">
              <a:xfrm>
                <a:off x="4464" y="768"/>
                <a:ext cx="192"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GB"/>
              </a:p>
            </p:txBody>
          </p:sp>
          <p:sp>
            <p:nvSpPr>
              <p:cNvPr id="12325" name="Line 58"/>
              <p:cNvSpPr>
                <a:spLocks noChangeShapeType="1"/>
              </p:cNvSpPr>
              <p:nvPr/>
            </p:nvSpPr>
            <p:spPr bwMode="auto">
              <a:xfrm>
                <a:off x="4560" y="864"/>
                <a:ext cx="240" cy="0"/>
              </a:xfrm>
              <a:prstGeom prst="line">
                <a:avLst/>
              </a:prstGeom>
              <a:noFill/>
              <a:ln w="9525">
                <a:solidFill>
                  <a:schemeClr val="tx1"/>
                </a:solidFill>
                <a:round/>
                <a:headEnd/>
                <a:tailEnd/>
              </a:ln>
            </p:spPr>
            <p:txBody>
              <a:bodyPr/>
              <a:lstStyle/>
              <a:p>
                <a:endParaRPr lang="en-GB"/>
              </a:p>
            </p:txBody>
          </p:sp>
          <p:sp>
            <p:nvSpPr>
              <p:cNvPr id="12326" name="Line 59"/>
              <p:cNvSpPr>
                <a:spLocks noChangeShapeType="1"/>
              </p:cNvSpPr>
              <p:nvPr/>
            </p:nvSpPr>
            <p:spPr bwMode="auto">
              <a:xfrm>
                <a:off x="4608" y="960"/>
                <a:ext cx="144" cy="0"/>
              </a:xfrm>
              <a:prstGeom prst="line">
                <a:avLst/>
              </a:prstGeom>
              <a:noFill/>
              <a:ln w="9525">
                <a:solidFill>
                  <a:schemeClr val="tx1"/>
                </a:solidFill>
                <a:round/>
                <a:headEnd/>
                <a:tailEnd/>
              </a:ln>
            </p:spPr>
            <p:txBody>
              <a:bodyPr/>
              <a:lstStyle/>
              <a:p>
                <a:endParaRPr lang="en-GB"/>
              </a:p>
            </p:txBody>
          </p:sp>
        </p:grpSp>
        <p:grpSp>
          <p:nvGrpSpPr>
            <p:cNvPr id="14" name="Group 60"/>
            <p:cNvGrpSpPr>
              <a:grpSpLocks/>
            </p:cNvGrpSpPr>
            <p:nvPr/>
          </p:nvGrpSpPr>
          <p:grpSpPr bwMode="auto">
            <a:xfrm>
              <a:off x="4320" y="1872"/>
              <a:ext cx="144" cy="144"/>
              <a:chOff x="4464" y="768"/>
              <a:chExt cx="336" cy="192"/>
            </a:xfrm>
          </p:grpSpPr>
          <p:sp>
            <p:nvSpPr>
              <p:cNvPr id="12321" name="Arc 61"/>
              <p:cNvSpPr>
                <a:spLocks/>
              </p:cNvSpPr>
              <p:nvPr/>
            </p:nvSpPr>
            <p:spPr bwMode="auto">
              <a:xfrm>
                <a:off x="4464" y="768"/>
                <a:ext cx="192"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GB"/>
              </a:p>
            </p:txBody>
          </p:sp>
          <p:sp>
            <p:nvSpPr>
              <p:cNvPr id="12322" name="Line 62"/>
              <p:cNvSpPr>
                <a:spLocks noChangeShapeType="1"/>
              </p:cNvSpPr>
              <p:nvPr/>
            </p:nvSpPr>
            <p:spPr bwMode="auto">
              <a:xfrm>
                <a:off x="4560" y="864"/>
                <a:ext cx="240" cy="0"/>
              </a:xfrm>
              <a:prstGeom prst="line">
                <a:avLst/>
              </a:prstGeom>
              <a:noFill/>
              <a:ln w="9525">
                <a:solidFill>
                  <a:schemeClr val="tx1"/>
                </a:solidFill>
                <a:round/>
                <a:headEnd/>
                <a:tailEnd/>
              </a:ln>
            </p:spPr>
            <p:txBody>
              <a:bodyPr/>
              <a:lstStyle/>
              <a:p>
                <a:endParaRPr lang="en-GB"/>
              </a:p>
            </p:txBody>
          </p:sp>
          <p:sp>
            <p:nvSpPr>
              <p:cNvPr id="12323" name="Line 63"/>
              <p:cNvSpPr>
                <a:spLocks noChangeShapeType="1"/>
              </p:cNvSpPr>
              <p:nvPr/>
            </p:nvSpPr>
            <p:spPr bwMode="auto">
              <a:xfrm>
                <a:off x="4608" y="960"/>
                <a:ext cx="144" cy="0"/>
              </a:xfrm>
              <a:prstGeom prst="line">
                <a:avLst/>
              </a:prstGeom>
              <a:noFill/>
              <a:ln w="9525">
                <a:solidFill>
                  <a:schemeClr val="tx1"/>
                </a:solidFill>
                <a:round/>
                <a:headEnd/>
                <a:tailEnd/>
              </a:ln>
            </p:spPr>
            <p:txBody>
              <a:bodyPr/>
              <a:lstStyle/>
              <a:p>
                <a:endParaRPr lang="en-GB"/>
              </a:p>
            </p:txBody>
          </p:sp>
        </p:grpSp>
        <p:grpSp>
          <p:nvGrpSpPr>
            <p:cNvPr id="15" name="Group 64"/>
            <p:cNvGrpSpPr>
              <a:grpSpLocks/>
            </p:cNvGrpSpPr>
            <p:nvPr/>
          </p:nvGrpSpPr>
          <p:grpSpPr bwMode="auto">
            <a:xfrm>
              <a:off x="5088" y="2208"/>
              <a:ext cx="144" cy="144"/>
              <a:chOff x="4464" y="768"/>
              <a:chExt cx="336" cy="192"/>
            </a:xfrm>
          </p:grpSpPr>
          <p:sp>
            <p:nvSpPr>
              <p:cNvPr id="12318" name="Arc 65"/>
              <p:cNvSpPr>
                <a:spLocks/>
              </p:cNvSpPr>
              <p:nvPr/>
            </p:nvSpPr>
            <p:spPr bwMode="auto">
              <a:xfrm>
                <a:off x="4464" y="768"/>
                <a:ext cx="192"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GB"/>
              </a:p>
            </p:txBody>
          </p:sp>
          <p:sp>
            <p:nvSpPr>
              <p:cNvPr id="12319" name="Line 66"/>
              <p:cNvSpPr>
                <a:spLocks noChangeShapeType="1"/>
              </p:cNvSpPr>
              <p:nvPr/>
            </p:nvSpPr>
            <p:spPr bwMode="auto">
              <a:xfrm>
                <a:off x="4560" y="864"/>
                <a:ext cx="240" cy="0"/>
              </a:xfrm>
              <a:prstGeom prst="line">
                <a:avLst/>
              </a:prstGeom>
              <a:noFill/>
              <a:ln w="9525">
                <a:solidFill>
                  <a:schemeClr val="tx1"/>
                </a:solidFill>
                <a:round/>
                <a:headEnd/>
                <a:tailEnd/>
              </a:ln>
            </p:spPr>
            <p:txBody>
              <a:bodyPr/>
              <a:lstStyle/>
              <a:p>
                <a:endParaRPr lang="en-GB"/>
              </a:p>
            </p:txBody>
          </p:sp>
          <p:sp>
            <p:nvSpPr>
              <p:cNvPr id="12320" name="Line 67"/>
              <p:cNvSpPr>
                <a:spLocks noChangeShapeType="1"/>
              </p:cNvSpPr>
              <p:nvPr/>
            </p:nvSpPr>
            <p:spPr bwMode="auto">
              <a:xfrm>
                <a:off x="4608" y="960"/>
                <a:ext cx="144" cy="0"/>
              </a:xfrm>
              <a:prstGeom prst="line">
                <a:avLst/>
              </a:prstGeom>
              <a:noFill/>
              <a:ln w="9525">
                <a:solidFill>
                  <a:schemeClr val="tx1"/>
                </a:solidFill>
                <a:round/>
                <a:headEnd/>
                <a:tailEnd/>
              </a:ln>
            </p:spPr>
            <p:txBody>
              <a:bodyPr/>
              <a:lstStyle/>
              <a:p>
                <a:endParaRPr lang="en-GB"/>
              </a:p>
            </p:txBody>
          </p:sp>
        </p:grpSp>
      </p:grpSp>
      <p:sp>
        <p:nvSpPr>
          <p:cNvPr id="12293" name="Text Box 68"/>
          <p:cNvSpPr txBox="1">
            <a:spLocks noChangeArrowheads="1"/>
          </p:cNvSpPr>
          <p:nvPr/>
        </p:nvSpPr>
        <p:spPr bwMode="auto">
          <a:xfrm>
            <a:off x="1584325" y="4191000"/>
            <a:ext cx="946150" cy="457200"/>
          </a:xfrm>
          <a:prstGeom prst="rect">
            <a:avLst/>
          </a:prstGeom>
          <a:noFill/>
          <a:ln w="9525">
            <a:noFill/>
            <a:miter lim="800000"/>
            <a:headEnd/>
            <a:tailEnd/>
          </a:ln>
        </p:spPr>
        <p:txBody>
          <a:bodyPr wrap="none">
            <a:spAutoFit/>
          </a:bodyPr>
          <a:lstStyle/>
          <a:p>
            <a:r>
              <a:rPr lang="en-US" sz="2400">
                <a:latin typeface="Times New Roman" pitchFamily="18" charset="0"/>
              </a:rPr>
              <a:t>Graph</a:t>
            </a:r>
          </a:p>
        </p:txBody>
      </p:sp>
      <p:sp>
        <p:nvSpPr>
          <p:cNvPr id="12294" name="Text Box 69"/>
          <p:cNvSpPr txBox="1">
            <a:spLocks noChangeArrowheads="1"/>
          </p:cNvSpPr>
          <p:nvPr/>
        </p:nvSpPr>
        <p:spPr bwMode="auto">
          <a:xfrm>
            <a:off x="5029200" y="4191000"/>
            <a:ext cx="2035175" cy="457200"/>
          </a:xfrm>
          <a:prstGeom prst="rect">
            <a:avLst/>
          </a:prstGeom>
          <a:noFill/>
          <a:ln w="9525">
            <a:noFill/>
            <a:miter lim="800000"/>
            <a:headEnd/>
            <a:tailEnd/>
          </a:ln>
        </p:spPr>
        <p:txBody>
          <a:bodyPr wrap="none">
            <a:spAutoFit/>
          </a:bodyPr>
          <a:lstStyle/>
          <a:p>
            <a:r>
              <a:rPr lang="en-US" sz="2400">
                <a:latin typeface="Times New Roman" pitchFamily="18" charset="0"/>
              </a:rPr>
              <a:t>Adjacency List</a:t>
            </a:r>
          </a:p>
        </p:txBody>
      </p:sp>
      <p:sp>
        <p:nvSpPr>
          <p:cNvPr id="12295" name="Rectangle 70"/>
          <p:cNvSpPr>
            <a:spLocks noGrp="1" noChangeArrowheads="1"/>
          </p:cNvSpPr>
          <p:nvPr>
            <p:ph type="body" idx="1"/>
          </p:nvPr>
        </p:nvSpPr>
        <p:spPr>
          <a:xfrm>
            <a:off x="304800" y="4800600"/>
            <a:ext cx="8610600" cy="1143000"/>
          </a:xfrm>
          <a:noFill/>
        </p:spPr>
        <p:txBody>
          <a:bodyPr/>
          <a:lstStyle/>
          <a:p>
            <a:pPr eaLnBrk="1" hangingPunct="1">
              <a:lnSpc>
                <a:spcPct val="90000"/>
              </a:lnSpc>
            </a:pPr>
            <a:r>
              <a:rPr lang="en-US" sz="2000" smtClean="0"/>
              <a:t>An adjacency list for a weighted graph should contain two elements in the list nodes – one element for the vertex and the second element for the weight of that edge</a:t>
            </a:r>
            <a:endParaRPr lang="en-US" sz="2000" i="1"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2287</Words>
  <Application>Microsoft Office PowerPoint</Application>
  <PresentationFormat>On-screen Show (4:3)</PresentationFormat>
  <Paragraphs>494</Paragraphs>
  <Slides>44</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47" baseType="lpstr">
      <vt:lpstr>Office Theme</vt:lpstr>
      <vt:lpstr>Clip</vt:lpstr>
      <vt:lpstr>Bitmap Image</vt:lpstr>
      <vt:lpstr>Graphs</vt:lpstr>
      <vt:lpstr>Graph Definitions</vt:lpstr>
      <vt:lpstr>Graph Definitions (contd.)</vt:lpstr>
      <vt:lpstr>Graph Definitions: Path</vt:lpstr>
      <vt:lpstr>Graph Definitions: Connectedness</vt:lpstr>
      <vt:lpstr>Applications of Graphs</vt:lpstr>
      <vt:lpstr>Representing Graphs: Adjacency Matrix </vt:lpstr>
      <vt:lpstr>Representing Graphs: Adjacency List </vt:lpstr>
      <vt:lpstr>Adjacency List Example</vt:lpstr>
      <vt:lpstr>Negative Cost Cycle</vt:lpstr>
      <vt:lpstr>Solve it</vt:lpstr>
      <vt:lpstr>Application of Graphs  Using a model to solve a complicated traffic light problem</vt:lpstr>
      <vt:lpstr>PowerPoint Presentation</vt:lpstr>
      <vt:lpstr>Using a model to solve a complicated traffic light problem</vt:lpstr>
      <vt:lpstr>PowerPoint Presentation</vt:lpstr>
      <vt:lpstr>PowerPoint Presentation</vt:lpstr>
      <vt:lpstr>PowerPoint Presentation</vt:lpstr>
      <vt:lpstr>PowerPoint Presentation</vt:lpstr>
      <vt:lpstr>PowerPoint Presentation</vt:lpstr>
      <vt:lpstr>Graph Searching</vt:lpstr>
      <vt:lpstr>Breadth-First Search</vt:lpstr>
      <vt:lpstr>Breadth-First Search</vt:lpstr>
      <vt:lpstr>Breadth-First Search: Example</vt:lpstr>
      <vt:lpstr>Breadth-First Search: Example</vt:lpstr>
      <vt:lpstr>Breadth-First Search: Example</vt:lpstr>
      <vt:lpstr>Breadth-First Search: Example</vt:lpstr>
      <vt:lpstr>Breadth-First Search: Example</vt:lpstr>
      <vt:lpstr>Breadth-First Search: Example</vt:lpstr>
      <vt:lpstr>Breadth-First Search: Example</vt:lpstr>
      <vt:lpstr>Breadth-First Search: Example</vt:lpstr>
      <vt:lpstr>Breadth-First Search: Example</vt:lpstr>
      <vt:lpstr>Breadth-First Search: Example</vt:lpstr>
      <vt:lpstr>Breadth-First Search: Properties</vt:lpstr>
      <vt:lpstr>Depth First Search</vt:lpstr>
      <vt:lpstr>DFS [Easy One]</vt:lpstr>
      <vt:lpstr>PowerPoint Presentation</vt:lpstr>
      <vt:lpstr>Problem</vt:lpstr>
      <vt:lpstr>Contd…</vt:lpstr>
      <vt:lpstr>Shortest path problem</vt:lpstr>
      <vt:lpstr>Variants</vt:lpstr>
      <vt:lpstr>Single-Source Shortest Path</vt:lpstr>
      <vt:lpstr>Dijkstra’s Algorithm</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Abc</dc:creator>
  <cp:lastModifiedBy>Admin</cp:lastModifiedBy>
  <cp:revision>4</cp:revision>
  <dcterms:created xsi:type="dcterms:W3CDTF">2006-08-16T00:00:00Z</dcterms:created>
  <dcterms:modified xsi:type="dcterms:W3CDTF">2015-12-30T11:17:24Z</dcterms:modified>
</cp:coreProperties>
</file>