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5"/>
  </p:notesMasterIdLst>
  <p:sldIdLst>
    <p:sldId id="260" r:id="rId2"/>
    <p:sldId id="261" r:id="rId3"/>
    <p:sldId id="259" r:id="rId4"/>
    <p:sldId id="258" r:id="rId5"/>
    <p:sldId id="263" r:id="rId6"/>
    <p:sldId id="268" r:id="rId7"/>
    <p:sldId id="264" r:id="rId8"/>
    <p:sldId id="265" r:id="rId9"/>
    <p:sldId id="266" r:id="rId10"/>
    <p:sldId id="267" r:id="rId11"/>
    <p:sldId id="284"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5" r:id="rId28"/>
    <p:sldId id="286" r:id="rId29"/>
    <p:sldId id="287" r:id="rId30"/>
    <p:sldId id="288" r:id="rId31"/>
    <p:sldId id="290" r:id="rId32"/>
    <p:sldId id="291" r:id="rId33"/>
    <p:sldId id="28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352" autoAdjust="0"/>
  </p:normalViewPr>
  <p:slideViewPr>
    <p:cSldViewPr>
      <p:cViewPr varScale="1">
        <p:scale>
          <a:sx n="54" d="100"/>
          <a:sy n="54" d="100"/>
        </p:scale>
        <p:origin x="186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BA2AA6-D5C5-4374-A826-0FA66E0341BB}" type="datetimeFigureOut">
              <a:rPr lang="en-US" smtClean="0"/>
              <a:pPr/>
              <a:t>27-Oct-15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80B1D4-3930-4AC7-BFEB-E11624FCBA9C}" type="slidenum">
              <a:rPr lang="en-US" smtClean="0"/>
              <a:pPr/>
              <a:t>‹#›</a:t>
            </a:fld>
            <a:endParaRPr lang="en-US"/>
          </a:p>
        </p:txBody>
      </p:sp>
    </p:spTree>
    <p:extLst>
      <p:ext uri="{BB962C8B-B14F-4D97-AF65-F5344CB8AC3E}">
        <p14:creationId xmlns:p14="http://schemas.microsoft.com/office/powerpoint/2010/main" val="2578866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the name of Allah the most </a:t>
            </a:r>
            <a:r>
              <a:rPr lang="en-US" baseline="0" dirty="0" err="1" smtClean="0"/>
              <a:t>benifcint</a:t>
            </a:r>
            <a:r>
              <a:rPr lang="en-US" baseline="0" dirty="0" smtClean="0"/>
              <a:t> the most </a:t>
            </a:r>
            <a:r>
              <a:rPr lang="en-US" baseline="0" dirty="0" err="1" smtClean="0"/>
              <a:t>mercifl</a:t>
            </a:r>
            <a:r>
              <a:rPr lang="en-US" baseline="0" dirty="0" smtClean="0"/>
              <a:t> </a:t>
            </a:r>
            <a:br>
              <a:rPr lang="en-US" baseline="0" dirty="0" smtClean="0"/>
            </a:br>
            <a:r>
              <a:rPr lang="en-US" baseline="0" dirty="0" smtClean="0"/>
              <a:t>AOA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So first of all I would like to introduce me myself my name is </a:t>
            </a:r>
            <a:r>
              <a:rPr lang="en-US" sz="1200" kern="1200" dirty="0" err="1" smtClean="0">
                <a:solidFill>
                  <a:srgbClr val="0070C0"/>
                </a:solidFill>
                <a:effectLst>
                  <a:reflection blurRad="12700" stA="48000" endA="300" endPos="55000" dir="5400000" sy="-90000" algn="bl" rotWithShape="0"/>
                </a:effectLst>
                <a:latin typeface="+mn-lt"/>
                <a:ea typeface="+mn-ea"/>
                <a:cs typeface="+mn-cs"/>
              </a:rPr>
              <a:t>Junaid</a:t>
            </a:r>
            <a:endParaRPr lang="en-US" sz="1200" kern="1200" dirty="0" smtClean="0">
              <a:solidFill>
                <a:srgbClr val="0070C0"/>
              </a:solidFill>
              <a:effectLst>
                <a:reflection blurRad="12700" stA="48000" endA="300" endPos="55000" dir="5400000" sy="-90000" algn="bl" rotWithShape="0"/>
              </a:effectLst>
              <a:latin typeface="+mn-lt"/>
              <a:ea typeface="+mn-ea"/>
              <a:cs typeface="+mn-cs"/>
            </a:endParaRPr>
          </a:p>
          <a:p>
            <a:r>
              <a:rPr lang="en-US" baseline="0" dirty="0" smtClean="0"/>
              <a:t>and m an software engineer from </a:t>
            </a:r>
            <a:r>
              <a:rPr lang="en-US" baseline="0" dirty="0" err="1" smtClean="0"/>
              <a:t>comsats</a:t>
            </a:r>
            <a:r>
              <a:rPr lang="en-US" baseline="0" dirty="0" smtClean="0"/>
              <a:t> .</a:t>
            </a:r>
            <a:br>
              <a:rPr lang="en-US" baseline="0" dirty="0" smtClean="0"/>
            </a:br>
            <a:endParaRPr lang="en-US" dirty="0"/>
          </a:p>
        </p:txBody>
      </p:sp>
      <p:sp>
        <p:nvSpPr>
          <p:cNvPr id="4" name="Slide Number Placeholder 3"/>
          <p:cNvSpPr>
            <a:spLocks noGrp="1"/>
          </p:cNvSpPr>
          <p:nvPr>
            <p:ph type="sldNum" sz="quarter" idx="10"/>
          </p:nvPr>
        </p:nvSpPr>
        <p:spPr/>
        <p:txBody>
          <a:bodyPr/>
          <a:lstStyle/>
          <a:p>
            <a:fld id="{1980B1D4-3930-4AC7-BFEB-E11624FCBA9C}" type="slidenum">
              <a:rPr lang="en-US" smtClean="0"/>
              <a:pPr/>
              <a:t>1</a:t>
            </a:fld>
            <a:endParaRPr lang="en-US"/>
          </a:p>
        </p:txBody>
      </p:sp>
    </p:spTree>
    <p:extLst>
      <p:ext uri="{BB962C8B-B14F-4D97-AF65-F5344CB8AC3E}">
        <p14:creationId xmlns:p14="http://schemas.microsoft.com/office/powerpoint/2010/main" val="3186265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9BE44A86-F17D-4796-8C59-FDE1BEE5524E}" type="slidenum">
              <a:rPr lang="en-US" smtClean="0"/>
              <a:pPr/>
              <a:t>19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61468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AB22F3BA-1D52-4E20-A686-089C0111350B}" type="slidenum">
              <a:rPr lang="en-US" smtClean="0"/>
              <a:pPr/>
              <a:t>22</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26913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9C64232B-2337-464A-84CB-088F4B7D9E60}" type="slidenum">
              <a:rPr lang="en-US" smtClean="0"/>
              <a:pPr/>
              <a:t>23</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65666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80B1D4-3930-4AC7-BFEB-E11624FCBA9C}" type="slidenum">
              <a:rPr lang="en-US" smtClean="0"/>
              <a:pPr/>
              <a:t>2</a:t>
            </a:fld>
            <a:endParaRPr lang="en-US"/>
          </a:p>
        </p:txBody>
      </p:sp>
    </p:spTree>
    <p:extLst>
      <p:ext uri="{BB962C8B-B14F-4D97-AF65-F5344CB8AC3E}">
        <p14:creationId xmlns:p14="http://schemas.microsoft.com/office/powerpoint/2010/main" val="641367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Concatenation is a process on appending the second linked list into the first linked list</a:t>
            </a:r>
            <a:br>
              <a:rPr lang="en-US" dirty="0" smtClean="0"/>
            </a:br>
            <a:r>
              <a:rPr lang="en-US" dirty="0" smtClean="0"/>
              <a:t>and resultant linked list</a:t>
            </a:r>
            <a:r>
              <a:rPr lang="en-US" baseline="0" dirty="0" smtClean="0"/>
              <a:t> becomes more larger in size.</a:t>
            </a:r>
            <a:endParaRPr lang="en-US" dirty="0"/>
          </a:p>
        </p:txBody>
      </p:sp>
      <p:sp>
        <p:nvSpPr>
          <p:cNvPr id="4" name="Slide Number Placeholder 3"/>
          <p:cNvSpPr>
            <a:spLocks noGrp="1"/>
          </p:cNvSpPr>
          <p:nvPr>
            <p:ph type="sldNum" sz="quarter" idx="10"/>
          </p:nvPr>
        </p:nvSpPr>
        <p:spPr/>
        <p:txBody>
          <a:bodyPr/>
          <a:lstStyle/>
          <a:p>
            <a:fld id="{1980B1D4-3930-4AC7-BFEB-E11624FCBA9C}" type="slidenum">
              <a:rPr lang="en-US" smtClean="0"/>
              <a:pPr/>
              <a:t>3</a:t>
            </a:fld>
            <a:endParaRPr lang="en-US"/>
          </a:p>
        </p:txBody>
      </p:sp>
    </p:spTree>
    <p:extLst>
      <p:ext uri="{BB962C8B-B14F-4D97-AF65-F5344CB8AC3E}">
        <p14:creationId xmlns:p14="http://schemas.microsoft.com/office/powerpoint/2010/main" val="2859608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FF7C5CEA-12BD-4A0B-9AF6-3C3E642D7D67}" type="slidenum">
              <a:rPr lang="en-US" smtClean="0"/>
              <a:pPr/>
              <a:t>13</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62425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CC24539-5EFB-46C8-B1FC-28A34C01CCA5}" type="slidenum">
              <a:rPr lang="en-US" smtClean="0"/>
              <a:pPr/>
              <a:t>14</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4907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57FE9737-A7D4-41DA-BC8B-D0AF9778DB5D}" type="slidenum">
              <a:rPr lang="en-US" smtClean="0"/>
              <a:pPr/>
              <a:t>15</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57108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482FCBF9-C4E2-4064-B204-A201A94F6641}" type="slidenum">
              <a:rPr lang="en-US" smtClean="0"/>
              <a:pPr/>
              <a:t>16</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90022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E3B00970-6005-473B-ABD9-6EB3C6067E0B}" type="slidenum">
              <a:rPr lang="en-US" smtClean="0"/>
              <a:pPr/>
              <a:t>17</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40811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F09F38F-099B-4482-BF3E-7DA4AD3E7A18}" type="slidenum">
              <a:rPr lang="en-US" smtClean="0"/>
              <a:pPr/>
              <a:t>18</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511953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pPr/>
              <a:t>27-Oct-15</a:t>
            </a:fld>
            <a:endParaRPr lang="en-US" dirty="0"/>
          </a:p>
        </p:txBody>
      </p:sp>
      <p:sp>
        <p:nvSpPr>
          <p:cNvPr id="2" name="Footer Placeholder 1"/>
          <p:cNvSpPr>
            <a:spLocks noGrp="1"/>
          </p:cNvSpPr>
          <p:nvPr>
            <p:ph type="ftr" sz="quarter" idx="11"/>
          </p:nvPr>
        </p:nvSpPr>
        <p:spPr/>
        <p:txBody>
          <a:bodyPr/>
          <a:lstStyle/>
          <a:p>
            <a:endParaRPr lang="en-US" dirty="0"/>
          </a:p>
        </p:txBody>
      </p:sp>
      <p:sp>
        <p:nvSpPr>
          <p:cNvPr id="15" name="Slide Number Placeholder 14"/>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27-Oct-15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27-Oct-15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27-Oct-15</a:t>
            </a:fld>
            <a:endParaRPr lang="en-US" dirty="0"/>
          </a:p>
        </p:txBody>
      </p:sp>
      <p:sp>
        <p:nvSpPr>
          <p:cNvPr id="19" name="Footer Placeholder 18"/>
          <p:cNvSpPr>
            <a:spLocks noGrp="1"/>
          </p:cNvSpPr>
          <p:nvPr>
            <p:ph type="ftr" sz="quarter" idx="11"/>
          </p:nvPr>
        </p:nvSpPr>
        <p:spPr>
          <a:xfrm>
            <a:off x="3581400" y="76200"/>
            <a:ext cx="2895600" cy="288925"/>
          </a:xfrm>
        </p:spPr>
        <p:txBody>
          <a:bodyPr/>
          <a:lstStyle/>
          <a:p>
            <a:endParaRPr lang="en-US" dirty="0"/>
          </a:p>
        </p:txBody>
      </p:sp>
      <p:sp>
        <p:nvSpPr>
          <p:cNvPr id="16" name="Slide Number Placeholder 15"/>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27-Oct-15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27-Oct-15</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27-Oct-15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229600" y="6477000"/>
            <a:ext cx="762000" cy="246888"/>
          </a:xfrm>
        </p:spPr>
        <p:txBody>
          <a:bodyPr/>
          <a:lstStyle/>
          <a:p>
            <a:fld id="{B6F15528-21DE-4FAA-801E-634DDDAF4B2B}" type="slidenum">
              <a:rPr lang="en-US" smtClean="0"/>
              <a:pPr/>
              <a:t>‹#›</a:t>
            </a:fld>
            <a:endParaRPr lang="en-US" dirty="0"/>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27-Oct-15</a:t>
            </a:fld>
            <a:endParaRPr lang="en-US" dirty="0"/>
          </a:p>
        </p:txBody>
      </p:sp>
      <p:sp>
        <p:nvSpPr>
          <p:cNvPr id="21" name="Footer Placeholder 20"/>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27-Oct-15</a:t>
            </a:fld>
            <a:endParaRPr lang="en-US" dirty="0"/>
          </a:p>
        </p:txBody>
      </p:sp>
      <p:sp>
        <p:nvSpPr>
          <p:cNvPr id="24" name="Footer Placeholder 2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27-Oct-15</a:t>
            </a:fld>
            <a:endParaRPr lang="en-US" dirty="0"/>
          </a:p>
        </p:txBody>
      </p:sp>
      <p:sp>
        <p:nvSpPr>
          <p:cNvPr id="29" name="Footer Placeholder 28"/>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dirty="0"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27-Oct-15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dirty="0"/>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27-Oct-15</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dirty="0"/>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pPr/>
              <a:t>‹#›</a:t>
            </a:fld>
            <a:endParaRPr lang="en-US" dirty="0"/>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ismillah-calligraphy-on-wooden-board.jpg"/>
          <p:cNvPicPr>
            <a:picLocks noChangeAspect="1"/>
          </p:cNvPicPr>
          <p:nvPr/>
        </p:nvPicPr>
        <p:blipFill>
          <a:blip r:embed="rId3" cstate="print"/>
          <a:stretch>
            <a:fillRect/>
          </a:stretch>
        </p:blipFill>
        <p:spPr>
          <a:xfrm>
            <a:off x="0" y="0"/>
            <a:ext cx="9144000" cy="6858000"/>
          </a:xfrm>
          <a:prstGeom prst="rect">
            <a:avLst/>
          </a:prstGeom>
        </p:spPr>
      </p:pic>
      <p:sp>
        <p:nvSpPr>
          <p:cNvPr id="3" name="Title 4"/>
          <p:cNvSpPr txBox="1">
            <a:spLocks/>
          </p:cNvSpPr>
          <p:nvPr/>
        </p:nvSpPr>
        <p:spPr>
          <a:xfrm>
            <a:off x="228600" y="0"/>
            <a:ext cx="2743200" cy="10668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1600" smtClean="0">
                <a:solidFill>
                  <a:srgbClr val="0070C0"/>
                </a:solidFill>
                <a:effectLst>
                  <a:reflection blurRad="12700" stA="48000" endA="300" endPos="55000" dir="5400000" sy="-90000" algn="bl" rotWithShape="0"/>
                </a:effectLst>
                <a:latin typeface="+mj-lt"/>
                <a:ea typeface="+mj-ea"/>
                <a:cs typeface="+mj-cs"/>
              </a:rPr>
              <a:t>software </a:t>
            </a:r>
            <a:r>
              <a:rPr lang="en-US" sz="1600" dirty="0" smtClean="0">
                <a:solidFill>
                  <a:srgbClr val="0070C0"/>
                </a:solidFill>
                <a:effectLst>
                  <a:reflection blurRad="12700" stA="48000" endA="300" endPos="55000" dir="5400000" sy="-90000" algn="bl" rotWithShape="0"/>
                </a:effectLst>
                <a:latin typeface="+mj-lt"/>
                <a:ea typeface="+mj-ea"/>
                <a:cs typeface="+mj-cs"/>
              </a:rPr>
              <a:t>engineer</a:t>
            </a:r>
            <a:endParaRPr kumimoji="0" lang="en-US" b="0" i="0" u="none" kern="1200" cap="all" spc="0" normalizeH="0" baseline="0" noProof="0" dirty="0" smtClean="0">
              <a:ln>
                <a:noFill/>
              </a:ln>
              <a:solidFill>
                <a:srgbClr val="0070C0"/>
              </a:solidFill>
              <a:effectLst>
                <a:reflection blurRad="12700" stA="48000" endA="300" endPos="55000" dir="5400000" sy="-90000" algn="bl" rotWithShape="0"/>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a:bodyPr>
          <a:lstStyle/>
          <a:p>
            <a:r>
              <a:rPr lang="en-US" dirty="0"/>
              <a:t> For example, if the first list is 1-&gt;2-&gt;3 and second list is 4-&gt;5-&gt;6-&gt;7-&gt;8, then first list should become 1-&gt;4-&gt;2-&gt;5-&gt;3-&gt;6 and second list to 7-&gt;8.</a:t>
            </a:r>
          </a:p>
          <a:p>
            <a:endParaRPr lang="en-US" dirty="0"/>
          </a:p>
          <a:p>
            <a:r>
              <a:rPr lang="en-US" dirty="0"/>
              <a:t>Use of extra space is not allowed (Not allowed to create additional nodes), i.e., insertion must be done in-place. Expected time complexity is O(n) where n is number of nodes in first list.</a:t>
            </a:r>
          </a:p>
        </p:txBody>
      </p:sp>
    </p:spTree>
    <p:extLst>
      <p:ext uri="{BB962C8B-B14F-4D97-AF65-F5344CB8AC3E}">
        <p14:creationId xmlns:p14="http://schemas.microsoft.com/office/powerpoint/2010/main" val="1231498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2743200"/>
            <a:ext cx="6324600" cy="838200"/>
          </a:xfrm>
        </p:spPr>
        <p:txBody>
          <a:bodyPr/>
          <a:lstStyle/>
          <a:p>
            <a:r>
              <a:rPr lang="en-US" dirty="0" smtClean="0"/>
              <a:t>Next member</a:t>
            </a:r>
            <a:endParaRPr lang="en-US" dirty="0"/>
          </a:p>
        </p:txBody>
      </p:sp>
      <p:sp>
        <p:nvSpPr>
          <p:cNvPr id="3" name="Content Placeholder 2"/>
          <p:cNvSpPr>
            <a:spLocks noGrp="1"/>
          </p:cNvSpPr>
          <p:nvPr>
            <p:ph idx="1"/>
          </p:nvPr>
        </p:nvSpPr>
        <p:spPr>
          <a:xfrm>
            <a:off x="4724400" y="5638800"/>
            <a:ext cx="4267200" cy="441325"/>
          </a:xfrm>
        </p:spPr>
        <p:txBody>
          <a:bodyPr>
            <a:normAutofit fontScale="85000" lnSpcReduction="20000"/>
          </a:bodyPr>
          <a:lstStyle/>
          <a:p>
            <a:r>
              <a:rPr lang="en-US" dirty="0" smtClean="0"/>
              <a:t>Muhammad </a:t>
            </a:r>
            <a:r>
              <a:rPr lang="en-US" dirty="0" err="1" smtClean="0"/>
              <a:t>tayyab</a:t>
            </a:r>
            <a:r>
              <a:rPr lang="en-US" dirty="0" smtClean="0"/>
              <a:t> 044</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p:txBody>
          <a:bodyPr/>
          <a:lstStyle/>
          <a:p>
            <a:pPr eaLnBrk="1" hangingPunct="1"/>
            <a:r>
              <a:rPr lang="en-US" smtClean="0"/>
              <a:t>Insertion</a:t>
            </a:r>
          </a:p>
          <a:p>
            <a:pPr eaLnBrk="1" hangingPunct="1"/>
            <a:r>
              <a:rPr lang="en-US" smtClean="0"/>
              <a:t>Deletion</a:t>
            </a:r>
          </a:p>
          <a:p>
            <a:pPr eaLnBrk="1" hangingPunct="1"/>
            <a:r>
              <a:rPr lang="en-US" smtClean="0"/>
              <a:t>Show</a:t>
            </a:r>
          </a:p>
        </p:txBody>
      </p:sp>
      <p:sp>
        <p:nvSpPr>
          <p:cNvPr id="16387"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E54B772-3665-4CB0-84BE-03E6FCA4D56B}" type="slidenum">
              <a:rPr lang="en-US" smtClean="0"/>
              <a:pPr/>
              <a:t>12</a:t>
            </a:fld>
            <a:endParaRPr lang="en-US" smtClean="0"/>
          </a:p>
        </p:txBody>
      </p:sp>
      <p:sp>
        <p:nvSpPr>
          <p:cNvPr id="2" name="Title 1"/>
          <p:cNvSpPr>
            <a:spLocks noGrp="1"/>
          </p:cNvSpPr>
          <p:nvPr>
            <p:ph type="title"/>
          </p:nvPr>
        </p:nvSpPr>
        <p:spPr/>
        <p:txBody>
          <a:bodyPr/>
          <a:lstStyle/>
          <a:p>
            <a:pPr eaLnBrk="1" fontAlgn="auto" hangingPunct="1">
              <a:spcAft>
                <a:spcPts val="0"/>
              </a:spcAft>
              <a:defRPr/>
            </a:pPr>
            <a:r>
              <a:rPr lang="en-US" dirty="0" smtClean="0"/>
              <a:t>Operations on Link List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a:xfrm>
            <a:off x="533400" y="1143000"/>
            <a:ext cx="8077200" cy="4953000"/>
          </a:xfrm>
        </p:spPr>
        <p:txBody>
          <a:bodyPr/>
          <a:lstStyle/>
          <a:p>
            <a:pPr eaLnBrk="1" hangingPunct="1"/>
            <a:r>
              <a:rPr lang="en-US" smtClean="0"/>
              <a:t>Consider the following linked list</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mtClean="0"/>
              <a:t>We want to create a new node with </a:t>
            </a:r>
            <a:r>
              <a:rPr lang="en-US" smtClean="0">
                <a:latin typeface="Courier New" pitchFamily="49" charset="0"/>
              </a:rPr>
              <a:t>info 50</a:t>
            </a:r>
            <a:r>
              <a:rPr lang="en-US" smtClean="0"/>
              <a:t> and insert it after </a:t>
            </a:r>
            <a:r>
              <a:rPr lang="en-US" smtClean="0">
                <a:latin typeface="Courier New" pitchFamily="49" charset="0"/>
              </a:rPr>
              <a:t>p</a:t>
            </a:r>
          </a:p>
        </p:txBody>
      </p:sp>
      <p:sp>
        <p:nvSpPr>
          <p:cNvPr id="17411"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F46B89D-2729-4B49-9651-A3CAB990A6E3}" type="slidenum">
              <a:rPr lang="en-US" smtClean="0"/>
              <a:pPr/>
              <a:t>13</a:t>
            </a:fld>
            <a:endParaRPr lang="en-US" smtClean="0"/>
          </a:p>
        </p:txBody>
      </p:sp>
      <p:sp>
        <p:nvSpPr>
          <p:cNvPr id="13315" name="Rectangle 2"/>
          <p:cNvSpPr>
            <a:spLocks noGrp="1" noChangeArrowheads="1"/>
          </p:cNvSpPr>
          <p:nvPr>
            <p:ph type="title"/>
          </p:nvPr>
        </p:nvSpPr>
        <p:spPr>
          <a:xfrm>
            <a:off x="685800" y="304800"/>
            <a:ext cx="8229600" cy="609600"/>
          </a:xfrm>
        </p:spPr>
        <p:txBody>
          <a:bodyPr>
            <a:normAutofit fontScale="90000"/>
          </a:bodyPr>
          <a:lstStyle/>
          <a:p>
            <a:pPr eaLnBrk="1" fontAlgn="auto" hangingPunct="1">
              <a:spcAft>
                <a:spcPts val="0"/>
              </a:spcAft>
              <a:defRPr/>
            </a:pPr>
            <a:r>
              <a:rPr lang="en-US" sz="4000" smtClean="0"/>
              <a:t>Insertion</a:t>
            </a:r>
          </a:p>
        </p:txBody>
      </p:sp>
      <p:pic>
        <p:nvPicPr>
          <p:cNvPr id="17413" name="Picture 4"/>
          <p:cNvPicPr>
            <a:picLocks noChangeAspect="1" noChangeArrowheads="1"/>
          </p:cNvPicPr>
          <p:nvPr/>
        </p:nvPicPr>
        <p:blipFill>
          <a:blip r:embed="rId3" cstate="print"/>
          <a:srcRect/>
          <a:stretch>
            <a:fillRect/>
          </a:stretch>
        </p:blipFill>
        <p:spPr bwMode="auto">
          <a:xfrm>
            <a:off x="914400" y="1905000"/>
            <a:ext cx="7848600" cy="119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idx="1"/>
          </p:nvPr>
        </p:nvSpPr>
        <p:spPr>
          <a:xfrm>
            <a:off x="533400" y="1066800"/>
            <a:ext cx="8077200" cy="4876800"/>
          </a:xfrm>
        </p:spPr>
        <p:txBody>
          <a:bodyPr/>
          <a:lstStyle/>
          <a:p>
            <a:pPr eaLnBrk="1" hangingPunct="1"/>
            <a:r>
              <a:rPr lang="en-US" smtClean="0"/>
              <a:t>The following statements create and store </a:t>
            </a:r>
            <a:r>
              <a:rPr lang="en-US" smtClean="0">
                <a:latin typeface="Courier New" pitchFamily="49" charset="0"/>
              </a:rPr>
              <a:t>50</a:t>
            </a:r>
            <a:r>
              <a:rPr lang="en-US" smtClean="0"/>
              <a:t> in the </a:t>
            </a:r>
            <a:r>
              <a:rPr lang="en-US" smtClean="0">
                <a:latin typeface="Courier New" pitchFamily="49" charset="0"/>
              </a:rPr>
              <a:t>info</a:t>
            </a:r>
            <a:r>
              <a:rPr lang="en-US" smtClean="0"/>
              <a:t> field of a new node</a:t>
            </a:r>
          </a:p>
          <a:p>
            <a:pPr eaLnBrk="1" hangingPunct="1">
              <a:buFont typeface="Wingdings" pitchFamily="2" charset="2"/>
              <a:buNone/>
            </a:pPr>
            <a:endParaRPr lang="en-US" sz="2000" smtClean="0">
              <a:latin typeface="Courier New" pitchFamily="49" charset="0"/>
            </a:endParaRPr>
          </a:p>
          <a:p>
            <a:pPr eaLnBrk="1" hangingPunct="1">
              <a:buFont typeface="Wingdings" pitchFamily="2" charset="2"/>
              <a:buNone/>
            </a:pPr>
            <a:r>
              <a:rPr lang="en-US" sz="2000" smtClean="0">
                <a:latin typeface="Courier New" pitchFamily="49" charset="0"/>
              </a:rPr>
              <a:t>newNode = new Node;   //create newNode</a:t>
            </a:r>
          </a:p>
          <a:p>
            <a:pPr eaLnBrk="1" hangingPunct="1">
              <a:buFont typeface="Wingdings" pitchFamily="2" charset="2"/>
              <a:buNone/>
            </a:pPr>
            <a:r>
              <a:rPr lang="en-US" sz="2000" smtClean="0">
                <a:latin typeface="Courier New" pitchFamily="49" charset="0"/>
              </a:rPr>
              <a:t>newNode.info = 50;      //store 50 in the new node</a:t>
            </a:r>
          </a:p>
        </p:txBody>
      </p:sp>
      <p:sp>
        <p:nvSpPr>
          <p:cNvPr id="18435"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E92216AA-C4AD-4630-A0EA-FAB1A0C47107}" type="slidenum">
              <a:rPr lang="en-US" smtClean="0"/>
              <a:pPr/>
              <a:t>14</a:t>
            </a:fld>
            <a:endParaRPr lang="en-US" smtClean="0"/>
          </a:p>
        </p:txBody>
      </p:sp>
      <p:sp>
        <p:nvSpPr>
          <p:cNvPr id="14339" name="Rectangle 2"/>
          <p:cNvSpPr>
            <a:spLocks noGrp="1" noChangeArrowheads="1"/>
          </p:cNvSpPr>
          <p:nvPr>
            <p:ph type="title"/>
          </p:nvPr>
        </p:nvSpPr>
        <p:spPr>
          <a:xfrm>
            <a:off x="685800" y="228600"/>
            <a:ext cx="8229600" cy="762000"/>
          </a:xfrm>
        </p:spPr>
        <p:txBody>
          <a:bodyPr/>
          <a:lstStyle/>
          <a:p>
            <a:pPr eaLnBrk="1" fontAlgn="auto" hangingPunct="1">
              <a:spcAft>
                <a:spcPts val="0"/>
              </a:spcAft>
              <a:defRPr/>
            </a:pPr>
            <a:r>
              <a:rPr lang="en-US" smtClean="0"/>
              <a:t>Insertion</a:t>
            </a:r>
            <a:endParaRPr lang="en-US" smtClean="0">
              <a:latin typeface="Courier New" pitchFamily="49" charset="0"/>
            </a:endParaRPr>
          </a:p>
        </p:txBody>
      </p:sp>
      <p:pic>
        <p:nvPicPr>
          <p:cNvPr id="18437" name="Picture 8"/>
          <p:cNvPicPr>
            <a:picLocks noChangeAspect="1" noChangeArrowheads="1"/>
          </p:cNvPicPr>
          <p:nvPr/>
        </p:nvPicPr>
        <p:blipFill>
          <a:blip r:embed="rId3" cstate="print"/>
          <a:srcRect/>
          <a:stretch>
            <a:fillRect/>
          </a:stretch>
        </p:blipFill>
        <p:spPr bwMode="auto">
          <a:xfrm>
            <a:off x="1143000" y="4114800"/>
            <a:ext cx="7239000" cy="15351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533400" y="1143000"/>
            <a:ext cx="8077200" cy="5181600"/>
          </a:xfrm>
        </p:spPr>
        <p:txBody>
          <a:bodyPr/>
          <a:lstStyle/>
          <a:p>
            <a:pPr eaLnBrk="1" hangingPunct="1"/>
            <a:r>
              <a:rPr lang="en-US" smtClean="0"/>
              <a:t>The following statements insert the node in the linked list at the required place</a:t>
            </a:r>
          </a:p>
          <a:p>
            <a:pPr lvl="1" eaLnBrk="1" hangingPunct="1">
              <a:buFont typeface="Wingdings" pitchFamily="2" charset="2"/>
              <a:buNone/>
            </a:pPr>
            <a:r>
              <a:rPr lang="en-US" sz="2000" smtClean="0">
                <a:latin typeface="Courier New" pitchFamily="49" charset="0"/>
              </a:rPr>
              <a:t>newNode.link = p.link;</a:t>
            </a:r>
          </a:p>
          <a:p>
            <a:pPr lvl="1" eaLnBrk="1" hangingPunct="1">
              <a:buFont typeface="Wingdings" pitchFamily="2" charset="2"/>
              <a:buNone/>
            </a:pPr>
            <a:r>
              <a:rPr lang="en-US" sz="2000" smtClean="0">
                <a:latin typeface="Courier New" pitchFamily="49" charset="0"/>
              </a:rPr>
              <a:t>p.link = newNode;</a:t>
            </a:r>
          </a:p>
          <a:p>
            <a:pPr eaLnBrk="1" hangingPunct="1">
              <a:buFont typeface="Wingdings 3" pitchFamily="18" charset="2"/>
              <a:buNone/>
            </a:pPr>
            <a:endParaRPr lang="en-US" smtClean="0"/>
          </a:p>
        </p:txBody>
      </p:sp>
      <p:sp>
        <p:nvSpPr>
          <p:cNvPr id="19459"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58C680DB-1083-4797-B4D9-24EBD3BB56C3}" type="slidenum">
              <a:rPr lang="en-US" smtClean="0"/>
              <a:pPr/>
              <a:t>15</a:t>
            </a:fld>
            <a:endParaRPr lang="en-US" smtClean="0"/>
          </a:p>
        </p:txBody>
      </p:sp>
      <p:sp>
        <p:nvSpPr>
          <p:cNvPr id="15363" name="Rectangle 2"/>
          <p:cNvSpPr>
            <a:spLocks noGrp="1" noChangeArrowheads="1"/>
          </p:cNvSpPr>
          <p:nvPr>
            <p:ph type="title"/>
          </p:nvPr>
        </p:nvSpPr>
        <p:spPr>
          <a:xfrm>
            <a:off x="685800" y="228600"/>
            <a:ext cx="8229600" cy="762000"/>
          </a:xfrm>
        </p:spPr>
        <p:txBody>
          <a:bodyPr/>
          <a:lstStyle/>
          <a:p>
            <a:pPr eaLnBrk="1" fontAlgn="auto" hangingPunct="1">
              <a:spcAft>
                <a:spcPts val="0"/>
              </a:spcAft>
              <a:defRPr/>
            </a:pPr>
            <a:r>
              <a:rPr lang="en-US" smtClean="0"/>
              <a:t>Insertion (continued)</a:t>
            </a:r>
            <a:endParaRPr lang="en-US" smtClean="0">
              <a:latin typeface="Courier New" pitchFamily="49" charset="0"/>
            </a:endParaRPr>
          </a:p>
        </p:txBody>
      </p:sp>
      <p:pic>
        <p:nvPicPr>
          <p:cNvPr id="19461" name="Picture 7"/>
          <p:cNvPicPr>
            <a:picLocks noChangeAspect="1" noChangeArrowheads="1"/>
          </p:cNvPicPr>
          <p:nvPr/>
        </p:nvPicPr>
        <p:blipFill>
          <a:blip r:embed="rId3" cstate="print"/>
          <a:srcRect/>
          <a:stretch>
            <a:fillRect/>
          </a:stretch>
        </p:blipFill>
        <p:spPr bwMode="auto">
          <a:xfrm>
            <a:off x="990600" y="4038600"/>
            <a:ext cx="7315200" cy="15351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3493721F-65BB-449D-B84D-25B0B626E09B}" type="slidenum">
              <a:rPr lang="en-US" smtClean="0"/>
              <a:pPr/>
              <a:t>16</a:t>
            </a:fld>
            <a:endParaRPr lang="en-US" smtClean="0"/>
          </a:p>
        </p:txBody>
      </p:sp>
      <p:sp>
        <p:nvSpPr>
          <p:cNvPr id="16387" name="Rectangle 2"/>
          <p:cNvSpPr>
            <a:spLocks noGrp="1" noChangeArrowheads="1"/>
          </p:cNvSpPr>
          <p:nvPr>
            <p:ph type="title"/>
          </p:nvPr>
        </p:nvSpPr>
        <p:spPr>
          <a:xfrm>
            <a:off x="685800" y="152400"/>
            <a:ext cx="8229600" cy="609600"/>
          </a:xfrm>
        </p:spPr>
        <p:txBody>
          <a:bodyPr>
            <a:normAutofit fontScale="90000"/>
          </a:bodyPr>
          <a:lstStyle/>
          <a:p>
            <a:pPr eaLnBrk="1" fontAlgn="auto" hangingPunct="1">
              <a:spcAft>
                <a:spcPts val="0"/>
              </a:spcAft>
              <a:defRPr/>
            </a:pPr>
            <a:r>
              <a:rPr lang="en-US" sz="4000" smtClean="0"/>
              <a:t>Insertion</a:t>
            </a:r>
            <a:endParaRPr lang="en-US" sz="4000" smtClean="0">
              <a:latin typeface="Courier New" pitchFamily="49" charset="0"/>
            </a:endParaRPr>
          </a:p>
        </p:txBody>
      </p:sp>
      <p:sp>
        <p:nvSpPr>
          <p:cNvPr id="20484" name="Text Box 4"/>
          <p:cNvSpPr txBox="1">
            <a:spLocks noChangeArrowheads="1"/>
          </p:cNvSpPr>
          <p:nvPr/>
        </p:nvSpPr>
        <p:spPr bwMode="auto">
          <a:xfrm>
            <a:off x="1219200" y="3276600"/>
            <a:ext cx="6019800" cy="701675"/>
          </a:xfrm>
          <a:prstGeom prst="rect">
            <a:avLst/>
          </a:prstGeom>
          <a:noFill/>
          <a:ln w="9525">
            <a:noFill/>
            <a:miter lim="800000"/>
            <a:headEnd/>
            <a:tailEnd/>
          </a:ln>
        </p:spPr>
        <p:txBody>
          <a:bodyPr wrap="none">
            <a:spAutoFit/>
          </a:bodyPr>
          <a:lstStyle/>
          <a:p>
            <a:r>
              <a:rPr lang="en-US" sz="2000">
                <a:solidFill>
                  <a:srgbClr val="222222"/>
                </a:solidFill>
                <a:latin typeface="Arial" charset="0"/>
              </a:rPr>
              <a:t>List after the statement </a:t>
            </a:r>
          </a:p>
          <a:p>
            <a:r>
              <a:rPr lang="en-US" sz="2000">
                <a:solidFill>
                  <a:srgbClr val="222222"/>
                </a:solidFill>
                <a:latin typeface="Arial" charset="0"/>
              </a:rPr>
              <a:t>                    </a:t>
            </a:r>
            <a:r>
              <a:rPr lang="en-US" sz="2000">
                <a:solidFill>
                  <a:srgbClr val="222222"/>
                </a:solidFill>
                <a:latin typeface="Courier New" pitchFamily="49" charset="0"/>
              </a:rPr>
              <a:t>newNode.link = p.link;</a:t>
            </a:r>
            <a:r>
              <a:rPr lang="en-US" sz="2000">
                <a:solidFill>
                  <a:srgbClr val="222222"/>
                </a:solidFill>
                <a:latin typeface="Arial" charset="0"/>
              </a:rPr>
              <a:t> executes</a:t>
            </a:r>
          </a:p>
        </p:txBody>
      </p:sp>
      <p:pic>
        <p:nvPicPr>
          <p:cNvPr id="20485" name="Picture 5"/>
          <p:cNvPicPr>
            <a:picLocks noChangeAspect="1" noChangeArrowheads="1"/>
          </p:cNvPicPr>
          <p:nvPr/>
        </p:nvPicPr>
        <p:blipFill>
          <a:blip r:embed="rId3" cstate="print"/>
          <a:srcRect/>
          <a:stretch>
            <a:fillRect/>
          </a:stretch>
        </p:blipFill>
        <p:spPr bwMode="auto">
          <a:xfrm>
            <a:off x="1295400" y="1828800"/>
            <a:ext cx="6515100" cy="1271588"/>
          </a:xfrm>
          <a:prstGeom prst="rect">
            <a:avLst/>
          </a:prstGeom>
          <a:noFill/>
          <a:ln w="9525">
            <a:noFill/>
            <a:miter lim="800000"/>
            <a:headEnd/>
            <a:tailEnd/>
          </a:ln>
        </p:spPr>
      </p:pic>
      <p:pic>
        <p:nvPicPr>
          <p:cNvPr id="20486" name="Picture 7"/>
          <p:cNvPicPr>
            <a:picLocks noChangeAspect="1" noChangeArrowheads="1"/>
          </p:cNvPicPr>
          <p:nvPr/>
        </p:nvPicPr>
        <p:blipFill>
          <a:blip r:embed="rId4" cstate="print"/>
          <a:srcRect/>
          <a:stretch>
            <a:fillRect/>
          </a:stretch>
        </p:blipFill>
        <p:spPr bwMode="auto">
          <a:xfrm>
            <a:off x="1219200" y="4191000"/>
            <a:ext cx="6694488" cy="1282700"/>
          </a:xfrm>
          <a:prstGeom prst="rect">
            <a:avLst/>
          </a:prstGeom>
          <a:noFill/>
          <a:ln w="9525">
            <a:noFill/>
            <a:miter lim="800000"/>
            <a:headEnd/>
            <a:tailEnd/>
          </a:ln>
        </p:spPr>
      </p:pic>
      <p:sp>
        <p:nvSpPr>
          <p:cNvPr id="20487" name="Text Box 8"/>
          <p:cNvSpPr txBox="1">
            <a:spLocks noChangeArrowheads="1"/>
          </p:cNvSpPr>
          <p:nvPr/>
        </p:nvSpPr>
        <p:spPr bwMode="auto">
          <a:xfrm>
            <a:off x="1219200" y="5562600"/>
            <a:ext cx="5384800" cy="701675"/>
          </a:xfrm>
          <a:prstGeom prst="rect">
            <a:avLst/>
          </a:prstGeom>
          <a:noFill/>
          <a:ln w="9525">
            <a:noFill/>
            <a:miter lim="800000"/>
            <a:headEnd/>
            <a:tailEnd/>
          </a:ln>
        </p:spPr>
        <p:txBody>
          <a:bodyPr wrap="none">
            <a:spAutoFit/>
          </a:bodyPr>
          <a:lstStyle/>
          <a:p>
            <a:r>
              <a:rPr lang="en-US" sz="2000">
                <a:solidFill>
                  <a:srgbClr val="222222"/>
                </a:solidFill>
                <a:latin typeface="Arial" charset="0"/>
              </a:rPr>
              <a:t>List after the statement </a:t>
            </a:r>
          </a:p>
          <a:p>
            <a:r>
              <a:rPr lang="en-US" sz="2000">
                <a:solidFill>
                  <a:srgbClr val="222222"/>
                </a:solidFill>
                <a:latin typeface="Courier New" pitchFamily="49" charset="0"/>
              </a:rPr>
              <a:t>          p.link = newNode;</a:t>
            </a:r>
            <a:r>
              <a:rPr lang="en-US" sz="2000">
                <a:solidFill>
                  <a:srgbClr val="222222"/>
                </a:solidFill>
                <a:latin typeface="Arial" charset="0"/>
              </a:rPr>
              <a:t> executes</a:t>
            </a:r>
          </a:p>
        </p:txBody>
      </p:sp>
      <p:sp>
        <p:nvSpPr>
          <p:cNvPr id="20488" name="Rectangle 9"/>
          <p:cNvSpPr>
            <a:spLocks noChangeArrowheads="1"/>
          </p:cNvSpPr>
          <p:nvPr/>
        </p:nvSpPr>
        <p:spPr bwMode="auto">
          <a:xfrm>
            <a:off x="1219200" y="990600"/>
            <a:ext cx="6629400" cy="701675"/>
          </a:xfrm>
          <a:prstGeom prst="rect">
            <a:avLst/>
          </a:prstGeom>
          <a:noFill/>
          <a:ln w="9525">
            <a:noFill/>
            <a:miter lim="800000"/>
            <a:headEnd/>
            <a:tailEnd/>
          </a:ln>
        </p:spPr>
        <p:txBody>
          <a:bodyPr>
            <a:spAutoFit/>
          </a:bodyPr>
          <a:lstStyle/>
          <a:p>
            <a:pPr lvl="1"/>
            <a:r>
              <a:rPr lang="en-US" sz="2000">
                <a:latin typeface="Courier New" pitchFamily="49" charset="0"/>
              </a:rPr>
              <a:t>newNode.link = p.link;</a:t>
            </a:r>
          </a:p>
          <a:p>
            <a:pPr lvl="1"/>
            <a:r>
              <a:rPr lang="en-US" sz="2000">
                <a:latin typeface="Courier New" pitchFamily="49" charset="0"/>
              </a:rPr>
              <a:t>p.link = newNode;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AB5D20F-E710-4069-9A19-78F47A2FCDEA}" type="slidenum">
              <a:rPr lang="en-US" smtClean="0"/>
              <a:pPr/>
              <a:t>17</a:t>
            </a:fld>
            <a:endParaRPr lang="en-US" smtClean="0"/>
          </a:p>
        </p:txBody>
      </p:sp>
      <p:sp>
        <p:nvSpPr>
          <p:cNvPr id="17411" name="Rectangle 2"/>
          <p:cNvSpPr>
            <a:spLocks noGrp="1" noChangeArrowheads="1"/>
          </p:cNvSpPr>
          <p:nvPr>
            <p:ph type="title"/>
          </p:nvPr>
        </p:nvSpPr>
        <p:spPr>
          <a:xfrm>
            <a:off x="685800" y="228600"/>
            <a:ext cx="8229600" cy="609600"/>
          </a:xfrm>
        </p:spPr>
        <p:txBody>
          <a:bodyPr>
            <a:normAutofit fontScale="90000"/>
          </a:bodyPr>
          <a:lstStyle/>
          <a:p>
            <a:pPr eaLnBrk="1" fontAlgn="auto" hangingPunct="1">
              <a:spcAft>
                <a:spcPts val="0"/>
              </a:spcAft>
              <a:defRPr/>
            </a:pPr>
            <a:r>
              <a:rPr lang="en-US" sz="4000" smtClean="0"/>
              <a:t>Insertion</a:t>
            </a:r>
          </a:p>
        </p:txBody>
      </p:sp>
      <p:sp>
        <p:nvSpPr>
          <p:cNvPr id="21508" name="Rectangle 11"/>
          <p:cNvSpPr>
            <a:spLocks noChangeArrowheads="1"/>
          </p:cNvSpPr>
          <p:nvPr/>
        </p:nvSpPr>
        <p:spPr bwMode="auto">
          <a:xfrm>
            <a:off x="533400" y="1143000"/>
            <a:ext cx="8077200" cy="4800600"/>
          </a:xfrm>
          <a:prstGeom prst="rect">
            <a:avLst/>
          </a:prstGeom>
          <a:noFill/>
          <a:ln w="9525">
            <a:noFill/>
            <a:miter lim="800000"/>
            <a:headEnd/>
            <a:tailEnd/>
          </a:ln>
        </p:spPr>
        <p:txBody>
          <a:bodyPr/>
          <a:lstStyle/>
          <a:p>
            <a:pPr marL="342900" indent="-342900">
              <a:spcBef>
                <a:spcPct val="20000"/>
              </a:spcBef>
              <a:buClr>
                <a:srgbClr val="666699"/>
              </a:buClr>
              <a:buFont typeface="Wingdings" pitchFamily="2" charset="2"/>
              <a:buChar char="s"/>
            </a:pPr>
            <a:r>
              <a:rPr lang="en-US" sz="2800"/>
              <a:t>Using two reference variables, we can simplify the code somewhat</a:t>
            </a:r>
          </a:p>
          <a:p>
            <a:pPr marL="342900" indent="-342900">
              <a:spcBef>
                <a:spcPct val="20000"/>
              </a:spcBef>
              <a:buClr>
                <a:srgbClr val="666699"/>
              </a:buClr>
              <a:buFont typeface="Wingdings" pitchFamily="2" charset="2"/>
              <a:buChar char="s"/>
            </a:pPr>
            <a:r>
              <a:rPr lang="en-US" sz="2800"/>
              <a:t>Consider the following</a:t>
            </a:r>
          </a:p>
          <a:p>
            <a:pPr marL="342900" indent="-342900">
              <a:spcBef>
                <a:spcPct val="20000"/>
              </a:spcBef>
              <a:buClr>
                <a:srgbClr val="666699"/>
              </a:buClr>
              <a:buFont typeface="Wingdings" pitchFamily="2" charset="2"/>
              <a:buNone/>
            </a:pPr>
            <a:endParaRPr lang="en-US" sz="1800">
              <a:latin typeface="Courier New" pitchFamily="49" charset="0"/>
            </a:endParaRPr>
          </a:p>
          <a:p>
            <a:pPr marL="342900" indent="-342900">
              <a:spcBef>
                <a:spcPct val="20000"/>
              </a:spcBef>
              <a:buClr>
                <a:srgbClr val="666699"/>
              </a:buClr>
              <a:buFont typeface="Wingdings" pitchFamily="2" charset="2"/>
              <a:buNone/>
            </a:pPr>
            <a:endParaRPr lang="en-US" sz="1800">
              <a:latin typeface="Courier New" pitchFamily="49" charset="0"/>
            </a:endParaRPr>
          </a:p>
        </p:txBody>
      </p:sp>
      <p:pic>
        <p:nvPicPr>
          <p:cNvPr id="21509" name="Picture 12"/>
          <p:cNvPicPr>
            <a:picLocks noChangeAspect="1" noChangeArrowheads="1"/>
          </p:cNvPicPr>
          <p:nvPr/>
        </p:nvPicPr>
        <p:blipFill>
          <a:blip r:embed="rId3" cstate="print"/>
          <a:srcRect/>
          <a:stretch>
            <a:fillRect/>
          </a:stretch>
        </p:blipFill>
        <p:spPr bwMode="auto">
          <a:xfrm>
            <a:off x="990600" y="2971800"/>
            <a:ext cx="7288213" cy="1720850"/>
          </a:xfrm>
          <a:prstGeom prst="rect">
            <a:avLst/>
          </a:prstGeom>
          <a:noFill/>
          <a:ln w="9525">
            <a:noFill/>
            <a:miter lim="800000"/>
            <a:headEnd/>
            <a:tailEnd/>
          </a:ln>
        </p:spPr>
      </p:pic>
      <p:sp>
        <p:nvSpPr>
          <p:cNvPr id="21510" name="Text Box 13"/>
          <p:cNvSpPr txBox="1">
            <a:spLocks noChangeArrowheads="1"/>
          </p:cNvSpPr>
          <p:nvPr/>
        </p:nvSpPr>
        <p:spPr bwMode="auto">
          <a:xfrm>
            <a:off x="1778000" y="4784725"/>
            <a:ext cx="4268788" cy="396875"/>
          </a:xfrm>
          <a:prstGeom prst="rect">
            <a:avLst/>
          </a:prstGeom>
          <a:noFill/>
          <a:ln w="9525">
            <a:noFill/>
            <a:miter lim="800000"/>
            <a:headEnd/>
            <a:tailEnd/>
          </a:ln>
        </p:spPr>
        <p:txBody>
          <a:bodyPr wrap="none">
            <a:spAutoFit/>
          </a:bodyPr>
          <a:lstStyle/>
          <a:p>
            <a:r>
              <a:rPr lang="en-US" sz="2000">
                <a:solidFill>
                  <a:srgbClr val="222222"/>
                </a:solidFill>
                <a:latin typeface="Arial" charset="0"/>
              </a:rPr>
              <a:t>List with reference variables </a:t>
            </a:r>
            <a:r>
              <a:rPr lang="en-US" sz="2000">
                <a:solidFill>
                  <a:srgbClr val="222222"/>
                </a:solidFill>
                <a:latin typeface="Courier New" pitchFamily="49" charset="0"/>
              </a:rPr>
              <a:t>p</a:t>
            </a:r>
            <a:r>
              <a:rPr lang="en-US" sz="2000">
                <a:solidFill>
                  <a:srgbClr val="222222"/>
                </a:solidFill>
                <a:latin typeface="Arial" charset="0"/>
              </a:rPr>
              <a:t> and </a:t>
            </a:r>
            <a:r>
              <a:rPr lang="en-US" sz="2000">
                <a:solidFill>
                  <a:srgbClr val="222222"/>
                </a:solidFill>
                <a:latin typeface="Courier New" pitchFamily="49" charset="0"/>
              </a:rPr>
              <a:t>q</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533400" y="1676400"/>
            <a:ext cx="8077200" cy="4267200"/>
          </a:xfrm>
        </p:spPr>
        <p:txBody>
          <a:bodyPr/>
          <a:lstStyle/>
          <a:p>
            <a:pPr eaLnBrk="1" hangingPunct="1"/>
            <a:r>
              <a:rPr lang="en-US" smtClean="0"/>
              <a:t>The following statements insert </a:t>
            </a:r>
            <a:r>
              <a:rPr lang="en-US" smtClean="0">
                <a:latin typeface="Courier New" pitchFamily="49" charset="0"/>
              </a:rPr>
              <a:t>newNode</a:t>
            </a:r>
            <a:r>
              <a:rPr lang="en-US" smtClean="0"/>
              <a:t> between </a:t>
            </a:r>
            <a:r>
              <a:rPr lang="en-US" smtClean="0">
                <a:latin typeface="Courier New" pitchFamily="49" charset="0"/>
              </a:rPr>
              <a:t>p</a:t>
            </a:r>
            <a:r>
              <a:rPr lang="en-US" smtClean="0"/>
              <a:t> and </a:t>
            </a:r>
            <a:r>
              <a:rPr lang="en-US" smtClean="0">
                <a:latin typeface="Courier New" pitchFamily="49" charset="0"/>
              </a:rPr>
              <a:t>q</a:t>
            </a:r>
          </a:p>
          <a:p>
            <a:pPr lvl="1" eaLnBrk="1" hangingPunct="1">
              <a:buFont typeface="Wingdings" pitchFamily="2" charset="2"/>
              <a:buNone/>
            </a:pPr>
            <a:r>
              <a:rPr lang="en-US" sz="2000" smtClean="0">
                <a:latin typeface="Courier New" pitchFamily="49" charset="0"/>
              </a:rPr>
              <a:t>newNode.link = q;</a:t>
            </a:r>
          </a:p>
          <a:p>
            <a:pPr lvl="1" eaLnBrk="1" hangingPunct="1">
              <a:buFont typeface="Wingdings" pitchFamily="2" charset="2"/>
              <a:buNone/>
            </a:pPr>
            <a:r>
              <a:rPr lang="en-US" sz="2000" smtClean="0">
                <a:latin typeface="Courier New" pitchFamily="49" charset="0"/>
              </a:rPr>
              <a:t>p.link = newNode;</a:t>
            </a:r>
          </a:p>
          <a:p>
            <a:pPr eaLnBrk="1" hangingPunct="1">
              <a:buFont typeface="Wingdings" pitchFamily="2" charset="2"/>
              <a:buNone/>
            </a:pPr>
            <a:r>
              <a:rPr lang="en-US" smtClean="0"/>
              <a:t>	or</a:t>
            </a:r>
          </a:p>
          <a:p>
            <a:pPr lvl="1" eaLnBrk="1" hangingPunct="1">
              <a:buFont typeface="Wingdings" pitchFamily="2" charset="2"/>
              <a:buNone/>
            </a:pPr>
            <a:r>
              <a:rPr lang="en-US" sz="2000" smtClean="0">
                <a:latin typeface="Courier New" pitchFamily="49" charset="0"/>
              </a:rPr>
              <a:t>p.link = newNode;</a:t>
            </a:r>
          </a:p>
          <a:p>
            <a:pPr lvl="1" eaLnBrk="1" hangingPunct="1">
              <a:buFont typeface="Wingdings" pitchFamily="2" charset="2"/>
              <a:buNone/>
            </a:pPr>
            <a:r>
              <a:rPr lang="en-US" sz="2000" smtClean="0">
                <a:latin typeface="Courier New" pitchFamily="49" charset="0"/>
              </a:rPr>
              <a:t>newNode.link = q;</a:t>
            </a:r>
          </a:p>
          <a:p>
            <a:pPr eaLnBrk="1" hangingPunct="1"/>
            <a:r>
              <a:rPr lang="en-US" smtClean="0"/>
              <a:t>The order in which these statements execute does not matter</a:t>
            </a:r>
          </a:p>
        </p:txBody>
      </p:sp>
      <p:sp>
        <p:nvSpPr>
          <p:cNvPr id="22531"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6B055B4-0A87-45F5-BF9F-1B7D257B9C8D}" type="slidenum">
              <a:rPr lang="en-US" smtClean="0"/>
              <a:pPr/>
              <a:t>18</a:t>
            </a:fld>
            <a:endParaRPr lang="en-US" smtClean="0"/>
          </a:p>
        </p:txBody>
      </p:sp>
      <p:sp>
        <p:nvSpPr>
          <p:cNvPr id="18435" name="Rectangle 2"/>
          <p:cNvSpPr>
            <a:spLocks noGrp="1" noChangeArrowheads="1"/>
          </p:cNvSpPr>
          <p:nvPr>
            <p:ph type="title"/>
          </p:nvPr>
        </p:nvSpPr>
        <p:spPr>
          <a:xfrm>
            <a:off x="685800" y="152400"/>
            <a:ext cx="8229600" cy="762000"/>
          </a:xfrm>
        </p:spPr>
        <p:txBody>
          <a:bodyPr/>
          <a:lstStyle/>
          <a:p>
            <a:pPr eaLnBrk="1" fontAlgn="auto" hangingPunct="1">
              <a:spcAft>
                <a:spcPts val="0"/>
              </a:spcAft>
              <a:defRPr/>
            </a:pPr>
            <a:r>
              <a:rPr lang="en-US" smtClean="0"/>
              <a:t>Insertion</a:t>
            </a:r>
            <a:endParaRPr lang="en-US" smtClean="0">
              <a:latin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E9862E50-685B-41B6-94FB-E64F9FDA4645}" type="slidenum">
              <a:rPr lang="en-US" smtClean="0"/>
              <a:pPr/>
              <a:t>19</a:t>
            </a:fld>
            <a:endParaRPr lang="en-US" smtClean="0"/>
          </a:p>
        </p:txBody>
      </p:sp>
      <p:sp>
        <p:nvSpPr>
          <p:cNvPr id="19459" name="Rectangle 2"/>
          <p:cNvSpPr>
            <a:spLocks noGrp="1" noChangeArrowheads="1"/>
          </p:cNvSpPr>
          <p:nvPr>
            <p:ph type="title"/>
          </p:nvPr>
        </p:nvSpPr>
        <p:spPr>
          <a:xfrm>
            <a:off x="685800" y="152400"/>
            <a:ext cx="8229600" cy="533400"/>
          </a:xfrm>
        </p:spPr>
        <p:txBody>
          <a:bodyPr>
            <a:normAutofit fontScale="90000"/>
          </a:bodyPr>
          <a:lstStyle/>
          <a:p>
            <a:pPr eaLnBrk="1" fontAlgn="auto" hangingPunct="1">
              <a:spcAft>
                <a:spcPts val="0"/>
              </a:spcAft>
              <a:defRPr/>
            </a:pPr>
            <a:r>
              <a:rPr lang="en-US" sz="4000" smtClean="0"/>
              <a:t>Insertion</a:t>
            </a:r>
            <a:endParaRPr lang="en-US" sz="4000" smtClean="0">
              <a:latin typeface="Courier New" pitchFamily="49" charset="0"/>
            </a:endParaRPr>
          </a:p>
        </p:txBody>
      </p:sp>
      <p:sp>
        <p:nvSpPr>
          <p:cNvPr id="23556" name="Text Box 3"/>
          <p:cNvSpPr txBox="1">
            <a:spLocks noChangeArrowheads="1"/>
          </p:cNvSpPr>
          <p:nvPr/>
        </p:nvSpPr>
        <p:spPr bwMode="auto">
          <a:xfrm>
            <a:off x="1219200" y="5365750"/>
            <a:ext cx="5327650" cy="701675"/>
          </a:xfrm>
          <a:prstGeom prst="rect">
            <a:avLst/>
          </a:prstGeom>
          <a:noFill/>
          <a:ln w="9525">
            <a:noFill/>
            <a:miter lim="800000"/>
            <a:headEnd/>
            <a:tailEnd/>
          </a:ln>
        </p:spPr>
        <p:txBody>
          <a:bodyPr wrap="none">
            <a:spAutoFit/>
          </a:bodyPr>
          <a:lstStyle/>
          <a:p>
            <a:r>
              <a:rPr lang="en-US" sz="2000">
                <a:solidFill>
                  <a:srgbClr val="222222"/>
                </a:solidFill>
                <a:latin typeface="Arial" charset="0"/>
              </a:rPr>
              <a:t>List after the statement </a:t>
            </a:r>
          </a:p>
          <a:p>
            <a:r>
              <a:rPr lang="en-US" sz="2000">
                <a:solidFill>
                  <a:srgbClr val="222222"/>
                </a:solidFill>
                <a:latin typeface="Arial" charset="0"/>
              </a:rPr>
              <a:t>                     </a:t>
            </a:r>
            <a:r>
              <a:rPr lang="en-US" sz="2000">
                <a:solidFill>
                  <a:srgbClr val="222222"/>
                </a:solidFill>
                <a:latin typeface="Courier New" pitchFamily="49" charset="0"/>
              </a:rPr>
              <a:t>newNode.link = q;</a:t>
            </a:r>
            <a:r>
              <a:rPr lang="en-US" sz="2000">
                <a:solidFill>
                  <a:srgbClr val="222222"/>
                </a:solidFill>
                <a:latin typeface="Arial" charset="0"/>
              </a:rPr>
              <a:t> executes</a:t>
            </a:r>
          </a:p>
        </p:txBody>
      </p:sp>
      <p:pic>
        <p:nvPicPr>
          <p:cNvPr id="23557" name="Picture 7"/>
          <p:cNvPicPr>
            <a:picLocks noChangeAspect="1" noChangeArrowheads="1"/>
          </p:cNvPicPr>
          <p:nvPr/>
        </p:nvPicPr>
        <p:blipFill>
          <a:blip r:embed="rId3" cstate="print"/>
          <a:srcRect/>
          <a:stretch>
            <a:fillRect/>
          </a:stretch>
        </p:blipFill>
        <p:spPr bwMode="auto">
          <a:xfrm>
            <a:off x="1066800" y="1698625"/>
            <a:ext cx="6829425" cy="1271588"/>
          </a:xfrm>
          <a:prstGeom prst="rect">
            <a:avLst/>
          </a:prstGeom>
          <a:noFill/>
          <a:ln w="9525">
            <a:noFill/>
            <a:miter lim="800000"/>
            <a:headEnd/>
            <a:tailEnd/>
          </a:ln>
        </p:spPr>
      </p:pic>
      <p:sp>
        <p:nvSpPr>
          <p:cNvPr id="23558" name="Text Box 8"/>
          <p:cNvSpPr txBox="1">
            <a:spLocks noChangeArrowheads="1"/>
          </p:cNvSpPr>
          <p:nvPr/>
        </p:nvSpPr>
        <p:spPr bwMode="auto">
          <a:xfrm>
            <a:off x="1143000" y="2928938"/>
            <a:ext cx="5384800" cy="701675"/>
          </a:xfrm>
          <a:prstGeom prst="rect">
            <a:avLst/>
          </a:prstGeom>
          <a:noFill/>
          <a:ln w="9525">
            <a:noFill/>
            <a:miter lim="800000"/>
            <a:headEnd/>
            <a:tailEnd/>
          </a:ln>
        </p:spPr>
        <p:txBody>
          <a:bodyPr wrap="none">
            <a:spAutoFit/>
          </a:bodyPr>
          <a:lstStyle/>
          <a:p>
            <a:r>
              <a:rPr lang="en-US" sz="2000">
                <a:solidFill>
                  <a:srgbClr val="222222"/>
                </a:solidFill>
                <a:latin typeface="Arial" charset="0"/>
              </a:rPr>
              <a:t>List after the statement </a:t>
            </a:r>
          </a:p>
          <a:p>
            <a:r>
              <a:rPr lang="en-US" sz="2000">
                <a:solidFill>
                  <a:srgbClr val="222222"/>
                </a:solidFill>
                <a:latin typeface="Courier New" pitchFamily="49" charset="0"/>
              </a:rPr>
              <a:t>          p.link = newNode;</a:t>
            </a:r>
            <a:r>
              <a:rPr lang="en-US" sz="2000">
                <a:solidFill>
                  <a:srgbClr val="222222"/>
                </a:solidFill>
                <a:latin typeface="Arial" charset="0"/>
              </a:rPr>
              <a:t> executes</a:t>
            </a:r>
          </a:p>
        </p:txBody>
      </p:sp>
      <p:pic>
        <p:nvPicPr>
          <p:cNvPr id="23559" name="Picture 9"/>
          <p:cNvPicPr>
            <a:picLocks noChangeAspect="1" noChangeArrowheads="1"/>
          </p:cNvPicPr>
          <p:nvPr/>
        </p:nvPicPr>
        <p:blipFill>
          <a:blip r:embed="rId4" cstate="print"/>
          <a:srcRect/>
          <a:stretch>
            <a:fillRect/>
          </a:stretch>
        </p:blipFill>
        <p:spPr bwMode="auto">
          <a:xfrm>
            <a:off x="1112838" y="4127500"/>
            <a:ext cx="6918325" cy="1271588"/>
          </a:xfrm>
          <a:prstGeom prst="rect">
            <a:avLst/>
          </a:prstGeom>
          <a:noFill/>
          <a:ln w="9525">
            <a:noFill/>
            <a:miter lim="800000"/>
            <a:headEnd/>
            <a:tailEnd/>
          </a:ln>
        </p:spPr>
      </p:pic>
      <p:sp>
        <p:nvSpPr>
          <p:cNvPr id="23560" name="Rectangle 10"/>
          <p:cNvSpPr>
            <a:spLocks noChangeArrowheads="1"/>
          </p:cNvSpPr>
          <p:nvPr/>
        </p:nvSpPr>
        <p:spPr bwMode="auto">
          <a:xfrm>
            <a:off x="1143000" y="838200"/>
            <a:ext cx="4724400" cy="701675"/>
          </a:xfrm>
          <a:prstGeom prst="rect">
            <a:avLst/>
          </a:prstGeom>
          <a:noFill/>
          <a:ln w="9525">
            <a:noFill/>
            <a:miter lim="800000"/>
            <a:headEnd/>
            <a:tailEnd/>
          </a:ln>
        </p:spPr>
        <p:txBody>
          <a:bodyPr>
            <a:spAutoFit/>
          </a:bodyPr>
          <a:lstStyle/>
          <a:p>
            <a:pPr lvl="1"/>
            <a:r>
              <a:rPr lang="en-US" sz="2000">
                <a:latin typeface="Courier New" pitchFamily="49" charset="0"/>
              </a:rPr>
              <a:t>p.link = newNode;</a:t>
            </a:r>
          </a:p>
          <a:p>
            <a:pPr lvl="1"/>
            <a:r>
              <a:rPr lang="en-US" sz="2000">
                <a:latin typeface="Courier New" pitchFamily="49" charset="0"/>
              </a:rPr>
              <a:t>newNode.link = q;</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1600" cy="6858000"/>
          </a:xfrm>
        </p:spPr>
        <p:txBody>
          <a:bodyPr>
            <a:noAutofit/>
          </a:bodyPr>
          <a:lstStyle/>
          <a:p>
            <a:pPr>
              <a:lnSpc>
                <a:spcPct val="90000"/>
              </a:lnSpc>
            </a:pPr>
            <a:r>
              <a:rPr lang="en-US" sz="3200" b="1" i="1" dirty="0" smtClean="0">
                <a:solidFill>
                  <a:schemeClr val="accent3">
                    <a:lumMod val="50000"/>
                  </a:schemeClr>
                </a:solidFill>
              </a:rPr>
              <a:t>      </a:t>
            </a:r>
            <a:r>
              <a:rPr lang="en-US" sz="3200" b="1" i="1" dirty="0" smtClean="0">
                <a:solidFill>
                  <a:schemeClr val="tx1"/>
                </a:solidFill>
              </a:rPr>
              <a:t>Purpose</a:t>
            </a:r>
            <a:r>
              <a:rPr lang="en-US" sz="2400" i="1" dirty="0" smtClean="0"/>
              <a:t> </a:t>
            </a:r>
            <a:br>
              <a:rPr lang="en-US" sz="2400" i="1" dirty="0" smtClean="0"/>
            </a:br>
            <a:r>
              <a:rPr lang="en-US" sz="2400" i="1" dirty="0" smtClean="0"/>
              <a:t/>
            </a:r>
            <a:br>
              <a:rPr lang="en-US" sz="2400" i="1" dirty="0" smtClean="0"/>
            </a:br>
            <a:r>
              <a:rPr lang="en-US" sz="2400" i="1" dirty="0" smtClean="0"/>
              <a:t>                             </a:t>
            </a:r>
            <a:br>
              <a:rPr lang="en-US" sz="2400" i="1" dirty="0" smtClean="0"/>
            </a:br>
            <a:r>
              <a:rPr lang="en-US" sz="2400" i="1" dirty="0" smtClean="0"/>
              <a:t>                              </a:t>
            </a:r>
            <a:r>
              <a:rPr lang="en-US" sz="2800" b="1" i="1" dirty="0" smtClean="0"/>
              <a:t>Data Structure </a:t>
            </a:r>
            <a:r>
              <a:rPr lang="en-US" sz="2400" i="1" dirty="0" smtClean="0"/>
              <a:t>( </a:t>
            </a:r>
            <a:r>
              <a:rPr lang="en-US" sz="2400" i="1" dirty="0" smtClean="0">
                <a:solidFill>
                  <a:srgbClr val="FF0000"/>
                </a:solidFill>
              </a:rPr>
              <a:t>Method</a:t>
            </a:r>
            <a:r>
              <a:rPr lang="en-US" sz="2400" i="1" dirty="0" smtClean="0"/>
              <a:t>)</a:t>
            </a:r>
            <a:br>
              <a:rPr lang="en-US" sz="2400" i="1" dirty="0" smtClean="0"/>
            </a:br>
            <a:r>
              <a:rPr lang="en-US" sz="2400" i="1" dirty="0" smtClean="0"/>
              <a:t/>
            </a:r>
            <a:br>
              <a:rPr lang="en-US" sz="2400" i="1" dirty="0" smtClean="0"/>
            </a:br>
            <a:r>
              <a:rPr lang="en-US" sz="2400" i="1" dirty="0" smtClean="0"/>
              <a:t> </a:t>
            </a:r>
            <a:r>
              <a:rPr lang="en-US" sz="2800" b="1" i="1" dirty="0" smtClean="0">
                <a:sym typeface="Wingdings" pitchFamily="2" charset="2"/>
              </a:rPr>
              <a:t></a:t>
            </a:r>
            <a:r>
              <a:rPr lang="en-US" sz="2400" i="1" dirty="0" smtClean="0">
                <a:sym typeface="Wingdings" pitchFamily="2" charset="2"/>
              </a:rPr>
              <a:t>  </a:t>
            </a:r>
            <a:r>
              <a:rPr lang="en-US" sz="2800" b="1" i="1" dirty="0" smtClean="0">
                <a:solidFill>
                  <a:schemeClr val="tx1"/>
                </a:solidFill>
                <a:sym typeface="Wingdings" pitchFamily="2" charset="2"/>
              </a:rPr>
              <a:t> linear sequence</a:t>
            </a:r>
            <a:r>
              <a:rPr lang="en-US" sz="2400" i="1" dirty="0" smtClean="0">
                <a:sym typeface="Wingdings" pitchFamily="2" charset="2"/>
              </a:rPr>
              <a:t>  </a:t>
            </a:r>
            <a:br>
              <a:rPr lang="en-US" sz="2400" i="1" dirty="0" smtClean="0">
                <a:sym typeface="Wingdings" pitchFamily="2" charset="2"/>
              </a:rPr>
            </a:br>
            <a:r>
              <a:rPr lang="en-US" sz="2400" i="1" dirty="0" smtClean="0">
                <a:sym typeface="Wingdings" pitchFamily="2" charset="2"/>
              </a:rPr>
              <a:t>                                             array, </a:t>
            </a:r>
            <a:r>
              <a:rPr lang="en-US" sz="3200" b="1" i="1" dirty="0" smtClean="0">
                <a:solidFill>
                  <a:srgbClr val="C00000"/>
                </a:solidFill>
                <a:sym typeface="Wingdings" pitchFamily="2" charset="2"/>
              </a:rPr>
              <a:t>linked list</a:t>
            </a:r>
            <a:r>
              <a:rPr lang="en-US" sz="2400" i="1" dirty="0" smtClean="0">
                <a:sym typeface="Wingdings" pitchFamily="2" charset="2"/>
              </a:rPr>
              <a:t>, stack queues</a:t>
            </a:r>
            <a:br>
              <a:rPr lang="en-US" sz="2400" i="1" dirty="0" smtClean="0">
                <a:sym typeface="Wingdings" pitchFamily="2" charset="2"/>
              </a:rPr>
            </a:br>
            <a:r>
              <a:rPr lang="en-US" sz="2400" i="1" dirty="0" smtClean="0">
                <a:sym typeface="Wingdings" pitchFamily="2" charset="2"/>
              </a:rPr>
              <a:t/>
            </a:r>
            <a:br>
              <a:rPr lang="en-US" sz="2400" i="1" dirty="0" smtClean="0">
                <a:sym typeface="Wingdings" pitchFamily="2" charset="2"/>
              </a:rPr>
            </a:br>
            <a:r>
              <a:rPr lang="en-US" sz="2800" b="1" i="1" dirty="0" smtClean="0">
                <a:solidFill>
                  <a:schemeClr val="tx1"/>
                </a:solidFill>
                <a:sym typeface="Wingdings" pitchFamily="2" charset="2"/>
              </a:rPr>
              <a:t/>
            </a:r>
            <a:br>
              <a:rPr lang="en-US" sz="2800" b="1" i="1" dirty="0" smtClean="0">
                <a:solidFill>
                  <a:schemeClr val="tx1"/>
                </a:solidFill>
                <a:sym typeface="Wingdings" pitchFamily="2" charset="2"/>
              </a:rPr>
            </a:br>
            <a:r>
              <a:rPr lang="en-US" sz="2800" b="1" i="1" dirty="0" smtClean="0">
                <a:solidFill>
                  <a:schemeClr val="tx1"/>
                </a:solidFill>
                <a:sym typeface="Wingdings" pitchFamily="2" charset="2"/>
              </a:rPr>
              <a:t>  non linear sequence</a:t>
            </a:r>
            <a:r>
              <a:rPr lang="en-US" sz="2400" i="1" dirty="0" smtClean="0"/>
              <a:t/>
            </a:r>
            <a:br>
              <a:rPr lang="en-US" sz="2400" i="1" dirty="0" smtClean="0"/>
            </a:br>
            <a:r>
              <a:rPr lang="en-US" sz="2400" i="1" dirty="0" smtClean="0"/>
              <a:t>                                                         graphs, trees, hash tables</a:t>
            </a:r>
            <a:br>
              <a:rPr lang="en-US" sz="2400" i="1" dirty="0" smtClean="0"/>
            </a:br>
            <a:r>
              <a:rPr lang="en-US" sz="2400" i="1" dirty="0" smtClean="0"/>
              <a:t/>
            </a:r>
            <a:br>
              <a:rPr lang="en-US" sz="2400" i="1" dirty="0" smtClean="0"/>
            </a:br>
            <a:r>
              <a:rPr lang="en-US" sz="2400" i="1" dirty="0" smtClean="0"/>
              <a:t/>
            </a:r>
            <a:br>
              <a:rPr lang="en-US" sz="2400" i="1" dirty="0" smtClean="0"/>
            </a:br>
            <a:r>
              <a:rPr lang="en-US" sz="2400" i="1" dirty="0" smtClean="0"/>
              <a:t>                       </a:t>
            </a:r>
            <a:r>
              <a:rPr lang="en-US" sz="4000" b="1" i="1" dirty="0" smtClean="0">
                <a:solidFill>
                  <a:srgbClr val="C00000"/>
                </a:solidFill>
              </a:rPr>
              <a:t>linked list           </a:t>
            </a:r>
            <a:r>
              <a:rPr lang="en-US" b="1" i="1" dirty="0" smtClean="0"/>
              <a:t>[</a:t>
            </a:r>
            <a:r>
              <a:rPr lang="en-US" b="1" i="1" dirty="0" smtClean="0">
                <a:solidFill>
                  <a:srgbClr val="C00000"/>
                </a:solidFill>
              </a:rPr>
              <a:t>Why </a:t>
            </a:r>
            <a:r>
              <a:rPr lang="en-US" sz="1800" b="1" i="1" dirty="0" smtClean="0">
                <a:solidFill>
                  <a:schemeClr val="tx1"/>
                </a:solidFill>
              </a:rPr>
              <a:t>not arrays</a:t>
            </a:r>
            <a:r>
              <a:rPr lang="en-US" b="1" i="1" dirty="0" smtClean="0"/>
              <a:t>]</a:t>
            </a:r>
            <a:r>
              <a:rPr lang="en-US" sz="3200" b="1" i="1" dirty="0" smtClean="0"/>
              <a:t/>
            </a:r>
            <a:br>
              <a:rPr lang="en-US" sz="3200" b="1" i="1" dirty="0" smtClean="0"/>
            </a:br>
            <a:r>
              <a:rPr lang="en-US" sz="3200" b="1" i="1" dirty="0" smtClean="0"/>
              <a:t/>
            </a:r>
            <a:br>
              <a:rPr lang="en-US" sz="3200" b="1" i="1" dirty="0" smtClean="0"/>
            </a:br>
            <a:r>
              <a:rPr lang="en-US" sz="3200" b="1" i="1" dirty="0" smtClean="0">
                <a:sym typeface="Wingdings" pitchFamily="2" charset="2"/>
              </a:rPr>
              <a:t></a:t>
            </a:r>
            <a:r>
              <a:rPr lang="en-US" sz="2400" dirty="0" smtClean="0">
                <a:sym typeface="Wingdings" pitchFamily="2" charset="2"/>
              </a:rPr>
              <a:t> </a:t>
            </a:r>
            <a:r>
              <a:rPr lang="en-US" sz="2400" b="1" dirty="0" smtClean="0">
                <a:sym typeface="Wingdings" pitchFamily="2" charset="2"/>
              </a:rPr>
              <a:t>fixed</a:t>
            </a:r>
            <a:r>
              <a:rPr lang="en-US" sz="2400" dirty="0" smtClean="0">
                <a:sym typeface="Wingdings" pitchFamily="2" charset="2"/>
              </a:rPr>
              <a:t> dimensions</a:t>
            </a:r>
            <a:r>
              <a:rPr lang="en-US" sz="2400" dirty="0" smtClean="0"/>
              <a:t> .</a:t>
            </a:r>
            <a:br>
              <a:rPr lang="en-US" sz="2400" dirty="0" smtClean="0"/>
            </a:br>
            <a:r>
              <a:rPr lang="en-US" sz="2400" dirty="0" smtClean="0"/>
              <a:t> </a:t>
            </a:r>
            <a:r>
              <a:rPr lang="en-US" sz="2800" b="1" dirty="0" smtClean="0">
                <a:sym typeface="Wingdings" pitchFamily="2" charset="2"/>
              </a:rPr>
              <a:t></a:t>
            </a:r>
            <a:r>
              <a:rPr lang="en-US" sz="2400" b="1" dirty="0" smtClean="0"/>
              <a:t>Contiguous</a:t>
            </a:r>
            <a:r>
              <a:rPr lang="en-US" sz="2400" dirty="0" smtClean="0"/>
              <a:t> </a:t>
            </a:r>
            <a:r>
              <a:rPr lang="ar-AE" sz="2400" dirty="0">
                <a:effectLst/>
              </a:rPr>
              <a:t>قریبی </a:t>
            </a:r>
            <a:r>
              <a:rPr lang="en-US" sz="2400" b="1" dirty="0" smtClean="0"/>
              <a:t>memory</a:t>
            </a:r>
            <a:r>
              <a:rPr lang="en-US" sz="2400" dirty="0" smtClean="0"/>
              <a:t> </a:t>
            </a:r>
            <a:r>
              <a:rPr lang="en-US" sz="2400" dirty="0" smtClean="0"/>
              <a:t>locations </a:t>
            </a:r>
            <a:br>
              <a:rPr lang="en-US" sz="2400" dirty="0" smtClean="0"/>
            </a:br>
            <a:endParaRPr lang="en-US" sz="2400" i="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762000" y="1371600"/>
            <a:ext cx="8153400" cy="4572000"/>
          </a:xfrm>
        </p:spPr>
        <p:txBody>
          <a:bodyPr>
            <a:normAutofit fontScale="92500" lnSpcReduction="10000"/>
          </a:bodyPr>
          <a:lstStyle/>
          <a:p>
            <a:pPr eaLnBrk="1" hangingPunct="1">
              <a:buFont typeface="Wingdings 3" pitchFamily="18" charset="2"/>
              <a:buNone/>
            </a:pPr>
            <a:r>
              <a:rPr lang="en-US" smtClean="0"/>
              <a:t>node *start,*temp,*curent;</a:t>
            </a:r>
          </a:p>
          <a:p>
            <a:pPr eaLnBrk="1" hangingPunct="1">
              <a:buFont typeface="Wingdings 3" pitchFamily="18" charset="2"/>
              <a:buNone/>
            </a:pPr>
            <a:r>
              <a:rPr lang="en-US" smtClean="0"/>
              <a:t>Void insert(int v)</a:t>
            </a:r>
          </a:p>
          <a:p>
            <a:pPr eaLnBrk="1" hangingPunct="1">
              <a:buFont typeface="Wingdings 3" pitchFamily="18" charset="2"/>
              <a:buNone/>
            </a:pPr>
            <a:r>
              <a:rPr lang="en-US" smtClean="0"/>
              <a:t>{</a:t>
            </a:r>
          </a:p>
          <a:p>
            <a:pPr eaLnBrk="1" hangingPunct="1">
              <a:buFont typeface="Wingdings 3" pitchFamily="18" charset="2"/>
              <a:buNone/>
            </a:pPr>
            <a:r>
              <a:rPr lang="en-US" smtClean="0"/>
              <a:t>//to create first node &amp; add data</a:t>
            </a:r>
          </a:p>
          <a:p>
            <a:pPr eaLnBrk="1" hangingPunct="1">
              <a:buFont typeface="Wingdings 3" pitchFamily="18" charset="2"/>
              <a:buNone/>
            </a:pPr>
            <a:r>
              <a:rPr lang="en-US" smtClean="0"/>
              <a:t>if(start==NULL)</a:t>
            </a:r>
          </a:p>
          <a:p>
            <a:pPr eaLnBrk="1" hangingPunct="1">
              <a:buFont typeface="Wingdings 3" pitchFamily="18" charset="2"/>
              <a:buNone/>
            </a:pPr>
            <a:r>
              <a:rPr lang="en-US" smtClean="0"/>
              <a:t>{</a:t>
            </a:r>
          </a:p>
          <a:p>
            <a:pPr eaLnBrk="1" hangingPunct="1">
              <a:buFont typeface="Wingdings 3" pitchFamily="18" charset="2"/>
              <a:buNone/>
            </a:pPr>
            <a:r>
              <a:rPr lang="en-US" smtClean="0"/>
              <a:t>start=new node;</a:t>
            </a:r>
          </a:p>
          <a:p>
            <a:pPr eaLnBrk="1" hangingPunct="1">
              <a:buFont typeface="Wingdings 3" pitchFamily="18" charset="2"/>
              <a:buNone/>
            </a:pPr>
            <a:r>
              <a:rPr lang="en-US" smtClean="0"/>
              <a:t>start-&gt;data=v;</a:t>
            </a:r>
          </a:p>
          <a:p>
            <a:pPr eaLnBrk="1" hangingPunct="1">
              <a:buFont typeface="Wingdings 3" pitchFamily="18" charset="2"/>
              <a:buNone/>
            </a:pPr>
            <a:r>
              <a:rPr lang="en-US" smtClean="0"/>
              <a:t>start-&gt;link=NULL;}	</a:t>
            </a:r>
          </a:p>
          <a:p>
            <a:pPr eaLnBrk="1" hangingPunct="1"/>
            <a:endParaRPr lang="en-US" smtClean="0"/>
          </a:p>
          <a:p>
            <a:pPr eaLnBrk="1" hangingPunct="1"/>
            <a:endParaRPr lang="en-US" smtClean="0"/>
          </a:p>
        </p:txBody>
      </p:sp>
      <p:sp>
        <p:nvSpPr>
          <p:cNvPr id="24579"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2FCF45A-8DA9-4BAA-B99D-43C127BAD72D}" type="slidenum">
              <a:rPr lang="en-US" smtClean="0"/>
              <a:pPr/>
              <a:t>20</a:t>
            </a:fld>
            <a:endParaRPr lang="en-US" smtClean="0"/>
          </a:p>
        </p:txBody>
      </p:sp>
      <p:sp>
        <p:nvSpPr>
          <p:cNvPr id="2" name="Title 1"/>
          <p:cNvSpPr>
            <a:spLocks noGrp="1"/>
          </p:cNvSpPr>
          <p:nvPr>
            <p:ph type="title"/>
          </p:nvPr>
        </p:nvSpPr>
        <p:spPr>
          <a:xfrm>
            <a:off x="685800" y="304800"/>
            <a:ext cx="8229600" cy="990600"/>
          </a:xfrm>
        </p:spPr>
        <p:txBody>
          <a:bodyPr/>
          <a:lstStyle/>
          <a:p>
            <a:pPr eaLnBrk="1" fontAlgn="auto" hangingPunct="1">
              <a:spcAft>
                <a:spcPts val="0"/>
              </a:spcAft>
              <a:defRPr/>
            </a:pPr>
            <a:r>
              <a:rPr lang="en-US" dirty="0" smtClean="0"/>
              <a:t>Code For insertion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1"/>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5D757135-2974-49C4-BFF8-0F9C94E037D3}" type="slidenum">
              <a:rPr lang="en-US" smtClean="0"/>
              <a:pPr/>
              <a:t>21</a:t>
            </a:fld>
            <a:endParaRPr lang="en-US" smtClean="0"/>
          </a:p>
        </p:txBody>
      </p:sp>
      <p:sp>
        <p:nvSpPr>
          <p:cNvPr id="25603" name="Rectangle 2"/>
          <p:cNvSpPr>
            <a:spLocks noChangeArrowheads="1"/>
          </p:cNvSpPr>
          <p:nvPr/>
        </p:nvSpPr>
        <p:spPr bwMode="auto">
          <a:xfrm>
            <a:off x="1219200" y="533400"/>
            <a:ext cx="5638800" cy="4894263"/>
          </a:xfrm>
          <a:prstGeom prst="rect">
            <a:avLst/>
          </a:prstGeom>
          <a:noFill/>
          <a:ln w="9525">
            <a:noFill/>
            <a:miter lim="800000"/>
            <a:headEnd/>
            <a:tailEnd/>
          </a:ln>
        </p:spPr>
        <p:txBody>
          <a:bodyPr>
            <a:spAutoFit/>
          </a:bodyPr>
          <a:lstStyle/>
          <a:p>
            <a:r>
              <a:rPr lang="en-US"/>
              <a:t>else</a:t>
            </a:r>
          </a:p>
          <a:p>
            <a:r>
              <a:rPr lang="en-US"/>
              <a:t>{</a:t>
            </a:r>
          </a:p>
          <a:p>
            <a:r>
              <a:rPr lang="en-US"/>
              <a:t>	curent=start;</a:t>
            </a:r>
          </a:p>
          <a:p>
            <a:r>
              <a:rPr lang="en-US"/>
              <a:t>	while(curent-&gt;link=NULL)</a:t>
            </a:r>
          </a:p>
          <a:p>
            <a:r>
              <a:rPr lang="en-US"/>
              <a:t>	curent=curent-&gt;link;</a:t>
            </a:r>
          </a:p>
          <a:p>
            <a:r>
              <a:rPr lang="en-US"/>
              <a:t>	// create and add new node </a:t>
            </a:r>
          </a:p>
          <a:p>
            <a:r>
              <a:rPr lang="en-US"/>
              <a:t>	temp=new node;</a:t>
            </a:r>
          </a:p>
          <a:p>
            <a:r>
              <a:rPr lang="en-US"/>
              <a:t>	temp-&gt;data=v;</a:t>
            </a:r>
          </a:p>
          <a:p>
            <a:r>
              <a:rPr lang="en-US"/>
              <a:t>	temp-&gt;link=NULL;</a:t>
            </a:r>
          </a:p>
          <a:p>
            <a:r>
              <a:rPr lang="en-US"/>
              <a:t>	curent-&gt;link=temp;</a:t>
            </a:r>
          </a:p>
          <a:p>
            <a:r>
              <a:rPr lang="en-US"/>
              <a:t>}</a:t>
            </a:r>
          </a:p>
          <a:p>
            <a:r>
              <a:rPr lang="en-US"/>
              <a:t>}</a:t>
            </a:r>
          </a:p>
          <a:p>
            <a:r>
              <a:rPr lang="en-US"/>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533400" y="1828800"/>
            <a:ext cx="8077200" cy="4267200"/>
          </a:xfrm>
        </p:spPr>
        <p:txBody>
          <a:bodyPr/>
          <a:lstStyle/>
          <a:p>
            <a:pPr eaLnBrk="1" hangingPunct="1"/>
            <a:r>
              <a:rPr lang="en-US" smtClean="0"/>
              <a:t>Consider the following linked list</a:t>
            </a:r>
          </a:p>
          <a:p>
            <a:pPr eaLnBrk="1" hangingPunct="1"/>
            <a:endParaRPr lang="en-US" smtClean="0"/>
          </a:p>
          <a:p>
            <a:pPr eaLnBrk="1" hangingPunct="1"/>
            <a:endParaRPr lang="en-US" smtClean="0"/>
          </a:p>
          <a:p>
            <a:pPr eaLnBrk="1" hangingPunct="1"/>
            <a:endParaRPr lang="en-US" smtClean="0"/>
          </a:p>
          <a:p>
            <a:pPr eaLnBrk="1" hangingPunct="1"/>
            <a:r>
              <a:rPr lang="en-US" smtClean="0"/>
              <a:t>We want to delete node with </a:t>
            </a:r>
            <a:r>
              <a:rPr lang="en-US" smtClean="0">
                <a:latin typeface="Courier New" pitchFamily="49" charset="0"/>
              </a:rPr>
              <a:t>info 34</a:t>
            </a:r>
          </a:p>
        </p:txBody>
      </p:sp>
      <p:sp>
        <p:nvSpPr>
          <p:cNvPr id="26627"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78AF121-5167-46EC-92E6-3C320FC65BCF}" type="slidenum">
              <a:rPr lang="en-US" smtClean="0"/>
              <a:pPr/>
              <a:t>22</a:t>
            </a:fld>
            <a:endParaRPr lang="en-US" smtClean="0"/>
          </a:p>
        </p:txBody>
      </p:sp>
      <p:sp>
        <p:nvSpPr>
          <p:cNvPr id="20483" name="Rectangle 2"/>
          <p:cNvSpPr>
            <a:spLocks noGrp="1" noChangeArrowheads="1"/>
          </p:cNvSpPr>
          <p:nvPr>
            <p:ph type="title"/>
          </p:nvPr>
        </p:nvSpPr>
        <p:spPr>
          <a:xfrm>
            <a:off x="685800" y="228600"/>
            <a:ext cx="8229600" cy="762000"/>
          </a:xfrm>
        </p:spPr>
        <p:txBody>
          <a:bodyPr/>
          <a:lstStyle/>
          <a:p>
            <a:pPr eaLnBrk="1" fontAlgn="auto" hangingPunct="1">
              <a:spcAft>
                <a:spcPts val="0"/>
              </a:spcAft>
              <a:defRPr/>
            </a:pPr>
            <a:r>
              <a:rPr lang="en-US" smtClean="0"/>
              <a:t>Deletion</a:t>
            </a:r>
          </a:p>
        </p:txBody>
      </p:sp>
      <p:pic>
        <p:nvPicPr>
          <p:cNvPr id="26629" name="Picture 6"/>
          <p:cNvPicPr>
            <a:picLocks noChangeAspect="1" noChangeArrowheads="1"/>
          </p:cNvPicPr>
          <p:nvPr/>
        </p:nvPicPr>
        <p:blipFill>
          <a:blip r:embed="rId3" cstate="print"/>
          <a:srcRect/>
          <a:stretch>
            <a:fillRect/>
          </a:stretch>
        </p:blipFill>
        <p:spPr bwMode="auto">
          <a:xfrm>
            <a:off x="1828800" y="2525713"/>
            <a:ext cx="5434013" cy="844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a:xfrm>
            <a:off x="533400" y="1676400"/>
            <a:ext cx="8077200" cy="4648200"/>
          </a:xfrm>
        </p:spPr>
        <p:txBody>
          <a:bodyPr/>
          <a:lstStyle/>
          <a:p>
            <a:pPr eaLnBrk="1" hangingPunct="1"/>
            <a:endParaRPr lang="en-US" smtClean="0"/>
          </a:p>
          <a:p>
            <a:pPr eaLnBrk="1" hangingPunct="1"/>
            <a:r>
              <a:rPr lang="en-US" smtClean="0"/>
              <a:t>The following statement removes the node from the list</a:t>
            </a:r>
          </a:p>
          <a:p>
            <a:pPr eaLnBrk="1" hangingPunct="1">
              <a:buFont typeface="Wingdings" pitchFamily="2" charset="2"/>
              <a:buNone/>
            </a:pPr>
            <a:r>
              <a:rPr lang="en-US" sz="2000" smtClean="0">
                <a:latin typeface="Courier New" pitchFamily="49" charset="0"/>
              </a:rPr>
              <a:t>	 p.link = p.link.link;</a:t>
            </a:r>
          </a:p>
        </p:txBody>
      </p:sp>
      <p:sp>
        <p:nvSpPr>
          <p:cNvPr id="27651"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2D44A8C-4D7E-4CCA-A272-99216549EDA7}" type="slidenum">
              <a:rPr lang="en-US" smtClean="0"/>
              <a:pPr/>
              <a:t>23</a:t>
            </a:fld>
            <a:endParaRPr lang="en-US" smtClean="0"/>
          </a:p>
        </p:txBody>
      </p:sp>
      <p:sp>
        <p:nvSpPr>
          <p:cNvPr id="21507" name="Rectangle 2"/>
          <p:cNvSpPr>
            <a:spLocks noGrp="1" noChangeArrowheads="1"/>
          </p:cNvSpPr>
          <p:nvPr>
            <p:ph type="title"/>
          </p:nvPr>
        </p:nvSpPr>
        <p:spPr>
          <a:xfrm>
            <a:off x="685800" y="228600"/>
            <a:ext cx="8229600" cy="685800"/>
          </a:xfrm>
        </p:spPr>
        <p:txBody>
          <a:bodyPr>
            <a:normAutofit fontScale="90000"/>
          </a:bodyPr>
          <a:lstStyle/>
          <a:p>
            <a:pPr eaLnBrk="1" fontAlgn="auto" hangingPunct="1">
              <a:spcAft>
                <a:spcPts val="0"/>
              </a:spcAft>
              <a:defRPr/>
            </a:pPr>
            <a:r>
              <a:rPr lang="en-US" sz="4000" smtClean="0"/>
              <a:t>Deletion</a:t>
            </a:r>
            <a:endParaRPr lang="en-US" sz="4000" smtClean="0">
              <a:latin typeface="Courier New" pitchFamily="49" charset="0"/>
            </a:endParaRPr>
          </a:p>
        </p:txBody>
      </p:sp>
      <p:sp>
        <p:nvSpPr>
          <p:cNvPr id="27653" name="Text Box 5"/>
          <p:cNvSpPr txBox="1">
            <a:spLocks noChangeArrowheads="1"/>
          </p:cNvSpPr>
          <p:nvPr/>
        </p:nvSpPr>
        <p:spPr bwMode="auto">
          <a:xfrm>
            <a:off x="1447800" y="5181600"/>
            <a:ext cx="6159500" cy="701675"/>
          </a:xfrm>
          <a:prstGeom prst="rect">
            <a:avLst/>
          </a:prstGeom>
          <a:noFill/>
          <a:ln w="9525">
            <a:noFill/>
            <a:miter lim="800000"/>
            <a:headEnd/>
            <a:tailEnd/>
          </a:ln>
        </p:spPr>
        <p:txBody>
          <a:bodyPr wrap="none">
            <a:spAutoFit/>
          </a:bodyPr>
          <a:lstStyle/>
          <a:p>
            <a:r>
              <a:rPr lang="en-US" sz="2000">
                <a:solidFill>
                  <a:srgbClr val="222222"/>
                </a:solidFill>
                <a:latin typeface="Arial" charset="0"/>
              </a:rPr>
              <a:t>List after the statement </a:t>
            </a:r>
          </a:p>
          <a:p>
            <a:r>
              <a:rPr lang="en-US" sz="2000">
                <a:solidFill>
                  <a:srgbClr val="222222"/>
                </a:solidFill>
                <a:latin typeface="Arial" charset="0"/>
              </a:rPr>
              <a:t>                       </a:t>
            </a:r>
            <a:r>
              <a:rPr lang="en-US" sz="2000">
                <a:solidFill>
                  <a:srgbClr val="222222"/>
                </a:solidFill>
                <a:latin typeface="Courier New" pitchFamily="49" charset="0"/>
              </a:rPr>
              <a:t>p.link = p.link.link; </a:t>
            </a:r>
            <a:r>
              <a:rPr lang="en-US" sz="2000">
                <a:solidFill>
                  <a:srgbClr val="222222"/>
                </a:solidFill>
                <a:latin typeface="Arial" charset="0"/>
              </a:rPr>
              <a:t>executes</a:t>
            </a:r>
          </a:p>
        </p:txBody>
      </p:sp>
      <p:pic>
        <p:nvPicPr>
          <p:cNvPr id="27654" name="Picture 6"/>
          <p:cNvPicPr>
            <a:picLocks noChangeAspect="1" noChangeArrowheads="1"/>
          </p:cNvPicPr>
          <p:nvPr/>
        </p:nvPicPr>
        <p:blipFill>
          <a:blip r:embed="rId3" cstate="print"/>
          <a:srcRect/>
          <a:stretch>
            <a:fillRect/>
          </a:stretch>
        </p:blipFill>
        <p:spPr bwMode="auto">
          <a:xfrm>
            <a:off x="914400" y="3810000"/>
            <a:ext cx="6700838" cy="1184275"/>
          </a:xfrm>
          <a:prstGeom prst="rect">
            <a:avLst/>
          </a:prstGeom>
          <a:noFill/>
          <a:ln w="9525">
            <a:noFill/>
            <a:miter lim="800000"/>
            <a:headEnd/>
            <a:tailEnd/>
          </a:ln>
        </p:spPr>
      </p:pic>
      <p:pic>
        <p:nvPicPr>
          <p:cNvPr id="27655" name="Picture 7"/>
          <p:cNvPicPr>
            <a:picLocks noChangeAspect="1" noChangeArrowheads="1"/>
          </p:cNvPicPr>
          <p:nvPr/>
        </p:nvPicPr>
        <p:blipFill>
          <a:blip r:embed="rId4" cstate="print"/>
          <a:srcRect/>
          <a:stretch>
            <a:fillRect/>
          </a:stretch>
        </p:blipFill>
        <p:spPr bwMode="auto">
          <a:xfrm>
            <a:off x="914400" y="914400"/>
            <a:ext cx="6705600" cy="1089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676400"/>
            <a:ext cx="8153400" cy="4419600"/>
          </a:xfrm>
        </p:spPr>
        <p:txBody>
          <a:bodyPr>
            <a:normAutofit fontScale="92500" lnSpcReduction="10000"/>
          </a:bodyPr>
          <a:lstStyle/>
          <a:p>
            <a:pPr marL="365760" indent="-256032" eaLnBrk="1" fontAlgn="auto" hangingPunct="1">
              <a:spcAft>
                <a:spcPts val="0"/>
              </a:spcAft>
              <a:buFont typeface="Wingdings 3"/>
              <a:buNone/>
              <a:defRPr/>
            </a:pPr>
            <a:r>
              <a:rPr lang="en-US" sz="2000" dirty="0" smtClean="0">
                <a:latin typeface="Courier New" pitchFamily="49" charset="0"/>
                <a:cs typeface="Courier New" pitchFamily="49" charset="0"/>
              </a:rPr>
              <a:t>Void </a:t>
            </a:r>
            <a:r>
              <a:rPr lang="en-US" sz="2000" dirty="0" err="1" smtClean="0">
                <a:latin typeface="Courier New" pitchFamily="49" charset="0"/>
                <a:cs typeface="Courier New" pitchFamily="49" charset="0"/>
              </a:rPr>
              <a:t>deleteNode</a:t>
            </a:r>
            <a:r>
              <a:rPr lang="en-US" sz="2000" dirty="0" smtClean="0">
                <a:latin typeface="Courier New" pitchFamily="49" charset="0"/>
                <a:cs typeface="Courier New" pitchFamily="49" charset="0"/>
              </a:rPr>
              <a:t>(float num)</a:t>
            </a:r>
            <a:r>
              <a:rPr lang="en-US" sz="2000" dirty="0" smtClean="0">
                <a:cs typeface="Times New Roman" pitchFamily="18" charset="0"/>
              </a:rPr>
              <a:t/>
            </a:r>
            <a:br>
              <a:rPr lang="en-US" sz="2000" dirty="0" smtClean="0">
                <a:cs typeface="Times New Roman" pitchFamily="18" charset="0"/>
              </a:rPr>
            </a:br>
            <a:r>
              <a:rPr lang="en-US" sz="2000" dirty="0" smtClean="0">
                <a:latin typeface="Courier New" pitchFamily="49" charset="0"/>
                <a:cs typeface="Courier New" pitchFamily="49" charset="0"/>
              </a:rPr>
              <a:t>{</a:t>
            </a:r>
            <a:r>
              <a:rPr lang="en-US" sz="2000" dirty="0" smtClean="0">
                <a:cs typeface="Times New Roman" pitchFamily="18" charset="0"/>
              </a:rPr>
              <a:t/>
            </a:r>
            <a:br>
              <a:rPr lang="en-US" sz="2000" dirty="0" smtClean="0">
                <a:cs typeface="Times New Roman" pitchFamily="18" charset="0"/>
              </a:rPr>
            </a:b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ListNode</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Ptr</a:t>
            </a:r>
            <a:r>
              <a:rPr lang="en-US" sz="2000" dirty="0" smtClean="0">
                <a:latin typeface="Courier New" pitchFamily="49" charset="0"/>
                <a:cs typeface="Courier New" pitchFamily="49" charset="0"/>
              </a:rPr>
              <a:t>, *previous;</a:t>
            </a:r>
            <a:r>
              <a:rPr lang="en-US" sz="2000" dirty="0" smtClean="0">
                <a:cs typeface="Times New Roman" pitchFamily="18" charset="0"/>
              </a:rPr>
              <a:t/>
            </a:r>
            <a:br>
              <a:rPr lang="en-US" sz="2000" dirty="0" smtClean="0">
                <a:cs typeface="Times New Roman" pitchFamily="18" charset="0"/>
              </a:rPr>
            </a:br>
            <a:r>
              <a:rPr lang="en-US" sz="2000" dirty="0" smtClean="0">
                <a:latin typeface="Courier New" pitchFamily="49" charset="0"/>
                <a:cs typeface="Courier New" pitchFamily="49" charset="0"/>
              </a:rPr>
              <a:t> </a:t>
            </a:r>
            <a:r>
              <a:rPr lang="en-US" sz="2000" dirty="0" smtClean="0">
                <a:cs typeface="Times New Roman" pitchFamily="18" charset="0"/>
              </a:rPr>
              <a:t/>
            </a:r>
            <a:br>
              <a:rPr lang="en-US" sz="2000" dirty="0" smtClean="0">
                <a:cs typeface="Times New Roman" pitchFamily="18" charset="0"/>
              </a:rPr>
            </a:br>
            <a:r>
              <a:rPr lang="en-US" sz="2000" dirty="0" smtClean="0">
                <a:latin typeface="Courier New" pitchFamily="49" charset="0"/>
                <a:cs typeface="Courier New" pitchFamily="49" charset="0"/>
              </a:rPr>
              <a:t>	// If the list is empty, do nothing.</a:t>
            </a:r>
            <a:r>
              <a:rPr lang="en-US" sz="2000" dirty="0" smtClean="0">
                <a:cs typeface="Times New Roman" pitchFamily="18" charset="0"/>
              </a:rPr>
              <a:t/>
            </a:r>
            <a:br>
              <a:rPr lang="en-US" sz="2000" dirty="0" smtClean="0">
                <a:cs typeface="Times New Roman" pitchFamily="18" charset="0"/>
              </a:rPr>
            </a:br>
            <a:r>
              <a:rPr lang="en-US" sz="2000" dirty="0" smtClean="0">
                <a:latin typeface="Courier New" pitchFamily="49" charset="0"/>
                <a:cs typeface="Courier New" pitchFamily="49" charset="0"/>
              </a:rPr>
              <a:t>	if (!head)</a:t>
            </a:r>
            <a:r>
              <a:rPr lang="en-US" sz="2000" dirty="0" smtClean="0">
                <a:cs typeface="Times New Roman" pitchFamily="18" charset="0"/>
              </a:rPr>
              <a:t/>
            </a:r>
            <a:br>
              <a:rPr lang="en-US" sz="2000" dirty="0" smtClean="0">
                <a:cs typeface="Times New Roman" pitchFamily="18" charset="0"/>
              </a:rPr>
            </a:br>
            <a:r>
              <a:rPr lang="en-US" sz="2000" dirty="0" smtClean="0">
                <a:latin typeface="Courier New" pitchFamily="49" charset="0"/>
                <a:cs typeface="Courier New" pitchFamily="49" charset="0"/>
              </a:rPr>
              <a:t>		return;</a:t>
            </a:r>
            <a:r>
              <a:rPr lang="en-US" sz="2000" dirty="0" smtClean="0">
                <a:cs typeface="Times New Roman" pitchFamily="18" charset="0"/>
              </a:rPr>
              <a:t/>
            </a:r>
            <a:br>
              <a:rPr lang="en-US" sz="2000" dirty="0" smtClean="0">
                <a:cs typeface="Times New Roman" pitchFamily="18" charset="0"/>
              </a:rPr>
            </a:br>
            <a:r>
              <a:rPr lang="en-US" sz="2000" dirty="0" smtClean="0">
                <a:latin typeface="Courier New" pitchFamily="49" charset="0"/>
                <a:cs typeface="Courier New" pitchFamily="49" charset="0"/>
              </a:rPr>
              <a:t>	</a:t>
            </a:r>
            <a:r>
              <a:rPr lang="en-US" sz="2000" dirty="0" smtClean="0">
                <a:cs typeface="Times New Roman" pitchFamily="18" charset="0"/>
              </a:rPr>
              <a:t/>
            </a:r>
            <a:br>
              <a:rPr lang="en-US" sz="2000" dirty="0" smtClean="0">
                <a:cs typeface="Times New Roman" pitchFamily="18" charset="0"/>
              </a:rPr>
            </a:br>
            <a:r>
              <a:rPr lang="en-US" sz="2000" dirty="0" smtClean="0">
                <a:latin typeface="Courier New" pitchFamily="49" charset="0"/>
                <a:cs typeface="Courier New" pitchFamily="49" charset="0"/>
              </a:rPr>
              <a:t>	// Determine if the first node is the one.</a:t>
            </a:r>
            <a:r>
              <a:rPr lang="en-US" sz="2000" dirty="0" smtClean="0">
                <a:cs typeface="Times New Roman" pitchFamily="18" charset="0"/>
              </a:rPr>
              <a:t/>
            </a:r>
            <a:br>
              <a:rPr lang="en-US" sz="2000" dirty="0" smtClean="0">
                <a:cs typeface="Times New Roman" pitchFamily="18" charset="0"/>
              </a:rPr>
            </a:br>
            <a:r>
              <a:rPr lang="en-US" sz="2000" dirty="0" smtClean="0">
                <a:latin typeface="Courier New" pitchFamily="49" charset="0"/>
                <a:cs typeface="Courier New" pitchFamily="49" charset="0"/>
              </a:rPr>
              <a:t>	if (head-&gt;value == num)</a:t>
            </a:r>
            <a:r>
              <a:rPr lang="en-US" sz="2000" dirty="0" smtClean="0">
                <a:cs typeface="Times New Roman" pitchFamily="18" charset="0"/>
              </a:rPr>
              <a:t/>
            </a:r>
            <a:br>
              <a:rPr lang="en-US" sz="2000" dirty="0" smtClean="0">
                <a:cs typeface="Times New Roman" pitchFamily="18" charset="0"/>
              </a:rPr>
            </a:br>
            <a:r>
              <a:rPr lang="en-US" sz="2000" dirty="0" smtClean="0">
                <a:latin typeface="Courier New" pitchFamily="49" charset="0"/>
                <a:cs typeface="Courier New" pitchFamily="49" charset="0"/>
              </a:rPr>
              <a:t>	{</a:t>
            </a:r>
            <a:r>
              <a:rPr lang="en-US" sz="2000" dirty="0" smtClean="0">
                <a:cs typeface="Times New Roman" pitchFamily="18" charset="0"/>
              </a:rPr>
              <a:t/>
            </a:r>
            <a:br>
              <a:rPr lang="en-US" sz="2000" dirty="0" smtClean="0">
                <a:cs typeface="Times New Roman" pitchFamily="18" charset="0"/>
              </a:rPr>
            </a:br>
            <a:r>
              <a:rPr lang="en-US" sz="2000" dirty="0" smtClean="0">
                <a:cs typeface="Times New Roman" pitchFamily="18" charset="0"/>
              </a:rPr>
              <a:t/>
            </a:r>
            <a:br>
              <a:rPr lang="en-US" sz="2000" dirty="0" smtClean="0">
                <a:cs typeface="Times New Roman" pitchFamily="18" charset="0"/>
              </a:rPr>
            </a:br>
            <a:r>
              <a:rPr lang="en-US" sz="2000" dirty="0" smtClean="0">
                <a:latin typeface="Courier New" pitchFamily="49" charset="0"/>
                <a:cs typeface="Courier New" pitchFamily="49" charset="0"/>
              </a:rPr>
              <a:t>		delete head;</a:t>
            </a:r>
            <a:r>
              <a:rPr lang="en-US" sz="2000" dirty="0" smtClean="0">
                <a:cs typeface="Times New Roman" pitchFamily="18" charset="0"/>
              </a:rPr>
              <a:t/>
            </a:r>
            <a:br>
              <a:rPr lang="en-US" sz="2000" dirty="0" smtClean="0">
                <a:cs typeface="Times New Roman" pitchFamily="18" charset="0"/>
              </a:rPr>
            </a:br>
            <a:r>
              <a:rPr lang="en-US" sz="2000" dirty="0" smtClean="0">
                <a:latin typeface="Courier New" pitchFamily="49" charset="0"/>
                <a:cs typeface="Courier New" pitchFamily="49" charset="0"/>
              </a:rPr>
              <a:t>		}</a:t>
            </a:r>
            <a:r>
              <a:rPr lang="en-US" sz="2000" dirty="0" smtClean="0">
                <a:cs typeface="Times New Roman" pitchFamily="18" charset="0"/>
              </a:rPr>
              <a:t/>
            </a:r>
            <a:br>
              <a:rPr lang="en-US" sz="2000" dirty="0" smtClean="0">
                <a:cs typeface="Times New Roman" pitchFamily="18" charset="0"/>
              </a:rPr>
            </a:br>
            <a:r>
              <a:rPr lang="en-US" sz="2000" dirty="0" smtClean="0">
                <a:latin typeface="Courier New" pitchFamily="49" charset="0"/>
                <a:cs typeface="Courier New" pitchFamily="49" charset="0"/>
              </a:rPr>
              <a:t>	</a:t>
            </a:r>
            <a:r>
              <a:rPr lang="en-US" sz="2000" dirty="0" smtClean="0">
                <a:cs typeface="Times New Roman" pitchFamily="18" charset="0"/>
              </a:rPr>
              <a:t/>
            </a:r>
            <a:br>
              <a:rPr lang="en-US" sz="2000" dirty="0" smtClean="0">
                <a:cs typeface="Times New Roman" pitchFamily="18" charset="0"/>
              </a:rPr>
            </a:br>
            <a:endParaRPr lang="en-US" sz="2000" dirty="0" smtClean="0"/>
          </a:p>
          <a:p>
            <a:pPr marL="365760" indent="-256032" eaLnBrk="1" fontAlgn="auto" hangingPunct="1">
              <a:spcAft>
                <a:spcPts val="0"/>
              </a:spcAft>
              <a:buFont typeface="Wingdings 3"/>
              <a:buChar char=""/>
              <a:defRPr/>
            </a:pPr>
            <a:endParaRPr lang="en-US" dirty="0"/>
          </a:p>
        </p:txBody>
      </p:sp>
      <p:sp>
        <p:nvSpPr>
          <p:cNvPr id="28675"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24ABD3D1-A31C-458B-A2CE-A26CA1D872E0}" type="slidenum">
              <a:rPr lang="en-US" smtClean="0"/>
              <a:pPr/>
              <a:t>24</a:t>
            </a:fld>
            <a:endParaRPr lang="en-US" smtClean="0"/>
          </a:p>
        </p:txBody>
      </p:sp>
      <p:sp>
        <p:nvSpPr>
          <p:cNvPr id="2" name="Title 1"/>
          <p:cNvSpPr>
            <a:spLocks noGrp="1"/>
          </p:cNvSpPr>
          <p:nvPr>
            <p:ph type="title"/>
          </p:nvPr>
        </p:nvSpPr>
        <p:spPr>
          <a:xfrm>
            <a:off x="685800" y="609600"/>
            <a:ext cx="8229600" cy="685800"/>
          </a:xfrm>
        </p:spPr>
        <p:txBody>
          <a:bodyPr>
            <a:normAutofit/>
          </a:bodyPr>
          <a:lstStyle/>
          <a:p>
            <a:pPr eaLnBrk="1" fontAlgn="auto" hangingPunct="1">
              <a:spcAft>
                <a:spcPts val="0"/>
              </a:spcAft>
              <a:defRPr/>
            </a:pPr>
            <a:r>
              <a:rPr lang="en-US" dirty="0" smtClean="0"/>
              <a:t>Deletion Code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533400"/>
            <a:ext cx="8153400" cy="4876800"/>
          </a:xfrm>
        </p:spPr>
        <p:txBody>
          <a:bodyPr>
            <a:normAutofit lnSpcReduction="10000"/>
          </a:bodyPr>
          <a:lstStyle/>
          <a:p>
            <a:pPr marL="365760" indent="-256032" eaLnBrk="1" fontAlgn="auto" hangingPunct="1">
              <a:spcAft>
                <a:spcPts val="0"/>
              </a:spcAft>
              <a:buFont typeface="Wingdings 3"/>
              <a:buChar char=""/>
              <a:defRPr/>
            </a:pPr>
            <a:r>
              <a:rPr lang="en-US" sz="1800" dirty="0" smtClean="0">
                <a:latin typeface="Courier New" pitchFamily="49" charset="0"/>
                <a:cs typeface="Courier New" pitchFamily="49" charset="0"/>
              </a:rPr>
              <a:t>else</a:t>
            </a:r>
            <a:r>
              <a:rPr lang="en-US" sz="1800" dirty="0" smtClean="0">
                <a:cs typeface="Times New Roman" pitchFamily="18" charset="0"/>
              </a:rPr>
              <a:t/>
            </a:r>
            <a:br>
              <a:rPr lang="en-US" sz="1800" dirty="0" smtClean="0">
                <a:cs typeface="Times New Roman" pitchFamily="18" charset="0"/>
              </a:rPr>
            </a:br>
            <a:r>
              <a:rPr lang="en-US" sz="1800" dirty="0" smtClean="0">
                <a:latin typeface="Courier New" pitchFamily="49" charset="0"/>
                <a:cs typeface="Courier New" pitchFamily="49" charset="0"/>
              </a:rPr>
              <a:t>	{</a:t>
            </a:r>
            <a:r>
              <a:rPr lang="en-US" sz="1800" dirty="0" smtClean="0">
                <a:cs typeface="Times New Roman" pitchFamily="18" charset="0"/>
              </a:rPr>
              <a:t/>
            </a:r>
            <a:br>
              <a:rPr lang="en-US" sz="1800" dirty="0" smtClean="0">
                <a:cs typeface="Times New Roman" pitchFamily="18" charset="0"/>
              </a:rPr>
            </a:br>
            <a:r>
              <a:rPr lang="en-US" sz="1800" dirty="0" smtClean="0">
                <a:latin typeface="Courier New" pitchFamily="49" charset="0"/>
                <a:cs typeface="Courier New" pitchFamily="49" charset="0"/>
              </a:rPr>
              <a:t>		// Initialize </a:t>
            </a:r>
            <a:r>
              <a:rPr lang="en-US" sz="1800" dirty="0" err="1" smtClean="0">
                <a:latin typeface="Courier New" pitchFamily="49" charset="0"/>
                <a:cs typeface="Courier New" pitchFamily="49" charset="0"/>
              </a:rPr>
              <a:t>Ptr</a:t>
            </a:r>
            <a:r>
              <a:rPr lang="en-US" sz="1800" dirty="0" smtClean="0">
                <a:latin typeface="Courier New" pitchFamily="49" charset="0"/>
                <a:cs typeface="Courier New" pitchFamily="49" charset="0"/>
              </a:rPr>
              <a:t> to head of list</a:t>
            </a:r>
            <a:r>
              <a:rPr lang="en-US" sz="1800" dirty="0" smtClean="0">
                <a:cs typeface="Times New Roman" pitchFamily="18" charset="0"/>
              </a:rPr>
              <a:t/>
            </a:r>
            <a:br>
              <a:rPr lang="en-US" sz="1800" dirty="0" smtClean="0">
                <a:cs typeface="Times New Roman" pitchFamily="18" charset="0"/>
              </a:rPr>
            </a:b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Ptr</a:t>
            </a:r>
            <a:r>
              <a:rPr lang="en-US" sz="1800" dirty="0" smtClean="0">
                <a:latin typeface="Courier New" pitchFamily="49" charset="0"/>
                <a:cs typeface="Courier New" pitchFamily="49" charset="0"/>
              </a:rPr>
              <a:t> = head;</a:t>
            </a:r>
            <a:r>
              <a:rPr lang="en-US" sz="1800" dirty="0" smtClean="0">
                <a:cs typeface="Times New Roman" pitchFamily="18" charset="0"/>
              </a:rPr>
              <a:t/>
            </a:r>
            <a:br>
              <a:rPr lang="en-US" sz="1800" dirty="0" smtClean="0">
                <a:cs typeface="Times New Roman" pitchFamily="18" charset="0"/>
              </a:rPr>
            </a:br>
            <a:r>
              <a:rPr lang="en-US" sz="1800" dirty="0" smtClean="0">
                <a:latin typeface="Courier New" pitchFamily="49" charset="0"/>
                <a:cs typeface="Courier New" pitchFamily="49" charset="0"/>
              </a:rPr>
              <a:t> </a:t>
            </a:r>
            <a:r>
              <a:rPr lang="en-US" sz="1800" dirty="0" smtClean="0">
                <a:cs typeface="Times New Roman" pitchFamily="18" charset="0"/>
              </a:rPr>
              <a:t/>
            </a:r>
            <a:br>
              <a:rPr lang="en-US" sz="1800" dirty="0" smtClean="0">
                <a:cs typeface="Times New Roman" pitchFamily="18" charset="0"/>
              </a:rPr>
            </a:br>
            <a:r>
              <a:rPr lang="en-US" sz="1800" dirty="0" smtClean="0">
                <a:latin typeface="Courier New" pitchFamily="49" charset="0"/>
                <a:cs typeface="Courier New" pitchFamily="49" charset="0"/>
              </a:rPr>
              <a:t>		// Skip all nodes whose value member is </a:t>
            </a:r>
            <a:r>
              <a:rPr lang="en-US" sz="1800" dirty="0" smtClean="0">
                <a:cs typeface="Times New Roman" pitchFamily="18" charset="0"/>
              </a:rPr>
              <a:t/>
            </a:r>
            <a:br>
              <a:rPr lang="en-US" sz="1800" dirty="0" smtClean="0">
                <a:cs typeface="Times New Roman" pitchFamily="18" charset="0"/>
              </a:rPr>
            </a:br>
            <a:r>
              <a:rPr lang="en-US" sz="1800" dirty="0" smtClean="0">
                <a:latin typeface="Courier New" pitchFamily="49" charset="0"/>
                <a:cs typeface="Courier New" pitchFamily="49" charset="0"/>
              </a:rPr>
              <a:t>		// not equal to num.</a:t>
            </a:r>
            <a:r>
              <a:rPr lang="en-US" sz="1800" dirty="0" smtClean="0">
                <a:cs typeface="Times New Roman" pitchFamily="18" charset="0"/>
              </a:rPr>
              <a:t/>
            </a:r>
            <a:br>
              <a:rPr lang="en-US" sz="1800" dirty="0" smtClean="0">
                <a:cs typeface="Times New Roman" pitchFamily="18" charset="0"/>
              </a:rPr>
            </a:br>
            <a:r>
              <a:rPr lang="en-US" sz="1800" dirty="0" smtClean="0">
                <a:latin typeface="Courier New" pitchFamily="49" charset="0"/>
                <a:cs typeface="Courier New" pitchFamily="49" charset="0"/>
              </a:rPr>
              <a:t>	while (</a:t>
            </a:r>
            <a:r>
              <a:rPr lang="en-US" sz="1800" dirty="0" err="1" smtClean="0">
                <a:latin typeface="Courier New" pitchFamily="49" charset="0"/>
                <a:cs typeface="Courier New" pitchFamily="49" charset="0"/>
              </a:rPr>
              <a:t>Ptr</a:t>
            </a:r>
            <a:r>
              <a:rPr lang="en-US" sz="1800" dirty="0" smtClean="0">
                <a:latin typeface="Courier New" pitchFamily="49" charset="0"/>
                <a:cs typeface="Courier New" pitchFamily="49" charset="0"/>
              </a:rPr>
              <a:t> != NULL){</a:t>
            </a:r>
          </a:p>
          <a:p>
            <a:pPr marL="365760" indent="-256032" eaLnBrk="1" fontAlgn="auto" hangingPunct="1">
              <a:spcAft>
                <a:spcPts val="0"/>
              </a:spcAft>
              <a:buFont typeface="Wingdings 3" pitchFamily="18" charset="2"/>
              <a:buNone/>
              <a:defRPr/>
            </a:pPr>
            <a:r>
              <a:rPr lang="en-US" sz="1800" dirty="0" smtClean="0">
                <a:latin typeface="Courier New" pitchFamily="49" charset="0"/>
                <a:cs typeface="Courier New" pitchFamily="49" charset="0"/>
              </a:rPr>
              <a:t>               If(</a:t>
            </a:r>
            <a:r>
              <a:rPr lang="en-US" sz="1800" dirty="0" err="1" smtClean="0">
                <a:latin typeface="Courier New" pitchFamily="49" charset="0"/>
                <a:cs typeface="Courier New" pitchFamily="49" charset="0"/>
              </a:rPr>
              <a:t>ptr</a:t>
            </a:r>
            <a:r>
              <a:rPr lang="en-US" sz="1800" dirty="0" smtClean="0">
                <a:latin typeface="Courier New" pitchFamily="49" charset="0"/>
                <a:cs typeface="Courier New" pitchFamily="49" charset="0"/>
              </a:rPr>
              <a:t>-&gt;value==num)</a:t>
            </a:r>
            <a:r>
              <a:rPr lang="en-US" sz="1800" dirty="0" smtClean="0">
                <a:cs typeface="Times New Roman" pitchFamily="18" charset="0"/>
              </a:rPr>
              <a:t/>
            </a:r>
            <a:br>
              <a:rPr lang="en-US" sz="1800" dirty="0" smtClean="0">
                <a:cs typeface="Times New Roman" pitchFamily="18" charset="0"/>
              </a:rPr>
            </a:br>
            <a:r>
              <a:rPr lang="en-US" sz="1800" dirty="0" smtClean="0">
                <a:latin typeface="Courier New" pitchFamily="49" charset="0"/>
                <a:cs typeface="Courier New" pitchFamily="49" charset="0"/>
              </a:rPr>
              <a:t>		{	</a:t>
            </a:r>
            <a:r>
              <a:rPr lang="en-US" sz="1800" dirty="0" smtClean="0">
                <a:cs typeface="Times New Roman" pitchFamily="18" charset="0"/>
              </a:rPr>
              <a:t/>
            </a:r>
            <a:br>
              <a:rPr lang="en-US" sz="1800" dirty="0" smtClean="0">
                <a:cs typeface="Times New Roman" pitchFamily="18" charset="0"/>
              </a:rPr>
            </a:br>
            <a:r>
              <a:rPr lang="en-US" sz="1800" dirty="0" smtClean="0">
                <a:latin typeface="Courier New" pitchFamily="49" charset="0"/>
                <a:cs typeface="Courier New" pitchFamily="49" charset="0"/>
              </a:rPr>
              <a:t>			previous = </a:t>
            </a:r>
            <a:r>
              <a:rPr lang="en-US" sz="1800" dirty="0" err="1" smtClean="0">
                <a:latin typeface="Courier New" pitchFamily="49" charset="0"/>
                <a:cs typeface="Courier New" pitchFamily="49" charset="0"/>
              </a:rPr>
              <a:t>Ptr</a:t>
            </a:r>
            <a:r>
              <a:rPr lang="en-US" sz="1800" dirty="0" smtClean="0">
                <a:latin typeface="Courier New" pitchFamily="49" charset="0"/>
                <a:cs typeface="Courier New" pitchFamily="49" charset="0"/>
              </a:rPr>
              <a:t>;</a:t>
            </a:r>
            <a:r>
              <a:rPr lang="en-US" sz="1800" dirty="0" smtClean="0">
                <a:cs typeface="Times New Roman" pitchFamily="18" charset="0"/>
              </a:rPr>
              <a:t/>
            </a:r>
            <a:br>
              <a:rPr lang="en-US" sz="1800" dirty="0" smtClean="0">
                <a:cs typeface="Times New Roman" pitchFamily="18" charset="0"/>
              </a:rPr>
            </a:b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Ptr</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Ptr</a:t>
            </a:r>
            <a:r>
              <a:rPr lang="en-US" sz="1800" dirty="0" smtClean="0">
                <a:latin typeface="Courier New" pitchFamily="49" charset="0"/>
                <a:cs typeface="Courier New" pitchFamily="49" charset="0"/>
              </a:rPr>
              <a:t>-&gt;next;</a:t>
            </a:r>
            <a:r>
              <a:rPr lang="en-US" sz="1800" dirty="0" smtClean="0">
                <a:cs typeface="Times New Roman" pitchFamily="18" charset="0"/>
              </a:rPr>
              <a:t/>
            </a:r>
            <a:br>
              <a:rPr lang="en-US" sz="1800" dirty="0" smtClean="0">
                <a:cs typeface="Times New Roman" pitchFamily="18" charset="0"/>
              </a:rPr>
            </a:br>
            <a:r>
              <a:rPr lang="en-US" sz="1800" dirty="0" smtClean="0">
                <a:latin typeface="Courier New" pitchFamily="49" charset="0"/>
                <a:cs typeface="Courier New" pitchFamily="49" charset="0"/>
              </a:rPr>
              <a:t>		}</a:t>
            </a:r>
            <a:r>
              <a:rPr lang="en-US" sz="1800" dirty="0" smtClean="0">
                <a:cs typeface="Times New Roman" pitchFamily="18" charset="0"/>
              </a:rPr>
              <a:t/>
            </a:r>
            <a:br>
              <a:rPr lang="en-US" sz="1800" dirty="0" smtClean="0">
                <a:cs typeface="Times New Roman" pitchFamily="18" charset="0"/>
              </a:rPr>
            </a:br>
            <a:r>
              <a:rPr lang="en-US" sz="1800" dirty="0" smtClean="0">
                <a:latin typeface="Courier New" pitchFamily="49" charset="0"/>
                <a:cs typeface="Courier New" pitchFamily="49" charset="0"/>
              </a:rPr>
              <a:t> </a:t>
            </a:r>
            <a:r>
              <a:rPr lang="en-US" sz="1800" dirty="0" smtClean="0">
                <a:cs typeface="Times New Roman" pitchFamily="18" charset="0"/>
              </a:rPr>
              <a:t/>
            </a:r>
            <a:br>
              <a:rPr lang="en-US" sz="1800" dirty="0" smtClean="0">
                <a:cs typeface="Times New Roman" pitchFamily="18" charset="0"/>
              </a:rPr>
            </a:br>
            <a:r>
              <a:rPr lang="en-US" sz="1800" dirty="0" smtClean="0">
                <a:latin typeface="Courier New" pitchFamily="49" charset="0"/>
                <a:cs typeface="Courier New" pitchFamily="49" charset="0"/>
              </a:rPr>
              <a:t>		previous-&gt;next = </a:t>
            </a:r>
            <a:r>
              <a:rPr lang="en-US" sz="1800" dirty="0" err="1" smtClean="0">
                <a:latin typeface="Courier New" pitchFamily="49" charset="0"/>
                <a:cs typeface="Courier New" pitchFamily="49" charset="0"/>
              </a:rPr>
              <a:t>Ptr</a:t>
            </a:r>
            <a:r>
              <a:rPr lang="en-US" sz="1800" dirty="0" smtClean="0">
                <a:latin typeface="Courier New" pitchFamily="49" charset="0"/>
                <a:cs typeface="Courier New" pitchFamily="49" charset="0"/>
              </a:rPr>
              <a:t>-&gt;next;</a:t>
            </a:r>
            <a:r>
              <a:rPr lang="en-US" sz="1800" dirty="0" smtClean="0">
                <a:cs typeface="Times New Roman" pitchFamily="18" charset="0"/>
              </a:rPr>
              <a:t/>
            </a:r>
            <a:br>
              <a:rPr lang="en-US" sz="1800" dirty="0" smtClean="0">
                <a:cs typeface="Times New Roman" pitchFamily="18" charset="0"/>
              </a:rPr>
            </a:br>
            <a:r>
              <a:rPr lang="en-US" sz="1800" dirty="0" smtClean="0">
                <a:latin typeface="Courier New" pitchFamily="49" charset="0"/>
                <a:cs typeface="Courier New" pitchFamily="49" charset="0"/>
              </a:rPr>
              <a:t>		delete </a:t>
            </a:r>
            <a:r>
              <a:rPr lang="en-US" sz="1800" dirty="0" err="1" smtClean="0">
                <a:latin typeface="Courier New" pitchFamily="49" charset="0"/>
                <a:cs typeface="Courier New" pitchFamily="49" charset="0"/>
              </a:rPr>
              <a:t>Ptr</a:t>
            </a:r>
            <a:r>
              <a:rPr lang="en-US" sz="1800" dirty="0" smtClean="0">
                <a:latin typeface="Courier New" pitchFamily="49" charset="0"/>
                <a:cs typeface="Courier New" pitchFamily="49" charset="0"/>
              </a:rPr>
              <a:t>;</a:t>
            </a:r>
            <a:r>
              <a:rPr lang="en-US" sz="1800" dirty="0" smtClean="0">
                <a:cs typeface="Times New Roman" pitchFamily="18" charset="0"/>
              </a:rPr>
              <a:t/>
            </a:r>
            <a:br>
              <a:rPr lang="en-US" sz="1800" dirty="0" smtClean="0">
                <a:cs typeface="Times New Roman" pitchFamily="18" charset="0"/>
              </a:rPr>
            </a:br>
            <a:r>
              <a:rPr lang="en-US" sz="1800" dirty="0" smtClean="0">
                <a:latin typeface="Courier New" pitchFamily="49" charset="0"/>
                <a:cs typeface="Courier New" pitchFamily="49" charset="0"/>
              </a:rPr>
              <a:t>	}</a:t>
            </a:r>
            <a:r>
              <a:rPr lang="en-US" sz="1800" dirty="0" smtClean="0">
                <a:cs typeface="Times New Roman" pitchFamily="18" charset="0"/>
              </a:rPr>
              <a:t/>
            </a:r>
            <a:br>
              <a:rPr lang="en-US" sz="1800" dirty="0" smtClean="0">
                <a:cs typeface="Times New Roman" pitchFamily="18" charset="0"/>
              </a:rPr>
            </a:br>
            <a:r>
              <a:rPr lang="en-US" sz="1800" dirty="0" smtClean="0">
                <a:latin typeface="Courier New" pitchFamily="49" charset="0"/>
                <a:cs typeface="Courier New" pitchFamily="49" charset="0"/>
              </a:rPr>
              <a:t>}</a:t>
            </a:r>
            <a:endParaRPr lang="en-US" sz="1800" dirty="0"/>
          </a:p>
        </p:txBody>
      </p:sp>
      <p:sp>
        <p:nvSpPr>
          <p:cNvPr id="29699"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2FDC9107-8953-491F-9FE6-21885CC87130}" type="slidenum">
              <a:rPr lang="en-US" smtClean="0"/>
              <a:pPr/>
              <a:t>25</a:t>
            </a:fld>
            <a:endParaRPr lang="en-US"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a:xfrm>
            <a:off x="762000" y="1371600"/>
            <a:ext cx="8153400" cy="4724400"/>
          </a:xfrm>
        </p:spPr>
        <p:txBody>
          <a:bodyPr>
            <a:normAutofit lnSpcReduction="10000"/>
          </a:bodyPr>
          <a:lstStyle/>
          <a:p>
            <a:pPr eaLnBrk="1" hangingPunct="1">
              <a:buFont typeface="Wingdings 3" pitchFamily="18" charset="2"/>
              <a:buNone/>
            </a:pPr>
            <a:r>
              <a:rPr lang="en-US" sz="2000" smtClean="0"/>
              <a:t>	//to show the data in the link list	</a:t>
            </a:r>
          </a:p>
          <a:p>
            <a:pPr eaLnBrk="1" hangingPunct="1">
              <a:buFont typeface="Wingdings 3" pitchFamily="18" charset="2"/>
              <a:buNone/>
            </a:pPr>
            <a:r>
              <a:rPr lang="en-US" sz="2000" smtClean="0"/>
              <a:t>void show()</a:t>
            </a:r>
          </a:p>
          <a:p>
            <a:pPr eaLnBrk="1" hangingPunct="1">
              <a:buFont typeface="Wingdings 3" pitchFamily="18" charset="2"/>
              <a:buNone/>
            </a:pPr>
            <a:r>
              <a:rPr lang="en-US" sz="2000" smtClean="0"/>
              <a:t>{</a:t>
            </a:r>
          </a:p>
          <a:p>
            <a:pPr eaLnBrk="1" hangingPunct="1">
              <a:buFont typeface="Wingdings 3" pitchFamily="18" charset="2"/>
              <a:buNone/>
            </a:pPr>
            <a:r>
              <a:rPr lang="en-US" sz="2000" smtClean="0"/>
              <a:t>	node *start,* curent;</a:t>
            </a:r>
          </a:p>
          <a:p>
            <a:pPr eaLnBrk="1" hangingPunct="1"/>
            <a:endParaRPr lang="en-US" sz="2000" smtClean="0"/>
          </a:p>
          <a:p>
            <a:pPr eaLnBrk="1" hangingPunct="1">
              <a:buFont typeface="Wingdings 3" pitchFamily="18" charset="2"/>
              <a:buNone/>
            </a:pPr>
            <a:r>
              <a:rPr lang="en-US" sz="2000" smtClean="0"/>
              <a:t>	curent=start;</a:t>
            </a:r>
          </a:p>
          <a:p>
            <a:pPr eaLnBrk="1" hangingPunct="1">
              <a:buFont typeface="Wingdings 3" pitchFamily="18" charset="2"/>
              <a:buNone/>
            </a:pPr>
            <a:r>
              <a:rPr lang="en-US" sz="2000" smtClean="0"/>
              <a:t>	while(curent-&gt;link!=NULL)</a:t>
            </a:r>
          </a:p>
          <a:p>
            <a:pPr eaLnBrk="1" hangingPunct="1">
              <a:buFont typeface="Wingdings 3" pitchFamily="18" charset="2"/>
              <a:buNone/>
            </a:pPr>
            <a:r>
              <a:rPr lang="en-US" sz="2000" smtClean="0"/>
              <a:t>	{</a:t>
            </a:r>
          </a:p>
          <a:p>
            <a:pPr eaLnBrk="1" hangingPunct="1">
              <a:buFont typeface="Wingdings 3" pitchFamily="18" charset="2"/>
              <a:buNone/>
            </a:pPr>
            <a:r>
              <a:rPr lang="en-US" sz="2000" smtClean="0"/>
              <a:t>		cout&lt;&lt;curent-&gt;data&lt;&lt;endl;</a:t>
            </a:r>
          </a:p>
          <a:p>
            <a:pPr eaLnBrk="1" hangingPunct="1">
              <a:buFont typeface="Wingdings 3" pitchFamily="18" charset="2"/>
              <a:buNone/>
            </a:pPr>
            <a:r>
              <a:rPr lang="en-US" sz="2000" smtClean="0"/>
              <a:t>		curent=curent-&gt;link;</a:t>
            </a:r>
          </a:p>
          <a:p>
            <a:pPr eaLnBrk="1" hangingPunct="1">
              <a:buFont typeface="Wingdings 3" pitchFamily="18" charset="2"/>
              <a:buNone/>
            </a:pPr>
            <a:r>
              <a:rPr lang="en-US" sz="2000" smtClean="0"/>
              <a:t>	}</a:t>
            </a:r>
          </a:p>
          <a:p>
            <a:pPr eaLnBrk="1" hangingPunct="1">
              <a:buFont typeface="Wingdings 3" pitchFamily="18" charset="2"/>
              <a:buNone/>
            </a:pPr>
            <a:r>
              <a:rPr lang="en-US" sz="2000" smtClean="0"/>
              <a:t>	</a:t>
            </a:r>
          </a:p>
          <a:p>
            <a:pPr eaLnBrk="1" hangingPunct="1">
              <a:buFont typeface="Wingdings 3" pitchFamily="18" charset="2"/>
              <a:buNone/>
            </a:pPr>
            <a:r>
              <a:rPr lang="en-US" sz="2000" smtClean="0"/>
              <a:t>}</a:t>
            </a:r>
          </a:p>
        </p:txBody>
      </p:sp>
      <p:sp>
        <p:nvSpPr>
          <p:cNvPr id="30723"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1B21E66-E010-459F-91D4-454DB7BECE27}" type="slidenum">
              <a:rPr lang="en-US" smtClean="0"/>
              <a:pPr/>
              <a:t>26</a:t>
            </a:fld>
            <a:endParaRPr lang="en-US" smtClean="0"/>
          </a:p>
        </p:txBody>
      </p:sp>
      <p:sp>
        <p:nvSpPr>
          <p:cNvPr id="2" name="Title 1"/>
          <p:cNvSpPr>
            <a:spLocks noGrp="1"/>
          </p:cNvSpPr>
          <p:nvPr>
            <p:ph type="title"/>
          </p:nvPr>
        </p:nvSpPr>
        <p:spPr>
          <a:xfrm>
            <a:off x="685800" y="304800"/>
            <a:ext cx="8229600" cy="914400"/>
          </a:xfrm>
        </p:spPr>
        <p:txBody>
          <a:bodyPr/>
          <a:lstStyle/>
          <a:p>
            <a:pPr eaLnBrk="1" fontAlgn="auto" hangingPunct="1">
              <a:spcAft>
                <a:spcPts val="0"/>
              </a:spcAft>
              <a:defRPr/>
            </a:pPr>
            <a:r>
              <a:rPr lang="en-US" dirty="0" smtClean="0"/>
              <a:t>  Show Function</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2743200"/>
            <a:ext cx="6324600" cy="838200"/>
          </a:xfrm>
        </p:spPr>
        <p:txBody>
          <a:bodyPr/>
          <a:lstStyle/>
          <a:p>
            <a:r>
              <a:rPr lang="en-US" dirty="0" smtClean="0"/>
              <a:t>Next member</a:t>
            </a:r>
            <a:endParaRPr lang="en-US" dirty="0"/>
          </a:p>
        </p:txBody>
      </p:sp>
      <p:sp>
        <p:nvSpPr>
          <p:cNvPr id="3" name="Content Placeholder 2"/>
          <p:cNvSpPr>
            <a:spLocks noGrp="1"/>
          </p:cNvSpPr>
          <p:nvPr>
            <p:ph idx="1"/>
          </p:nvPr>
        </p:nvSpPr>
        <p:spPr>
          <a:xfrm>
            <a:off x="4724400" y="5638800"/>
            <a:ext cx="4267200" cy="441325"/>
          </a:xfrm>
        </p:spPr>
        <p:txBody>
          <a:bodyPr>
            <a:normAutofit fontScale="85000" lnSpcReduction="20000"/>
          </a:bodyPr>
          <a:lstStyle/>
          <a:p>
            <a:r>
              <a:rPr lang="en-US" dirty="0" err="1" smtClean="0"/>
              <a:t>Romman</a:t>
            </a:r>
            <a:r>
              <a:rPr lang="en-US" dirty="0" smtClean="0"/>
              <a:t> </a:t>
            </a:r>
            <a:r>
              <a:rPr lang="en-US" dirty="0" err="1" smtClean="0"/>
              <a:t>azeem</a:t>
            </a:r>
            <a:r>
              <a:rPr lang="en-US" dirty="0" smtClean="0"/>
              <a:t> 034</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763000" cy="6858000"/>
          </a:xfrm>
        </p:spPr>
        <p:txBody>
          <a:bodyPr>
            <a:normAutofit fontScale="77500" lnSpcReduction="20000"/>
          </a:bodyPr>
          <a:lstStyle/>
          <a:p>
            <a:r>
              <a:rPr lang="en-US" dirty="0" smtClean="0"/>
              <a:t>#include&lt;</a:t>
            </a:r>
            <a:r>
              <a:rPr lang="en-US" dirty="0" err="1" smtClean="0"/>
              <a:t>iostream</a:t>
            </a:r>
            <a:r>
              <a:rPr lang="en-US" dirty="0" smtClean="0"/>
              <a:t>&gt;</a:t>
            </a:r>
          </a:p>
          <a:p>
            <a:r>
              <a:rPr lang="en-US" dirty="0" smtClean="0"/>
              <a:t>#include&lt;</a:t>
            </a:r>
            <a:r>
              <a:rPr lang="en-US" dirty="0" err="1" smtClean="0"/>
              <a:t>conio.h</a:t>
            </a:r>
            <a:r>
              <a:rPr lang="en-US" dirty="0" smtClean="0"/>
              <a:t>&gt;</a:t>
            </a:r>
          </a:p>
          <a:p>
            <a:r>
              <a:rPr lang="en-US" dirty="0" smtClean="0"/>
              <a:t>using namespace std;</a:t>
            </a:r>
          </a:p>
          <a:p>
            <a:r>
              <a:rPr lang="en-US" dirty="0" err="1" smtClean="0"/>
              <a:t>struct</a:t>
            </a:r>
            <a:r>
              <a:rPr lang="en-US" dirty="0" smtClean="0"/>
              <a:t> node</a:t>
            </a:r>
          </a:p>
          <a:p>
            <a:r>
              <a:rPr lang="en-US" dirty="0" smtClean="0"/>
              <a:t>{</a:t>
            </a:r>
          </a:p>
          <a:p>
            <a:r>
              <a:rPr lang="en-US" dirty="0" err="1" smtClean="0"/>
              <a:t>int</a:t>
            </a:r>
            <a:r>
              <a:rPr lang="en-US" dirty="0" smtClean="0"/>
              <a:t> data;</a:t>
            </a:r>
          </a:p>
          <a:p>
            <a:r>
              <a:rPr lang="en-US" dirty="0" smtClean="0"/>
              <a:t>node *next;</a:t>
            </a:r>
          </a:p>
          <a:p>
            <a:endParaRPr lang="en-US" dirty="0" smtClean="0"/>
          </a:p>
          <a:p>
            <a:r>
              <a:rPr lang="en-US" dirty="0" smtClean="0"/>
              <a:t>};</a:t>
            </a:r>
          </a:p>
          <a:p>
            <a:r>
              <a:rPr lang="en-US" dirty="0" smtClean="0"/>
              <a:t>class list</a:t>
            </a:r>
          </a:p>
          <a:p>
            <a:r>
              <a:rPr lang="en-US" dirty="0" smtClean="0"/>
              <a:t>{</a:t>
            </a:r>
          </a:p>
          <a:p>
            <a:r>
              <a:rPr lang="en-US" dirty="0" smtClean="0"/>
              <a:t>private:</a:t>
            </a:r>
          </a:p>
          <a:p>
            <a:r>
              <a:rPr lang="en-US" dirty="0" smtClean="0"/>
              <a:t>char o;</a:t>
            </a:r>
          </a:p>
          <a:p>
            <a:r>
              <a:rPr lang="en-US" dirty="0" smtClean="0"/>
              <a:t>node * first1,*temp1,*first2,*temp2;</a:t>
            </a:r>
          </a:p>
          <a:p>
            <a:r>
              <a:rPr lang="en-US" dirty="0" smtClean="0"/>
              <a:t>public:</a:t>
            </a:r>
          </a:p>
          <a:p>
            <a:r>
              <a:rPr lang="en-US" dirty="0" smtClean="0"/>
              <a:t>void link1()</a:t>
            </a:r>
          </a:p>
          <a:p>
            <a:r>
              <a:rPr lang="en-US" dirty="0" smtClean="0"/>
              <a: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763000" cy="6324600"/>
          </a:xfrm>
        </p:spPr>
        <p:txBody>
          <a:bodyPr>
            <a:normAutofit fontScale="70000" lnSpcReduction="20000"/>
          </a:bodyPr>
          <a:lstStyle/>
          <a:p>
            <a:endParaRPr lang="en-US" dirty="0" smtClean="0"/>
          </a:p>
          <a:p>
            <a:r>
              <a:rPr lang="en-US" dirty="0" smtClean="0"/>
              <a:t>first1=new node;</a:t>
            </a:r>
          </a:p>
          <a:p>
            <a:r>
              <a:rPr lang="en-US" dirty="0" err="1" smtClean="0"/>
              <a:t>cout</a:t>
            </a:r>
            <a:r>
              <a:rPr lang="en-US" dirty="0" smtClean="0"/>
              <a:t>&lt;&lt;"Enter data"&lt;&lt;</a:t>
            </a:r>
            <a:r>
              <a:rPr lang="en-US" dirty="0" err="1" smtClean="0"/>
              <a:t>endl</a:t>
            </a:r>
            <a:r>
              <a:rPr lang="en-US" dirty="0" smtClean="0"/>
              <a:t>;</a:t>
            </a:r>
          </a:p>
          <a:p>
            <a:r>
              <a:rPr lang="en-US" dirty="0" err="1" smtClean="0"/>
              <a:t>cin</a:t>
            </a:r>
            <a:r>
              <a:rPr lang="en-US" dirty="0" smtClean="0"/>
              <a:t>&gt;&gt;first1-&gt;data;</a:t>
            </a:r>
          </a:p>
          <a:p>
            <a:r>
              <a:rPr lang="en-US" dirty="0" smtClean="0"/>
              <a:t>first1-&gt;next=NULL;</a:t>
            </a:r>
          </a:p>
          <a:p>
            <a:r>
              <a:rPr lang="en-US" dirty="0" smtClean="0"/>
              <a:t>temp1=first1;</a:t>
            </a:r>
          </a:p>
          <a:p>
            <a:r>
              <a:rPr lang="en-US" dirty="0" smtClean="0"/>
              <a:t>loop:</a:t>
            </a:r>
          </a:p>
          <a:p>
            <a:r>
              <a:rPr lang="en-US" dirty="0" smtClean="0"/>
              <a:t>temp1=new node;</a:t>
            </a:r>
          </a:p>
          <a:p>
            <a:r>
              <a:rPr lang="en-US" dirty="0" smtClean="0"/>
              <a:t>temp1=temp1-&gt;next;</a:t>
            </a:r>
          </a:p>
          <a:p>
            <a:r>
              <a:rPr lang="en-US" dirty="0" err="1" smtClean="0"/>
              <a:t>cout</a:t>
            </a:r>
            <a:r>
              <a:rPr lang="en-US" dirty="0" smtClean="0"/>
              <a:t>&lt;&lt;"Enter data"&lt;&lt;</a:t>
            </a:r>
            <a:r>
              <a:rPr lang="en-US" dirty="0" err="1" smtClean="0"/>
              <a:t>endl</a:t>
            </a:r>
            <a:r>
              <a:rPr lang="en-US" dirty="0" smtClean="0"/>
              <a:t>;</a:t>
            </a:r>
          </a:p>
          <a:p>
            <a:r>
              <a:rPr lang="en-US" dirty="0" err="1" smtClean="0"/>
              <a:t>cin</a:t>
            </a:r>
            <a:r>
              <a:rPr lang="en-US" dirty="0" smtClean="0"/>
              <a:t>&gt;&gt;temp1-&gt;data;</a:t>
            </a:r>
          </a:p>
          <a:p>
            <a:r>
              <a:rPr lang="en-US" dirty="0" smtClean="0"/>
              <a:t>temp1-&gt;next=NULL;</a:t>
            </a:r>
          </a:p>
          <a:p>
            <a:r>
              <a:rPr lang="en-US" dirty="0" err="1" smtClean="0"/>
              <a:t>cout</a:t>
            </a:r>
            <a:r>
              <a:rPr lang="en-US" dirty="0" smtClean="0"/>
              <a:t>&lt;&lt;"Enter 'Y' to add more Nodes "&lt;&lt;</a:t>
            </a:r>
            <a:r>
              <a:rPr lang="en-US" dirty="0" err="1" smtClean="0"/>
              <a:t>endl</a:t>
            </a:r>
            <a:r>
              <a:rPr lang="en-US" dirty="0" smtClean="0"/>
              <a:t>;</a:t>
            </a:r>
          </a:p>
          <a:p>
            <a:r>
              <a:rPr lang="nb-NO" dirty="0" smtClean="0"/>
              <a:t>cout&lt;&lt;"Enter 'n' to skip"&lt;&lt;endl;</a:t>
            </a:r>
          </a:p>
          <a:p>
            <a:r>
              <a:rPr lang="en-US" dirty="0" err="1" smtClean="0"/>
              <a:t>cin</a:t>
            </a:r>
            <a:r>
              <a:rPr lang="en-US" dirty="0" smtClean="0"/>
              <a:t>&gt;&gt;o;</a:t>
            </a:r>
          </a:p>
          <a:p>
            <a:r>
              <a:rPr lang="en-US" dirty="0" smtClean="0"/>
              <a:t>if(o=='y')</a:t>
            </a:r>
          </a:p>
          <a:p>
            <a:r>
              <a:rPr lang="en-US" dirty="0" err="1" smtClean="0"/>
              <a:t>goto</a:t>
            </a:r>
            <a:r>
              <a:rPr lang="en-US" dirty="0" smtClean="0"/>
              <a:t> loop;</a:t>
            </a:r>
          </a:p>
          <a:p>
            <a:r>
              <a:rPr lang="en-US" dirty="0" smtClean="0"/>
              <a:t>if(o=='n')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0"/>
            <a:ext cx="8763000" cy="12954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all" spc="0" normalizeH="0" baseline="0" noProof="0" smtClean="0">
                <a:ln>
                  <a:noFill/>
                </a:ln>
                <a:solidFill>
                  <a:schemeClr val="tx2"/>
                </a:solidFill>
                <a:effectLst>
                  <a:reflection blurRad="12700" stA="48000" endA="300" endPos="55000" dir="5400000" sy="-90000" algn="bl" rotWithShape="0"/>
                </a:effectLst>
                <a:uLnTx/>
                <a:uFillTx/>
                <a:latin typeface="+mj-lt"/>
                <a:ea typeface="+mj-ea"/>
                <a:cs typeface="+mj-cs"/>
              </a:rPr>
              <a:t>OPERATIONS ON LINKED  LISTS</a:t>
            </a:r>
            <a:endParaRPr kumimoji="0" lang="en-US"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5" name="Content Placeholder 2"/>
          <p:cNvSpPr>
            <a:spLocks noGrp="1"/>
          </p:cNvSpPr>
          <p:nvPr>
            <p:ph idx="1"/>
          </p:nvPr>
        </p:nvSpPr>
        <p:spPr>
          <a:xfrm>
            <a:off x="304800" y="1371600"/>
            <a:ext cx="8382000" cy="5181600"/>
          </a:xfrm>
        </p:spPr>
        <p:txBody>
          <a:bodyPr>
            <a:normAutofit fontScale="92500" lnSpcReduction="10000"/>
          </a:bodyPr>
          <a:lstStyle/>
          <a:p>
            <a:pPr marL="650875" indent="-514350" eaLnBrk="1" hangingPunct="1">
              <a:buFont typeface="Wingdings 2" pitchFamily="18" charset="2"/>
              <a:buNone/>
            </a:pPr>
            <a:r>
              <a:rPr lang="en-US" sz="3400" dirty="0" smtClean="0"/>
              <a:t>The basic operations on linked lists are</a:t>
            </a:r>
          </a:p>
          <a:p>
            <a:pPr marL="650875" indent="-514350" eaLnBrk="1" hangingPunct="1">
              <a:buFont typeface="Lucida Sans" pitchFamily="34" charset="0"/>
              <a:buAutoNum type="arabicPeriod"/>
            </a:pPr>
            <a:endParaRPr lang="en-US" sz="3600" b="1" dirty="0" smtClean="0"/>
          </a:p>
          <a:p>
            <a:pPr marL="650875" indent="-514350" eaLnBrk="1" hangingPunct="1">
              <a:buFont typeface="Lucida Sans" pitchFamily="34" charset="0"/>
              <a:buAutoNum type="arabicPeriod"/>
            </a:pPr>
            <a:r>
              <a:rPr lang="en-US" sz="3600" b="1" dirty="0" smtClean="0"/>
              <a:t>Creation </a:t>
            </a:r>
          </a:p>
          <a:p>
            <a:pPr marL="650875" indent="-514350" eaLnBrk="1" hangingPunct="1">
              <a:buFont typeface="Lucida Sans" pitchFamily="34" charset="0"/>
              <a:buAutoNum type="arabicPeriod"/>
            </a:pPr>
            <a:r>
              <a:rPr lang="en-US" sz="3600" b="1" dirty="0" smtClean="0"/>
              <a:t>Insertion</a:t>
            </a:r>
          </a:p>
          <a:p>
            <a:pPr marL="650875" indent="-514350" eaLnBrk="1" hangingPunct="1">
              <a:buFont typeface="Lucida Sans" pitchFamily="34" charset="0"/>
              <a:buAutoNum type="arabicPeriod"/>
            </a:pPr>
            <a:r>
              <a:rPr lang="en-US" sz="3600" b="1" dirty="0" smtClean="0"/>
              <a:t>Deletion</a:t>
            </a:r>
          </a:p>
          <a:p>
            <a:pPr marL="650875" indent="-514350">
              <a:buFont typeface="Lucida Sans" pitchFamily="34" charset="0"/>
              <a:buAutoNum type="arabicPeriod"/>
            </a:pPr>
            <a:r>
              <a:rPr lang="en-US" sz="3600" b="1" dirty="0" smtClean="0"/>
              <a:t>Traversing</a:t>
            </a:r>
            <a:r>
              <a:rPr lang="ar-AE" sz="3600" dirty="0"/>
              <a:t> کِسی چیز کے آر پار ہونے والا</a:t>
            </a:r>
            <a:r>
              <a:rPr lang="en-US" sz="3600" b="1" dirty="0" smtClean="0"/>
              <a:t> </a:t>
            </a:r>
            <a:r>
              <a:rPr lang="en-US" sz="3600" b="1" dirty="0" smtClean="0"/>
              <a:t>(forward and back word)</a:t>
            </a:r>
          </a:p>
          <a:p>
            <a:pPr marL="650875" indent="-514350" eaLnBrk="1" hangingPunct="1">
              <a:buFont typeface="Lucida Sans" pitchFamily="34" charset="0"/>
              <a:buAutoNum type="arabicPeriod"/>
            </a:pPr>
            <a:r>
              <a:rPr lang="en-US" sz="3600" b="1" dirty="0" smtClean="0"/>
              <a:t>Searching</a:t>
            </a:r>
          </a:p>
          <a:p>
            <a:pPr marL="650875" indent="-514350" eaLnBrk="1" hangingPunct="1">
              <a:buFont typeface="Lucida Sans" pitchFamily="34" charset="0"/>
              <a:buAutoNum type="arabicPeriod"/>
            </a:pPr>
            <a:r>
              <a:rPr lang="en-US" sz="3600" b="1" dirty="0" smtClean="0"/>
              <a:t>Display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839200" cy="6629400"/>
          </a:xfrm>
        </p:spPr>
        <p:txBody>
          <a:bodyPr>
            <a:normAutofit fontScale="85000" lnSpcReduction="20000"/>
          </a:bodyPr>
          <a:lstStyle/>
          <a:p>
            <a:endParaRPr lang="en-US" dirty="0" smtClean="0"/>
          </a:p>
          <a:p>
            <a:r>
              <a:rPr lang="en-US" dirty="0" smtClean="0"/>
              <a:t>{</a:t>
            </a:r>
          </a:p>
          <a:p>
            <a:r>
              <a:rPr lang="en-US" dirty="0" err="1" smtClean="0"/>
              <a:t>cout</a:t>
            </a:r>
            <a:r>
              <a:rPr lang="en-US" dirty="0" smtClean="0"/>
              <a:t>&lt;&lt;"Second Node"&lt;&lt;</a:t>
            </a:r>
            <a:r>
              <a:rPr lang="en-US" dirty="0" err="1" smtClean="0"/>
              <a:t>endl</a:t>
            </a:r>
            <a:r>
              <a:rPr lang="en-US" dirty="0" smtClean="0"/>
              <a:t>;</a:t>
            </a:r>
          </a:p>
          <a:p>
            <a:r>
              <a:rPr lang="en-US" dirty="0" smtClean="0"/>
              <a:t>first2=new node;</a:t>
            </a:r>
          </a:p>
          <a:p>
            <a:r>
              <a:rPr lang="en-US" dirty="0" err="1" smtClean="0"/>
              <a:t>cout</a:t>
            </a:r>
            <a:r>
              <a:rPr lang="en-US" dirty="0" smtClean="0"/>
              <a:t>&lt;&lt;"Enter data"&lt;&lt;</a:t>
            </a:r>
            <a:r>
              <a:rPr lang="en-US" dirty="0" err="1" smtClean="0"/>
              <a:t>endl</a:t>
            </a:r>
            <a:r>
              <a:rPr lang="en-US" dirty="0" smtClean="0"/>
              <a:t>;</a:t>
            </a:r>
          </a:p>
          <a:p>
            <a:r>
              <a:rPr lang="en-US" dirty="0" err="1" smtClean="0"/>
              <a:t>cin</a:t>
            </a:r>
            <a:r>
              <a:rPr lang="en-US" dirty="0" smtClean="0"/>
              <a:t>&gt;&gt;first2-&gt;data;</a:t>
            </a:r>
          </a:p>
          <a:p>
            <a:r>
              <a:rPr lang="en-US" dirty="0" smtClean="0"/>
              <a:t>first2-&gt;next=NULL;</a:t>
            </a:r>
          </a:p>
          <a:p>
            <a:endParaRPr lang="en-US" dirty="0" smtClean="0"/>
          </a:p>
          <a:p>
            <a:r>
              <a:rPr lang="en-US" dirty="0" smtClean="0"/>
              <a:t>temp2=first2;</a:t>
            </a:r>
          </a:p>
          <a:p>
            <a:r>
              <a:rPr lang="en-US" dirty="0" smtClean="0"/>
              <a:t>loop2:</a:t>
            </a:r>
          </a:p>
          <a:p>
            <a:r>
              <a:rPr lang="en-US" dirty="0" smtClean="0"/>
              <a:t>temp2=new node;</a:t>
            </a:r>
          </a:p>
          <a:p>
            <a:r>
              <a:rPr lang="en-US" dirty="0" smtClean="0"/>
              <a:t>temp2=temp2-&gt;next;</a:t>
            </a:r>
          </a:p>
          <a:p>
            <a:r>
              <a:rPr lang="en-US" dirty="0" err="1" smtClean="0"/>
              <a:t>cout</a:t>
            </a:r>
            <a:r>
              <a:rPr lang="en-US" dirty="0" smtClean="0"/>
              <a:t>&lt;&lt;"Enter data"&lt;&lt;</a:t>
            </a:r>
            <a:r>
              <a:rPr lang="en-US" dirty="0" err="1" smtClean="0"/>
              <a:t>endl</a:t>
            </a:r>
            <a:r>
              <a:rPr lang="en-US" dirty="0" smtClean="0"/>
              <a:t>;</a:t>
            </a:r>
          </a:p>
          <a:p>
            <a:r>
              <a:rPr lang="en-US" dirty="0" err="1" smtClean="0"/>
              <a:t>cin</a:t>
            </a:r>
            <a:r>
              <a:rPr lang="en-US" dirty="0" smtClean="0"/>
              <a:t>&gt;&gt;temp2-&gt;data;</a:t>
            </a:r>
          </a:p>
          <a:p>
            <a:r>
              <a:rPr lang="en-US" dirty="0" smtClean="0"/>
              <a:t>temp2-&gt;next=NULL;</a:t>
            </a:r>
          </a:p>
          <a:p>
            <a:r>
              <a:rPr lang="en-US" dirty="0" err="1" smtClean="0"/>
              <a:t>cout</a:t>
            </a:r>
            <a:r>
              <a:rPr lang="en-US" dirty="0" smtClean="0"/>
              <a:t>&lt;&lt;"Enter 'Y' to add more Nodes"&lt;&lt;</a:t>
            </a:r>
            <a:r>
              <a:rPr lang="en-US" dirty="0" err="1" smtClean="0"/>
              <a:t>endl</a:t>
            </a:r>
            <a:r>
              <a:rPr lang="en-US" dirty="0" smtClean="0"/>
              <a:t>;</a:t>
            </a:r>
          </a:p>
          <a:p>
            <a:endParaRPr lang="en-US" dirty="0" smtClean="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629400"/>
          </a:xfrm>
        </p:spPr>
        <p:txBody>
          <a:bodyPr>
            <a:normAutofit fontScale="55000" lnSpcReduction="20000"/>
          </a:bodyPr>
          <a:lstStyle/>
          <a:p>
            <a:r>
              <a:rPr lang="en-US" dirty="0" err="1" smtClean="0"/>
              <a:t>cout</a:t>
            </a:r>
            <a:r>
              <a:rPr lang="en-US" dirty="0" smtClean="0"/>
              <a:t>&lt;&lt;"Enter 'g' to </a:t>
            </a:r>
            <a:r>
              <a:rPr lang="en-US" dirty="0" err="1" smtClean="0"/>
              <a:t>Merg</a:t>
            </a:r>
            <a:r>
              <a:rPr lang="en-US" dirty="0" smtClean="0"/>
              <a:t> them"&lt;&lt;</a:t>
            </a:r>
            <a:r>
              <a:rPr lang="en-US" dirty="0" err="1" smtClean="0"/>
              <a:t>endl</a:t>
            </a:r>
            <a:r>
              <a:rPr lang="en-US" dirty="0" smtClean="0"/>
              <a:t>;</a:t>
            </a:r>
          </a:p>
          <a:p>
            <a:endParaRPr lang="en-US" dirty="0" smtClean="0"/>
          </a:p>
          <a:p>
            <a:r>
              <a:rPr lang="en-US" dirty="0" err="1" smtClean="0"/>
              <a:t>cin</a:t>
            </a:r>
            <a:r>
              <a:rPr lang="en-US" dirty="0" smtClean="0"/>
              <a:t>&gt;&gt;o;</a:t>
            </a:r>
          </a:p>
          <a:p>
            <a:r>
              <a:rPr lang="en-US" dirty="0" smtClean="0"/>
              <a:t>if(o=='y')</a:t>
            </a:r>
          </a:p>
          <a:p>
            <a:r>
              <a:rPr lang="en-US" dirty="0" err="1" smtClean="0"/>
              <a:t>goto</a:t>
            </a:r>
            <a:r>
              <a:rPr lang="en-US" dirty="0" smtClean="0"/>
              <a:t> loop2;</a:t>
            </a:r>
          </a:p>
          <a:p>
            <a:r>
              <a:rPr lang="en-US" dirty="0" smtClean="0"/>
              <a:t>if(o=='g')</a:t>
            </a:r>
          </a:p>
          <a:p>
            <a:r>
              <a:rPr lang="en-US" dirty="0" smtClean="0"/>
              <a:t>temp1-&gt;next=first2;</a:t>
            </a:r>
          </a:p>
          <a:p>
            <a:r>
              <a:rPr lang="en-US" dirty="0" smtClean="0"/>
              <a:t>else </a:t>
            </a:r>
          </a:p>
          <a:p>
            <a:r>
              <a:rPr lang="en-US" dirty="0" err="1" smtClean="0"/>
              <a:t>cout</a:t>
            </a:r>
            <a:r>
              <a:rPr lang="en-US" dirty="0" smtClean="0"/>
              <a:t>&lt;&lt;"Wrong </a:t>
            </a:r>
            <a:r>
              <a:rPr lang="en-US" dirty="0" err="1" smtClean="0"/>
              <a:t>Entery</a:t>
            </a:r>
            <a:r>
              <a:rPr lang="en-US" dirty="0" smtClean="0"/>
              <a:t>"&lt;&lt;</a:t>
            </a:r>
            <a:r>
              <a:rPr lang="en-US" dirty="0" err="1" smtClean="0"/>
              <a:t>endl</a:t>
            </a:r>
            <a:r>
              <a:rPr lang="en-US" dirty="0" smtClean="0"/>
              <a:t>;</a:t>
            </a:r>
          </a:p>
          <a:p>
            <a:endParaRPr lang="en-US" dirty="0" smtClean="0"/>
          </a:p>
          <a:p>
            <a:endParaRPr lang="en-US" dirty="0" smtClean="0"/>
          </a:p>
          <a:p>
            <a:r>
              <a:rPr lang="en-US" dirty="0" smtClean="0"/>
              <a:t>}</a:t>
            </a:r>
          </a:p>
          <a:p>
            <a:r>
              <a:rPr lang="en-US" dirty="0" smtClean="0"/>
              <a:t>void show()</a:t>
            </a:r>
          </a:p>
          <a:p>
            <a:r>
              <a:rPr lang="en-US" dirty="0" smtClean="0"/>
              <a:t>{</a:t>
            </a:r>
          </a:p>
          <a:p>
            <a:endParaRPr lang="en-US" dirty="0" smtClean="0"/>
          </a:p>
          <a:p>
            <a:r>
              <a:rPr lang="en-US" dirty="0" smtClean="0"/>
              <a:t>while(temp1-&gt;next!=NULL)</a:t>
            </a:r>
          </a:p>
          <a:p>
            <a:r>
              <a:rPr lang="en-US" dirty="0" smtClean="0"/>
              <a:t>{</a:t>
            </a:r>
          </a:p>
          <a:p>
            <a:r>
              <a:rPr lang="en-US" dirty="0" err="1" smtClean="0"/>
              <a:t>cout</a:t>
            </a:r>
            <a:r>
              <a:rPr lang="en-US" dirty="0" smtClean="0"/>
              <a:t>&lt;&lt;temp1-&gt;data;</a:t>
            </a:r>
          </a:p>
          <a:p>
            <a:r>
              <a:rPr lang="en-US" dirty="0" smtClean="0"/>
              <a:t>temp1=temp1-&gt;next;</a:t>
            </a:r>
          </a:p>
          <a:p>
            <a:endParaRPr lang="en-US" dirty="0" smtClean="0"/>
          </a:p>
          <a:p>
            <a:r>
              <a:rPr lang="en-US" dirty="0" smtClean="0"/>
              <a:t>}</a:t>
            </a:r>
          </a:p>
          <a:p>
            <a:r>
              <a:rPr lang="en-US" dirty="0" smtClean="0"/>
              <a:t>if(temp1-&gt;next==NULL)</a:t>
            </a:r>
          </a:p>
          <a:p>
            <a:r>
              <a:rPr lang="en-US" dirty="0" smtClean="0"/>
              <a:t>{</a:t>
            </a:r>
          </a:p>
          <a:p>
            <a:endParaRPr lang="en-US"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normAutofit fontScale="62500" lnSpcReduction="20000"/>
          </a:bodyPr>
          <a:lstStyle/>
          <a:p>
            <a:r>
              <a:rPr lang="en-US" dirty="0" smtClean="0"/>
              <a:t>temp1-&gt;next=first2;</a:t>
            </a:r>
          </a:p>
          <a:p>
            <a:r>
              <a:rPr lang="en-US" dirty="0" smtClean="0"/>
              <a:t>while(temp1-&gt;next!=NULL)</a:t>
            </a:r>
          </a:p>
          <a:p>
            <a:r>
              <a:rPr lang="en-US" dirty="0" err="1" smtClean="0"/>
              <a:t>cout</a:t>
            </a:r>
            <a:r>
              <a:rPr lang="en-US" dirty="0" smtClean="0"/>
              <a:t>&lt;&lt;temp1-&gt;data;</a:t>
            </a:r>
          </a:p>
          <a:p>
            <a:r>
              <a:rPr lang="en-US" dirty="0" smtClean="0"/>
              <a:t>temp1=temp1-&gt;next;</a:t>
            </a:r>
          </a:p>
          <a:p>
            <a:endParaRPr lang="en-US" dirty="0" smtClean="0"/>
          </a:p>
          <a:p>
            <a:r>
              <a:rPr lang="en-US" dirty="0" smtClean="0"/>
              <a:t>}</a:t>
            </a:r>
          </a:p>
          <a:p>
            <a:r>
              <a:rPr lang="en-US" dirty="0" smtClean="0"/>
              <a:t>}</a:t>
            </a:r>
          </a:p>
          <a:p>
            <a:endParaRPr lang="en-US" dirty="0" smtClean="0"/>
          </a:p>
          <a:p>
            <a:r>
              <a:rPr lang="en-US" dirty="0" smtClean="0"/>
              <a:t>};</a:t>
            </a:r>
          </a:p>
          <a:p>
            <a:endParaRPr lang="en-US" dirty="0" smtClean="0"/>
          </a:p>
          <a:p>
            <a:r>
              <a:rPr lang="en-US" dirty="0" err="1" smtClean="0"/>
              <a:t>int</a:t>
            </a:r>
            <a:r>
              <a:rPr lang="en-US" dirty="0" smtClean="0"/>
              <a:t> main()</a:t>
            </a:r>
          </a:p>
          <a:p>
            <a:r>
              <a:rPr lang="en-US" dirty="0" smtClean="0"/>
              <a:t>{</a:t>
            </a:r>
          </a:p>
          <a:p>
            <a:r>
              <a:rPr lang="en-US" dirty="0" smtClean="0"/>
              <a:t>list l;</a:t>
            </a:r>
          </a:p>
          <a:p>
            <a:r>
              <a:rPr lang="en-US" dirty="0" smtClean="0"/>
              <a:t>l.link1();</a:t>
            </a:r>
          </a:p>
          <a:p>
            <a:r>
              <a:rPr lang="en-US" dirty="0" smtClean="0"/>
              <a:t>l.link2();</a:t>
            </a:r>
          </a:p>
          <a:p>
            <a:r>
              <a:rPr lang="en-US" dirty="0" err="1" smtClean="0"/>
              <a:t>l.merg</a:t>
            </a:r>
            <a:r>
              <a:rPr lang="en-US" dirty="0" smtClean="0"/>
              <a:t>();</a:t>
            </a:r>
          </a:p>
          <a:p>
            <a:r>
              <a:rPr lang="en-US" dirty="0" err="1" smtClean="0"/>
              <a:t>l.show</a:t>
            </a:r>
            <a:r>
              <a:rPr lang="en-US" dirty="0" smtClean="0"/>
              <a:t>();</a:t>
            </a:r>
          </a:p>
          <a:p>
            <a:endParaRPr lang="en-US" dirty="0" smtClean="0"/>
          </a:p>
          <a:p>
            <a:r>
              <a:rPr lang="en-US" dirty="0" smtClean="0"/>
              <a:t>return 0;</a:t>
            </a:r>
          </a:p>
          <a:p>
            <a:r>
              <a:rPr lang="en-US" dirty="0" err="1" smtClean="0"/>
              <a:t>getch</a:t>
            </a:r>
            <a:r>
              <a:rPr lang="en-US" dirty="0" smtClean="0"/>
              <a:t>();</a:t>
            </a:r>
          </a:p>
          <a:p>
            <a:r>
              <a:rPr lang="en-US" dirty="0" smtClean="0"/>
              <a:t>}</a:t>
            </a:r>
          </a:p>
          <a:p>
            <a:endParaRPr lang="en-US" dirty="0" smtClean="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7000" y="3200400"/>
            <a:ext cx="6324600" cy="2879725"/>
          </a:xfrm>
        </p:spPr>
        <p:txBody>
          <a:bodyPr/>
          <a:lstStyle/>
          <a:p>
            <a:r>
              <a:rPr lang="en-US" dirty="0" smtClean="0"/>
              <a:t>Thank you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228600" y="609600"/>
            <a:ext cx="8229600" cy="562292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pitchFamily="18" charset="2"/>
              <a:buNone/>
              <a:tabLst/>
              <a:defRPr/>
            </a:pPr>
            <a:r>
              <a:rPr kumimoji="0" lang="en-US" sz="3400" b="1" i="0" u="sng" strike="noStrike" kern="1200" cap="none" spc="0" normalizeH="0" baseline="0" noProof="0" dirty="0" smtClean="0">
                <a:ln>
                  <a:noFill/>
                </a:ln>
                <a:solidFill>
                  <a:schemeClr val="tx2"/>
                </a:solidFill>
                <a:effectLst/>
                <a:uLnTx/>
                <a:uFillTx/>
                <a:latin typeface="+mn-lt"/>
                <a:ea typeface="+mn-ea"/>
                <a:cs typeface="+mn-cs"/>
              </a:rPr>
              <a:t>MERGING OF LINKED LIST</a:t>
            </a:r>
            <a:r>
              <a:rPr kumimoji="0" lang="en-US" sz="3400" b="1" i="0" u="none" strike="noStrike" kern="1200" cap="none" spc="0" normalizeH="0" baseline="0" noProof="0" dirty="0" smtClean="0">
                <a:ln>
                  <a:noFill/>
                </a:ln>
                <a:solidFill>
                  <a:schemeClr val="tx2"/>
                </a:solidFill>
                <a:effectLst/>
                <a:uLnTx/>
                <a:uFillTx/>
                <a:latin typeface="+mn-lt"/>
                <a:ea typeface="+mn-ea"/>
                <a:cs typeface="+mn-cs"/>
              </a:rPr>
              <a:t> :</a:t>
            </a:r>
            <a:endParaRPr kumimoji="0" lang="en-US" sz="3400" b="0"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
                <a:schemeClr val="accent1"/>
              </a:buClr>
              <a:buSzPct val="70000"/>
              <a:buFont typeface="Arial" charset="0"/>
              <a:buChar char="•"/>
              <a:tabLst/>
              <a:defRPr/>
            </a:pPr>
            <a:r>
              <a:rPr kumimoji="0" lang="en-US" sz="3400" b="0" i="0" u="none" strike="noStrike" kern="1200" cap="none" spc="0" normalizeH="0" baseline="0" noProof="0" dirty="0" smtClean="0">
                <a:ln>
                  <a:noFill/>
                </a:ln>
                <a:solidFill>
                  <a:schemeClr val="tx2"/>
                </a:solidFill>
                <a:effectLst/>
                <a:uLnTx/>
                <a:uFillTx/>
                <a:latin typeface="+mn-lt"/>
                <a:ea typeface="+mn-ea"/>
                <a:cs typeface="+mn-cs"/>
              </a:rPr>
              <a:t>  suppose we have two linked lists.</a:t>
            </a:r>
          </a:p>
          <a:p>
            <a:pPr marL="342900" marR="0" lvl="0" indent="-342900" algn="just" defTabSz="914400" rtl="0" eaLnBrk="1" fontAlgn="auto" latinLnBrk="0" hangingPunct="1">
              <a:lnSpc>
                <a:spcPct val="100000"/>
              </a:lnSpc>
              <a:spcBef>
                <a:spcPct val="20000"/>
              </a:spcBef>
              <a:spcAft>
                <a:spcPts val="0"/>
              </a:spcAft>
              <a:buClr>
                <a:schemeClr val="accent1"/>
              </a:buClr>
              <a:buSzPct val="70000"/>
              <a:buFont typeface="Arial" charset="0"/>
              <a:buChar char="•"/>
              <a:tabLst/>
              <a:defRPr/>
            </a:pPr>
            <a:r>
              <a:rPr kumimoji="0" lang="en-US" sz="3400" b="0" i="0" u="none" strike="noStrike" kern="1200" cap="none" spc="0" normalizeH="0" baseline="0" noProof="0" dirty="0" smtClean="0">
                <a:ln>
                  <a:noFill/>
                </a:ln>
                <a:solidFill>
                  <a:schemeClr val="tx2"/>
                </a:solidFill>
                <a:effectLst/>
                <a:uLnTx/>
                <a:uFillTx/>
                <a:latin typeface="+mn-lt"/>
                <a:ea typeface="+mn-ea"/>
                <a:cs typeface="+mn-cs"/>
              </a:rPr>
              <a:t>That are pointed to two independent pointers. We have to merge the two links into a third list.</a:t>
            </a:r>
          </a:p>
          <a:p>
            <a:pPr marL="342900" marR="0" lvl="0" indent="-342900" algn="just" defTabSz="914400" rtl="0" eaLnBrk="1" fontAlgn="auto" latinLnBrk="0" hangingPunct="1">
              <a:lnSpc>
                <a:spcPct val="100000"/>
              </a:lnSpc>
              <a:spcBef>
                <a:spcPct val="20000"/>
              </a:spcBef>
              <a:spcAft>
                <a:spcPts val="0"/>
              </a:spcAft>
              <a:buClr>
                <a:schemeClr val="accent1"/>
              </a:buClr>
              <a:buSzPct val="70000"/>
              <a:buFont typeface="Arial" charset="0"/>
              <a:buChar char="•"/>
              <a:tabLst/>
              <a:defRPr/>
            </a:pPr>
            <a:r>
              <a:rPr kumimoji="0" lang="en-US" sz="3400" b="0" i="0" u="none" strike="noStrike" kern="1200" cap="none" spc="0" normalizeH="0" baseline="0" noProof="0" dirty="0" smtClean="0">
                <a:ln>
                  <a:noFill/>
                </a:ln>
                <a:solidFill>
                  <a:schemeClr val="tx2"/>
                </a:solidFill>
                <a:effectLst/>
                <a:uLnTx/>
                <a:uFillTx/>
                <a:latin typeface="+mn-lt"/>
                <a:ea typeface="+mn-ea"/>
                <a:cs typeface="+mn-cs"/>
              </a:rPr>
              <a:t>By using this merge ( ) to ensure that those elements which are </a:t>
            </a:r>
            <a:r>
              <a:rPr kumimoji="0" lang="en-US" sz="3600" b="1" i="0" u="none" strike="noStrike" kern="1200" cap="none" spc="0" normalizeH="0" baseline="0" noProof="0" dirty="0" smtClean="0">
                <a:ln>
                  <a:noFill/>
                </a:ln>
                <a:solidFill>
                  <a:schemeClr val="bg2">
                    <a:lumMod val="25000"/>
                  </a:schemeClr>
                </a:solidFill>
                <a:effectLst/>
                <a:uLnTx/>
                <a:uFillTx/>
                <a:latin typeface="+mn-lt"/>
                <a:ea typeface="+mn-ea"/>
                <a:cs typeface="+mn-cs"/>
              </a:rPr>
              <a:t>common</a:t>
            </a:r>
            <a:r>
              <a:rPr kumimoji="0" lang="en-US" sz="3600" b="0" i="0" u="none" strike="noStrike" kern="1200" cap="none" spc="0" normalizeH="0" baseline="0" noProof="0" dirty="0" smtClean="0">
                <a:ln>
                  <a:noFill/>
                </a:ln>
                <a:solidFill>
                  <a:schemeClr val="tx2"/>
                </a:solidFill>
                <a:effectLst/>
                <a:uLnTx/>
                <a:uFillTx/>
                <a:latin typeface="+mn-lt"/>
                <a:ea typeface="+mn-ea"/>
                <a:cs typeface="+mn-cs"/>
              </a:rPr>
              <a:t> </a:t>
            </a:r>
            <a:r>
              <a:rPr kumimoji="0" lang="en-US" sz="3400" b="0" i="0" u="none" strike="noStrike" kern="1200" cap="none" spc="0" normalizeH="0" baseline="0" noProof="0" dirty="0" smtClean="0">
                <a:ln>
                  <a:noFill/>
                </a:ln>
                <a:solidFill>
                  <a:schemeClr val="tx2"/>
                </a:solidFill>
                <a:effectLst/>
                <a:uLnTx/>
                <a:uFillTx/>
                <a:latin typeface="+mn-lt"/>
                <a:ea typeface="+mn-ea"/>
                <a:cs typeface="+mn-cs"/>
              </a:rPr>
              <a:t>to both the  lists </a:t>
            </a:r>
            <a:r>
              <a:rPr kumimoji="0" lang="en-US" sz="3400" b="1" i="0" u="none" strike="noStrike" kern="1200" cap="none" spc="0" normalizeH="0" baseline="0" noProof="0" dirty="0" smtClean="0">
                <a:ln>
                  <a:noFill/>
                </a:ln>
                <a:solidFill>
                  <a:schemeClr val="bg2">
                    <a:lumMod val="25000"/>
                  </a:schemeClr>
                </a:solidFill>
                <a:effectLst/>
                <a:uLnTx/>
                <a:uFillTx/>
                <a:latin typeface="+mn-lt"/>
                <a:ea typeface="+mn-ea"/>
                <a:cs typeface="+mn-cs"/>
              </a:rPr>
              <a:t>occur only once </a:t>
            </a:r>
            <a:r>
              <a:rPr kumimoji="0" lang="en-US" sz="3400" b="0" i="0" u="none" strike="noStrike" kern="1200" cap="none" spc="0" normalizeH="0" baseline="0" noProof="0" dirty="0" smtClean="0">
                <a:ln>
                  <a:noFill/>
                </a:ln>
                <a:solidFill>
                  <a:schemeClr val="tx2"/>
                </a:solidFill>
                <a:effectLst/>
                <a:uLnTx/>
                <a:uFillTx/>
                <a:latin typeface="+mn-lt"/>
                <a:ea typeface="+mn-ea"/>
                <a:cs typeface="+mn-cs"/>
              </a:rPr>
              <a:t>in the third list.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81000" y="304800"/>
            <a:ext cx="8305800" cy="6324600"/>
          </a:xfrm>
          <a:prstGeom prst="rect">
            <a:avLst/>
          </a:prstGeom>
        </p:spPr>
        <p:txBody>
          <a:bodyPr>
            <a:normAutofit lnSpcReduction="10000"/>
          </a:bodyPr>
          <a:lstStyle/>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70000"/>
              <a:buFont typeface="Wingdings 2"/>
              <a:buNone/>
              <a:tabLst/>
              <a:defRPr/>
            </a:pPr>
            <a:r>
              <a:rPr kumimoji="0" lang="en-US" sz="3400" b="1" i="0" u="none" strike="noStrike" kern="1200" cap="none" spc="0" normalizeH="0" baseline="0" noProof="0" dirty="0" smtClean="0">
                <a:ln>
                  <a:noFill/>
                </a:ln>
                <a:solidFill>
                  <a:schemeClr val="tx2"/>
                </a:solidFill>
                <a:effectLst/>
                <a:uLnTx/>
                <a:uFillTx/>
                <a:latin typeface="+mn-lt"/>
                <a:ea typeface="+mn-ea"/>
                <a:cs typeface="+mn-cs"/>
              </a:rPr>
              <a:t> </a:t>
            </a:r>
            <a:r>
              <a:rPr kumimoji="0" lang="en-US" sz="3400" b="1" i="0" u="sng" strike="noStrike" kern="1200" cap="none" spc="0" normalizeH="0" baseline="0" noProof="0" dirty="0" smtClean="0">
                <a:ln>
                  <a:noFill/>
                </a:ln>
                <a:solidFill>
                  <a:schemeClr val="tx2"/>
                </a:solidFill>
                <a:effectLst/>
                <a:uLnTx/>
                <a:uFillTx/>
                <a:latin typeface="+mn-lt"/>
                <a:ea typeface="+mn-ea"/>
                <a:cs typeface="+mn-cs"/>
              </a:rPr>
              <a:t>SORTING OF A LINKED LIST :</a:t>
            </a:r>
            <a:endParaRPr kumimoji="0" lang="en-US" sz="3400" b="0" i="0" u="none" strike="noStrike" kern="1200" cap="none" spc="0" normalizeH="0" baseline="0" noProof="0" dirty="0" smtClean="0">
              <a:ln>
                <a:noFill/>
              </a:ln>
              <a:solidFill>
                <a:schemeClr val="tx2"/>
              </a:solidFill>
              <a:effectLst/>
              <a:uLnTx/>
              <a:uFillTx/>
              <a:latin typeface="+mn-lt"/>
              <a:ea typeface="+mn-ea"/>
              <a:cs typeface="+mn-cs"/>
            </a:endParaRPr>
          </a:p>
          <a:p>
            <a:pPr marL="548640" marR="0" lvl="0" indent="-411480" algn="just" defTabSz="914400" rtl="0" eaLnBrk="1" fontAlgn="auto" latinLnBrk="0" hangingPunct="1">
              <a:lnSpc>
                <a:spcPct val="100000"/>
              </a:lnSpc>
              <a:spcBef>
                <a:spcPct val="20000"/>
              </a:spcBef>
              <a:spcAft>
                <a:spcPts val="0"/>
              </a:spcAft>
              <a:buClr>
                <a:schemeClr val="tx1">
                  <a:shade val="95000"/>
                </a:schemeClr>
              </a:buClr>
              <a:buSzPct val="70000"/>
              <a:buFont typeface="Arial" pitchFamily="34" charset="0"/>
              <a:buChar char="•"/>
              <a:tabLst/>
              <a:defRPr/>
            </a:pPr>
            <a:endParaRPr kumimoji="0" lang="en-US" sz="3400" b="0" i="0" u="none" strike="noStrike" kern="1200" cap="none" spc="0" normalizeH="0" baseline="0" noProof="0" dirty="0" smtClean="0">
              <a:ln>
                <a:noFill/>
              </a:ln>
              <a:solidFill>
                <a:schemeClr val="tx2"/>
              </a:solidFill>
              <a:effectLst/>
              <a:uLnTx/>
              <a:uFillTx/>
              <a:latin typeface="+mn-lt"/>
              <a:ea typeface="+mn-ea"/>
              <a:cs typeface="+mn-cs"/>
            </a:endParaRPr>
          </a:p>
          <a:p>
            <a:pPr marL="548640" marR="0" lvl="0" indent="-411480" algn="just" defTabSz="914400" rtl="0" eaLnBrk="1" fontAlgn="auto" latinLnBrk="0" hangingPunct="1">
              <a:lnSpc>
                <a:spcPct val="100000"/>
              </a:lnSpc>
              <a:spcBef>
                <a:spcPct val="20000"/>
              </a:spcBef>
              <a:spcAft>
                <a:spcPts val="0"/>
              </a:spcAft>
              <a:buClr>
                <a:schemeClr val="tx1">
                  <a:shade val="95000"/>
                </a:schemeClr>
              </a:buClr>
              <a:buSzPct val="70000"/>
              <a:buFont typeface="Arial" pitchFamily="34" charset="0"/>
              <a:buChar char="•"/>
              <a:tabLst/>
              <a:defRPr/>
            </a:pPr>
            <a:r>
              <a:rPr kumimoji="0" lang="en-US" sz="3400" b="0" i="0" u="none" strike="noStrike" kern="1200" cap="none" spc="0" normalizeH="0" baseline="0" noProof="0" dirty="0" smtClean="0">
                <a:ln>
                  <a:noFill/>
                </a:ln>
                <a:solidFill>
                  <a:schemeClr val="tx2"/>
                </a:solidFill>
                <a:effectLst/>
                <a:uLnTx/>
                <a:uFillTx/>
                <a:latin typeface="+mn-lt"/>
                <a:ea typeface="+mn-ea"/>
                <a:cs typeface="+mn-cs"/>
              </a:rPr>
              <a:t>Sorting means to arrange the elements either in </a:t>
            </a:r>
            <a:r>
              <a:rPr kumimoji="0" lang="en-US" sz="3400" b="1" i="0" u="none" strike="noStrike" kern="1200" cap="none" spc="0" normalizeH="0" baseline="0" noProof="0" dirty="0" smtClean="0">
                <a:ln>
                  <a:noFill/>
                </a:ln>
                <a:solidFill>
                  <a:schemeClr val="accent6">
                    <a:lumMod val="50000"/>
                  </a:schemeClr>
                </a:solidFill>
                <a:effectLst/>
                <a:uLnTx/>
                <a:uFillTx/>
                <a:latin typeface="+mn-lt"/>
                <a:ea typeface="+mn-ea"/>
                <a:cs typeface="+mn-cs"/>
              </a:rPr>
              <a:t>ascending</a:t>
            </a:r>
            <a:r>
              <a:rPr kumimoji="0" lang="en-US" sz="3400" b="0" i="0" u="none" strike="noStrike" kern="1200" cap="none" spc="0" normalizeH="0" baseline="0" noProof="0" dirty="0" smtClean="0">
                <a:ln>
                  <a:noFill/>
                </a:ln>
                <a:solidFill>
                  <a:schemeClr val="tx2"/>
                </a:solidFill>
                <a:effectLst/>
                <a:uLnTx/>
                <a:uFillTx/>
                <a:latin typeface="+mn-lt"/>
                <a:ea typeface="+mn-ea"/>
                <a:cs typeface="+mn-cs"/>
              </a:rPr>
              <a:t> or </a:t>
            </a:r>
            <a:r>
              <a:rPr kumimoji="0" lang="en-US" sz="3400" b="1" i="0" u="none" strike="noStrike" kern="1200" cap="none" spc="0" normalizeH="0" baseline="0" noProof="0" dirty="0" smtClean="0">
                <a:ln>
                  <a:noFill/>
                </a:ln>
                <a:solidFill>
                  <a:schemeClr val="accent6">
                    <a:lumMod val="50000"/>
                  </a:schemeClr>
                </a:solidFill>
                <a:effectLst/>
                <a:uLnTx/>
                <a:uFillTx/>
                <a:latin typeface="+mn-lt"/>
                <a:ea typeface="+mn-ea"/>
                <a:cs typeface="+mn-cs"/>
              </a:rPr>
              <a:t>descending</a:t>
            </a:r>
            <a:r>
              <a:rPr kumimoji="0" lang="en-US" sz="3400" b="0" i="0" u="none" strike="noStrike" kern="1200" cap="none" spc="0" normalizeH="0" baseline="0" noProof="0" dirty="0" smtClean="0">
                <a:ln>
                  <a:noFill/>
                </a:ln>
                <a:solidFill>
                  <a:schemeClr val="tx2"/>
                </a:solidFill>
                <a:effectLst/>
                <a:uLnTx/>
                <a:uFillTx/>
                <a:latin typeface="+mn-lt"/>
                <a:ea typeface="+mn-ea"/>
                <a:cs typeface="+mn-cs"/>
              </a:rPr>
              <a:t> order.</a:t>
            </a:r>
          </a:p>
          <a:p>
            <a:pPr marL="548640" marR="0" lvl="0" indent="-411480" algn="just" defTabSz="914400" rtl="0" eaLnBrk="1" fontAlgn="auto" latinLnBrk="0" hangingPunct="1">
              <a:lnSpc>
                <a:spcPct val="100000"/>
              </a:lnSpc>
              <a:spcBef>
                <a:spcPct val="20000"/>
              </a:spcBef>
              <a:spcAft>
                <a:spcPts val="0"/>
              </a:spcAft>
              <a:buClr>
                <a:schemeClr val="tx1">
                  <a:shade val="95000"/>
                </a:schemeClr>
              </a:buClr>
              <a:buSzPct val="70000"/>
              <a:buFont typeface="Arial" pitchFamily="34" charset="0"/>
              <a:buChar char="•"/>
              <a:tabLst/>
              <a:defRPr/>
            </a:pPr>
            <a:endParaRPr kumimoji="0" lang="en-US" sz="3400" b="0" i="0" u="none" strike="noStrike" kern="1200" cap="none" spc="0" normalizeH="0" baseline="0" noProof="0" dirty="0" smtClean="0">
              <a:ln>
                <a:noFill/>
              </a:ln>
              <a:solidFill>
                <a:schemeClr val="tx2"/>
              </a:solidFill>
              <a:effectLst/>
              <a:uLnTx/>
              <a:uFillTx/>
              <a:latin typeface="+mn-lt"/>
              <a:ea typeface="+mn-ea"/>
              <a:cs typeface="+mn-cs"/>
            </a:endParaRPr>
          </a:p>
          <a:p>
            <a:pPr marL="548640" marR="0" lvl="0" indent="-411480" algn="just" defTabSz="914400" rtl="0" eaLnBrk="1" fontAlgn="auto" latinLnBrk="0" hangingPunct="1">
              <a:lnSpc>
                <a:spcPct val="100000"/>
              </a:lnSpc>
              <a:spcBef>
                <a:spcPct val="20000"/>
              </a:spcBef>
              <a:spcAft>
                <a:spcPts val="0"/>
              </a:spcAft>
              <a:buClr>
                <a:schemeClr val="tx1">
                  <a:shade val="95000"/>
                </a:schemeClr>
              </a:buClr>
              <a:buSzPct val="70000"/>
              <a:buFont typeface="Arial" pitchFamily="34" charset="0"/>
              <a:buChar char="•"/>
              <a:tabLst/>
              <a:defRPr/>
            </a:pPr>
            <a:endParaRPr lang="en-US" sz="3400" dirty="0" smtClean="0">
              <a:solidFill>
                <a:schemeClr val="tx2"/>
              </a:solidFill>
            </a:endParaRPr>
          </a:p>
          <a:p>
            <a:pPr marL="548640" marR="0" lvl="0" indent="-411480" algn="just" defTabSz="914400" rtl="0" eaLnBrk="1" fontAlgn="auto" latinLnBrk="0" hangingPunct="1">
              <a:lnSpc>
                <a:spcPct val="100000"/>
              </a:lnSpc>
              <a:spcBef>
                <a:spcPct val="20000"/>
              </a:spcBef>
              <a:spcAft>
                <a:spcPts val="0"/>
              </a:spcAft>
              <a:buClr>
                <a:schemeClr val="tx1">
                  <a:shade val="95000"/>
                </a:schemeClr>
              </a:buClr>
              <a:buSzPct val="70000"/>
              <a:buFont typeface="Arial" pitchFamily="34" charset="0"/>
              <a:buChar char="•"/>
              <a:tabLst/>
              <a:defRPr/>
            </a:pPr>
            <a:endParaRPr kumimoji="0" lang="en-US" sz="3400" b="0" i="0" u="none" strike="noStrike" kern="1200" cap="none" spc="0" normalizeH="0" baseline="0" noProof="0" dirty="0" smtClean="0">
              <a:ln>
                <a:noFill/>
              </a:ln>
              <a:solidFill>
                <a:schemeClr val="tx2"/>
              </a:solidFill>
              <a:effectLst/>
              <a:uLnTx/>
              <a:uFillTx/>
              <a:latin typeface="+mn-lt"/>
              <a:ea typeface="+mn-ea"/>
              <a:cs typeface="+mn-cs"/>
            </a:endParaRPr>
          </a:p>
          <a:p>
            <a:pPr marL="548640" marR="0" lvl="0" indent="-411480" algn="just" defTabSz="914400" rtl="0" eaLnBrk="1" fontAlgn="auto" latinLnBrk="0" hangingPunct="1">
              <a:lnSpc>
                <a:spcPct val="100000"/>
              </a:lnSpc>
              <a:spcBef>
                <a:spcPct val="20000"/>
              </a:spcBef>
              <a:spcAft>
                <a:spcPts val="0"/>
              </a:spcAft>
              <a:buClr>
                <a:schemeClr val="tx1">
                  <a:shade val="95000"/>
                </a:schemeClr>
              </a:buClr>
              <a:buSzPct val="70000"/>
              <a:buFont typeface="Arial" pitchFamily="34" charset="0"/>
              <a:buChar char="•"/>
              <a:tabLst/>
              <a:defRPr/>
            </a:pPr>
            <a:r>
              <a:rPr kumimoji="0" lang="en-US" sz="3400" b="0" i="0" u="none" strike="noStrike" kern="1200" cap="none" spc="0" normalizeH="0" baseline="0" noProof="0" dirty="0" smtClean="0">
                <a:ln>
                  <a:noFill/>
                </a:ln>
                <a:solidFill>
                  <a:schemeClr val="tx2"/>
                </a:solidFill>
                <a:effectLst/>
                <a:uLnTx/>
                <a:uFillTx/>
                <a:latin typeface="+mn-lt"/>
                <a:ea typeface="+mn-ea"/>
                <a:cs typeface="+mn-cs"/>
              </a:rPr>
              <a:t>To sort the elements of a linked list we use any of the standard </a:t>
            </a:r>
            <a:r>
              <a:rPr kumimoji="0" lang="en-US" sz="3400" b="1" i="0" u="none" strike="noStrike" kern="1200" cap="none" spc="0" normalizeH="0" baseline="0" noProof="0" dirty="0" smtClean="0">
                <a:ln>
                  <a:noFill/>
                </a:ln>
                <a:solidFill>
                  <a:schemeClr val="accent6">
                    <a:lumMod val="50000"/>
                  </a:schemeClr>
                </a:solidFill>
                <a:effectLst/>
                <a:uLnTx/>
                <a:uFillTx/>
                <a:latin typeface="+mn-lt"/>
                <a:ea typeface="+mn-ea"/>
                <a:cs typeface="+mn-cs"/>
              </a:rPr>
              <a:t>sorting algorithms</a:t>
            </a:r>
            <a:r>
              <a:rPr kumimoji="0" lang="en-US" sz="3400" b="0" i="0" u="none" strike="noStrike" kern="1200" cap="none" spc="0" normalizeH="0" baseline="0" noProof="0" dirty="0" smtClean="0">
                <a:ln>
                  <a:noFill/>
                </a:ln>
                <a:solidFill>
                  <a:schemeClr val="tx2"/>
                </a:solidFill>
                <a:effectLst/>
                <a:uLnTx/>
                <a:uFillTx/>
                <a:latin typeface="+mn-lt"/>
                <a:ea typeface="+mn-ea"/>
                <a:cs typeface="+mn-cs"/>
              </a:rPr>
              <a:t> for carrying out the sorting.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2743200"/>
            <a:ext cx="6324600" cy="838200"/>
          </a:xfrm>
        </p:spPr>
        <p:txBody>
          <a:bodyPr/>
          <a:lstStyle/>
          <a:p>
            <a:r>
              <a:rPr lang="en-US" dirty="0" smtClean="0"/>
              <a:t>Next member</a:t>
            </a:r>
            <a:endParaRPr lang="en-US" dirty="0"/>
          </a:p>
        </p:txBody>
      </p:sp>
      <p:sp>
        <p:nvSpPr>
          <p:cNvPr id="3" name="Content Placeholder 2"/>
          <p:cNvSpPr>
            <a:spLocks noGrp="1"/>
          </p:cNvSpPr>
          <p:nvPr>
            <p:ph idx="1"/>
          </p:nvPr>
        </p:nvSpPr>
        <p:spPr>
          <a:xfrm>
            <a:off x="4724400" y="5638800"/>
            <a:ext cx="4267200" cy="441325"/>
          </a:xfrm>
        </p:spPr>
        <p:txBody>
          <a:bodyPr>
            <a:normAutofit fontScale="85000" lnSpcReduction="20000"/>
          </a:bodyPr>
          <a:lstStyle/>
          <a:p>
            <a:r>
              <a:rPr lang="en-US" dirty="0" smtClean="0"/>
              <a:t>Muhammad </a:t>
            </a:r>
            <a:r>
              <a:rPr lang="en-US" dirty="0" err="1" smtClean="0"/>
              <a:t>hamza</a:t>
            </a:r>
            <a:r>
              <a:rPr lang="en-US" dirty="0" smtClean="0"/>
              <a:t> 049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1470025"/>
          </a:xfrm>
        </p:spPr>
        <p:txBody>
          <a:bodyPr/>
          <a:lstStyle/>
          <a:p>
            <a:r>
              <a:rPr lang="en-US" dirty="0" smtClean="0"/>
              <a:t>Merging Two </a:t>
            </a:r>
            <a:r>
              <a:rPr lang="en-US" dirty="0" err="1"/>
              <a:t>L</a:t>
            </a:r>
            <a:r>
              <a:rPr lang="en-US" dirty="0" err="1" smtClean="0"/>
              <a:t>inklist</a:t>
            </a:r>
            <a:endParaRPr lang="en-US" dirty="0"/>
          </a:p>
        </p:txBody>
      </p:sp>
      <p:sp>
        <p:nvSpPr>
          <p:cNvPr id="3" name="Subtitle 2"/>
          <p:cNvSpPr>
            <a:spLocks noGrp="1"/>
          </p:cNvSpPr>
          <p:nvPr>
            <p:ph type="subTitle" idx="1"/>
          </p:nvPr>
        </p:nvSpPr>
        <p:spPr>
          <a:xfrm>
            <a:off x="228600" y="1981200"/>
            <a:ext cx="8686800" cy="4267200"/>
          </a:xfrm>
        </p:spPr>
        <p:txBody>
          <a:bodyPr>
            <a:normAutofit/>
          </a:bodyPr>
          <a:lstStyle/>
          <a:p>
            <a:r>
              <a:rPr lang="en-US" dirty="0" smtClean="0"/>
              <a:t>What is merging?</a:t>
            </a:r>
          </a:p>
          <a:p>
            <a:r>
              <a:rPr lang="en-US" dirty="0" smtClean="0"/>
              <a:t>Merging means to combine two link lists </a:t>
            </a:r>
          </a:p>
          <a:p>
            <a:r>
              <a:rPr lang="en-US" dirty="0"/>
              <a:t>Write a </a:t>
            </a:r>
            <a:r>
              <a:rPr lang="en-US" dirty="0" smtClean="0"/>
              <a:t>function </a:t>
            </a:r>
            <a:r>
              <a:rPr lang="en-US" dirty="0"/>
              <a:t>that takes two lists, each of which is sorted in increasing order, and merges the two together into one list which is in increasing order. </a:t>
            </a:r>
            <a:r>
              <a:rPr lang="en-US" dirty="0" smtClean="0"/>
              <a:t>should </a:t>
            </a:r>
            <a:r>
              <a:rPr lang="en-US" dirty="0"/>
              <a:t>return the new list. The new list should be made by splicing</a:t>
            </a:r>
          </a:p>
          <a:p>
            <a:r>
              <a:rPr lang="en-US" dirty="0"/>
              <a:t> together the nodes of the first two lists.</a:t>
            </a:r>
            <a:endParaRPr lang="en-US" dirty="0" smtClean="0"/>
          </a:p>
          <a:p>
            <a:endParaRPr lang="en-US" dirty="0" smtClean="0"/>
          </a:p>
          <a:p>
            <a:endParaRPr lang="en-US" dirty="0"/>
          </a:p>
        </p:txBody>
      </p:sp>
    </p:spTree>
    <p:extLst>
      <p:ext uri="{BB962C8B-B14F-4D97-AF65-F5344CB8AC3E}">
        <p14:creationId xmlns:p14="http://schemas.microsoft.com/office/powerpoint/2010/main" val="3661074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	</a:t>
            </a:r>
          </a:p>
          <a:p>
            <a:pPr marL="0" indent="0">
              <a:buNone/>
            </a:pPr>
            <a:r>
              <a:rPr lang="en-US" dirty="0"/>
              <a:t>Here is the algorithm on how to merge two sorted linked lists A and B:</a:t>
            </a:r>
          </a:p>
          <a:p>
            <a:pPr marL="0" indent="0">
              <a:buNone/>
            </a:pPr>
            <a:r>
              <a:rPr lang="en-US" dirty="0"/>
              <a:t>while A not empty or B not empty:</a:t>
            </a:r>
          </a:p>
          <a:p>
            <a:pPr marL="0" indent="0">
              <a:buNone/>
            </a:pPr>
            <a:r>
              <a:rPr lang="en-US" dirty="0"/>
              <a:t>   if first element of A &lt; first element of B:</a:t>
            </a:r>
          </a:p>
          <a:p>
            <a:pPr marL="0" indent="0">
              <a:buNone/>
            </a:pPr>
            <a:r>
              <a:rPr lang="en-US" dirty="0"/>
              <a:t>      remove first element from A</a:t>
            </a:r>
          </a:p>
          <a:p>
            <a:pPr marL="0" indent="0">
              <a:buNone/>
            </a:pPr>
            <a:r>
              <a:rPr lang="en-US" dirty="0"/>
              <a:t>      insert element into C</a:t>
            </a:r>
          </a:p>
          <a:p>
            <a:pPr marL="0" indent="0">
              <a:buNone/>
            </a:pPr>
            <a:r>
              <a:rPr lang="en-US" dirty="0"/>
              <a:t>   end if</a:t>
            </a:r>
          </a:p>
          <a:p>
            <a:pPr marL="0" indent="0">
              <a:buNone/>
            </a:pPr>
            <a:r>
              <a:rPr lang="en-US" dirty="0"/>
              <a:t>   else</a:t>
            </a:r>
            <a:r>
              <a:rPr lang="en-US" dirty="0" smtClean="0"/>
              <a:t>:</a:t>
            </a:r>
          </a:p>
          <a:p>
            <a:pPr marL="0" indent="0">
              <a:buNone/>
            </a:pPr>
            <a:r>
              <a:rPr lang="en-US" dirty="0" smtClean="0"/>
              <a:t>      remove first element from B</a:t>
            </a:r>
          </a:p>
          <a:p>
            <a:pPr marL="0" indent="0">
              <a:buNone/>
            </a:pPr>
            <a:r>
              <a:rPr lang="en-US" dirty="0" smtClean="0"/>
              <a:t>      </a:t>
            </a:r>
            <a:r>
              <a:rPr lang="en-US" dirty="0"/>
              <a:t>insert element into C</a:t>
            </a:r>
          </a:p>
          <a:p>
            <a:pPr marL="0" indent="0">
              <a:buNone/>
            </a:pPr>
            <a:r>
              <a:rPr lang="en-US" dirty="0"/>
              <a:t>end while</a:t>
            </a:r>
          </a:p>
          <a:p>
            <a:pPr marL="0" indent="0">
              <a:buNone/>
            </a:pPr>
            <a:endParaRPr lang="en-US" dirty="0"/>
          </a:p>
          <a:p>
            <a:pPr marL="0" indent="0">
              <a:buNone/>
            </a:pPr>
            <a:r>
              <a:rPr lang="en-US" dirty="0"/>
              <a:t>Here C will be the output list.</a:t>
            </a:r>
          </a:p>
        </p:txBody>
      </p:sp>
    </p:spTree>
    <p:extLst>
      <p:ext uri="{BB962C8B-B14F-4D97-AF65-F5344CB8AC3E}">
        <p14:creationId xmlns:p14="http://schemas.microsoft.com/office/powerpoint/2010/main" val="1015580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a:bodyPr>
          <a:lstStyle/>
          <a:p>
            <a:r>
              <a:rPr lang="en-US" dirty="0"/>
              <a:t>For example if the first linked list a is 5-&gt;10-&gt;15 and the other linked list b is 2-&gt;3-&gt;20, then </a:t>
            </a:r>
            <a:r>
              <a:rPr lang="en-US" dirty="0" smtClean="0"/>
              <a:t>should </a:t>
            </a:r>
            <a:r>
              <a:rPr lang="en-US" dirty="0"/>
              <a:t>return a pointer to the head node of the merged list 2-&gt;3-&gt;5-&gt;10-&gt;15-&gt;20</a:t>
            </a:r>
            <a:r>
              <a:rPr lang="en-US" dirty="0" smtClean="0"/>
              <a:t>.</a:t>
            </a:r>
          </a:p>
          <a:p>
            <a:r>
              <a:rPr lang="en-US" dirty="0"/>
              <a:t>There are many cases to deal with: either ‘a’ or ‘b’ may be empty, during processing either ‘a’ or ‘b’ may run out first, and finally there’s the problem of starting the result list empty, and building it up while going through ‘a’ and ‘b’.</a:t>
            </a:r>
          </a:p>
        </p:txBody>
      </p:sp>
    </p:spTree>
    <p:extLst>
      <p:ext uri="{BB962C8B-B14F-4D97-AF65-F5344CB8AC3E}">
        <p14:creationId xmlns:p14="http://schemas.microsoft.com/office/powerpoint/2010/main" val="240181391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490</TotalTime>
  <Words>1065</Words>
  <Application>Microsoft Office PowerPoint</Application>
  <PresentationFormat>On-screen Show (4:3)</PresentationFormat>
  <Paragraphs>280</Paragraphs>
  <Slides>33</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Arial</vt:lpstr>
      <vt:lpstr>Calibri</vt:lpstr>
      <vt:lpstr>Courier New</vt:lpstr>
      <vt:lpstr>Franklin Gothic Book</vt:lpstr>
      <vt:lpstr>Franklin Gothic Medium</vt:lpstr>
      <vt:lpstr>Lucida Sans</vt:lpstr>
      <vt:lpstr>Tahoma</vt:lpstr>
      <vt:lpstr>Times New Roman</vt:lpstr>
      <vt:lpstr>Wingdings</vt:lpstr>
      <vt:lpstr>Wingdings 2</vt:lpstr>
      <vt:lpstr>Wingdings 3</vt:lpstr>
      <vt:lpstr>Trek</vt:lpstr>
      <vt:lpstr>PowerPoint Presentation</vt:lpstr>
      <vt:lpstr>      Purpose                                                               Data Structure ( Method)      linear sequence                                                array, linked list, stack queues     non linear sequence                                                          graphs, trees, hash tables                          linked list           [Why not arrays]   fixed dimensions .  Contiguous قریبی memory locations  </vt:lpstr>
      <vt:lpstr>PowerPoint Presentation</vt:lpstr>
      <vt:lpstr>PowerPoint Presentation</vt:lpstr>
      <vt:lpstr>PowerPoint Presentation</vt:lpstr>
      <vt:lpstr>Next member</vt:lpstr>
      <vt:lpstr>Merging Two Linklist</vt:lpstr>
      <vt:lpstr>Method</vt:lpstr>
      <vt:lpstr>Example</vt:lpstr>
      <vt:lpstr>Example</vt:lpstr>
      <vt:lpstr>Next member</vt:lpstr>
      <vt:lpstr>Operations on Link List</vt:lpstr>
      <vt:lpstr>Insertion</vt:lpstr>
      <vt:lpstr>Insertion</vt:lpstr>
      <vt:lpstr>Insertion (continued)</vt:lpstr>
      <vt:lpstr>Insertion</vt:lpstr>
      <vt:lpstr>Insertion</vt:lpstr>
      <vt:lpstr>Insertion</vt:lpstr>
      <vt:lpstr>Insertion</vt:lpstr>
      <vt:lpstr>Code For insertion</vt:lpstr>
      <vt:lpstr>PowerPoint Presentation</vt:lpstr>
      <vt:lpstr>Deletion</vt:lpstr>
      <vt:lpstr>Deletion</vt:lpstr>
      <vt:lpstr>Deletion Code</vt:lpstr>
      <vt:lpstr>PowerPoint Presentation</vt:lpstr>
      <vt:lpstr>  Show Function</vt:lpstr>
      <vt:lpstr>Next member</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abdul</dc:creator>
  <cp:lastModifiedBy>JBILAL</cp:lastModifiedBy>
  <cp:revision>18</cp:revision>
  <dcterms:created xsi:type="dcterms:W3CDTF">2006-08-16T00:00:00Z</dcterms:created>
  <dcterms:modified xsi:type="dcterms:W3CDTF">2015-10-27T16:23:45Z</dcterms:modified>
</cp:coreProperties>
</file>