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xls" ContentType="application/vnd.ms-exce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4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89" r:id="rId43"/>
    <p:sldId id="290" r:id="rId44"/>
    <p:sldId id="291" r:id="rId45"/>
    <p:sldId id="292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0500" autoAdjust="0"/>
  </p:normalViewPr>
  <p:slideViewPr>
    <p:cSldViewPr>
      <p:cViewPr varScale="1">
        <p:scale>
          <a:sx n="70" d="100"/>
          <a:sy n="70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7883-AB11-4497-A353-655A56CC63E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E342-E4E8-4014-99BE-FF847AB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1379E-AF30-4B61-8F94-771AD781575C}" type="slidenum">
              <a:rPr lang="en-US"/>
              <a:pPr/>
              <a:t>33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E684C-2948-4A72-B39D-60BC0F55932C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CA5D8-A706-4655-B8F1-E43C5B472DCE}" type="slidenum">
              <a:rPr lang="en-US"/>
              <a:pPr/>
              <a:t>36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24AC-2798-4462-A333-80178647C3DE}" type="slidenum">
              <a:rPr lang="en-US"/>
              <a:pPr/>
              <a:t>37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AB89E-1765-4E44-8637-56FED3E987E3}" type="slidenum">
              <a:rPr lang="en-US"/>
              <a:pPr/>
              <a:t>38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8573C-FBF2-4595-85E1-149C2D498DD8}" type="slidenum">
              <a:rPr lang="en-US"/>
              <a:pPr/>
              <a:t>39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EE3FF-2330-46E7-9819-ACD8A016C51A}" type="slidenum">
              <a:rPr lang="en-US"/>
              <a:pPr/>
              <a:t>40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47291-51C3-48A3-BF0C-DEFD19428890}" type="slidenum">
              <a:rPr lang="en-US"/>
              <a:pPr/>
              <a:t>41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A65C6-F901-4BC7-8C5F-9EF87FF7ECDB}" type="slidenum">
              <a:rPr lang="en-US"/>
              <a:pPr/>
              <a:t>42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36597-DB11-4091-826C-A445C8119C60}" type="slidenum">
              <a:rPr lang="en-US"/>
              <a:pPr/>
              <a:t>43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3A630-B586-4671-BF5C-297801E97998}" type="slidenum">
              <a:rPr lang="en-US"/>
              <a:pPr/>
              <a:t>2</a:t>
            </a:fld>
            <a:endParaRPr lang="en-US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6366"/>
          </a:xfrm>
          <a:ln/>
        </p:spPr>
        <p:txBody>
          <a:bodyPr lIns="85722" tIns="42860" rIns="85722" bIns="4286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F47E9-4BE6-49E2-BDC3-004DA086AA67}" type="slidenum">
              <a:rPr lang="en-US"/>
              <a:pPr/>
              <a:t>44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FF6BF-29E9-428F-AEAF-06BB995FD8B3}" type="slidenum">
              <a:rPr lang="en-US"/>
              <a:pPr/>
              <a:t>7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C81D2-401A-4FF7-BCCC-6991ED179EBB}" type="slidenum">
              <a:rPr lang="en-US"/>
              <a:pPr/>
              <a:t>8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939C-C466-4D9A-B4D1-2E5E72D82511}" type="slidenum">
              <a:rPr lang="en-US"/>
              <a:pPr/>
              <a:t>9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E5730-3E7B-46C1-9540-6BE8C2C12813}" type="slidenum">
              <a:rPr lang="en-US"/>
              <a:pPr/>
              <a:t>10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GB" sz="1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FE3E3-F607-4DE8-900F-5B09B1EEC3EC}" type="slidenum">
              <a:rPr lang="en-US"/>
              <a:pPr/>
              <a:t>11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31EBA-6336-495F-B1A5-BE5A3566478C}" type="slidenum">
              <a:rPr lang="en-US"/>
              <a:pPr/>
              <a:t>12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B3ACC-86D7-4DA6-93FF-741924040F7C}" type="slidenum">
              <a:rPr lang="en-US"/>
              <a:pPr/>
              <a:t>13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67" tIns="44934" rIns="89867" bIns="4493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1699397-DCB3-4C4C-9D11-D8A6AD5B7A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2BE2-DDDF-43AB-9BCE-432F69231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Data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11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2.wmf"/><Relationship Id="rId4" Type="http://schemas.openxmlformats.org/officeDocument/2006/relationships/oleObject" Target="../embeddings/Microsoft_Word_97_-_2003_Document12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2.wmf"/><Relationship Id="rId4" Type="http://schemas.openxmlformats.org/officeDocument/2006/relationships/oleObject" Target="../embeddings/Microsoft_Excel_97-2003_Worksheet1.xls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96200" y="4191000"/>
            <a:ext cx="1447800" cy="457200"/>
          </a:xfrm>
        </p:spPr>
        <p:txBody>
          <a:bodyPr/>
          <a:lstStyle/>
          <a:p>
            <a:r>
              <a:rPr lang="en-US" sz="1050" smtClean="0"/>
              <a:t>Toqir Ahmad Rana</a:t>
            </a:r>
            <a:endParaRPr lang="en-US" sz="105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81600" y="4191000"/>
            <a:ext cx="2209800" cy="457200"/>
          </a:xfrm>
        </p:spPr>
        <p:txBody>
          <a:bodyPr/>
          <a:lstStyle/>
          <a:p>
            <a:r>
              <a:rPr lang="en-US" sz="1050" dirty="0" smtClean="0"/>
              <a:t>Data Mining</a:t>
            </a:r>
            <a:endParaRPr lang="en-US" sz="10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048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Lecture 6</a:t>
            </a:r>
            <a:endParaRPr lang="en-US" sz="2800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19325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Data:</a:t>
            </a:r>
            <a:r>
              <a:rPr lang="en-GB"/>
              <a:t> A set of data records (also called examples, instances or cases) described by</a:t>
            </a:r>
          </a:p>
          <a:p>
            <a:pPr lvl="1">
              <a:lnSpc>
                <a:spcPct val="90000"/>
              </a:lnSpc>
            </a:pPr>
            <a:r>
              <a:rPr lang="en-GB" i="1">
                <a:solidFill>
                  <a:srgbClr val="FFCC00"/>
                </a:solidFill>
              </a:rPr>
              <a:t>k</a:t>
            </a:r>
            <a:r>
              <a:rPr lang="en-GB">
                <a:solidFill>
                  <a:srgbClr val="FFCC00"/>
                </a:solidFill>
              </a:rPr>
              <a:t> attributes</a:t>
            </a:r>
            <a:r>
              <a:rPr lang="en-GB"/>
              <a:t>: </a:t>
            </a:r>
            <a:r>
              <a:rPr lang="en-GB" i="1"/>
              <a:t>A</a:t>
            </a:r>
            <a:r>
              <a:rPr lang="en-GB" baseline="-25000"/>
              <a:t>1</a:t>
            </a:r>
            <a:r>
              <a:rPr lang="en-GB"/>
              <a:t>, </a:t>
            </a:r>
            <a:r>
              <a:rPr lang="en-GB" i="1"/>
              <a:t>A</a:t>
            </a:r>
            <a:r>
              <a:rPr lang="en-GB" baseline="-25000"/>
              <a:t>2</a:t>
            </a:r>
            <a:r>
              <a:rPr lang="en-GB"/>
              <a:t>, … </a:t>
            </a:r>
            <a:r>
              <a:rPr lang="en-GB" i="1"/>
              <a:t>A</a:t>
            </a:r>
            <a:r>
              <a:rPr lang="en-GB" i="1" baseline="-25000"/>
              <a:t>k</a:t>
            </a:r>
            <a:r>
              <a:rPr lang="en-GB"/>
              <a:t>. </a:t>
            </a:r>
          </a:p>
          <a:p>
            <a:pPr lvl="1">
              <a:lnSpc>
                <a:spcPct val="90000"/>
              </a:lnSpc>
            </a:pPr>
            <a:r>
              <a:rPr lang="en-GB">
                <a:solidFill>
                  <a:srgbClr val="FFCC00"/>
                </a:solidFill>
              </a:rPr>
              <a:t>a class</a:t>
            </a:r>
            <a:r>
              <a:rPr lang="en-GB"/>
              <a:t>: Each example is labelled with a pre-defined class. 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Goal:</a:t>
            </a:r>
            <a:r>
              <a:rPr lang="en-GB"/>
              <a:t> To learn a </a:t>
            </a:r>
            <a:r>
              <a:rPr lang="en-GB" i="1">
                <a:solidFill>
                  <a:srgbClr val="FFCC00"/>
                </a:solidFill>
              </a:rPr>
              <a:t>classification model</a:t>
            </a:r>
            <a:r>
              <a:rPr lang="en-GB"/>
              <a:t> from the data that can be used to predict the classes of new (future, or test) cases/instances.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7772400" cy="1143000"/>
          </a:xfrm>
        </p:spPr>
        <p:txBody>
          <a:bodyPr/>
          <a:lstStyle/>
          <a:p>
            <a:r>
              <a:rPr lang="en-GB"/>
              <a:t>The data and the goal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Teachers classify students’ grades as A, B, C, D, or F. </a:t>
            </a:r>
          </a:p>
          <a:p>
            <a:pPr>
              <a:lnSpc>
                <a:spcPct val="90000"/>
              </a:lnSpc>
            </a:pPr>
            <a:r>
              <a:rPr lang="en-US" sz="2800"/>
              <a:t>Identify mushrooms as poisonous or edible.</a:t>
            </a:r>
          </a:p>
          <a:p>
            <a:pPr>
              <a:lnSpc>
                <a:spcPct val="90000"/>
              </a:lnSpc>
            </a:pPr>
            <a:r>
              <a:rPr lang="en-US" sz="2800"/>
              <a:t>Predict when a river will flood.</a:t>
            </a:r>
          </a:p>
          <a:p>
            <a:pPr>
              <a:lnSpc>
                <a:spcPct val="90000"/>
              </a:lnSpc>
            </a:pPr>
            <a:r>
              <a:rPr lang="en-US" sz="2800"/>
              <a:t>Identify individuals with credit risks. </a:t>
            </a:r>
          </a:p>
          <a:p>
            <a:pPr>
              <a:lnSpc>
                <a:spcPct val="90000"/>
              </a:lnSpc>
            </a:pPr>
            <a:r>
              <a:rPr lang="en-US" sz="2800"/>
              <a:t>Speech recognition</a:t>
            </a:r>
          </a:p>
          <a:p>
            <a:pPr>
              <a:lnSpc>
                <a:spcPct val="90000"/>
              </a:lnSpc>
            </a:pPr>
            <a:r>
              <a:rPr lang="en-US" sz="2800"/>
              <a:t>Pattern recognition</a:t>
            </a:r>
          </a:p>
          <a:p>
            <a:pPr>
              <a:lnSpc>
                <a:spcPct val="90000"/>
              </a:lnSpc>
            </a:pPr>
            <a:r>
              <a:rPr lang="en-US" sz="2800"/>
              <a:t>Etc…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990600"/>
          </a:xfrm>
        </p:spPr>
        <p:txBody>
          <a:bodyPr/>
          <a:lstStyle/>
          <a:p>
            <a:r>
              <a:rPr lang="en-US" dirty="0"/>
              <a:t>Classification Through Rules: Grading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4800600" cy="4114800"/>
          </a:xfrm>
        </p:spPr>
        <p:txBody>
          <a:bodyPr/>
          <a:lstStyle/>
          <a:p>
            <a:r>
              <a:rPr lang="en-US" sz="2800"/>
              <a:t>If x &gt;= 90 then grade =A.</a:t>
            </a:r>
          </a:p>
          <a:p>
            <a:r>
              <a:rPr lang="en-US" sz="2800"/>
              <a:t>If 80&lt;=x&lt;90 then grade =B.</a:t>
            </a:r>
          </a:p>
          <a:p>
            <a:r>
              <a:rPr lang="en-US" sz="2800"/>
              <a:t>If 70&lt;=x&lt;80 then grade =C.</a:t>
            </a:r>
          </a:p>
          <a:p>
            <a:r>
              <a:rPr lang="en-US" sz="2800"/>
              <a:t>If 60&lt;=x&lt;70 then grade =D.</a:t>
            </a:r>
          </a:p>
          <a:p>
            <a:r>
              <a:rPr lang="en-US" sz="2800"/>
              <a:t>If x&lt;50 then grade =F.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930400"/>
            <a:ext cx="2022475" cy="1219200"/>
            <a:chOff x="3888" y="912"/>
            <a:chExt cx="1274" cy="7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24" y="1200"/>
              <a:ext cx="528" cy="480"/>
              <a:chOff x="4224" y="1200"/>
              <a:chExt cx="528" cy="480"/>
            </a:xfrm>
          </p:grpSpPr>
          <p:sp>
            <p:nvSpPr>
              <p:cNvPr id="270342" name="Line 6"/>
              <p:cNvSpPr>
                <a:spLocks noChangeShapeType="1"/>
              </p:cNvSpPr>
              <p:nvPr/>
            </p:nvSpPr>
            <p:spPr bwMode="auto">
              <a:xfrm flipH="1">
                <a:off x="4224" y="1200"/>
                <a:ext cx="24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0343" name="Line 7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288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0344" name="Text Box 8"/>
            <p:cNvSpPr txBox="1">
              <a:spLocks noChangeArrowheads="1"/>
            </p:cNvSpPr>
            <p:nvPr/>
          </p:nvSpPr>
          <p:spPr bwMode="auto">
            <a:xfrm>
              <a:off x="4608" y="1248"/>
              <a:ext cx="55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&gt;=90</a:t>
              </a:r>
            </a:p>
          </p:txBody>
        </p:sp>
        <p:sp>
          <p:nvSpPr>
            <p:cNvPr id="270345" name="Text Box 9"/>
            <p:cNvSpPr txBox="1">
              <a:spLocks noChangeArrowheads="1"/>
            </p:cNvSpPr>
            <p:nvPr/>
          </p:nvSpPr>
          <p:spPr bwMode="auto">
            <a:xfrm>
              <a:off x="3888" y="1248"/>
              <a:ext cx="44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&lt;90</a:t>
              </a:r>
            </a:p>
          </p:txBody>
        </p:sp>
        <p:sp>
          <p:nvSpPr>
            <p:cNvPr id="270346" name="Text Box 10"/>
            <p:cNvSpPr txBox="1">
              <a:spLocks noChangeArrowheads="1"/>
            </p:cNvSpPr>
            <p:nvPr/>
          </p:nvSpPr>
          <p:spPr bwMode="auto">
            <a:xfrm>
              <a:off x="4368" y="912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83325" y="3530600"/>
            <a:ext cx="838200" cy="762000"/>
            <a:chOff x="4224" y="1200"/>
            <a:chExt cx="528" cy="480"/>
          </a:xfrm>
        </p:grpSpPr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 flipH="1">
              <a:off x="4224" y="1200"/>
              <a:ext cx="24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288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6969125" y="3759200"/>
            <a:ext cx="879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&gt;=80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5749925" y="3759200"/>
            <a:ext cx="7016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&lt;80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6511925" y="30734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x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68925" y="4673600"/>
            <a:ext cx="2098675" cy="762000"/>
            <a:chOff x="3382" y="2640"/>
            <a:chExt cx="1322" cy="48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718" y="2640"/>
              <a:ext cx="528" cy="480"/>
              <a:chOff x="4224" y="1200"/>
              <a:chExt cx="528" cy="480"/>
            </a:xfrm>
          </p:grpSpPr>
          <p:sp>
            <p:nvSpPr>
              <p:cNvPr id="270355" name="Line 19"/>
              <p:cNvSpPr>
                <a:spLocks noChangeShapeType="1"/>
              </p:cNvSpPr>
              <p:nvPr/>
            </p:nvSpPr>
            <p:spPr bwMode="auto">
              <a:xfrm flipH="1">
                <a:off x="4224" y="1200"/>
                <a:ext cx="24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0356" name="Line 20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288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0357" name="Text Box 21"/>
            <p:cNvSpPr txBox="1">
              <a:spLocks noChangeArrowheads="1"/>
            </p:cNvSpPr>
            <p:nvPr/>
          </p:nvSpPr>
          <p:spPr bwMode="auto">
            <a:xfrm>
              <a:off x="4150" y="2784"/>
              <a:ext cx="55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&gt;=70</a:t>
              </a:r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82" y="2784"/>
              <a:ext cx="44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&lt;70</a:t>
              </a:r>
            </a:p>
          </p:txBody>
        </p:sp>
      </p:grp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6130925" y="42164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5421313" y="6502400"/>
            <a:ext cx="3698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F</a:t>
            </a:r>
          </a:p>
        </p:txBody>
      </p:sp>
      <p:sp>
        <p:nvSpPr>
          <p:cNvPr id="270361" name="Text Box 25"/>
          <p:cNvSpPr txBox="1">
            <a:spLocks noChangeArrowheads="1"/>
          </p:cNvSpPr>
          <p:nvPr/>
        </p:nvSpPr>
        <p:spPr bwMode="auto">
          <a:xfrm>
            <a:off x="6924675" y="4292600"/>
            <a:ext cx="387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70362" name="Text Box 26"/>
          <p:cNvSpPr txBox="1">
            <a:spLocks noChangeArrowheads="1"/>
          </p:cNvSpPr>
          <p:nvPr/>
        </p:nvSpPr>
        <p:spPr bwMode="auto">
          <a:xfrm>
            <a:off x="7381875" y="3149600"/>
            <a:ext cx="387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A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029200" y="5740400"/>
            <a:ext cx="2098675" cy="762000"/>
            <a:chOff x="3382" y="2640"/>
            <a:chExt cx="1322" cy="48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718" y="2640"/>
              <a:ext cx="528" cy="480"/>
              <a:chOff x="4224" y="1200"/>
              <a:chExt cx="528" cy="480"/>
            </a:xfrm>
          </p:grpSpPr>
          <p:sp>
            <p:nvSpPr>
              <p:cNvPr id="270365" name="Line 29"/>
              <p:cNvSpPr>
                <a:spLocks noChangeShapeType="1"/>
              </p:cNvSpPr>
              <p:nvPr/>
            </p:nvSpPr>
            <p:spPr bwMode="auto">
              <a:xfrm flipH="1">
                <a:off x="4224" y="1200"/>
                <a:ext cx="240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0366" name="Line 30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288" cy="48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70367" name="Text Box 31"/>
            <p:cNvSpPr txBox="1">
              <a:spLocks noChangeArrowheads="1"/>
            </p:cNvSpPr>
            <p:nvPr/>
          </p:nvSpPr>
          <p:spPr bwMode="auto">
            <a:xfrm>
              <a:off x="4150" y="2784"/>
              <a:ext cx="55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&gt;=60</a:t>
              </a:r>
            </a:p>
          </p:txBody>
        </p:sp>
        <p:sp>
          <p:nvSpPr>
            <p:cNvPr id="270368" name="Text Box 32"/>
            <p:cNvSpPr txBox="1">
              <a:spLocks noChangeArrowheads="1"/>
            </p:cNvSpPr>
            <p:nvPr/>
          </p:nvSpPr>
          <p:spPr bwMode="auto">
            <a:xfrm>
              <a:off x="3382" y="2784"/>
              <a:ext cx="44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&lt;50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5775325" y="5322888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6580188" y="5399088"/>
            <a:ext cx="4048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6275388" y="6465888"/>
            <a:ext cx="4048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686800" cy="1139825"/>
          </a:xfrm>
        </p:spPr>
        <p:txBody>
          <a:bodyPr/>
          <a:lstStyle/>
          <a:p>
            <a:r>
              <a:rPr lang="en-US"/>
              <a:t>Classification: Letter Recognition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66055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View letters as constructed from 5 components:</a:t>
            </a:r>
          </a:p>
        </p:txBody>
      </p:sp>
      <p:sp>
        <p:nvSpPr>
          <p:cNvPr id="272388" name="Line 4"/>
          <p:cNvSpPr>
            <a:spLocks noChangeShapeType="1"/>
          </p:cNvSpPr>
          <p:nvPr/>
        </p:nvSpPr>
        <p:spPr bwMode="auto">
          <a:xfrm>
            <a:off x="2133600" y="27432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1752600" y="48006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1752600" y="5257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>
            <a:off x="1752600" y="48006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2354263" y="4800600"/>
            <a:ext cx="1268412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C</a:t>
            </a:r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>
            <a:off x="1752600" y="57150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>
            <a:off x="1752600" y="61722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1752600" y="5715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2362200" y="5715000"/>
            <a:ext cx="1250950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E</a:t>
            </a:r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1752600" y="38862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>
            <a:off x="1752600" y="4114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>
            <a:off x="1752600" y="3886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0" name="Line 16"/>
          <p:cNvSpPr>
            <a:spLocks noChangeShapeType="1"/>
          </p:cNvSpPr>
          <p:nvPr/>
        </p:nvSpPr>
        <p:spPr bwMode="auto">
          <a:xfrm>
            <a:off x="2057400" y="3886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2362200" y="3886200"/>
            <a:ext cx="1250950" cy="45720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A</a:t>
            </a:r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>
            <a:off x="4724400" y="48006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>
            <a:off x="4724400" y="5257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4" name="Line 20"/>
          <p:cNvSpPr>
            <a:spLocks noChangeShapeType="1"/>
          </p:cNvSpPr>
          <p:nvPr/>
        </p:nvSpPr>
        <p:spPr bwMode="auto">
          <a:xfrm>
            <a:off x="4724400" y="48006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5326063" y="4800600"/>
            <a:ext cx="12684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</a:t>
            </a:r>
            <a:r>
              <a:rPr lang="en-US" b="1">
                <a:solidFill>
                  <a:schemeClr val="folHlink"/>
                </a:solidFill>
                <a:latin typeface="Arial" pitchFamily="34" charset="0"/>
              </a:rPr>
              <a:t>D</a:t>
            </a:r>
            <a:endParaRPr lang="en-US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272406" name="Line 22"/>
          <p:cNvSpPr>
            <a:spLocks noChangeShapeType="1"/>
          </p:cNvSpPr>
          <p:nvPr/>
        </p:nvSpPr>
        <p:spPr bwMode="auto">
          <a:xfrm>
            <a:off x="4724400" y="57150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>
            <a:off x="1752600" y="59436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>
            <a:off x="4724400" y="57150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09" name="Text Box 25"/>
          <p:cNvSpPr txBox="1">
            <a:spLocks noChangeArrowheads="1"/>
          </p:cNvSpPr>
          <p:nvPr/>
        </p:nvSpPr>
        <p:spPr bwMode="auto">
          <a:xfrm>
            <a:off x="5343525" y="5715000"/>
            <a:ext cx="12334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F</a:t>
            </a:r>
          </a:p>
        </p:txBody>
      </p:sp>
      <p:sp>
        <p:nvSpPr>
          <p:cNvPr id="272410" name="Line 26"/>
          <p:cNvSpPr>
            <a:spLocks noChangeShapeType="1"/>
          </p:cNvSpPr>
          <p:nvPr/>
        </p:nvSpPr>
        <p:spPr bwMode="auto">
          <a:xfrm>
            <a:off x="3048000" y="2971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1" name="Line 27"/>
          <p:cNvSpPr>
            <a:spLocks noChangeShapeType="1"/>
          </p:cNvSpPr>
          <p:nvPr/>
        </p:nvSpPr>
        <p:spPr bwMode="auto">
          <a:xfrm>
            <a:off x="3810000" y="32004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>
            <a:off x="4648200" y="2743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>
            <a:off x="5791200" y="2743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4" name="Line 30"/>
          <p:cNvSpPr>
            <a:spLocks noChangeShapeType="1"/>
          </p:cNvSpPr>
          <p:nvPr/>
        </p:nvSpPr>
        <p:spPr bwMode="auto">
          <a:xfrm>
            <a:off x="4724400" y="38862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>
            <a:off x="4724400" y="41148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4724400" y="3886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5029200" y="38862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5326063" y="3886200"/>
            <a:ext cx="12684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Arial" pitchFamily="34" charset="0"/>
              </a:rPr>
              <a:t>Letter </a:t>
            </a:r>
            <a:r>
              <a:rPr lang="en-US" b="1">
                <a:solidFill>
                  <a:schemeClr val="folHlink"/>
                </a:solidFill>
                <a:latin typeface="Arial" pitchFamily="34" charset="0"/>
              </a:rPr>
              <a:t>B</a:t>
            </a:r>
            <a:endParaRPr lang="en-US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272419" name="Line 35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20" name="Line 36"/>
          <p:cNvSpPr>
            <a:spLocks noChangeShapeType="1"/>
          </p:cNvSpPr>
          <p:nvPr/>
        </p:nvSpPr>
        <p:spPr bwMode="auto">
          <a:xfrm>
            <a:off x="4724400" y="43434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2421" name="Line 37"/>
          <p:cNvSpPr>
            <a:spLocks noChangeShapeType="1"/>
          </p:cNvSpPr>
          <p:nvPr/>
        </p:nvSpPr>
        <p:spPr bwMode="auto">
          <a:xfrm>
            <a:off x="4724400" y="5943600"/>
            <a:ext cx="30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29600" cy="1069848"/>
          </a:xfrm>
        </p:spPr>
        <p:txBody>
          <a:bodyPr/>
          <a:lstStyle/>
          <a:p>
            <a:r>
              <a:rPr lang="en-US" dirty="0"/>
              <a:t>Example of a Decision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873250"/>
            <a:ext cx="3587750" cy="4311650"/>
            <a:chOff x="288" y="951"/>
            <a:chExt cx="2260" cy="2716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continuous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class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50069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50069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42132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42132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34861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34861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32226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9497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7418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53085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53085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54831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53402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9639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9497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7688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7688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34861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34861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425132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427990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507206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507206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2268538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64953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43116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64953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636905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Training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6337300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Model:  Decision Tree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069848"/>
          </a:xfrm>
        </p:spPr>
        <p:txBody>
          <a:bodyPr/>
          <a:lstStyle/>
          <a:p>
            <a:r>
              <a:rPr lang="en-US" dirty="0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941637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41637"/>
                        <a:ext cx="3565525" cy="368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2317750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2317750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2317750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continuous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2470150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class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43053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43053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35417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35417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8146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8146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25511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32781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40401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8291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829175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8466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8323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32924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3278187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94350" y="40401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3582987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3506787"/>
            <a:ext cx="442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2744787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2516187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4370387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4370387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837237"/>
            <a:ext cx="4419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dirty="0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6764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114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34290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26670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22098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2514600"/>
            <a:ext cx="3429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28956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3254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2492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9237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800600" y="203517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27209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5519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5519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45450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45450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36544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36544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3330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42227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5194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61626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6162675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61833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61658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42402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42227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52276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5227638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3654425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3654425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459263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4627563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25685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6857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800600" y="211137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3330575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Classification vs. Prediction</a:t>
            </a:r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Classification:</a:t>
            </a:r>
            <a:r>
              <a:rPr lang="en-US" sz="2000"/>
              <a:t>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predicts categorical class labels (discrete or nominal)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classifies data (constructs a model) based on the training set and the values (</a:t>
            </a:r>
            <a:r>
              <a:rPr lang="en-US" sz="2000">
                <a:solidFill>
                  <a:schemeClr val="hlink"/>
                </a:solidFill>
              </a:rPr>
              <a:t>class labels</a:t>
            </a:r>
            <a:r>
              <a:rPr lang="en-US" sz="2000"/>
              <a:t>) in a classifying attribute and uses it in classifying new data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Prediction: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models continuous-valued functions, i.e., predicts unknown or missing values </a:t>
            </a:r>
          </a:p>
          <a:p>
            <a:pPr>
              <a:lnSpc>
                <a:spcPct val="90000"/>
              </a:lnSpc>
            </a:pPr>
            <a:r>
              <a:rPr lang="en-US" sz="2400"/>
              <a:t>Typical Applications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sz="2000"/>
              <a:t>credit approval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sz="2000"/>
              <a:t>target marketing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sz="2000"/>
              <a:t>medical diagnosis</a:t>
            </a:r>
          </a:p>
          <a:p>
            <a:pPr lvl="1">
              <a:lnSpc>
                <a:spcPct val="90000"/>
              </a:lnSpc>
              <a:buClr>
                <a:srgbClr val="0000CC"/>
              </a:buClr>
            </a:pPr>
            <a:r>
              <a:rPr lang="en-US" sz="2000"/>
              <a:t>treatment effectiveness analysis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519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519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5450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5450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6544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6544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3330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42227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5194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61626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6162675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61833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61658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42402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42227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52276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5227638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654425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654425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59263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627563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25685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6857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211137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30257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5519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5519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45450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45450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36544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36544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3330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42227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5194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61626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6162675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61833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61658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42402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42227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52276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5227638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3654425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3654425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459263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4627563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55991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25685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6857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211137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3559175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5443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5443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4468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44688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3578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3578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3254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4146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5118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6086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6086475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6107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60896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4164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41465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5151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5151438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3578225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3578225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4516438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4551363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55229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55229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2492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92375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2035175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Test Data</a:t>
            </a:r>
            <a:endParaRPr lang="en-US" sz="2000" b="0">
              <a:solidFill>
                <a:schemeClr val="bg2"/>
              </a:solidFill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34829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4473575"/>
            <a:ext cx="2667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Assign Cheat to “No”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3788" y="1524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524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6400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7086600" y="4664075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Toqir</a:t>
            </a:r>
            <a:r>
              <a:rPr lang="en-US" dirty="0" smtClean="0"/>
              <a:t> Ahmad </a:t>
            </a:r>
            <a:r>
              <a:rPr lang="en-US" dirty="0" err="1" smtClean="0"/>
              <a:t>Rana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Many Algorithms: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Hunt’s Algorithm (one of the earliest)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CART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ID3, C4.5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SLIQ,SPRINT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1200" dirty="0" smtClean="0">
                <a:solidFill>
                  <a:srgbClr val="898989"/>
                </a:solidFill>
              </a:rPr>
              <a:t> 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394B73-A0D3-4A0E-8ADB-33D1F5748581}" type="slidenum">
              <a:rPr lang="en-US" sz="1200">
                <a:solidFill>
                  <a:srgbClr val="898989"/>
                </a:solidFill>
              </a:rPr>
              <a:pPr/>
              <a:t>24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610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How should training records be split?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Method for specifying test condition 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 depending on attribute types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Measure for evaluating the goodness of a test condition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How should the splitting procedure stop?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Stop splitting if all the records belong to the same class or have identical attribute values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Early termination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5D992C6-BE07-47EE-8ABF-C045680EA43A}" type="slidenum">
              <a:rPr lang="en-US" sz="1200">
                <a:solidFill>
                  <a:srgbClr val="898989"/>
                </a:solidFill>
              </a:rPr>
              <a:pPr/>
              <a:t>25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Depends on attribute types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Binary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Nominal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Ordinal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Continuous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Depends on number of ways to split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2-way split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Multi-way split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CBBEA91-3F2C-4B2F-B051-C6D719D0206B}" type="slidenum">
              <a:rPr lang="en-US" sz="1200">
                <a:solidFill>
                  <a:srgbClr val="898989"/>
                </a:solidFill>
              </a:rPr>
              <a:pPr/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80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752600"/>
            <a:ext cx="5303837" cy="4572000"/>
          </a:xfrm>
        </p:spPr>
        <p:txBody>
          <a:bodyPr/>
          <a:lstStyle/>
          <a:p>
            <a:pPr marL="342900" indent="-342900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Multi-way split: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</a:p>
          <a:p>
            <a:pPr marL="742950" lvl="1" indent="-285750"/>
            <a:r>
              <a:rPr lang="en-US" altLang="en-US" sz="2400" dirty="0" smtClean="0">
                <a:ea typeface="ＭＳ Ｐゴシック" pitchFamily="34" charset="-128"/>
              </a:rPr>
              <a:t>Use as many partitions as distinct values. </a:t>
            </a:r>
          </a:p>
          <a:p>
            <a:pPr marL="342900" indent="-342900">
              <a:buFont typeface="Monotype Sorts" pitchFamily="-84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342900" indent="-342900">
              <a:buFont typeface="Monotype Sorts" pitchFamily="-84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342900" indent="-342900"/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Binary split:</a:t>
            </a:r>
            <a:r>
              <a:rPr lang="en-US" altLang="en-US" sz="2400" dirty="0" smtClean="0">
                <a:ea typeface="ＭＳ Ｐゴシック" pitchFamily="34" charset="-128"/>
              </a:rPr>
              <a:t>  </a:t>
            </a:r>
          </a:p>
          <a:p>
            <a:pPr marL="742950" lvl="1" indent="-285750"/>
            <a:r>
              <a:rPr lang="en-US" altLang="en-US" sz="2400" dirty="0" smtClean="0">
                <a:ea typeface="ＭＳ Ｐゴシック" pitchFamily="34" charset="-128"/>
              </a:rPr>
              <a:t>Divides values into two subsets</a:t>
            </a:r>
          </a:p>
        </p:txBody>
      </p:sp>
      <p:graphicFrame>
        <p:nvGraphicFramePr>
          <p:cNvPr id="28675" name="Object 25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67797283"/>
              </p:ext>
            </p:extLst>
          </p:nvPr>
        </p:nvGraphicFramePr>
        <p:xfrm>
          <a:off x="5410200" y="19812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/>
          <p:cNvGraphicFramePr>
            <a:graphicFrameLocks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/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644A764-D315-4126-879F-D1001292C9F9}" type="slidenum">
              <a:rPr lang="en-US" sz="1200">
                <a:solidFill>
                  <a:srgbClr val="898989"/>
                </a:solidFill>
              </a:rPr>
              <a:pPr/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/>
          <p:cNvSpPr>
            <a:spLocks noGrp="1" noChangeArrowheads="1"/>
          </p:cNvSpPr>
          <p:nvPr>
            <p:ph type="title"/>
          </p:nvPr>
        </p:nvSpPr>
        <p:spPr>
          <a:xfrm>
            <a:off x="330200" y="914400"/>
            <a:ext cx="8280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752600"/>
            <a:ext cx="4083050" cy="4572000"/>
          </a:xfrm>
        </p:spPr>
        <p:txBody>
          <a:bodyPr/>
          <a:lstStyle/>
          <a:p>
            <a:pPr marL="342900" indent="-342900"/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Multi-way split: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</a:p>
          <a:p>
            <a:pPr marL="742950" lvl="1" indent="-285750"/>
            <a:r>
              <a:rPr lang="en-US" sz="2400" dirty="0" smtClean="0">
                <a:ea typeface="ＭＳ Ｐゴシック" pitchFamily="34" charset="-128"/>
              </a:rPr>
              <a:t>Use as many partitions as distinct values</a:t>
            </a:r>
          </a:p>
          <a:p>
            <a:pPr marL="742950" lvl="1" indent="-285750"/>
            <a:endParaRPr lang="en-US" sz="2400" dirty="0" smtClean="0">
              <a:ea typeface="ＭＳ Ｐゴシック" pitchFamily="34" charset="-128"/>
            </a:endParaRPr>
          </a:p>
          <a:p>
            <a:pPr marL="342900" indent="-342900"/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Binary split:</a:t>
            </a:r>
            <a:r>
              <a:rPr lang="en-US" sz="2400" dirty="0" smtClean="0">
                <a:ea typeface="ＭＳ Ｐゴシック" pitchFamily="34" charset="-128"/>
              </a:rPr>
              <a:t>  </a:t>
            </a:r>
          </a:p>
          <a:p>
            <a:pPr marL="742950" lvl="1" indent="-285750"/>
            <a:r>
              <a:rPr lang="en-US" sz="2400" dirty="0" smtClean="0">
                <a:ea typeface="ＭＳ Ｐゴシック" pitchFamily="34" charset="-128"/>
              </a:rPr>
              <a:t>Divides values into two subsets</a:t>
            </a:r>
          </a:p>
          <a:p>
            <a:pPr marL="742950" lvl="1" indent="-285750"/>
            <a:r>
              <a:rPr lang="en-US" sz="2400" dirty="0" smtClean="0">
                <a:ea typeface="ＭＳ Ｐゴシック" pitchFamily="34" charset="-128"/>
              </a:rPr>
              <a:t>Preserve order property among attribute values</a:t>
            </a:r>
          </a:p>
        </p:txBody>
      </p:sp>
      <p:graphicFrame>
        <p:nvGraphicFramePr>
          <p:cNvPr id="29699" name="Object 40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23181641"/>
              </p:ext>
            </p:extLst>
          </p:nvPr>
        </p:nvGraphicFramePr>
        <p:xfrm>
          <a:off x="5334001" y="1295398"/>
          <a:ext cx="2667000" cy="143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1295398"/>
                        <a:ext cx="2667000" cy="143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/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/>
          <p:cNvSpPr>
            <a:spLocks/>
          </p:cNvSpPr>
          <p:nvPr/>
        </p:nvSpPr>
        <p:spPr bwMode="auto">
          <a:xfrm>
            <a:off x="7086600" y="5105400"/>
            <a:ext cx="1524000" cy="14478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69419"/>
              <a:gd name="adj6" fmla="val -5293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This grouping violates order property</a:t>
            </a:r>
          </a:p>
          <a:p>
            <a:pPr algn="ctr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00A1C47-A2A5-4122-ABC5-FF480FD090CA}" type="slidenum">
              <a:rPr lang="en-US" sz="1200">
                <a:solidFill>
                  <a:srgbClr val="898989"/>
                </a:solidFill>
              </a:rPr>
              <a:pPr/>
              <a:t>28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534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D345E60-D785-4072-84CB-952EA0B9FAC7}" type="slidenum">
              <a:rPr lang="en-US" sz="1200">
                <a:solidFill>
                  <a:srgbClr val="898989"/>
                </a:solidFill>
              </a:rPr>
              <a:pPr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Classification—A Two-Step Process</a:t>
            </a:r>
            <a:r>
              <a:rPr lang="en-US" sz="3600"/>
              <a:t> </a:t>
            </a:r>
            <a:endParaRPr lang="en-US" sz="4000"/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Model construction</a:t>
            </a:r>
            <a:r>
              <a:rPr lang="en-US" sz="2000"/>
              <a:t>: describing a set of predetermined classes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Each tuple/sample is assumed to belong to a predefined class, as determined by the </a:t>
            </a:r>
            <a:r>
              <a:rPr lang="en-US" sz="1800">
                <a:solidFill>
                  <a:schemeClr val="hlink"/>
                </a:solidFill>
              </a:rPr>
              <a:t>class label attribute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set of tuples used for model construction is </a:t>
            </a:r>
            <a:r>
              <a:rPr lang="en-US" sz="1800">
                <a:solidFill>
                  <a:schemeClr val="hlink"/>
                </a:solidFill>
              </a:rPr>
              <a:t>training set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model is represented as classification rules, decision trees, or mathematical formulae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Model usage</a:t>
            </a:r>
            <a:r>
              <a:rPr lang="en-US" sz="2000"/>
              <a:t>: for classifying future or unknown objects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Estimate accuracy of the model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The known label of test sample is compared with the classified result from the model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Accuracy rate is the percentage of test set samples that are correctly classified by the model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Test set is independent of training set, otherwise over-fitting will occur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the accuracy is acceptable, use the model to classify data tuples whose class labels are not known</a:t>
            </a:r>
            <a:endParaRPr lang="en-US" sz="2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534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Different ways of handling</a:t>
            </a:r>
          </a:p>
          <a:p>
            <a:pPr lvl="1"/>
            <a:r>
              <a:rPr lang="en-US" altLang="en-US" smtClean="0">
                <a:solidFill>
                  <a:srgbClr val="CC3300"/>
                </a:solidFill>
                <a:ea typeface="ＭＳ Ｐゴシック" pitchFamily="34" charset="-128"/>
              </a:rPr>
              <a:t>Discretization</a:t>
            </a:r>
            <a:r>
              <a:rPr lang="en-US" altLang="en-US" smtClean="0">
                <a:ea typeface="ＭＳ Ｐゴシック" pitchFamily="34" charset="-128"/>
              </a:rPr>
              <a:t> to form an ordinal categorical attribute</a:t>
            </a:r>
          </a:p>
          <a:p>
            <a:pPr lvl="2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 Static – discretize once at the beginning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 Dynamic – repeat at each node</a:t>
            </a:r>
          </a:p>
          <a:p>
            <a:pPr lvl="4"/>
            <a:endParaRPr lang="en-US" altLang="en-US" smtClean="0">
              <a:solidFill>
                <a:srgbClr val="CC3300"/>
              </a:solidFill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solidFill>
                  <a:srgbClr val="CC3300"/>
                </a:solidFill>
                <a:ea typeface="ＭＳ Ｐゴシック" pitchFamily="34" charset="-128"/>
              </a:rPr>
              <a:t>Binary Decision</a:t>
            </a:r>
            <a:r>
              <a:rPr lang="en-US" altLang="en-US" smtClean="0">
                <a:ea typeface="ＭＳ Ｐゴシック" pitchFamily="34" charset="-128"/>
              </a:rPr>
              <a:t>: (A &lt; v) or (A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 v)</a:t>
            </a:r>
            <a:endParaRPr lang="en-US" altLang="en-US" smtClean="0">
              <a:ea typeface="ＭＳ Ｐゴシック" pitchFamily="34" charset="-128"/>
            </a:endParaRPr>
          </a:p>
          <a:p>
            <a:pPr lvl="2"/>
            <a:r>
              <a:rPr lang="en-US" altLang="en-US" smtClean="0">
                <a:ea typeface="ＭＳ Ｐゴシック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 can be more compute intensive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06D20C1-28AF-4BEF-BE44-458A8169085E}" type="slidenum">
              <a:rPr lang="en-US" sz="1200">
                <a:solidFill>
                  <a:srgbClr val="898989"/>
                </a:solidFill>
              </a:rPr>
              <a:pPr/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447800"/>
            <a:ext cx="3170238" cy="2743200"/>
          </a:xfrm>
        </p:spPr>
      </p:pic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E0E3F1B-8954-405C-9FE8-95BA1BD4BDF8}" type="slidenum">
              <a:rPr lang="en-US" sz="1200">
                <a:solidFill>
                  <a:srgbClr val="898989"/>
                </a:solidFill>
              </a:rPr>
              <a:pPr/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Greedy approach: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Nodes with 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purer</a:t>
            </a:r>
            <a:r>
              <a:rPr lang="en-US" smtClean="0">
                <a:ea typeface="ＭＳ Ｐゴシック" pitchFamily="34" charset="-128"/>
              </a:rPr>
              <a:t> class distribution are preferred</a:t>
            </a:r>
          </a:p>
          <a:p>
            <a:pPr lvl="4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Need a measure of node impurity:</a:t>
            </a:r>
          </a:p>
          <a:p>
            <a:pPr lvl="1">
              <a:buFont typeface="Arial" pitchFamily="34" charset="0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/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/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Low degree of impurity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Toqir</a:t>
            </a:r>
            <a:r>
              <a:rPr lang="en-US" sz="800" dirty="0">
                <a:solidFill>
                  <a:schemeClr val="accent2"/>
                </a:solidFill>
                <a:latin typeface="+mn-lt"/>
                <a:ea typeface="+mn-ea"/>
              </a:rPr>
              <a:t> Ahmad </a:t>
            </a:r>
            <a:r>
              <a:rPr lang="en-US" sz="800" dirty="0" err="1">
                <a:solidFill>
                  <a:schemeClr val="accent2"/>
                </a:solidFill>
                <a:latin typeface="+mn-lt"/>
                <a:ea typeface="+mn-ea"/>
              </a:rPr>
              <a:t>Rana</a:t>
            </a:r>
            <a:endParaRPr lang="en-US" sz="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29DB785-2827-4E0F-9AE0-0847B0488B28}" type="slidenum">
              <a:rPr lang="en-US" sz="1200">
                <a:solidFill>
                  <a:srgbClr val="898989"/>
                </a:solidFill>
              </a:rPr>
              <a:pPr/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04850"/>
            <a:ext cx="8229600" cy="1139825"/>
          </a:xfrm>
        </p:spPr>
        <p:txBody>
          <a:bodyPr/>
          <a:lstStyle/>
          <a:p>
            <a:r>
              <a:rPr lang="en-US"/>
              <a:t>Defining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312988"/>
            <a:ext cx="3657600" cy="3744912"/>
            <a:chOff x="576" y="1145"/>
            <a:chExt cx="2304" cy="2359"/>
          </a:xfrm>
        </p:grpSpPr>
        <p:pic>
          <p:nvPicPr>
            <p:cNvPr id="274436" name="Picture 4" descr="classde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1145"/>
              <a:ext cx="2304" cy="2029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274437" name="Text Box 5"/>
            <p:cNvSpPr txBox="1">
              <a:spLocks noChangeArrowheads="1"/>
            </p:cNvSpPr>
            <p:nvPr/>
          </p:nvSpPr>
          <p:spPr bwMode="auto">
            <a:xfrm>
              <a:off x="816" y="3216"/>
              <a:ext cx="192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latin typeface="Arial" pitchFamily="34" charset="0"/>
                </a:rPr>
                <a:t>Partitioning Based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76800" y="1785938"/>
            <a:ext cx="3657600" cy="3803650"/>
            <a:chOff x="3072" y="1296"/>
            <a:chExt cx="2304" cy="2396"/>
          </a:xfrm>
        </p:grpSpPr>
        <p:pic>
          <p:nvPicPr>
            <p:cNvPr id="274439" name="Picture 7" descr="classsi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632"/>
              <a:ext cx="2304" cy="206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274440" name="Text Box 8"/>
            <p:cNvSpPr txBox="1">
              <a:spLocks noChangeArrowheads="1"/>
            </p:cNvSpPr>
            <p:nvPr/>
          </p:nvSpPr>
          <p:spPr bwMode="auto">
            <a:xfrm>
              <a:off x="3312" y="1296"/>
              <a:ext cx="1728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  <a:latin typeface="Arial" pitchFamily="34" charset="0"/>
                </a:rPr>
                <a:t>Distance Based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397-DCB3-4C4C-9D11-D8A6AD5B7A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data Types</a:t>
            </a:r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981200"/>
            <a:ext cx="7543800" cy="4114800"/>
          </a:xfrm>
        </p:spPr>
        <p:txBody>
          <a:bodyPr/>
          <a:lstStyle/>
          <a:p>
            <a:r>
              <a:rPr lang="en-US" sz="2800"/>
              <a:t>Attributes: </a:t>
            </a:r>
            <a:r>
              <a:rPr lang="en-US" sz="2800">
                <a:solidFill>
                  <a:srgbClr val="FFCC00"/>
                </a:solidFill>
              </a:rPr>
              <a:t>Numerical</a:t>
            </a:r>
            <a:r>
              <a:rPr lang="en-US" sz="2800"/>
              <a:t> vs </a:t>
            </a:r>
            <a:r>
              <a:rPr lang="en-US" sz="2800">
                <a:solidFill>
                  <a:srgbClr val="FFCC00"/>
                </a:solidFill>
              </a:rPr>
              <a:t>Categorical</a:t>
            </a:r>
          </a:p>
          <a:p>
            <a:r>
              <a:rPr lang="en-US" sz="2800">
                <a:solidFill>
                  <a:srgbClr val="FFCC00"/>
                </a:solidFill>
              </a:rPr>
              <a:t>Numerical</a:t>
            </a:r>
            <a:r>
              <a:rPr lang="en-US" sz="2800"/>
              <a:t>: numeric valued attributes such as salary etc…</a:t>
            </a:r>
          </a:p>
          <a:p>
            <a:r>
              <a:rPr lang="en-US" sz="2800">
                <a:solidFill>
                  <a:srgbClr val="FFCC00"/>
                </a:solidFill>
              </a:rPr>
              <a:t>Categorical</a:t>
            </a:r>
            <a:r>
              <a:rPr lang="en-US" sz="2800"/>
              <a:t>: Non-numeric valued</a:t>
            </a:r>
          </a:p>
          <a:p>
            <a:r>
              <a:rPr lang="en-US" sz="2800">
                <a:solidFill>
                  <a:srgbClr val="FFCC00"/>
                </a:solidFill>
              </a:rPr>
              <a:t>Ordered</a:t>
            </a:r>
            <a:r>
              <a:rPr lang="en-US" sz="2800"/>
              <a:t> Categorical Attribute: Student Grade</a:t>
            </a:r>
          </a:p>
          <a:p>
            <a:r>
              <a:rPr lang="en-US" sz="2800">
                <a:solidFill>
                  <a:srgbClr val="FFCC00"/>
                </a:solidFill>
              </a:rPr>
              <a:t>Unordered</a:t>
            </a:r>
            <a:r>
              <a:rPr lang="en-US" sz="2800"/>
              <a:t> Categorical Attribute: Gender 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 rot="-1077702">
            <a:off x="304800" y="1981200"/>
            <a:ext cx="8305800" cy="12954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Classification Problem</a:t>
            </a:r>
          </a:p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Independent Variables: any type</a:t>
            </a:r>
          </a:p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Dependent Variables: </a:t>
            </a:r>
            <a:r>
              <a:rPr lang="en-US" sz="2800">
                <a:solidFill>
                  <a:schemeClr val="hlink"/>
                </a:solidFill>
                <a:latin typeface="Comic Sans MS" pitchFamily="66" charset="0"/>
              </a:rPr>
              <a:t>Categorical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 rot="-1077702">
            <a:off x="838200" y="4191000"/>
            <a:ext cx="8305800" cy="12954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If Dependent Variables is Numerical: </a:t>
            </a:r>
          </a:p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Regression Analysis could be applied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9397-DCB3-4C4C-9D11-D8A6AD5B7AB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nimBg="1" autoUpdateAnimBg="0"/>
      <p:bldP spid="45056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1038225"/>
          </a:xfrm>
        </p:spPr>
        <p:txBody>
          <a:bodyPr/>
          <a:lstStyle/>
          <a:p>
            <a:r>
              <a:rPr lang="en-US" dirty="0"/>
              <a:t>Height Example Data</a:t>
            </a:r>
          </a:p>
        </p:txBody>
      </p:sp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1143000" y="1890713"/>
          <a:ext cx="7065963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6253303" imgH="5614100" progId="Word.Document.8">
                  <p:embed/>
                </p:oleObj>
              </mc:Choice>
              <mc:Fallback>
                <p:oleObj name="Document" r:id="rId4" imgW="6253303" imgH="56141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90713"/>
                        <a:ext cx="7065963" cy="496728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Performance</a:t>
            </a:r>
          </a:p>
        </p:txBody>
      </p:sp>
      <p:pic>
        <p:nvPicPr>
          <p:cNvPr id="278531" name="Picture 3" descr="venncl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438400"/>
            <a:ext cx="3108325" cy="3124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527175" y="2132013"/>
            <a:ext cx="1963738" cy="457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True Positive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5556250" y="5408613"/>
            <a:ext cx="2100263" cy="457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True Negative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1501775" y="5408613"/>
            <a:ext cx="2082800" cy="457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False Positive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5516563" y="2132013"/>
            <a:ext cx="2219325" cy="457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CC00"/>
                </a:solidFill>
                <a:latin typeface="Arial" pitchFamily="34" charset="0"/>
              </a:rPr>
              <a:t>False Negative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7772400" cy="644525"/>
          </a:xfrm>
        </p:spPr>
        <p:txBody>
          <a:bodyPr>
            <a:normAutofit fontScale="90000"/>
          </a:bodyPr>
          <a:lstStyle/>
          <a:p>
            <a:r>
              <a:rPr lang="en-US"/>
              <a:t>Confusion Matrix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7772400" cy="1676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/>
              <a:t>	Using height data example with Output1 correct and Output2 actual assignment</a:t>
            </a:r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762000" y="4343400"/>
          <a:ext cx="79248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2859480" imgH="914400" progId="Word.Document.8">
                  <p:embed/>
                </p:oleObj>
              </mc:Choice>
              <mc:Fallback>
                <p:oleObj name="Document" r:id="rId4" imgW="2859480" imgH="914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7924800" cy="23114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8443913" cy="871538"/>
          </a:xfrm>
        </p:spPr>
        <p:txBody>
          <a:bodyPr/>
          <a:lstStyle/>
          <a:p>
            <a:r>
              <a:rPr lang="en-US" dirty="0"/>
              <a:t>An example: data (loan application)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7010400" y="1371600"/>
            <a:ext cx="1871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dirty="0">
                <a:latin typeface="Arial" pitchFamily="34" charset="0"/>
              </a:rPr>
              <a:t>Approved or not</a:t>
            </a:r>
          </a:p>
        </p:txBody>
      </p:sp>
      <p:pic>
        <p:nvPicPr>
          <p:cNvPr id="282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 contrast="36000"/>
            <a:grayscl/>
          </a:blip>
          <a:srcRect/>
          <a:stretch>
            <a:fillRect/>
          </a:stretch>
        </p:blipFill>
        <p:spPr>
          <a:xfrm>
            <a:off x="304800" y="1658938"/>
            <a:ext cx="8458200" cy="5199062"/>
          </a:xfrm>
          <a:solidFill>
            <a:srgbClr val="FFCC00"/>
          </a:solidFill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9144000" cy="914400"/>
          </a:xfrm>
        </p:spPr>
        <p:txBody>
          <a:bodyPr/>
          <a:lstStyle/>
          <a:p>
            <a:r>
              <a:rPr lang="en-US"/>
              <a:t>Supervised vs. Unsupervised Learning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6613"/>
            <a:ext cx="8229600" cy="4751387"/>
          </a:xfrm>
        </p:spPr>
        <p:txBody>
          <a:bodyPr/>
          <a:lstStyle/>
          <a:p>
            <a:r>
              <a:rPr lang="en-US" sz="2800">
                <a:solidFill>
                  <a:srgbClr val="F83F24"/>
                </a:solidFill>
              </a:rPr>
              <a:t>Supervised learning: </a:t>
            </a:r>
            <a:r>
              <a:rPr lang="en-US" sz="2800"/>
              <a:t>Learning through already known examples.</a:t>
            </a:r>
          </a:p>
          <a:p>
            <a:pPr marL="669925" lvl="1" indent="-325438"/>
            <a:r>
              <a:rPr lang="en-US" sz="2400">
                <a:solidFill>
                  <a:srgbClr val="FFCC00"/>
                </a:solidFill>
              </a:rPr>
              <a:t>Supervision</a:t>
            </a:r>
            <a:r>
              <a:rPr lang="en-US" sz="2400"/>
              <a:t>: The data (observations, measurements, etc.) are labeled with pre-defined classes. </a:t>
            </a:r>
          </a:p>
          <a:p>
            <a:pPr marL="669925" lvl="1" indent="-325438"/>
            <a:r>
              <a:rPr lang="en-US" sz="2400"/>
              <a:t>Test data are classified into these classes too. </a:t>
            </a:r>
          </a:p>
          <a:p>
            <a:r>
              <a:rPr lang="en-US" sz="2800">
                <a:solidFill>
                  <a:srgbClr val="F83F24"/>
                </a:solidFill>
              </a:rPr>
              <a:t>Unsupervised learning</a:t>
            </a:r>
            <a:endParaRPr lang="en-US" sz="2800">
              <a:solidFill>
                <a:srgbClr val="FF3300"/>
              </a:solidFill>
            </a:endParaRPr>
          </a:p>
          <a:p>
            <a:pPr marL="669925" lvl="1" indent="-325438"/>
            <a:r>
              <a:rPr lang="en-US" sz="2400">
                <a:solidFill>
                  <a:srgbClr val="FFCC00"/>
                </a:solidFill>
              </a:rPr>
              <a:t>Class labels of the data are unknown</a:t>
            </a:r>
          </a:p>
          <a:p>
            <a:pPr marL="669925" lvl="1" indent="-325438"/>
            <a:r>
              <a:rPr lang="en-US" sz="2400"/>
              <a:t>Given a set of data, the task is to establish the existence of classes or clusters in the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9848"/>
          </a:xfrm>
          <a:noFill/>
          <a:ln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Classification 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120260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0261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120262" name="Object 6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263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264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265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120266" name="AutoShape 10"/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267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120269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0270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120271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272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273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10600" cy="1038225"/>
          </a:xfrm>
        </p:spPr>
        <p:txBody>
          <a:bodyPr/>
          <a:lstStyle/>
          <a:p>
            <a:r>
              <a:rPr lang="en-US" dirty="0"/>
              <a:t>Loan data: Supervised</a:t>
            </a:r>
          </a:p>
        </p:txBody>
      </p:sp>
      <p:pic>
        <p:nvPicPr>
          <p:cNvPr id="446468" name="Picture 4"/>
          <p:cNvPicPr>
            <a:picLocks noChangeAspect="1" noChangeArrowheads="1"/>
          </p:cNvPicPr>
          <p:nvPr/>
        </p:nvPicPr>
        <p:blipFill>
          <a:blip r:embed="rId3">
            <a:lum bright="-18000" contrast="36000"/>
            <a:grayscl/>
          </a:blip>
          <a:srcRect/>
          <a:stretch>
            <a:fillRect/>
          </a:stretch>
        </p:blipFill>
        <p:spPr bwMode="auto">
          <a:xfrm>
            <a:off x="304800" y="1658938"/>
            <a:ext cx="8458200" cy="51990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1038225"/>
          </a:xfrm>
        </p:spPr>
        <p:txBody>
          <a:bodyPr/>
          <a:lstStyle/>
          <a:p>
            <a:r>
              <a:rPr lang="en-US" dirty="0"/>
              <a:t>Loan Data: Unsupervised</a:t>
            </a:r>
          </a:p>
        </p:txBody>
      </p:sp>
      <p:pic>
        <p:nvPicPr>
          <p:cNvPr id="448518" name="Picture 6"/>
          <p:cNvPicPr>
            <a:picLocks noChangeAspect="1" noChangeArrowheads="1"/>
          </p:cNvPicPr>
          <p:nvPr/>
        </p:nvPicPr>
        <p:blipFill>
          <a:blip r:embed="rId3">
            <a:lum bright="-18000" contrast="36000"/>
            <a:grayscl/>
          </a:blip>
          <a:srcRect/>
          <a:stretch>
            <a:fillRect/>
          </a:stretch>
        </p:blipFill>
        <p:spPr bwMode="auto">
          <a:xfrm>
            <a:off x="304800" y="1582738"/>
            <a:ext cx="8458200" cy="51990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7429500" y="1447800"/>
            <a:ext cx="1371600" cy="54102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6600" dirty="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 rot="-1077702">
            <a:off x="381000" y="2971800"/>
            <a:ext cx="8305800" cy="12954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Dependent Variable Not Known</a:t>
            </a:r>
          </a:p>
          <a:p>
            <a:pPr algn="ctr"/>
            <a:r>
              <a:rPr lang="en-US" sz="2800">
                <a:solidFill>
                  <a:srgbClr val="000066"/>
                </a:solidFill>
                <a:latin typeface="Comic Sans MS" pitchFamily="66" charset="0"/>
              </a:rPr>
              <a:t>Clustering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dirty="0"/>
              <a:t>What do we mean by learning?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4200"/>
            <a:ext cx="8229600" cy="5003800"/>
          </a:xfrm>
        </p:spPr>
        <p:txBody>
          <a:bodyPr/>
          <a:lstStyle/>
          <a:p>
            <a:r>
              <a:rPr lang="en-US" altLang="ja-JP" sz="2800" dirty="0">
                <a:solidFill>
                  <a:srgbClr val="FF0000"/>
                </a:solidFill>
                <a:ea typeface="MS PGothic" pitchFamily="34" charset="-128"/>
              </a:rPr>
              <a:t>Given</a:t>
            </a:r>
            <a:r>
              <a:rPr lang="en-US" altLang="ja-JP" sz="2800" dirty="0">
                <a:solidFill>
                  <a:srgbClr val="3333CC"/>
                </a:solidFill>
                <a:ea typeface="MS PGothic" pitchFamily="34" charset="-128"/>
              </a:rPr>
              <a:t> </a:t>
            </a:r>
          </a:p>
          <a:p>
            <a:pPr marL="669925" lvl="1" indent="-325438"/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a data set </a:t>
            </a:r>
            <a:r>
              <a:rPr lang="en-US" altLang="ja-JP" sz="2400" i="1" dirty="0">
                <a:solidFill>
                  <a:srgbClr val="FFCC00"/>
                </a:solidFill>
                <a:ea typeface="MS PGothic" pitchFamily="34" charset="-128"/>
              </a:rPr>
              <a:t>D</a:t>
            </a:r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, </a:t>
            </a:r>
          </a:p>
          <a:p>
            <a:pPr marL="669925" lvl="1" indent="-325438"/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a task </a:t>
            </a:r>
            <a:r>
              <a:rPr lang="en-US" altLang="ja-JP" sz="2400" i="1" dirty="0">
                <a:solidFill>
                  <a:srgbClr val="FFCC00"/>
                </a:solidFill>
                <a:ea typeface="MS PGothic" pitchFamily="34" charset="-128"/>
              </a:rPr>
              <a:t>T,</a:t>
            </a:r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 and </a:t>
            </a:r>
          </a:p>
          <a:p>
            <a:pPr marL="669925" lvl="1" indent="-325438"/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a performance measure </a:t>
            </a:r>
            <a:r>
              <a:rPr lang="en-US" altLang="ja-JP" sz="2400" i="1" dirty="0">
                <a:solidFill>
                  <a:srgbClr val="FFCC00"/>
                </a:solidFill>
                <a:ea typeface="MS PGothic" pitchFamily="34" charset="-128"/>
              </a:rPr>
              <a:t>M</a:t>
            </a:r>
            <a:r>
              <a:rPr lang="en-US" altLang="ja-JP" sz="2400" dirty="0">
                <a:solidFill>
                  <a:srgbClr val="FFCC00"/>
                </a:solidFill>
                <a:ea typeface="MS PGothic" pitchFamily="34" charset="-128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ja-JP" sz="2800" dirty="0">
                <a:ea typeface="MS PGothic" pitchFamily="34" charset="-128"/>
              </a:rPr>
              <a:t>	a computer system is said to </a:t>
            </a:r>
            <a:r>
              <a:rPr lang="en-US" altLang="ja-JP" sz="2800" b="0" dirty="0">
                <a:solidFill>
                  <a:srgbClr val="FF0000"/>
                </a:solidFill>
                <a:ea typeface="MS PGothic" pitchFamily="34" charset="-128"/>
              </a:rPr>
              <a:t>learn</a:t>
            </a:r>
            <a:r>
              <a:rPr lang="en-US" altLang="ja-JP" sz="2800" dirty="0">
                <a:ea typeface="MS PGothic" pitchFamily="34" charset="-128"/>
              </a:rPr>
              <a:t> from </a:t>
            </a:r>
            <a:r>
              <a:rPr lang="en-US" altLang="ja-JP" sz="2800" i="1" dirty="0">
                <a:ea typeface="MS PGothic" pitchFamily="34" charset="-128"/>
              </a:rPr>
              <a:t>D</a:t>
            </a:r>
            <a:r>
              <a:rPr lang="en-US" altLang="ja-JP" sz="2800" dirty="0">
                <a:ea typeface="MS PGothic" pitchFamily="34" charset="-128"/>
              </a:rPr>
              <a:t> to perform the task </a:t>
            </a:r>
            <a:r>
              <a:rPr lang="en-US" altLang="ja-JP" sz="2800" i="1" dirty="0">
                <a:ea typeface="MS PGothic" pitchFamily="34" charset="-128"/>
              </a:rPr>
              <a:t>T</a:t>
            </a:r>
            <a:r>
              <a:rPr lang="en-US" altLang="ja-JP" sz="2800" dirty="0">
                <a:ea typeface="MS PGothic" pitchFamily="34" charset="-128"/>
              </a:rPr>
              <a:t> if after learning the system’s performance on </a:t>
            </a:r>
            <a:r>
              <a:rPr lang="en-US" altLang="ja-JP" sz="2800" i="1" dirty="0">
                <a:ea typeface="MS PGothic" pitchFamily="34" charset="-128"/>
              </a:rPr>
              <a:t>T</a:t>
            </a:r>
            <a:r>
              <a:rPr lang="en-US" altLang="ja-JP" sz="2800" dirty="0">
                <a:ea typeface="MS PGothic" pitchFamily="34" charset="-128"/>
              </a:rPr>
              <a:t> improves as measured by </a:t>
            </a:r>
            <a:r>
              <a:rPr lang="en-US" altLang="ja-JP" sz="2800" i="1" dirty="0">
                <a:ea typeface="MS PGothic" pitchFamily="34" charset="-128"/>
              </a:rPr>
              <a:t>M</a:t>
            </a:r>
            <a:r>
              <a:rPr lang="en-US" altLang="ja-JP" sz="2800" dirty="0">
                <a:ea typeface="MS PGothic" pitchFamily="34" charset="-128"/>
              </a:rPr>
              <a:t>. </a:t>
            </a:r>
          </a:p>
          <a:p>
            <a:r>
              <a:rPr lang="en-US" altLang="ja-JP" sz="2800" dirty="0">
                <a:ea typeface="MS PGothic" pitchFamily="34" charset="-128"/>
              </a:rPr>
              <a:t>In other words, the learned model helps the system to perform </a:t>
            </a:r>
            <a:r>
              <a:rPr lang="en-US" altLang="ja-JP" sz="2800" i="1" dirty="0">
                <a:ea typeface="MS PGothic" pitchFamily="34" charset="-128"/>
              </a:rPr>
              <a:t>T</a:t>
            </a:r>
            <a:r>
              <a:rPr lang="en-US" altLang="ja-JP" sz="2800" dirty="0">
                <a:ea typeface="MS PGothic" pitchFamily="34" charset="-128"/>
              </a:rPr>
              <a:t> better as </a:t>
            </a:r>
            <a:r>
              <a:rPr lang="en-US" altLang="ja-JP" sz="2800" dirty="0">
                <a:solidFill>
                  <a:srgbClr val="FFCC00"/>
                </a:solidFill>
                <a:ea typeface="MS PGothic" pitchFamily="34" charset="-128"/>
              </a:rPr>
              <a:t>compared to no learning</a:t>
            </a:r>
            <a:r>
              <a:rPr lang="en-US" altLang="ja-JP" sz="2800" dirty="0">
                <a:ea typeface="MS PGothic" pitchFamily="34" charset="-128"/>
              </a:rPr>
              <a:t>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0563"/>
            <a:ext cx="8229600" cy="489743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Data</a:t>
            </a:r>
            <a:r>
              <a:rPr lang="en-US" sz="2800" dirty="0"/>
              <a:t>: Loan application data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Task</a:t>
            </a:r>
            <a:r>
              <a:rPr lang="en-US" sz="2800" dirty="0"/>
              <a:t>: Predict whether a loan should be approved or not.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Performance measure</a:t>
            </a:r>
            <a:r>
              <a:rPr lang="en-US" sz="2800" dirty="0"/>
              <a:t>: accuracy.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FFCC00"/>
                </a:solidFill>
              </a:rPr>
              <a:t>	No learning</a:t>
            </a:r>
            <a:r>
              <a:rPr lang="en-US" sz="2800" dirty="0"/>
              <a:t>: classify all future applications (validate data) to the majority class (i.e., </a:t>
            </a:r>
            <a:r>
              <a:rPr lang="en-US" sz="2800" dirty="0">
                <a:solidFill>
                  <a:srgbClr val="FFCC00"/>
                </a:solidFill>
              </a:rPr>
              <a:t>Yes</a:t>
            </a:r>
            <a:r>
              <a:rPr lang="en-US" sz="2800" dirty="0"/>
              <a:t>):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Accuracy = 9/15 = 60%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CC00"/>
                </a:solidFill>
              </a:rPr>
              <a:t>We can do better than 60% with learning</a:t>
            </a:r>
            <a:r>
              <a:rPr lang="en-US" sz="2800" dirty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 dirty="0"/>
              <a:t>Fundamental assumption of learning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52613"/>
            <a:ext cx="8229600" cy="5005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800" dirty="0">
                <a:solidFill>
                  <a:srgbClr val="FF0000"/>
                </a:solidFill>
                <a:ea typeface="MS PGothic" pitchFamily="34" charset="-128"/>
              </a:rPr>
              <a:t>Assumption: </a:t>
            </a:r>
            <a:r>
              <a:rPr lang="en-US" altLang="ja-JP" sz="2800" dirty="0">
                <a:ea typeface="MS PGothic" pitchFamily="34" charset="-128"/>
              </a:rPr>
              <a:t>The distribution of training examples is </a:t>
            </a:r>
            <a:r>
              <a:rPr lang="en-US" altLang="ja-JP" sz="2800" dirty="0">
                <a:solidFill>
                  <a:srgbClr val="FFCC00"/>
                </a:solidFill>
                <a:ea typeface="MS PGothic" pitchFamily="34" charset="-128"/>
              </a:rPr>
              <a:t>identical </a:t>
            </a:r>
            <a:r>
              <a:rPr lang="en-US" altLang="ja-JP" sz="2800" dirty="0">
                <a:ea typeface="MS PGothic" pitchFamily="34" charset="-128"/>
              </a:rPr>
              <a:t>to the distribution of test examples (including future unseen examples).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2800" dirty="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MS PGothic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MS PGothic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 sz="2800" dirty="0">
                <a:ea typeface="MS PGothic" pitchFamily="34" charset="-128"/>
              </a:rPr>
              <a:t>To achieve good accuracy on the test data, training examples must be sufficiently representative of the test data.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915400" cy="838200"/>
          </a:xfrm>
        </p:spPr>
        <p:txBody>
          <a:bodyPr/>
          <a:lstStyle/>
          <a:p>
            <a:r>
              <a:rPr lang="en-US" dirty="0"/>
              <a:t>Predictive Accuracy of Classifications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Test data analysis: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Error rate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Confusion matrix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Accuracy estimation method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Holdout Method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Random Sub-sampling method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K-fold Cross-validation method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Leave-one-out method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CC00"/>
                </a:solidFill>
              </a:rPr>
              <a:t>Bootstrap method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CC00"/>
                </a:solidFill>
              </a:rPr>
              <a:t>Bootstraping</a:t>
            </a:r>
            <a:r>
              <a:rPr lang="en-US" dirty="0">
                <a:solidFill>
                  <a:srgbClr val="FFCC00"/>
                </a:solidFill>
              </a:rPr>
              <a:t>, Bagging, and Boosting (improving the accuracy of classification results)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7772400" cy="1143000"/>
          </a:xfrm>
        </p:spPr>
        <p:txBody>
          <a:bodyPr/>
          <a:lstStyle/>
          <a:p>
            <a:r>
              <a:rPr lang="en-US" sz="4800" dirty="0">
                <a:solidFill>
                  <a:srgbClr val="FFCC00"/>
                </a:solidFill>
              </a:rPr>
              <a:t>Other Evaluation Criteria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Time to develop and use the learnt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Produces reliable results in case noise, missing values are present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Works on smaller as well as large datasets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Results of classification are explainable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Goodness of model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Model of correct size, compact, and high accuracy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069848"/>
          </a:xfrm>
          <a:noFill/>
          <a:ln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 dirty="0"/>
              <a:t>Classification Process (2): Use the Model in Prediction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785938"/>
            <a:ext cx="1889125" cy="1506537"/>
            <a:chOff x="2800" y="989"/>
            <a:chExt cx="1190" cy="949"/>
          </a:xfrm>
        </p:grpSpPr>
        <p:pic>
          <p:nvPicPr>
            <p:cNvPr id="1121284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1285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951163"/>
            <a:ext cx="1698625" cy="1506537"/>
            <a:chOff x="1359" y="1723"/>
            <a:chExt cx="1070" cy="949"/>
          </a:xfrm>
        </p:grpSpPr>
        <p:pic>
          <p:nvPicPr>
            <p:cNvPr id="1121287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1288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121289" name="Object 9"/>
          <p:cNvGraphicFramePr>
            <a:graphicFrameLocks/>
          </p:cNvGraphicFramePr>
          <p:nvPr/>
        </p:nvGraphicFramePr>
        <p:xfrm>
          <a:off x="457200" y="50165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165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1290" name="Line 10"/>
          <p:cNvSpPr>
            <a:spLocks noChangeShapeType="1"/>
          </p:cNvSpPr>
          <p:nvPr/>
        </p:nvSpPr>
        <p:spPr bwMode="auto">
          <a:xfrm flipH="1">
            <a:off x="427038" y="42878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291" name="Line 11"/>
          <p:cNvSpPr>
            <a:spLocks noChangeShapeType="1"/>
          </p:cNvSpPr>
          <p:nvPr/>
        </p:nvSpPr>
        <p:spPr bwMode="auto">
          <a:xfrm>
            <a:off x="3857625" y="42878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292" name="AutoShape 12"/>
          <p:cNvSpPr>
            <a:spLocks noChangeArrowheads="1"/>
          </p:cNvSpPr>
          <p:nvPr/>
        </p:nvSpPr>
        <p:spPr bwMode="auto">
          <a:xfrm>
            <a:off x="7793038" y="52165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293" name="Freeform 13"/>
          <p:cNvSpPr>
            <a:spLocks/>
          </p:cNvSpPr>
          <p:nvPr/>
        </p:nvSpPr>
        <p:spPr bwMode="auto">
          <a:xfrm>
            <a:off x="6523038" y="2389188"/>
            <a:ext cx="941387" cy="7667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00" y="0"/>
              </a:cxn>
              <a:cxn ang="0">
                <a:pos x="159" y="58"/>
              </a:cxn>
              <a:cxn ang="0">
                <a:pos x="515" y="306"/>
              </a:cxn>
              <a:cxn ang="0">
                <a:pos x="555" y="248"/>
              </a:cxn>
              <a:cxn ang="0">
                <a:pos x="592" y="448"/>
              </a:cxn>
              <a:cxn ang="0">
                <a:pos x="392" y="482"/>
              </a:cxn>
              <a:cxn ang="0">
                <a:pos x="433" y="424"/>
              </a:cxn>
              <a:cxn ang="0">
                <a:pos x="77" y="176"/>
              </a:cxn>
              <a:cxn ang="0">
                <a:pos x="37" y="234"/>
              </a:cxn>
              <a:cxn ang="0">
                <a:pos x="0" y="34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403600"/>
            <a:ext cx="1781175" cy="815975"/>
            <a:chOff x="4187" y="2008"/>
            <a:chExt cx="1122" cy="514"/>
          </a:xfrm>
        </p:grpSpPr>
        <p:pic>
          <p:nvPicPr>
            <p:cNvPr id="1121295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1296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1121297" name="Rectangle 17"/>
          <p:cNvSpPr>
            <a:spLocks noChangeArrowheads="1"/>
          </p:cNvSpPr>
          <p:nvPr/>
        </p:nvSpPr>
        <p:spPr bwMode="auto">
          <a:xfrm>
            <a:off x="6305550" y="44783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1121298" name="Line 18"/>
          <p:cNvSpPr>
            <a:spLocks noChangeShapeType="1"/>
          </p:cNvSpPr>
          <p:nvPr/>
        </p:nvSpPr>
        <p:spPr bwMode="auto">
          <a:xfrm flipH="1">
            <a:off x="6167438" y="41195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299" name="Line 19"/>
          <p:cNvSpPr>
            <a:spLocks noChangeShapeType="1"/>
          </p:cNvSpPr>
          <p:nvPr/>
        </p:nvSpPr>
        <p:spPr bwMode="auto">
          <a:xfrm>
            <a:off x="8448675" y="41195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300" name="Freeform 20"/>
          <p:cNvSpPr>
            <a:spLocks/>
          </p:cNvSpPr>
          <p:nvPr/>
        </p:nvSpPr>
        <p:spPr bwMode="auto">
          <a:xfrm>
            <a:off x="3360738" y="2247900"/>
            <a:ext cx="901700" cy="593725"/>
          </a:xfrm>
          <a:custGeom>
            <a:avLst/>
            <a:gdLst/>
            <a:ahLst/>
            <a:cxnLst>
              <a:cxn ang="0">
                <a:pos x="567" y="59"/>
              </a:cxn>
              <a:cxn ang="0">
                <a:pos x="503" y="220"/>
              </a:cxn>
              <a:cxn ang="0">
                <a:pos x="478" y="165"/>
              </a:cxn>
              <a:cxn ang="0">
                <a:pos x="138" y="318"/>
              </a:cxn>
              <a:cxn ang="0">
                <a:pos x="163" y="373"/>
              </a:cxn>
              <a:cxn ang="0">
                <a:pos x="0" y="314"/>
              </a:cxn>
              <a:cxn ang="0">
                <a:pos x="64" y="153"/>
              </a:cxn>
              <a:cxn ang="0">
                <a:pos x="89" y="208"/>
              </a:cxn>
              <a:cxn ang="0">
                <a:pos x="429" y="55"/>
              </a:cxn>
              <a:cxn ang="0">
                <a:pos x="404" y="0"/>
              </a:cxn>
              <a:cxn ang="0">
                <a:pos x="567" y="59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21301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9547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1302" name="Rectangle 22"/>
          <p:cNvSpPr>
            <a:spLocks noChangeArrowheads="1"/>
          </p:cNvSpPr>
          <p:nvPr/>
        </p:nvSpPr>
        <p:spPr bwMode="auto">
          <a:xfrm>
            <a:off x="6221413" y="51752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524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1143000"/>
          </a:xfrm>
        </p:spPr>
        <p:txBody>
          <a:bodyPr/>
          <a:lstStyle/>
          <a:p>
            <a:r>
              <a:rPr lang="en-US"/>
              <a:t>An example application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2170113"/>
            <a:ext cx="8316913" cy="461168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An emergency room in a hospital measures 17 variables (e.g., blood pressure, age, etc)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A decision is needed</a:t>
            </a:r>
            <a:r>
              <a:rPr lang="en-US" sz="2800"/>
              <a:t>: whether to put a new patient in an intensive-care unit or not.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Due to the high cost of ICU, those patients who may survive less than a month are given higher priority.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Problem</a:t>
            </a:r>
            <a:r>
              <a:rPr lang="en-US" sz="2800"/>
              <a:t>: to predict </a:t>
            </a:r>
            <a:r>
              <a:rPr lang="en-US" sz="2800">
                <a:solidFill>
                  <a:srgbClr val="FFCC00"/>
                </a:solidFill>
              </a:rPr>
              <a:t>high-risk patients</a:t>
            </a:r>
            <a:r>
              <a:rPr lang="en-US" sz="2800"/>
              <a:t> and discriminate them from </a:t>
            </a:r>
            <a:r>
              <a:rPr lang="en-US" sz="2800">
                <a:solidFill>
                  <a:srgbClr val="FFCC00"/>
                </a:solidFill>
              </a:rPr>
              <a:t>low-risk patients</a:t>
            </a:r>
            <a:r>
              <a:rPr lang="en-US" sz="2800"/>
              <a:t>. 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 rot="-1077702">
            <a:off x="381000" y="3352800"/>
            <a:ext cx="8305800" cy="1295400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Independent Variables: Blood pressure, age, …</a:t>
            </a:r>
          </a:p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Dependent Variables: risk class (high or low)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7772400" cy="1049055"/>
          </a:xfrm>
        </p:spPr>
        <p:txBody>
          <a:bodyPr/>
          <a:lstStyle/>
          <a:p>
            <a:r>
              <a:rPr lang="en-US"/>
              <a:t>Another application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193087" cy="5105400"/>
          </a:xfrm>
        </p:spPr>
        <p:txBody>
          <a:bodyPr/>
          <a:lstStyle/>
          <a:p>
            <a:r>
              <a:rPr lang="en-US" altLang="zh-CN" sz="2800">
                <a:ea typeface="SimSun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age 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Marital status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annual salary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outstanding debts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credit rating</a:t>
            </a:r>
          </a:p>
          <a:p>
            <a:pPr lvl="1"/>
            <a:r>
              <a:rPr lang="en-US" altLang="zh-CN" sz="2400">
                <a:ea typeface="SimSun" pitchFamily="2" charset="-122"/>
              </a:rPr>
              <a:t>etc. </a:t>
            </a:r>
          </a:p>
          <a:p>
            <a:r>
              <a:rPr lang="en-US" altLang="zh-CN" sz="2800">
                <a:solidFill>
                  <a:srgbClr val="FF0000"/>
                </a:solidFill>
                <a:ea typeface="SimSun" pitchFamily="2" charset="-122"/>
              </a:rPr>
              <a:t>Problem</a:t>
            </a:r>
            <a:r>
              <a:rPr lang="en-US" altLang="zh-CN" sz="2800">
                <a:ea typeface="SimSun" pitchFamily="2" charset="-122"/>
              </a:rPr>
              <a:t>: to decide whether an application should be approved, or not.</a:t>
            </a:r>
            <a:endParaRPr lang="en-US" sz="2800">
              <a:ea typeface="SimSun" pitchFamily="2" charset="-12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 rot="-1077702">
            <a:off x="351884" y="3358569"/>
            <a:ext cx="8766175" cy="1188929"/>
          </a:xfrm>
          <a:prstGeom prst="rect">
            <a:avLst/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Independent Variables: age, debts, credit rating …</a:t>
            </a:r>
          </a:p>
          <a:p>
            <a:pPr algn="ctr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Dependent Variables: Approved/Not Approved)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r>
              <a:rPr lang="en-US"/>
              <a:t>Machine learning and our focus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Humans learn from past experiences.</a:t>
            </a:r>
          </a:p>
          <a:p>
            <a:pPr>
              <a:lnSpc>
                <a:spcPct val="90000"/>
              </a:lnSpc>
            </a:pPr>
            <a:r>
              <a:rPr lang="en-US" sz="2800"/>
              <a:t>A computer does not have “experiences”.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CC00"/>
                </a:solidFill>
              </a:rPr>
              <a:t>A computer system learns from data,</a:t>
            </a:r>
            <a:r>
              <a:rPr lang="en-US" sz="2800">
                <a:solidFill>
                  <a:srgbClr val="3333CC"/>
                </a:solidFill>
              </a:rPr>
              <a:t> </a:t>
            </a:r>
            <a:r>
              <a:rPr lang="en-US" sz="2800"/>
              <a:t>which represent some “past experiences” of an application domain.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Our focus:</a:t>
            </a:r>
            <a:r>
              <a:rPr lang="en-US" sz="2800"/>
              <a:t> learn </a:t>
            </a:r>
            <a:r>
              <a:rPr lang="en-US" sz="2800" i="1">
                <a:solidFill>
                  <a:srgbClr val="FFCC00"/>
                </a:solidFill>
              </a:rPr>
              <a:t>a target function</a:t>
            </a:r>
            <a:r>
              <a:rPr lang="en-US" sz="2800"/>
              <a:t> that can be used to predict the values of a discrete class attribute, e.g., </a:t>
            </a:r>
            <a:r>
              <a:rPr lang="en-US" sz="2800">
                <a:solidFill>
                  <a:srgbClr val="FFCC00"/>
                </a:solidFill>
              </a:rPr>
              <a:t>approve</a:t>
            </a:r>
            <a:r>
              <a:rPr lang="en-US" sz="2800">
                <a:solidFill>
                  <a:srgbClr val="3333CC"/>
                </a:solidFill>
              </a:rPr>
              <a:t> </a:t>
            </a:r>
            <a:r>
              <a:rPr lang="en-US" sz="2800"/>
              <a:t>or</a:t>
            </a:r>
            <a:r>
              <a:rPr lang="en-US" sz="2800">
                <a:solidFill>
                  <a:srgbClr val="3333CC"/>
                </a:solidFill>
              </a:rPr>
              <a:t> </a:t>
            </a:r>
            <a:r>
              <a:rPr lang="en-US" sz="2800">
                <a:solidFill>
                  <a:srgbClr val="FFCC00"/>
                </a:solidFill>
              </a:rPr>
              <a:t>not-approved</a:t>
            </a:r>
            <a:r>
              <a:rPr lang="en-US" sz="2800"/>
              <a:t>, and </a:t>
            </a:r>
            <a:r>
              <a:rPr lang="en-US" sz="2800">
                <a:solidFill>
                  <a:srgbClr val="FFCC00"/>
                </a:solidFill>
              </a:rPr>
              <a:t>high-risk</a:t>
            </a:r>
            <a:r>
              <a:rPr lang="en-US" sz="2800">
                <a:solidFill>
                  <a:srgbClr val="3333CC"/>
                </a:solidFill>
              </a:rPr>
              <a:t> </a:t>
            </a:r>
            <a:r>
              <a:rPr lang="en-US" sz="2800"/>
              <a:t>or</a:t>
            </a:r>
            <a:r>
              <a:rPr lang="en-US" sz="2800">
                <a:solidFill>
                  <a:srgbClr val="3333CC"/>
                </a:solidFill>
              </a:rPr>
              <a:t> </a:t>
            </a:r>
            <a:r>
              <a:rPr lang="en-US" sz="2800">
                <a:solidFill>
                  <a:srgbClr val="FFCC00"/>
                </a:solidFill>
              </a:rPr>
              <a:t>low risk</a:t>
            </a:r>
            <a:r>
              <a:rPr lang="en-US" sz="2800"/>
              <a:t>. </a:t>
            </a:r>
          </a:p>
          <a:p>
            <a:pPr>
              <a:lnSpc>
                <a:spcPct val="90000"/>
              </a:lnSpc>
            </a:pPr>
            <a:r>
              <a:rPr lang="en-US" sz="2800"/>
              <a:t>The task is commonly called: 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>
                <a:solidFill>
                  <a:srgbClr val="FFCC00"/>
                </a:solidFill>
              </a:rPr>
              <a:t>Supervised learning, 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>
                <a:solidFill>
                  <a:srgbClr val="FFCC00"/>
                </a:solidFill>
              </a:rPr>
              <a:t>classification, or </a:t>
            </a:r>
          </a:p>
          <a:p>
            <a:pPr marL="669925" lvl="1" indent="-325438">
              <a:lnSpc>
                <a:spcPct val="90000"/>
              </a:lnSpc>
            </a:pPr>
            <a:r>
              <a:rPr lang="en-US" sz="2400">
                <a:solidFill>
                  <a:srgbClr val="FFCC00"/>
                </a:solidFill>
              </a:rPr>
              <a:t>inductive learning.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Toqir Ahmad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Mining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1939</Words>
  <Application>Microsoft Office PowerPoint</Application>
  <PresentationFormat>On-screen Show (4:3)</PresentationFormat>
  <Paragraphs>547</Paragraphs>
  <Slides>46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Urban</vt:lpstr>
      <vt:lpstr>Worksheet</vt:lpstr>
      <vt:lpstr>Visio</vt:lpstr>
      <vt:lpstr>Document</vt:lpstr>
      <vt:lpstr>Microsoft Visio Drawing</vt:lpstr>
      <vt:lpstr>Data Mining</vt:lpstr>
      <vt:lpstr>Classification vs. Prediction</vt:lpstr>
      <vt:lpstr>Classification—A Two-Step Process </vt:lpstr>
      <vt:lpstr>Classification Process (1): Model Construction</vt:lpstr>
      <vt:lpstr>Classification Process (2): Use the Model in Prediction</vt:lpstr>
      <vt:lpstr>Illustrating Classification Task</vt:lpstr>
      <vt:lpstr>An example application</vt:lpstr>
      <vt:lpstr>Another application</vt:lpstr>
      <vt:lpstr>Machine learning and our focus</vt:lpstr>
      <vt:lpstr>The data and the goal</vt:lpstr>
      <vt:lpstr>Classification Examples</vt:lpstr>
      <vt:lpstr>Classification Through Rules: Grading </vt:lpstr>
      <vt:lpstr>Classification: Letter Recognition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Defining Classes</vt:lpstr>
      <vt:lpstr>Defining data Types</vt:lpstr>
      <vt:lpstr>Height Example Data</vt:lpstr>
      <vt:lpstr>Classification Performance</vt:lpstr>
      <vt:lpstr>Confusion Matrix Example</vt:lpstr>
      <vt:lpstr>An example: data (loan application)</vt:lpstr>
      <vt:lpstr>Supervised vs. Unsupervised Learning</vt:lpstr>
      <vt:lpstr>Loan data: Supervised</vt:lpstr>
      <vt:lpstr>Loan Data: Unsupervised</vt:lpstr>
      <vt:lpstr>What do we mean by learning?</vt:lpstr>
      <vt:lpstr>An example</vt:lpstr>
      <vt:lpstr>Fundamental assumption of learning</vt:lpstr>
      <vt:lpstr>Predictive Accuracy of Classifications</vt:lpstr>
      <vt:lpstr>Other Evaluation Criteria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RANA</dc:creator>
  <cp:lastModifiedBy>RANA</cp:lastModifiedBy>
  <cp:revision>4</cp:revision>
  <dcterms:created xsi:type="dcterms:W3CDTF">2006-08-16T00:00:00Z</dcterms:created>
  <dcterms:modified xsi:type="dcterms:W3CDTF">2019-02-28T10:18:06Z</dcterms:modified>
</cp:coreProperties>
</file>