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700" r:id="rId2"/>
    <p:sldId id="992" r:id="rId3"/>
    <p:sldId id="813" r:id="rId4"/>
    <p:sldId id="1005" r:id="rId5"/>
    <p:sldId id="1006" r:id="rId6"/>
    <p:sldId id="1139" r:id="rId7"/>
    <p:sldId id="1007" r:id="rId8"/>
    <p:sldId id="1008" r:id="rId9"/>
    <p:sldId id="1088" r:id="rId10"/>
    <p:sldId id="1089" r:id="rId11"/>
    <p:sldId id="1091" r:id="rId12"/>
    <p:sldId id="1092" r:id="rId13"/>
    <p:sldId id="1017" r:id="rId14"/>
    <p:sldId id="1018" r:id="rId15"/>
    <p:sldId id="1093" r:id="rId16"/>
    <p:sldId id="1094" r:id="rId17"/>
    <p:sldId id="1095" r:id="rId18"/>
    <p:sldId id="1096" r:id="rId19"/>
    <p:sldId id="1023" r:id="rId20"/>
    <p:sldId id="1019" r:id="rId21"/>
    <p:sldId id="1020" r:id="rId22"/>
    <p:sldId id="1021" r:id="rId23"/>
    <p:sldId id="1022" r:id="rId24"/>
    <p:sldId id="1097" r:id="rId25"/>
    <p:sldId id="1098" r:id="rId26"/>
    <p:sldId id="1101" r:id="rId27"/>
    <p:sldId id="1099" r:id="rId28"/>
    <p:sldId id="1100" r:id="rId29"/>
    <p:sldId id="1102" r:id="rId30"/>
    <p:sldId id="1106" r:id="rId31"/>
    <p:sldId id="1103" r:id="rId32"/>
    <p:sldId id="1107" r:id="rId33"/>
    <p:sldId id="1108" r:id="rId34"/>
    <p:sldId id="1104" r:id="rId35"/>
    <p:sldId id="1109" r:id="rId36"/>
    <p:sldId id="1110" r:id="rId37"/>
    <p:sldId id="1105" r:id="rId38"/>
    <p:sldId id="1111" r:id="rId39"/>
    <p:sldId id="1112" r:id="rId40"/>
    <p:sldId id="1009" r:id="rId41"/>
    <p:sldId id="1010" r:id="rId42"/>
    <p:sldId id="1011" r:id="rId43"/>
    <p:sldId id="1041" r:id="rId44"/>
    <p:sldId id="1012" r:id="rId4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33"/>
    <a:srgbClr val="996633"/>
    <a:srgbClr val="FF9900"/>
    <a:srgbClr val="FFCC66"/>
    <a:srgbClr val="3333CC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2282" autoAdjust="0"/>
  </p:normalViewPr>
  <p:slideViewPr>
    <p:cSldViewPr>
      <p:cViewPr varScale="1">
        <p:scale>
          <a:sx n="65" d="100"/>
          <a:sy n="65" d="100"/>
        </p:scale>
        <p:origin x="13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0"/>
    </p:cViewPr>
  </p:sorterViewPr>
  <p:notesViewPr>
    <p:cSldViewPr>
      <p:cViewPr varScale="1">
        <p:scale>
          <a:sx n="105" d="100"/>
          <a:sy n="105" d="100"/>
        </p:scale>
        <p:origin x="-1440" y="-72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>
            <a:lvl1pPr defTabSz="930275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8C1DDF94-2DD8-41F7-BF7D-831D67ECC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1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300" smtClean="0"/>
            </a:lvl1pPr>
          </a:lstStyle>
          <a:p>
            <a:pPr>
              <a:defRPr/>
            </a:pPr>
            <a:fld id="{FFA0292E-7DF8-4B98-AAB4-1E5C0309E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48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128C9-D007-4F50-8064-2C1EF80E54B0}" type="slidenum">
              <a:rPr lang="en-US"/>
              <a:pPr/>
              <a:t>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165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7F4C1-76FA-48CC-A3FC-B95E9362462D}" type="slidenum">
              <a:rPr lang="en-US"/>
              <a:pPr/>
              <a:t>11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008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4C610-255B-4CC9-A360-2270C1CB63F5}" type="slidenum">
              <a:rPr lang="en-US"/>
              <a:pPr/>
              <a:t>13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3518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0CD57-5342-447B-A88C-EDD786F87197}" type="slidenum">
              <a:rPr lang="en-US"/>
              <a:pPr/>
              <a:t>14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50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6EE54-CA43-4AF7-B449-EE69B91211C7}" type="slidenum">
              <a:rPr lang="en-US"/>
              <a:pPr/>
              <a:t>19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6823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5E69A-A912-46E8-A4A5-B5B4E20E8847}" type="slidenum">
              <a:rPr lang="en-US"/>
              <a:pPr/>
              <a:t>20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170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1780D-A297-4E9A-96EB-D356EA24EEEE}" type="slidenum">
              <a:rPr lang="en-US"/>
              <a:pPr/>
              <a:t>21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6618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53842-9EBB-4110-A24B-7E86C3673B1A}" type="slidenum">
              <a:rPr lang="en-US"/>
              <a:pPr/>
              <a:t>22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731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7F07A-83AF-4741-8E43-3612E433CF1A}" type="slidenum">
              <a:rPr lang="en-US"/>
              <a:pPr/>
              <a:t>23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6388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E364-99F7-4855-8DA5-7FE727626968}" type="slidenum">
              <a:rPr lang="en-US"/>
              <a:pPr/>
              <a:t>25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1931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B5615-16D4-43B8-836E-DB139886AC29}" type="slidenum">
              <a:rPr lang="en-US"/>
              <a:pPr/>
              <a:t>26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707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90AA6-7B53-42F8-A71C-CA5BC383B54C}" type="slidenum">
              <a:rPr lang="en-US"/>
              <a:pPr/>
              <a:t>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58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C84B4-B7D5-4F4A-A7F2-13CC239C462C}" type="slidenum">
              <a:rPr lang="en-US"/>
              <a:pPr/>
              <a:t>27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0539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8B362-A527-46EE-8C81-0CF4CE080DAC}" type="slidenum">
              <a:rPr lang="en-US"/>
              <a:pPr/>
              <a:t>28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2754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71D4E-409A-401A-BEEC-6210DE4C9D03}" type="slidenum">
              <a:rPr lang="en-US"/>
              <a:pPr/>
              <a:t>29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675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4FEF1-4E87-44D9-857C-61678A4C4A2B}" type="slidenum">
              <a:rPr lang="en-US"/>
              <a:pPr/>
              <a:t>30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2241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91987-5D70-48E3-9B63-3596F8BEB7B6}" type="slidenum">
              <a:rPr lang="en-US"/>
              <a:pPr/>
              <a:t>31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6608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F05F0-A910-46DD-BA33-14AF562ABECA}" type="slidenum">
              <a:rPr lang="en-US"/>
              <a:pPr/>
              <a:t>32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3148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3406E-1361-4658-A809-31FC37C8019A}" type="slidenum">
              <a:rPr lang="en-US"/>
              <a:pPr/>
              <a:t>33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1198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A81F1-F123-492D-894A-D6C088AABDB6}" type="slidenum">
              <a:rPr lang="en-US"/>
              <a:pPr/>
              <a:t>34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6149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2F4CB-DC49-43CF-9418-FB4929E77372}" type="slidenum">
              <a:rPr lang="en-US"/>
              <a:pPr/>
              <a:t>35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0938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5C8EE-8D54-4C06-AFB7-5A9B6DAAA830}" type="slidenum">
              <a:rPr lang="en-US"/>
              <a:pPr/>
              <a:t>36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821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A09A5-3F76-4CD1-9D6C-45AAE91DE90F}" type="slidenum">
              <a:rPr lang="en-US"/>
              <a:pPr/>
              <a:t>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708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78213-7D74-460E-868A-08BED39D049C}" type="slidenum">
              <a:rPr lang="en-US"/>
              <a:pPr/>
              <a:t>37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4090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FC2A4-59DF-463F-88D6-9345FFE760F3}" type="slidenum">
              <a:rPr lang="en-US"/>
              <a:pPr/>
              <a:t>40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55902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2164E-328C-4CE2-858F-1C268A0C00BA}" type="slidenum">
              <a:rPr lang="en-US"/>
              <a:pPr/>
              <a:t>41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695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8A5AA-3CBE-4022-8DF0-067B13787E99}" type="slidenum">
              <a:rPr lang="en-US"/>
              <a:pPr/>
              <a:t>42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7898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8A125-151C-4F12-BECD-462C754D4FBC}" type="slidenum">
              <a:rPr lang="en-US"/>
              <a:pPr/>
              <a:t>43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1433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73A6A-844E-487E-BA74-7C6216645918}" type="slidenum">
              <a:rPr lang="en-US"/>
              <a:pPr/>
              <a:t>44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272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43D70-24CB-4D46-A12F-51A23FFB3244}" type="slidenum">
              <a:rPr lang="en-US"/>
              <a:pPr/>
              <a:t>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419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D7570-E44E-476A-8E6E-82B0E1404DF5}" type="slidenum">
              <a:rPr lang="en-US"/>
              <a:pPr/>
              <a:t>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60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99A0E-B76D-440D-B393-2A5EB0D22AA0}" type="slidenum">
              <a:rPr lang="en-US"/>
              <a:pPr/>
              <a:t>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25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80002-A3E2-4052-8E24-E5B8108385C7}" type="slidenum">
              <a:rPr lang="en-US"/>
              <a:pPr/>
              <a:t>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3049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9E1BA-A3A2-483B-8A03-FE5340FFAD5E}" type="slidenum">
              <a:rPr lang="en-US"/>
              <a:pPr/>
              <a:t>8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637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87B36-1C54-46CF-A64C-C55C2208661D}" type="slidenum">
              <a:rPr lang="en-US"/>
              <a:pPr/>
              <a:t>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498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243638"/>
            <a:ext cx="53340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7CF3D4-0B3D-4C39-9BF8-6E4FA248C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314E-C33E-4DF7-AF24-38751EB03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9ABAE-1512-41A2-92AD-01CC80448C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B925-6FE2-4688-92A6-F951F6A511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204D0-BD2E-43C8-B707-787B5BC02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9E41F-89D1-477C-A170-27E3465DA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7E3B-EFF0-49FE-9B53-A9BE0AAFC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B36B8-6C26-40A9-A469-4B8D05E93F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6015-B8A8-4AD6-A3E7-500FFB4E6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884D5-4B63-457F-A0F5-C1E7C4E56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3B0C4-BA2B-4622-AECB-0FEFB3611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C4EBD-2277-4A26-A718-ABEA33A2B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8261B-C03A-492F-AB2D-6FB65E1D0D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156A5-66B1-4B98-96BE-C9D6C639D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6A4A4-4ACD-464B-A290-D85DBD6FF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1FB7-157F-4236-AE2E-6DF64D766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smtClean="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+mj-lt"/>
              </a:defRPr>
            </a:lvl1pPr>
          </a:lstStyle>
          <a:p>
            <a:pPr>
              <a:defRPr/>
            </a:pPr>
            <a:fld id="{5E9BEC7C-399E-4741-B88B-E3458FBF7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  <p:sldLayoutId id="2147483675" r:id="rId12"/>
    <p:sldLayoutId id="2147483674" r:id="rId13"/>
    <p:sldLayoutId id="2147483673" r:id="rId14"/>
    <p:sldLayoutId id="2147483672" r:id="rId15"/>
    <p:sldLayoutId id="2147483671" r:id="rId16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038" y="1524000"/>
            <a:ext cx="7446962" cy="1941513"/>
          </a:xfrm>
        </p:spPr>
        <p:txBody>
          <a:bodyPr/>
          <a:lstStyle/>
          <a:p>
            <a:pPr eaLnBrk="1" hangingPunct="1"/>
            <a:r>
              <a:rPr lang="en-US" sz="5600" smtClean="0"/>
              <a:t>Supervised Learning:</a:t>
            </a:r>
            <a:br>
              <a:rPr lang="en-US" sz="5600" smtClean="0"/>
            </a:br>
            <a:r>
              <a:rPr lang="en-US" sz="5600" smtClean="0"/>
              <a:t>Classification-I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981450"/>
            <a:ext cx="7275512" cy="175260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1C2C6-6AA7-4E60-B528-951F44E334AF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find Feature to split?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229600" cy="2286000"/>
          </a:xfrm>
        </p:spPr>
        <p:txBody>
          <a:bodyPr/>
          <a:lstStyle/>
          <a:p>
            <a:pPr eaLnBrk="1" hangingPunct="1"/>
            <a:r>
              <a:rPr lang="en-US" smtClean="0"/>
              <a:t>Many methods are available but our focus will be on the following two:</a:t>
            </a:r>
          </a:p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Information Theory</a:t>
            </a:r>
          </a:p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Gini Index</a:t>
            </a:r>
            <a:r>
              <a:rPr lang="en-US" smtClean="0"/>
              <a:t> 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632416-6614-4EB4-A011-37581637907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smtClean="0"/>
              <a:t>Information</a:t>
            </a:r>
          </a:p>
        </p:txBody>
      </p:sp>
      <p:sp>
        <p:nvSpPr>
          <p:cNvPr id="1357827" name="Freeform 3"/>
          <p:cNvSpPr>
            <a:spLocks/>
          </p:cNvSpPr>
          <p:nvPr/>
        </p:nvSpPr>
        <p:spPr bwMode="auto">
          <a:xfrm>
            <a:off x="2971800" y="3048000"/>
            <a:ext cx="3733800" cy="1600200"/>
          </a:xfrm>
          <a:custGeom>
            <a:avLst/>
            <a:gdLst>
              <a:gd name="T0" fmla="*/ 0 w 2400"/>
              <a:gd name="T1" fmla="*/ 0 h 1008"/>
              <a:gd name="T2" fmla="*/ 1200 w 2400"/>
              <a:gd name="T3" fmla="*/ 1008 h 1008"/>
              <a:gd name="T4" fmla="*/ 2400 w 2400"/>
              <a:gd name="T5" fmla="*/ 0 h 1008"/>
              <a:gd name="T6" fmla="*/ 0 60000 65536"/>
              <a:gd name="T7" fmla="*/ 0 60000 65536"/>
              <a:gd name="T8" fmla="*/ 0 60000 65536"/>
              <a:gd name="T9" fmla="*/ 0 w 2400"/>
              <a:gd name="T10" fmla="*/ 0 h 1008"/>
              <a:gd name="T11" fmla="*/ 2400 w 240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0" h="1008">
                <a:moveTo>
                  <a:pt x="0" y="0"/>
                </a:moveTo>
                <a:cubicBezTo>
                  <a:pt x="400" y="504"/>
                  <a:pt x="800" y="1008"/>
                  <a:pt x="1200" y="1008"/>
                </a:cubicBezTo>
                <a:cubicBezTo>
                  <a:pt x="1600" y="1008"/>
                  <a:pt x="2200" y="208"/>
                  <a:pt x="2400" y="0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0" y="3048000"/>
            <a:ext cx="2209800" cy="1295400"/>
            <a:chOff x="2400" y="1920"/>
            <a:chExt cx="1392" cy="816"/>
          </a:xfrm>
        </p:grpSpPr>
        <p:sp>
          <p:nvSpPr>
            <p:cNvPr id="32815" name="Oval 5"/>
            <p:cNvSpPr>
              <a:spLocks noChangeArrowheads="1"/>
            </p:cNvSpPr>
            <p:nvPr/>
          </p:nvSpPr>
          <p:spPr bwMode="auto">
            <a:xfrm>
              <a:off x="33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16" name="Oval 6"/>
            <p:cNvSpPr>
              <a:spLocks noChangeArrowheads="1"/>
            </p:cNvSpPr>
            <p:nvPr/>
          </p:nvSpPr>
          <p:spPr bwMode="auto">
            <a:xfrm>
              <a:off x="3360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17" name="Oval 7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18" name="Oval 8"/>
            <p:cNvSpPr>
              <a:spLocks noChangeArrowheads="1"/>
            </p:cNvSpPr>
            <p:nvPr/>
          </p:nvSpPr>
          <p:spPr bwMode="auto">
            <a:xfrm>
              <a:off x="27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19" name="Oval 9"/>
            <p:cNvSpPr>
              <a:spLocks noChangeArrowheads="1"/>
            </p:cNvSpPr>
            <p:nvPr/>
          </p:nvSpPr>
          <p:spPr bwMode="auto">
            <a:xfrm>
              <a:off x="2928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0" name="Oval 10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1" name="Oval 11"/>
            <p:cNvSpPr>
              <a:spLocks noChangeArrowheads="1"/>
            </p:cNvSpPr>
            <p:nvPr/>
          </p:nvSpPr>
          <p:spPr bwMode="auto">
            <a:xfrm>
              <a:off x="3696" y="2160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2" name="Oval 12"/>
            <p:cNvSpPr>
              <a:spLocks noChangeArrowheads="1"/>
            </p:cNvSpPr>
            <p:nvPr/>
          </p:nvSpPr>
          <p:spPr bwMode="auto">
            <a:xfrm>
              <a:off x="2640" y="23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3" name="Oval 13"/>
            <p:cNvSpPr>
              <a:spLocks noChangeArrowheads="1"/>
            </p:cNvSpPr>
            <p:nvPr/>
          </p:nvSpPr>
          <p:spPr bwMode="auto">
            <a:xfrm>
              <a:off x="3456" y="2160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4" name="Oval 14"/>
            <p:cNvSpPr>
              <a:spLocks noChangeArrowheads="1"/>
            </p:cNvSpPr>
            <p:nvPr/>
          </p:nvSpPr>
          <p:spPr bwMode="auto">
            <a:xfrm>
              <a:off x="2448" y="2352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5" name="Oval 15"/>
            <p:cNvSpPr>
              <a:spLocks noChangeArrowheads="1"/>
            </p:cNvSpPr>
            <p:nvPr/>
          </p:nvSpPr>
          <p:spPr bwMode="auto">
            <a:xfrm>
              <a:off x="3216" y="2352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6" name="Oval 16"/>
            <p:cNvSpPr>
              <a:spLocks noChangeArrowheads="1"/>
            </p:cNvSpPr>
            <p:nvPr/>
          </p:nvSpPr>
          <p:spPr bwMode="auto">
            <a:xfrm>
              <a:off x="3216" y="2640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7" name="Oval 17"/>
            <p:cNvSpPr>
              <a:spLocks noChangeArrowheads="1"/>
            </p:cNvSpPr>
            <p:nvPr/>
          </p:nvSpPr>
          <p:spPr bwMode="auto">
            <a:xfrm>
              <a:off x="2736" y="2112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8" name="Oval 18"/>
            <p:cNvSpPr>
              <a:spLocks noChangeArrowheads="1"/>
            </p:cNvSpPr>
            <p:nvPr/>
          </p:nvSpPr>
          <p:spPr bwMode="auto">
            <a:xfrm>
              <a:off x="2976" y="201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29" name="Oval 19"/>
            <p:cNvSpPr>
              <a:spLocks noChangeArrowheads="1"/>
            </p:cNvSpPr>
            <p:nvPr/>
          </p:nvSpPr>
          <p:spPr bwMode="auto">
            <a:xfrm>
              <a:off x="2400" y="216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30" name="Oval 20"/>
            <p:cNvSpPr>
              <a:spLocks noChangeArrowheads="1"/>
            </p:cNvSpPr>
            <p:nvPr/>
          </p:nvSpPr>
          <p:spPr bwMode="auto">
            <a:xfrm>
              <a:off x="3168" y="216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31" name="Oval 21"/>
            <p:cNvSpPr>
              <a:spLocks noChangeArrowheads="1"/>
            </p:cNvSpPr>
            <p:nvPr/>
          </p:nvSpPr>
          <p:spPr bwMode="auto">
            <a:xfrm>
              <a:off x="3552" y="235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32" name="Oval 22"/>
            <p:cNvSpPr>
              <a:spLocks noChangeArrowheads="1"/>
            </p:cNvSpPr>
            <p:nvPr/>
          </p:nvSpPr>
          <p:spPr bwMode="auto">
            <a:xfrm>
              <a:off x="2976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86200" y="3048000"/>
            <a:ext cx="2133600" cy="1295400"/>
            <a:chOff x="3888" y="864"/>
            <a:chExt cx="1344" cy="816"/>
          </a:xfrm>
        </p:grpSpPr>
        <p:sp>
          <p:nvSpPr>
            <p:cNvPr id="32802" name="Oval 24"/>
            <p:cNvSpPr>
              <a:spLocks noChangeArrowheads="1"/>
            </p:cNvSpPr>
            <p:nvPr/>
          </p:nvSpPr>
          <p:spPr bwMode="auto">
            <a:xfrm>
              <a:off x="4800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3" name="Oval 25"/>
            <p:cNvSpPr>
              <a:spLocks noChangeArrowheads="1"/>
            </p:cNvSpPr>
            <p:nvPr/>
          </p:nvSpPr>
          <p:spPr bwMode="auto">
            <a:xfrm>
              <a:off x="4800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4" name="Oval 26"/>
            <p:cNvSpPr>
              <a:spLocks noChangeArrowheads="1"/>
            </p:cNvSpPr>
            <p:nvPr/>
          </p:nvSpPr>
          <p:spPr bwMode="auto">
            <a:xfrm>
              <a:off x="4368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5" name="Oval 27"/>
            <p:cNvSpPr>
              <a:spLocks noChangeArrowheads="1"/>
            </p:cNvSpPr>
            <p:nvPr/>
          </p:nvSpPr>
          <p:spPr bwMode="auto">
            <a:xfrm>
              <a:off x="417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6" name="Oval 28"/>
            <p:cNvSpPr>
              <a:spLocks noChangeArrowheads="1"/>
            </p:cNvSpPr>
            <p:nvPr/>
          </p:nvSpPr>
          <p:spPr bwMode="auto">
            <a:xfrm>
              <a:off x="4368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7" name="Oval 29"/>
            <p:cNvSpPr>
              <a:spLocks noChangeArrowheads="1"/>
            </p:cNvSpPr>
            <p:nvPr/>
          </p:nvSpPr>
          <p:spPr bwMode="auto">
            <a:xfrm>
              <a:off x="4032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8" name="Oval 30"/>
            <p:cNvSpPr>
              <a:spLocks noChangeArrowheads="1"/>
            </p:cNvSpPr>
            <p:nvPr/>
          </p:nvSpPr>
          <p:spPr bwMode="auto">
            <a:xfrm>
              <a:off x="5136" y="11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9" name="Oval 31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10" name="Oval 32"/>
            <p:cNvSpPr>
              <a:spLocks noChangeArrowheads="1"/>
            </p:cNvSpPr>
            <p:nvPr/>
          </p:nvSpPr>
          <p:spPr bwMode="auto">
            <a:xfrm>
              <a:off x="4896" y="11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11" name="Oval 33"/>
            <p:cNvSpPr>
              <a:spLocks noChangeArrowheads="1"/>
            </p:cNvSpPr>
            <p:nvPr/>
          </p:nvSpPr>
          <p:spPr bwMode="auto">
            <a:xfrm>
              <a:off x="3888" y="1296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12" name="Oval 34"/>
            <p:cNvSpPr>
              <a:spLocks noChangeArrowheads="1"/>
            </p:cNvSpPr>
            <p:nvPr/>
          </p:nvSpPr>
          <p:spPr bwMode="auto">
            <a:xfrm>
              <a:off x="4656" y="1296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13" name="Oval 35"/>
            <p:cNvSpPr>
              <a:spLocks noChangeArrowheads="1"/>
            </p:cNvSpPr>
            <p:nvPr/>
          </p:nvSpPr>
          <p:spPr bwMode="auto">
            <a:xfrm>
              <a:off x="4656" y="15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14" name="Oval 36"/>
            <p:cNvSpPr>
              <a:spLocks noChangeArrowheads="1"/>
            </p:cNvSpPr>
            <p:nvPr/>
          </p:nvSpPr>
          <p:spPr bwMode="auto">
            <a:xfrm>
              <a:off x="4176" y="1056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133600" y="4419600"/>
            <a:ext cx="1219200" cy="457200"/>
            <a:chOff x="1344" y="2784"/>
            <a:chExt cx="768" cy="288"/>
          </a:xfrm>
        </p:grpSpPr>
        <p:sp>
          <p:nvSpPr>
            <p:cNvPr id="32797" name="Oval 38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98" name="Oval 39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99" name="Oval 40"/>
            <p:cNvSpPr>
              <a:spLocks noChangeArrowheads="1"/>
            </p:cNvSpPr>
            <p:nvPr/>
          </p:nvSpPr>
          <p:spPr bwMode="auto">
            <a:xfrm>
              <a:off x="1776" y="297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0" name="Oval 41"/>
            <p:cNvSpPr>
              <a:spLocks noChangeArrowheads="1"/>
            </p:cNvSpPr>
            <p:nvPr/>
          </p:nvSpPr>
          <p:spPr bwMode="auto">
            <a:xfrm>
              <a:off x="2016" y="288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1" name="Oval 42"/>
            <p:cNvSpPr>
              <a:spLocks noChangeArrowheads="1"/>
            </p:cNvSpPr>
            <p:nvPr/>
          </p:nvSpPr>
          <p:spPr bwMode="auto">
            <a:xfrm>
              <a:off x="1488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114800" y="3048000"/>
            <a:ext cx="1371600" cy="1295400"/>
            <a:chOff x="3744" y="3024"/>
            <a:chExt cx="864" cy="816"/>
          </a:xfrm>
        </p:grpSpPr>
        <p:sp>
          <p:nvSpPr>
            <p:cNvPr id="32791" name="Oval 44"/>
            <p:cNvSpPr>
              <a:spLocks noChangeArrowheads="1"/>
            </p:cNvSpPr>
            <p:nvPr/>
          </p:nvSpPr>
          <p:spPr bwMode="auto">
            <a:xfrm>
              <a:off x="4512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92" name="Oval 45"/>
            <p:cNvSpPr>
              <a:spLocks noChangeArrowheads="1"/>
            </p:cNvSpPr>
            <p:nvPr/>
          </p:nvSpPr>
          <p:spPr bwMode="auto">
            <a:xfrm>
              <a:off x="4512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93" name="Oval 46"/>
            <p:cNvSpPr>
              <a:spLocks noChangeArrowheads="1"/>
            </p:cNvSpPr>
            <p:nvPr/>
          </p:nvSpPr>
          <p:spPr bwMode="auto">
            <a:xfrm>
              <a:off x="4080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94" name="Oval 47"/>
            <p:cNvSpPr>
              <a:spLocks noChangeArrowheads="1"/>
            </p:cNvSpPr>
            <p:nvPr/>
          </p:nvSpPr>
          <p:spPr bwMode="auto">
            <a:xfrm>
              <a:off x="3888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95" name="Oval 48"/>
            <p:cNvSpPr>
              <a:spLocks noChangeArrowheads="1"/>
            </p:cNvSpPr>
            <p:nvPr/>
          </p:nvSpPr>
          <p:spPr bwMode="auto">
            <a:xfrm>
              <a:off x="4080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96" name="Oval 49"/>
            <p:cNvSpPr>
              <a:spLocks noChangeArrowheads="1"/>
            </p:cNvSpPr>
            <p:nvPr/>
          </p:nvSpPr>
          <p:spPr bwMode="auto">
            <a:xfrm>
              <a:off x="374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019800" y="4343400"/>
            <a:ext cx="1752600" cy="609600"/>
            <a:chOff x="3792" y="2736"/>
            <a:chExt cx="1104" cy="384"/>
          </a:xfrm>
        </p:grpSpPr>
        <p:sp>
          <p:nvSpPr>
            <p:cNvPr id="32784" name="Oval 51"/>
            <p:cNvSpPr>
              <a:spLocks noChangeArrowheads="1"/>
            </p:cNvSpPr>
            <p:nvPr/>
          </p:nvSpPr>
          <p:spPr bwMode="auto">
            <a:xfrm>
              <a:off x="4272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85" name="Oval 52"/>
            <p:cNvSpPr>
              <a:spLocks noChangeArrowheads="1"/>
            </p:cNvSpPr>
            <p:nvPr/>
          </p:nvSpPr>
          <p:spPr bwMode="auto">
            <a:xfrm>
              <a:off x="4080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86" name="Oval 53"/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87" name="Oval 54"/>
            <p:cNvSpPr>
              <a:spLocks noChangeArrowheads="1"/>
            </p:cNvSpPr>
            <p:nvPr/>
          </p:nvSpPr>
          <p:spPr bwMode="auto">
            <a:xfrm>
              <a:off x="4464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88" name="Oval 55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89" name="Oval 56"/>
            <p:cNvSpPr>
              <a:spLocks noChangeArrowheads="1"/>
            </p:cNvSpPr>
            <p:nvPr/>
          </p:nvSpPr>
          <p:spPr bwMode="auto">
            <a:xfrm>
              <a:off x="46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90" name="Oval 57"/>
            <p:cNvSpPr>
              <a:spLocks noChangeArrowheads="1"/>
            </p:cNvSpPr>
            <p:nvPr/>
          </p:nvSpPr>
          <p:spPr bwMode="auto">
            <a:xfrm>
              <a:off x="39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57882" name="Text Box 58"/>
          <p:cNvSpPr txBox="1">
            <a:spLocks noChangeArrowheads="1"/>
          </p:cNvSpPr>
          <p:nvPr/>
        </p:nvSpPr>
        <p:spPr bwMode="auto">
          <a:xfrm>
            <a:off x="3581400" y="5486400"/>
            <a:ext cx="27003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No Uncertainty</a:t>
            </a:r>
          </a:p>
        </p:txBody>
      </p:sp>
      <p:sp>
        <p:nvSpPr>
          <p:cNvPr id="1357883" name="Text Box 59"/>
          <p:cNvSpPr txBox="1">
            <a:spLocks noChangeArrowheads="1"/>
          </p:cNvSpPr>
          <p:nvPr/>
        </p:nvSpPr>
        <p:spPr bwMode="auto">
          <a:xfrm>
            <a:off x="3276600" y="1828800"/>
            <a:ext cx="29956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High Uncertainty</a:t>
            </a:r>
          </a:p>
        </p:txBody>
      </p:sp>
      <p:sp>
        <p:nvSpPr>
          <p:cNvPr id="1357884" name="Line 60"/>
          <p:cNvSpPr>
            <a:spLocks noChangeShapeType="1"/>
          </p:cNvSpPr>
          <p:nvPr/>
        </p:nvSpPr>
        <p:spPr bwMode="auto">
          <a:xfrm>
            <a:off x="4800600" y="2362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7885" name="Line 61"/>
          <p:cNvSpPr>
            <a:spLocks noChangeShapeType="1"/>
          </p:cNvSpPr>
          <p:nvPr/>
        </p:nvSpPr>
        <p:spPr bwMode="auto">
          <a:xfrm flipH="1" flipV="1">
            <a:off x="3276600" y="49530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7886" name="Line 62"/>
          <p:cNvSpPr>
            <a:spLocks noChangeShapeType="1"/>
          </p:cNvSpPr>
          <p:nvPr/>
        </p:nvSpPr>
        <p:spPr bwMode="auto">
          <a:xfrm flipV="1">
            <a:off x="5562600" y="50292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827" grpId="0" animBg="1"/>
      <p:bldP spid="1357882" grpId="0" build="p" autoUpdateAnimBg="0"/>
      <p:bldP spid="1357883" grpId="0" build="p" autoUpdateAnimBg="0"/>
      <p:bldP spid="1357884" grpId="0" animBg="1"/>
      <p:bldP spid="1357885" grpId="0" animBg="1"/>
      <p:bldP spid="13578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1D8636-A95C-4287-BF7E-8EE1FE608B96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Valuable Information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information is more valuable:</a:t>
            </a:r>
          </a:p>
          <a:p>
            <a:pPr lvl="1" eaLnBrk="1" hangingPunct="1"/>
            <a:r>
              <a:rPr lang="en-US" smtClean="0"/>
              <a:t>Of high uncertain region, or </a:t>
            </a:r>
          </a:p>
          <a:p>
            <a:pPr lvl="1" eaLnBrk="1" hangingPunct="1"/>
            <a:r>
              <a:rPr lang="en-US" smtClean="0"/>
              <a:t>Of no uncertain region</a:t>
            </a:r>
          </a:p>
        </p:txBody>
      </p:sp>
      <p:sp>
        <p:nvSpPr>
          <p:cNvPr id="1359876" name="Rectangle 4"/>
          <p:cNvSpPr>
            <a:spLocks noChangeArrowheads="1"/>
          </p:cNvSpPr>
          <p:nvPr/>
        </p:nvSpPr>
        <p:spPr bwMode="auto">
          <a:xfrm rot="-801510">
            <a:off x="1905000" y="4038600"/>
            <a:ext cx="6477000" cy="990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/>
              <a:t>High Uncertain region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E07B0F-D347-4E86-96D7-3EC2C660C5B0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theory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382000" cy="4951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0000"/>
                </a:solidFill>
              </a:rPr>
              <a:t>Information theory</a:t>
            </a:r>
            <a:r>
              <a:rPr lang="en-US" sz="2800" smtClean="0"/>
              <a:t> provides a mathematical basis for measuring the information content.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To understand the notion of information, think about it as providing the answer to a question, for example, whether a coin will come up heads.</a:t>
            </a:r>
            <a:r>
              <a:rPr lang="en-US" sz="2600" smtClean="0"/>
              <a:t>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400" smtClean="0"/>
              <a:t>If one already has a good guess about the answer, then the actual answer is less informative.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400" smtClean="0"/>
              <a:t>If one already knows that the coin is rigged so that it will come with heads with probability 0.99, then a message (advanced information) about the actual outcome of a flip is worth less than it would be for a honest coin (50-50).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E25BB-9207-4ABC-A106-4736429E120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theory (cont …)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412875"/>
            <a:ext cx="7740650" cy="464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For a fair (honest) coin, you have no information, and you are willing to pay more (say in terms of $) for advanced information - less you know, the more valuable the information.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0000"/>
                </a:solidFill>
              </a:rPr>
              <a:t>Information theory</a:t>
            </a:r>
            <a:r>
              <a:rPr lang="en-US" sz="2800" smtClean="0"/>
              <a:t> uses this same intuition, but instead of measuring the value for information in dollars, it measures information contents in </a:t>
            </a:r>
            <a:r>
              <a:rPr lang="en-US" sz="2800" b="1" smtClean="0"/>
              <a:t>bits</a:t>
            </a:r>
            <a:r>
              <a:rPr lang="en-US" sz="280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One bit of information is enough to answer a yes/no question about which one has no idea, such as the flip of a fair coin</a:t>
            </a:r>
            <a:r>
              <a:rPr lang="en-US" sz="26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3F49C0-C327-4C98-9E21-541E2CD1BB43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Information: Basics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Information (Entropy) is: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E= - p</a:t>
            </a:r>
            <a:r>
              <a:rPr lang="en-US" sz="2600" i="1" baseline="-25000" smtClean="0">
                <a:latin typeface="Times New Roman" pitchFamily="18" charset="0"/>
              </a:rPr>
              <a:t>i</a:t>
            </a:r>
            <a:r>
              <a:rPr lang="en-US" sz="2600" i="1" smtClean="0">
                <a:latin typeface="Times New Roman" pitchFamily="18" charset="0"/>
              </a:rPr>
              <a:t> log p</a:t>
            </a:r>
            <a:r>
              <a:rPr lang="en-US" sz="2600" i="1" baseline="-25000" smtClean="0">
                <a:latin typeface="Times New Roman" pitchFamily="18" charset="0"/>
              </a:rPr>
              <a:t>i</a:t>
            </a:r>
            <a:r>
              <a:rPr lang="en-US" sz="2600" smtClean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where </a:t>
            </a:r>
            <a:r>
              <a:rPr lang="en-US" sz="2200" smtClean="0">
                <a:latin typeface="Times New Roman" pitchFamily="18" charset="0"/>
              </a:rPr>
              <a:t>p</a:t>
            </a:r>
            <a:r>
              <a:rPr lang="en-US" sz="2200" i="1" baseline="-25000" smtClean="0">
                <a:latin typeface="Times New Roman" pitchFamily="18" charset="0"/>
              </a:rPr>
              <a:t>i</a:t>
            </a:r>
            <a:r>
              <a:rPr lang="en-US" sz="2200" smtClean="0"/>
              <a:t> is the probability of an event </a:t>
            </a:r>
            <a:r>
              <a:rPr lang="en-US" sz="2200" i="1" smtClean="0">
                <a:latin typeface="Times New Roman" pitchFamily="18" charset="0"/>
              </a:rPr>
              <a:t>i</a:t>
            </a:r>
            <a:r>
              <a:rPr lang="en-US" sz="22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(</a:t>
            </a:r>
            <a:r>
              <a:rPr lang="en-US" sz="2200" i="1" smtClean="0">
                <a:latin typeface="Times New Roman" pitchFamily="18" charset="0"/>
              </a:rPr>
              <a:t>-p</a:t>
            </a:r>
            <a:r>
              <a:rPr lang="en-US" sz="2200" i="1" baseline="-25000" smtClean="0">
                <a:latin typeface="Times New Roman" pitchFamily="18" charset="0"/>
              </a:rPr>
              <a:t>i</a:t>
            </a:r>
            <a:r>
              <a:rPr lang="en-US" sz="2200" i="1" smtClean="0">
                <a:latin typeface="Times New Roman" pitchFamily="18" charset="0"/>
              </a:rPr>
              <a:t> log p</a:t>
            </a:r>
            <a:r>
              <a:rPr lang="en-US" sz="2200" i="1" baseline="-25000" smtClean="0">
                <a:latin typeface="Times New Roman" pitchFamily="18" charset="0"/>
              </a:rPr>
              <a:t>i </a:t>
            </a:r>
            <a:r>
              <a:rPr lang="en-US" sz="2200" i="1" smtClean="0">
                <a:latin typeface="Times New Roman" pitchFamily="18" charset="0"/>
              </a:rPr>
              <a:t>is always +ve</a:t>
            </a:r>
            <a:r>
              <a:rPr lang="en-US" sz="2200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For multiple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  <a:sym typeface="Symbol" pitchFamily="18" charset="2"/>
              </a:rPr>
              <a:t>E(I) = </a:t>
            </a:r>
            <a:r>
              <a:rPr lang="en-US" sz="2600" i="1" baseline="-2500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600" i="1" smtClean="0">
                <a:latin typeface="Times New Roman" pitchFamily="18" charset="0"/>
              </a:rPr>
              <a:t>-p</a:t>
            </a:r>
            <a:r>
              <a:rPr lang="en-US" sz="2600" i="1" baseline="-25000" smtClean="0">
                <a:latin typeface="Times New Roman" pitchFamily="18" charset="0"/>
              </a:rPr>
              <a:t>i</a:t>
            </a:r>
            <a:r>
              <a:rPr lang="en-US" sz="2600" i="1" smtClean="0">
                <a:latin typeface="Times New Roman" pitchFamily="18" charset="0"/>
              </a:rPr>
              <a:t> log p</a:t>
            </a:r>
            <a:r>
              <a:rPr lang="en-US" sz="2600" i="1" baseline="-25000" smtClean="0">
                <a:latin typeface="Times New Roman" pitchFamily="18" charset="0"/>
              </a:rPr>
              <a:t>i</a:t>
            </a:r>
            <a:endParaRPr lang="en-US" sz="26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Suppose you toss a fair coin, find the information (entropy) when the probability of head or tail is 0.5 each.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possible events: 2, </a:t>
            </a: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i</a:t>
            </a:r>
            <a:r>
              <a:rPr lang="en-US" sz="2600" i="1" smtClean="0">
                <a:latin typeface="Times New Roman" pitchFamily="18" charset="0"/>
              </a:rPr>
              <a:t>=0.5</a:t>
            </a:r>
            <a:endParaRPr lang="en-US" sz="2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E(I)= - 0.5log 0.5 - 0.5log 0.5 = 1.0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If the coin is biased i.e, chances of heads is 0.75 and of tail is 0.25, then</a:t>
            </a:r>
            <a:r>
              <a:rPr lang="en-US" sz="2600" i="1" smtClean="0">
                <a:latin typeface="Times New Roman" pitchFamily="18" charset="0"/>
              </a:rPr>
              <a:t> E(I)= - 0.75log 0.75 - 0.25log 0.25 &lt; 1.0</a:t>
            </a:r>
          </a:p>
          <a:p>
            <a:pPr eaLnBrk="1" hangingPunct="1">
              <a:lnSpc>
                <a:spcPct val="90000"/>
              </a:lnSpc>
            </a:pPr>
            <a:endParaRPr lang="en-US" sz="2600" i="1" baseline="-250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8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9E639E-453F-448B-99E6-6568CB34C686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Information: Basics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Suppose you have dice and you roll it, find the entropy if getting a ‘6’ if the probabilities of each event i.e, of getting 1 to 6 is equal.</a:t>
            </a:r>
            <a:endParaRPr lang="en-US" sz="2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possible events: 6, </a:t>
            </a: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i</a:t>
            </a:r>
            <a:r>
              <a:rPr lang="en-US" sz="2600" i="1" smtClean="0">
                <a:latin typeface="Times New Roman" pitchFamily="18" charset="0"/>
              </a:rPr>
              <a:t>=1/6</a:t>
            </a:r>
            <a:endParaRPr lang="en-US" sz="2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E(I)= 6(- 1/6)log (1/6)=</a:t>
            </a:r>
            <a:r>
              <a:rPr lang="en-US" sz="2600" b="1" i="1" smtClean="0">
                <a:solidFill>
                  <a:srgbClr val="3333CC"/>
                </a:solidFill>
                <a:latin typeface="Times New Roman" pitchFamily="18" charset="0"/>
              </a:rPr>
              <a:t>2.585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If the dice is biased i.e, chances of ‘6’ is 0.75 then what is the entropy: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(for 6)</a:t>
            </a:r>
            <a:r>
              <a:rPr lang="en-US" sz="2600" smtClean="0">
                <a:latin typeface="Times New Roman" pitchFamily="18" charset="0"/>
              </a:rPr>
              <a:t> =0.75,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(for all other)</a:t>
            </a:r>
            <a:r>
              <a:rPr lang="en-US" sz="2600" smtClean="0">
                <a:latin typeface="Times New Roman" pitchFamily="18" charset="0"/>
              </a:rPr>
              <a:t> = 0.25,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p </a:t>
            </a:r>
            <a:r>
              <a:rPr lang="en-US" sz="2600" i="1" baseline="-25000" smtClean="0">
                <a:latin typeface="Times New Roman" pitchFamily="18" charset="0"/>
              </a:rPr>
              <a:t>(any other number)</a:t>
            </a:r>
            <a:r>
              <a:rPr lang="en-US" sz="2600" smtClean="0">
                <a:latin typeface="Times New Roman" pitchFamily="18" charset="0"/>
              </a:rPr>
              <a:t> = 0.25/5 = 0.05 (equally divided among 1 to 5)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then</a:t>
            </a:r>
            <a:r>
              <a:rPr lang="en-US" sz="2600" i="1" smtClean="0">
                <a:latin typeface="Times New Roman" pitchFamily="18" charset="0"/>
              </a:rPr>
              <a:t>  E(I)= - 0.75log 0.75 – 5 (0.05)log (0.05) = </a:t>
            </a:r>
            <a:r>
              <a:rPr lang="en-US" sz="2600" b="1" i="1" smtClean="0">
                <a:solidFill>
                  <a:srgbClr val="3333CC"/>
                </a:solidFill>
                <a:latin typeface="Times New Roman" pitchFamily="18" charset="0"/>
              </a:rPr>
              <a:t>1.39</a:t>
            </a:r>
          </a:p>
          <a:p>
            <a:pPr eaLnBrk="1" hangingPunct="1">
              <a:lnSpc>
                <a:spcPct val="90000"/>
              </a:lnSpc>
            </a:pPr>
            <a:endParaRPr lang="en-US" sz="2600" i="1" baseline="-250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6557ED-53A4-4771-9BF5-C96D92B79928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Information: Basics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Suppose you have dice and you roll it, find the entropy if getting a ‘6’ if the probabilities of each event i.e, of getting 1 to 6 is equal.</a:t>
            </a:r>
            <a:endParaRPr lang="en-US" sz="2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possible events: 6, </a:t>
            </a: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i</a:t>
            </a:r>
            <a:r>
              <a:rPr lang="en-US" sz="2600" i="1" smtClean="0">
                <a:latin typeface="Times New Roman" pitchFamily="18" charset="0"/>
              </a:rPr>
              <a:t>=1/6</a:t>
            </a:r>
            <a:endParaRPr lang="en-US" sz="2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E(I)= 6(- 1/6)log (1/6)=</a:t>
            </a:r>
            <a:r>
              <a:rPr lang="en-US" sz="2600" b="1" i="1" smtClean="0">
                <a:solidFill>
                  <a:srgbClr val="3333CC"/>
                </a:solidFill>
                <a:latin typeface="Times New Roman" pitchFamily="18" charset="0"/>
              </a:rPr>
              <a:t>2.585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If the dice is biased i.e, chances of ‘6’ is 0.75 then what is the entropy: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(for 6)</a:t>
            </a:r>
            <a:r>
              <a:rPr lang="en-US" sz="2600" smtClean="0">
                <a:latin typeface="Times New Roman" pitchFamily="18" charset="0"/>
              </a:rPr>
              <a:t> =0.75,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(for all other)</a:t>
            </a:r>
            <a:r>
              <a:rPr lang="en-US" sz="2600" smtClean="0">
                <a:latin typeface="Times New Roman" pitchFamily="18" charset="0"/>
              </a:rPr>
              <a:t> = 0.25,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p </a:t>
            </a:r>
            <a:r>
              <a:rPr lang="en-US" sz="2600" i="1" baseline="-25000" smtClean="0">
                <a:latin typeface="Times New Roman" pitchFamily="18" charset="0"/>
              </a:rPr>
              <a:t>(any other number)</a:t>
            </a:r>
            <a:r>
              <a:rPr lang="en-US" sz="2600" smtClean="0">
                <a:latin typeface="Times New Roman" pitchFamily="18" charset="0"/>
              </a:rPr>
              <a:t> = 0.25/5 = 0.05 (equally divided among 1 to 5)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then</a:t>
            </a:r>
            <a:r>
              <a:rPr lang="en-US" sz="2600" i="1" smtClean="0">
                <a:latin typeface="Times New Roman" pitchFamily="18" charset="0"/>
              </a:rPr>
              <a:t>  E(I)= - 0.75log 0.75 – 5 (0.05)log (0.05) = </a:t>
            </a:r>
            <a:r>
              <a:rPr lang="en-US" sz="2600" b="1" i="1" smtClean="0">
                <a:solidFill>
                  <a:srgbClr val="3333CC"/>
                </a:solidFill>
                <a:latin typeface="Times New Roman" pitchFamily="18" charset="0"/>
              </a:rPr>
              <a:t>1.39</a:t>
            </a:r>
          </a:p>
          <a:p>
            <a:pPr eaLnBrk="1" hangingPunct="1">
              <a:lnSpc>
                <a:spcPct val="90000"/>
              </a:lnSpc>
            </a:pPr>
            <a:endParaRPr lang="en-US" sz="2600" i="1" baseline="-25000" smtClean="0">
              <a:latin typeface="Times New Roman" pitchFamily="18" charset="0"/>
            </a:endParaRP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 rot="-1599045">
            <a:off x="-15875" y="2298700"/>
            <a:ext cx="8951913" cy="1600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sz="2800" b="1">
                <a:solidFill>
                  <a:srgbClr val="3333CC"/>
                </a:solidFill>
              </a:rPr>
              <a:t>As the probability of an event increases uncertainty </a:t>
            </a:r>
          </a:p>
          <a:p>
            <a:pPr algn="ctr">
              <a:buFont typeface="Wingdings" pitchFamily="2" charset="2"/>
              <a:buNone/>
            </a:pPr>
            <a:r>
              <a:rPr lang="en-US" sz="2800" b="1">
                <a:solidFill>
                  <a:srgbClr val="3333CC"/>
                </a:solidFill>
              </a:rPr>
              <a:t>reduces so the entropy is also lower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A9E78E-BFB8-439E-B131-C9B7F2E699A0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Information: Basics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Suppose you have dice and you roll it, find the entropy if getting a ‘6’ if the probabilities of each event i.e, of getting 1 to 6 is equal.</a:t>
            </a:r>
            <a:endParaRPr lang="en-US" sz="2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possible events: 6, </a:t>
            </a: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i</a:t>
            </a:r>
            <a:r>
              <a:rPr lang="en-US" sz="2600" i="1" smtClean="0">
                <a:latin typeface="Times New Roman" pitchFamily="18" charset="0"/>
              </a:rPr>
              <a:t>=1/6</a:t>
            </a:r>
            <a:endParaRPr lang="en-US" sz="2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E(I)= 6(- 1/6)log (1/6)=</a:t>
            </a:r>
            <a:r>
              <a:rPr lang="en-US" sz="2600" b="1" i="1" smtClean="0">
                <a:solidFill>
                  <a:srgbClr val="3333CC"/>
                </a:solidFill>
                <a:latin typeface="Times New Roman" pitchFamily="18" charset="0"/>
              </a:rPr>
              <a:t>2.585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If the dice is biased i.e, chances of ‘6’ is 0.75 then what is the entropy: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(for 6)</a:t>
            </a:r>
            <a:r>
              <a:rPr lang="en-US" sz="2600" smtClean="0">
                <a:latin typeface="Times New Roman" pitchFamily="18" charset="0"/>
              </a:rPr>
              <a:t> =0.75,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p</a:t>
            </a:r>
            <a:r>
              <a:rPr lang="en-US" sz="2600" i="1" baseline="-25000" smtClean="0">
                <a:latin typeface="Times New Roman" pitchFamily="18" charset="0"/>
              </a:rPr>
              <a:t>(for all other)</a:t>
            </a:r>
            <a:r>
              <a:rPr lang="en-US" sz="2600" smtClean="0">
                <a:latin typeface="Times New Roman" pitchFamily="18" charset="0"/>
              </a:rPr>
              <a:t> = 0.25,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latin typeface="Times New Roman" pitchFamily="18" charset="0"/>
              </a:rPr>
              <a:t>p </a:t>
            </a:r>
            <a:r>
              <a:rPr lang="en-US" sz="2600" i="1" baseline="-25000" smtClean="0">
                <a:latin typeface="Times New Roman" pitchFamily="18" charset="0"/>
              </a:rPr>
              <a:t>(any other number)</a:t>
            </a:r>
            <a:r>
              <a:rPr lang="en-US" sz="2600" smtClean="0">
                <a:latin typeface="Times New Roman" pitchFamily="18" charset="0"/>
              </a:rPr>
              <a:t> = 0.25/5 = 0.05 (equally divided among 1 to 5)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then</a:t>
            </a:r>
            <a:r>
              <a:rPr lang="en-US" sz="2600" i="1" smtClean="0">
                <a:latin typeface="Times New Roman" pitchFamily="18" charset="0"/>
              </a:rPr>
              <a:t>  E(I)= - 0.75log 0.75 – 5 (0.05)log (0.05) = </a:t>
            </a:r>
            <a:r>
              <a:rPr lang="en-US" sz="2600" b="1" i="1" smtClean="0">
                <a:solidFill>
                  <a:srgbClr val="3333CC"/>
                </a:solidFill>
                <a:latin typeface="Times New Roman" pitchFamily="18" charset="0"/>
              </a:rPr>
              <a:t>1.39</a:t>
            </a:r>
          </a:p>
          <a:p>
            <a:pPr eaLnBrk="1" hangingPunct="1">
              <a:lnSpc>
                <a:spcPct val="90000"/>
              </a:lnSpc>
            </a:pPr>
            <a:endParaRPr lang="en-US" sz="2600" i="1" baseline="-25000" smtClean="0">
              <a:latin typeface="Times New Roman" pitchFamily="18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 rot="-1599045">
            <a:off x="49213" y="2282825"/>
            <a:ext cx="8951912" cy="189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sz="2800" b="1">
                <a:solidFill>
                  <a:srgbClr val="3333CC"/>
                </a:solidFill>
              </a:rPr>
              <a:t>So in making a decision tree </a:t>
            </a:r>
          </a:p>
          <a:p>
            <a:pPr algn="ctr">
              <a:buFont typeface="Wingdings" pitchFamily="2" charset="2"/>
              <a:buNone/>
            </a:pPr>
            <a:r>
              <a:rPr lang="en-US" sz="2800" b="1">
                <a:solidFill>
                  <a:srgbClr val="3333CC"/>
                </a:solidFill>
              </a:rPr>
              <a:t>choose a variable as the feature variable</a:t>
            </a:r>
          </a:p>
          <a:p>
            <a:pPr algn="ctr">
              <a:buFont typeface="Wingdings" pitchFamily="2" charset="2"/>
              <a:buNone/>
            </a:pPr>
            <a:r>
              <a:rPr lang="en-US" sz="2800" b="1">
                <a:solidFill>
                  <a:srgbClr val="3333CC"/>
                </a:solidFill>
              </a:rPr>
              <a:t>that </a:t>
            </a:r>
            <a:r>
              <a:rPr lang="en-US" sz="2800" b="1">
                <a:solidFill>
                  <a:srgbClr val="FF0000"/>
                </a:solidFill>
              </a:rPr>
              <a:t>reduces the uncertainty once its value is known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73A74A-52DB-46BF-8F3C-9B1E96BB4C19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DT: Entropy – A measuring Value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Entropy is a concept originated in thermodynamics but later found its way to information theory.</a:t>
            </a:r>
          </a:p>
          <a:p>
            <a:pPr eaLnBrk="1" hangingPunct="1"/>
            <a:r>
              <a:rPr lang="en-US" sz="2600" smtClean="0"/>
              <a:t>In decision tree construction process, definition of entropy as a measure of disorder suits well.</a:t>
            </a:r>
          </a:p>
          <a:p>
            <a:pPr eaLnBrk="1" hangingPunct="1"/>
            <a:r>
              <a:rPr lang="en-US" sz="2600" smtClean="0">
                <a:solidFill>
                  <a:srgbClr val="FF0000"/>
                </a:solidFill>
              </a:rPr>
              <a:t>If the class values of the data in a node is equally divided among possible values of the class value, we say entropy (disorder) is maximum.</a:t>
            </a:r>
          </a:p>
          <a:p>
            <a:pPr eaLnBrk="1" hangingPunct="1"/>
            <a:r>
              <a:rPr lang="en-US" sz="2600" smtClean="0">
                <a:solidFill>
                  <a:srgbClr val="3333CC"/>
                </a:solidFill>
              </a:rPr>
              <a:t>If the class values of the data in a node is same for all data, entropy (disorder) is minimum.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83038C-F971-4672-AD6E-1B0CB8B53906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56237"/>
          </a:xfrm>
          <a:solidFill>
            <a:schemeClr val="bg1"/>
          </a:solidFill>
        </p:spPr>
        <p:txBody>
          <a:bodyPr anchor="ctr"/>
          <a:lstStyle/>
          <a:p>
            <a:pPr eaLnBrk="1" hangingPunct="1"/>
            <a:r>
              <a:rPr lang="en-US" sz="6600" smtClean="0">
                <a:solidFill>
                  <a:schemeClr val="accent2"/>
                </a:solidFill>
              </a:rPr>
              <a:t>Decision tree induction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4AA1EB-1236-4705-AE2B-0333F5DFEF0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theory: Entropy measure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039100" cy="47180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600" smtClean="0"/>
              <a:t>The entropy formula,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altLang="ja-JP" sz="2600" smtClean="0">
                <a:ea typeface="ＭＳ Ｐゴシック" pitchFamily="34" charset="-128"/>
              </a:rPr>
              <a:t>Pr(</a:t>
            </a:r>
            <a:r>
              <a:rPr lang="en-US" altLang="ja-JP" sz="2600" i="1" smtClean="0">
                <a:ea typeface="ＭＳ Ｐゴシック" pitchFamily="34" charset="-128"/>
              </a:rPr>
              <a:t>c</a:t>
            </a:r>
            <a:r>
              <a:rPr lang="en-US" altLang="ja-JP" sz="2600" i="1" baseline="-25000" smtClean="0">
                <a:ea typeface="ＭＳ Ｐゴシック" pitchFamily="34" charset="-128"/>
              </a:rPr>
              <a:t>j</a:t>
            </a:r>
            <a:r>
              <a:rPr lang="en-US" altLang="ja-JP" sz="2600" smtClean="0">
                <a:ea typeface="ＭＳ Ｐゴシック" pitchFamily="34" charset="-128"/>
              </a:rPr>
              <a:t>) is the probability of class </a:t>
            </a:r>
            <a:r>
              <a:rPr lang="en-US" altLang="ja-JP" sz="2600" i="1" smtClean="0">
                <a:ea typeface="ＭＳ Ｐゴシック" pitchFamily="34" charset="-128"/>
              </a:rPr>
              <a:t>c</a:t>
            </a:r>
            <a:r>
              <a:rPr lang="en-US" altLang="ja-JP" sz="2600" i="1" baseline="-25000" smtClean="0">
                <a:ea typeface="ＭＳ Ｐゴシック" pitchFamily="34" charset="-128"/>
              </a:rPr>
              <a:t>j </a:t>
            </a:r>
            <a:r>
              <a:rPr lang="en-US" altLang="ja-JP" sz="2600" smtClean="0">
                <a:ea typeface="ＭＳ Ｐゴシック" pitchFamily="34" charset="-128"/>
              </a:rPr>
              <a:t>in data set </a:t>
            </a:r>
            <a:r>
              <a:rPr lang="en-US" altLang="ja-JP" sz="2600" i="1" smtClean="0">
                <a:ea typeface="ＭＳ Ｐゴシック" pitchFamily="34" charset="-128"/>
              </a:rPr>
              <a:t>D</a:t>
            </a:r>
            <a:r>
              <a:rPr lang="en-US" altLang="ja-JP" sz="2600" smtClean="0">
                <a:ea typeface="ＭＳ Ｐゴシック" pitchFamily="34" charset="-128"/>
              </a:rPr>
              <a:t> </a:t>
            </a:r>
            <a:endParaRPr lang="en-US" sz="2600" smtClean="0"/>
          </a:p>
          <a:p>
            <a:pPr eaLnBrk="1" hangingPunct="1"/>
            <a:r>
              <a:rPr lang="en-US" sz="2600" smtClean="0"/>
              <a:t>We use entropy as a </a:t>
            </a:r>
            <a:r>
              <a:rPr lang="en-US" sz="2600" smtClean="0">
                <a:solidFill>
                  <a:srgbClr val="3333CC"/>
                </a:solidFill>
              </a:rPr>
              <a:t>measure of impurity or disorder</a:t>
            </a:r>
            <a:r>
              <a:rPr lang="en-US" sz="2600" smtClean="0"/>
              <a:t> of data set </a:t>
            </a:r>
            <a:r>
              <a:rPr lang="en-US" sz="2600" i="1" smtClean="0"/>
              <a:t>D</a:t>
            </a:r>
            <a:r>
              <a:rPr lang="en-US" sz="2600" smtClean="0"/>
              <a:t>. (or, a measure of information in a tree)</a:t>
            </a:r>
          </a:p>
          <a:p>
            <a:pPr eaLnBrk="1" hangingPunct="1"/>
            <a:endParaRPr lang="en-US" sz="2600" smtClean="0"/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476375" y="1881188"/>
          <a:ext cx="514826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044700" imgH="914400" progId="Equation.3">
                  <p:embed/>
                </p:oleObj>
              </mc:Choice>
              <mc:Fallback>
                <p:oleObj name="Equation" r:id="rId4" imgW="20447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1188"/>
                        <a:ext cx="514826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4BEAB-E574-4CE4-8C1B-4D9D25D5F1E6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Entropy measure:</a:t>
            </a:r>
          </a:p>
        </p:txBody>
      </p:sp>
      <p:pic>
        <p:nvPicPr>
          <p:cNvPr id="4198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24000" contrast="30000"/>
            <a:grayscl/>
          </a:blip>
          <a:srcRect/>
          <a:stretch>
            <a:fillRect/>
          </a:stretch>
        </p:blipFill>
        <p:spPr>
          <a:xfrm>
            <a:off x="1371600" y="1828800"/>
            <a:ext cx="6781800" cy="3368675"/>
          </a:xfrm>
          <a:solidFill>
            <a:srgbClr val="FF9900"/>
          </a:solidFill>
        </p:spPr>
      </p:pic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52400" y="5654675"/>
            <a:ext cx="8915400" cy="8223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As the data become purer and purer, the entropy value becomes smaller and smaller. </a:t>
            </a:r>
            <a:r>
              <a:rPr lang="en-US" sz="2400">
                <a:solidFill>
                  <a:srgbClr val="3333CC"/>
                </a:solidFill>
              </a:rPr>
              <a:t>This is useful for classification</a:t>
            </a: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4114800" y="533400"/>
            <a:ext cx="4957763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600" i="1">
                <a:solidFill>
                  <a:srgbClr val="3333CC"/>
                </a:solidFill>
                <a:latin typeface="Times New Roman" pitchFamily="18" charset="0"/>
              </a:rPr>
              <a:t>E= - (p /s)log(p /s) - (n /s)log(n /s)</a:t>
            </a:r>
          </a:p>
          <a:p>
            <a:pPr>
              <a:buFont typeface="Wingdings" pitchFamily="2" charset="2"/>
              <a:buNone/>
            </a:pPr>
            <a:r>
              <a:rPr lang="en-US" sz="2000" i="1">
                <a:solidFill>
                  <a:srgbClr val="3333CC"/>
                </a:solidFill>
                <a:latin typeface="Times New Roman" pitchFamily="18" charset="0"/>
              </a:rPr>
              <a:t>p= all +ve examples, n= -ve, s=total examples</a:t>
            </a:r>
            <a:endParaRPr lang="en-US" sz="200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60ABD7-5F1D-48E5-88E7-98DEDE3BAAF2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77813"/>
            <a:ext cx="7751763" cy="1139825"/>
          </a:xfrm>
        </p:spPr>
        <p:txBody>
          <a:bodyPr/>
          <a:lstStyle/>
          <a:p>
            <a:pPr eaLnBrk="1" hangingPunct="1"/>
            <a:r>
              <a:rPr lang="en-US" smtClean="0"/>
              <a:t>Information gain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55000" cy="471805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Given a set of examples </a:t>
            </a:r>
            <a:r>
              <a:rPr lang="en-US" sz="2800" i="1" smtClean="0">
                <a:latin typeface="Times New Roman" pitchFamily="18" charset="0"/>
              </a:rPr>
              <a:t>D</a:t>
            </a:r>
            <a:r>
              <a:rPr lang="en-US" sz="2800" smtClean="0">
                <a:latin typeface="Times New Roman" pitchFamily="18" charset="0"/>
              </a:rPr>
              <a:t>, we first compute its entropy for the ‘c’ classes:</a:t>
            </a:r>
          </a:p>
          <a:p>
            <a:pPr eaLnBrk="1" hangingPunct="1"/>
            <a:endParaRPr lang="en-US" sz="2800" smtClean="0">
              <a:latin typeface="Times New Roman" pitchFamily="18" charset="0"/>
            </a:endParaRPr>
          </a:p>
          <a:p>
            <a:pPr eaLnBrk="1" hangingPunct="1"/>
            <a:endParaRPr lang="en-US" sz="2800" smtClean="0">
              <a:latin typeface="Times New Roman" pitchFamily="18" charset="0"/>
            </a:endParaRP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If we choose attribute </a:t>
            </a:r>
            <a:r>
              <a:rPr lang="en-US" sz="2800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80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en-US" sz="2800" smtClean="0">
                <a:solidFill>
                  <a:srgbClr val="3333CC"/>
                </a:solidFill>
                <a:latin typeface="Times New Roman" pitchFamily="18" charset="0"/>
              </a:rPr>
              <a:t>with </a:t>
            </a:r>
            <a:r>
              <a:rPr lang="en-US" sz="2800" i="1" smtClean="0">
                <a:solidFill>
                  <a:srgbClr val="3333CC"/>
                </a:solidFill>
                <a:latin typeface="Times New Roman" pitchFamily="18" charset="0"/>
              </a:rPr>
              <a:t>v</a:t>
            </a:r>
            <a:r>
              <a:rPr lang="en-US" sz="2800" smtClean="0">
                <a:solidFill>
                  <a:srgbClr val="3333CC"/>
                </a:solidFill>
                <a:latin typeface="Times New Roman" pitchFamily="18" charset="0"/>
              </a:rPr>
              <a:t> values</a:t>
            </a:r>
            <a:r>
              <a:rPr lang="en-US" sz="2800" smtClean="0">
                <a:latin typeface="Times New Roman" pitchFamily="18" charset="0"/>
              </a:rPr>
              <a:t>, the root of the current tree, this will partition </a:t>
            </a:r>
            <a:r>
              <a:rPr lang="en-US" sz="2800" i="1" smtClean="0">
                <a:latin typeface="Times New Roman" pitchFamily="18" charset="0"/>
              </a:rPr>
              <a:t>D</a:t>
            </a:r>
            <a:r>
              <a:rPr lang="en-US" sz="2800" smtClean="0">
                <a:latin typeface="Times New Roman" pitchFamily="18" charset="0"/>
              </a:rPr>
              <a:t> into </a:t>
            </a:r>
            <a:r>
              <a:rPr lang="en-US" sz="2800" i="1" smtClean="0">
                <a:solidFill>
                  <a:srgbClr val="3333CC"/>
                </a:solidFill>
                <a:latin typeface="Times New Roman" pitchFamily="18" charset="0"/>
              </a:rPr>
              <a:t>v</a:t>
            </a:r>
            <a:r>
              <a:rPr lang="en-US" sz="2800" smtClean="0">
                <a:latin typeface="Times New Roman" pitchFamily="18" charset="0"/>
              </a:rPr>
              <a:t> subsets </a:t>
            </a:r>
            <a:r>
              <a:rPr lang="en-US" altLang="ja-JP" sz="2800" i="1" smtClean="0">
                <a:latin typeface="Times New Roman" pitchFamily="18" charset="0"/>
                <a:ea typeface="ＭＳ Ｐゴシック" pitchFamily="34" charset="-128"/>
              </a:rPr>
              <a:t>D</a:t>
            </a:r>
            <a:r>
              <a:rPr lang="en-US" altLang="ja-JP" sz="2800" baseline="-25000" smtClean="0">
                <a:latin typeface="Times New Roman" pitchFamily="18" charset="0"/>
                <a:ea typeface="ＭＳ Ｐゴシック" pitchFamily="34" charset="-128"/>
              </a:rPr>
              <a:t>1</a:t>
            </a:r>
            <a:r>
              <a:rPr lang="en-US" altLang="ja-JP" sz="2800" i="1" smtClean="0">
                <a:latin typeface="Times New Roman" pitchFamily="18" charset="0"/>
                <a:ea typeface="ＭＳ Ｐゴシック" pitchFamily="34" charset="-128"/>
              </a:rPr>
              <a:t>, D</a:t>
            </a:r>
            <a:r>
              <a:rPr lang="en-US" altLang="ja-JP" sz="2800" baseline="-25000" smtClean="0">
                <a:latin typeface="Times New Roman" pitchFamily="18" charset="0"/>
                <a:ea typeface="ＭＳ Ｐゴシック" pitchFamily="34" charset="-128"/>
              </a:rPr>
              <a:t>2</a:t>
            </a:r>
            <a:r>
              <a:rPr lang="en-US" altLang="ja-JP" sz="2800" i="1" smtClean="0">
                <a:latin typeface="Times New Roman" pitchFamily="18" charset="0"/>
                <a:ea typeface="ＭＳ Ｐゴシック" pitchFamily="34" charset="-128"/>
              </a:rPr>
              <a:t> …, D</a:t>
            </a:r>
            <a:r>
              <a:rPr lang="en-US" altLang="ja-JP" sz="2800" baseline="-25000" smtClean="0">
                <a:latin typeface="Times New Roman" pitchFamily="18" charset="0"/>
                <a:ea typeface="ＭＳ Ｐゴシック" pitchFamily="34" charset="-128"/>
              </a:rPr>
              <a:t>v</a:t>
            </a:r>
            <a:r>
              <a:rPr lang="en-US" altLang="ja-JP" sz="2800" smtClean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sz="2800" smtClean="0">
                <a:latin typeface="Times New Roman" pitchFamily="18" charset="0"/>
              </a:rPr>
              <a:t>. The expected entropy if </a:t>
            </a:r>
            <a:r>
              <a:rPr lang="en-US" sz="2800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80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</a:rPr>
              <a:t>is used as the current root:</a:t>
            </a:r>
          </a:p>
          <a:p>
            <a:pPr eaLnBrk="1" hangingPunct="1"/>
            <a:endParaRPr lang="en-US" sz="2800" smtClean="0">
              <a:latin typeface="Times New Roman" pitchFamily="18" charset="0"/>
            </a:endParaRP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952750" y="5051425"/>
          <a:ext cx="53530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2184120" imgH="457200" progId="Equation.3">
                  <p:embed/>
                </p:oleObj>
              </mc:Choice>
              <mc:Fallback>
                <p:oleObj name="Equation" r:id="rId4" imgW="21841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051425"/>
                        <a:ext cx="535305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3124200" y="2281238"/>
          <a:ext cx="49530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2209680" imgH="444240" progId="Equation.3">
                  <p:embed/>
                </p:oleObj>
              </mc:Choice>
              <mc:Fallback>
                <p:oleObj name="Equation" r:id="rId6" imgW="22096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1238"/>
                        <a:ext cx="49530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E3475-DC20-4F3B-810C-6C6D8F85BA3D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333375"/>
            <a:ext cx="8229600" cy="1139825"/>
          </a:xfrm>
        </p:spPr>
        <p:txBody>
          <a:bodyPr/>
          <a:lstStyle/>
          <a:p>
            <a:pPr eaLnBrk="1" hangingPunct="1"/>
            <a:r>
              <a:rPr lang="en-US" smtClean="0"/>
              <a:t>Information gain (cont …)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43813" cy="4530725"/>
          </a:xfrm>
        </p:spPr>
        <p:txBody>
          <a:bodyPr/>
          <a:lstStyle/>
          <a:p>
            <a:pPr eaLnBrk="1" hangingPunct="1"/>
            <a:r>
              <a:rPr lang="en-US" sz="2600" smtClean="0">
                <a:solidFill>
                  <a:srgbClr val="FF0000"/>
                </a:solidFill>
              </a:rPr>
              <a:t>Information gained</a:t>
            </a:r>
            <a:r>
              <a:rPr lang="en-US" sz="2600" smtClean="0"/>
              <a:t> by selecting attribute </a:t>
            </a:r>
            <a:r>
              <a:rPr lang="en-US" sz="2600" i="1" smtClean="0">
                <a:solidFill>
                  <a:srgbClr val="FF0000"/>
                </a:solidFill>
              </a:rPr>
              <a:t>A</a:t>
            </a:r>
            <a:r>
              <a:rPr lang="en-US" sz="2600" i="1" baseline="-25000" smtClean="0">
                <a:solidFill>
                  <a:srgbClr val="FF0000"/>
                </a:solidFill>
              </a:rPr>
              <a:t>i </a:t>
            </a:r>
            <a:r>
              <a:rPr lang="en-US" sz="2600" smtClean="0">
                <a:solidFill>
                  <a:srgbClr val="3333CC"/>
                </a:solidFill>
              </a:rPr>
              <a:t>to branch or to partition the data is 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We choose the attribute with the highest gain to branch/split the current tree.</a:t>
            </a:r>
          </a:p>
          <a:p>
            <a:pPr eaLnBrk="1" hangingPunct="1"/>
            <a:r>
              <a:rPr lang="en-US" sz="2600" smtClean="0"/>
              <a:t>As the information gain increases for a variable, the uncertainty in decision making reduces. </a:t>
            </a: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223963" y="2600325"/>
          <a:ext cx="61928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2324100" imgH="228600" progId="Equation.3">
                  <p:embed/>
                </p:oleObj>
              </mc:Choice>
              <mc:Fallback>
                <p:oleObj name="Equation" r:id="rId4" imgW="2324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600325"/>
                        <a:ext cx="61928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DF7E05-47AB-49CC-ADC2-B3E1B0ADEA35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12788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aphicFrame>
        <p:nvGraphicFramePr>
          <p:cNvPr id="1365085" name="Group 93"/>
          <p:cNvGraphicFramePr>
            <a:graphicFrameLocks noGrp="1"/>
          </p:cNvGraphicFramePr>
          <p:nvPr>
            <p:ph type="tbl" idx="1"/>
          </p:nvPr>
        </p:nvGraphicFramePr>
        <p:xfrm>
          <a:off x="457200" y="838200"/>
          <a:ext cx="8229600" cy="55168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96DBD4-4D83-4DDE-BF5B-472DD38B71C2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Choosing the “Best” Feature</a:t>
            </a:r>
          </a:p>
        </p:txBody>
      </p:sp>
      <p:grpSp>
        <p:nvGrpSpPr>
          <p:cNvPr id="44037" name="Group 26"/>
          <p:cNvGrpSpPr>
            <a:grpSpLocks/>
          </p:cNvGrpSpPr>
          <p:nvPr/>
        </p:nvGrpSpPr>
        <p:grpSpPr bwMode="auto">
          <a:xfrm>
            <a:off x="5029200" y="3962400"/>
            <a:ext cx="3063875" cy="1771650"/>
            <a:chOff x="186" y="768"/>
            <a:chExt cx="1930" cy="1116"/>
          </a:xfrm>
        </p:grpSpPr>
        <p:sp>
          <p:nvSpPr>
            <p:cNvPr id="44074" name="Oval 6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Oval 7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Oval 9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77" name="AutoShape 10"/>
            <p:cNvCxnSpPr>
              <a:cxnSpLocks noChangeShapeType="1"/>
              <a:stCxn id="44074" idx="4"/>
              <a:endCxn id="44075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44078" name="AutoShape 12"/>
            <p:cNvCxnSpPr>
              <a:cxnSpLocks noChangeShapeType="1"/>
              <a:stCxn id="44074" idx="4"/>
              <a:endCxn id="44076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44079" name="Text Box 13"/>
            <p:cNvSpPr txBox="1">
              <a:spLocks noChangeArrowheads="1"/>
            </p:cNvSpPr>
            <p:nvPr/>
          </p:nvSpPr>
          <p:spPr bwMode="auto">
            <a:xfrm>
              <a:off x="1322" y="768"/>
              <a:ext cx="52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Gender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80" name="Text Box 14"/>
            <p:cNvSpPr txBox="1">
              <a:spLocks noChangeArrowheads="1"/>
            </p:cNvSpPr>
            <p:nvPr/>
          </p:nvSpPr>
          <p:spPr bwMode="auto">
            <a:xfrm>
              <a:off x="418" y="1104"/>
              <a:ext cx="21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1610" y="1104"/>
              <a:ext cx="19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4082" name="Text Box 18"/>
            <p:cNvSpPr txBox="1">
              <a:spLocks noChangeArrowheads="1"/>
            </p:cNvSpPr>
            <p:nvPr/>
          </p:nvSpPr>
          <p:spPr bwMode="auto">
            <a:xfrm>
              <a:off x="186" y="1672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83" name="Text Box 19"/>
            <p:cNvSpPr txBox="1">
              <a:spLocks noChangeArrowheads="1"/>
            </p:cNvSpPr>
            <p:nvPr/>
          </p:nvSpPr>
          <p:spPr bwMode="auto">
            <a:xfrm>
              <a:off x="1002" y="1664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84" name="Text Box 20"/>
            <p:cNvSpPr txBox="1">
              <a:spLocks noChangeArrowheads="1"/>
            </p:cNvSpPr>
            <p:nvPr/>
          </p:nvSpPr>
          <p:spPr bwMode="auto">
            <a:xfrm>
              <a:off x="1826" y="1664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grpSp>
        <p:nvGrpSpPr>
          <p:cNvPr id="44038" name="Group 28"/>
          <p:cNvGrpSpPr>
            <a:grpSpLocks/>
          </p:cNvGrpSpPr>
          <p:nvPr/>
        </p:nvGrpSpPr>
        <p:grpSpPr bwMode="auto">
          <a:xfrm>
            <a:off x="1219200" y="3962400"/>
            <a:ext cx="3063875" cy="1771650"/>
            <a:chOff x="186" y="768"/>
            <a:chExt cx="1930" cy="1116"/>
          </a:xfrm>
        </p:grpSpPr>
        <p:sp>
          <p:nvSpPr>
            <p:cNvPr id="44063" name="Oval 29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Oval 30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Oval 31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66" name="AutoShape 32"/>
            <p:cNvCxnSpPr>
              <a:cxnSpLocks noChangeShapeType="1"/>
              <a:stCxn id="44063" idx="4"/>
              <a:endCxn id="44064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44067" name="AutoShape 33"/>
            <p:cNvCxnSpPr>
              <a:cxnSpLocks noChangeShapeType="1"/>
              <a:stCxn id="44063" idx="4"/>
              <a:endCxn id="44065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44068" name="Text Box 34"/>
            <p:cNvSpPr txBox="1">
              <a:spLocks noChangeArrowheads="1"/>
            </p:cNvSpPr>
            <p:nvPr/>
          </p:nvSpPr>
          <p:spPr bwMode="auto">
            <a:xfrm>
              <a:off x="1322" y="768"/>
              <a:ext cx="675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Married 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69" name="Text Box 35"/>
            <p:cNvSpPr txBox="1">
              <a:spLocks noChangeArrowheads="1"/>
            </p:cNvSpPr>
            <p:nvPr/>
          </p:nvSpPr>
          <p:spPr bwMode="auto">
            <a:xfrm>
              <a:off x="418" y="1104"/>
              <a:ext cx="2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44070" name="Text Box 36"/>
            <p:cNvSpPr txBox="1">
              <a:spLocks noChangeArrowheads="1"/>
            </p:cNvSpPr>
            <p:nvPr/>
          </p:nvSpPr>
          <p:spPr bwMode="auto">
            <a:xfrm>
              <a:off x="1610" y="1104"/>
              <a:ext cx="25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4071" name="Text Box 37"/>
            <p:cNvSpPr txBox="1">
              <a:spLocks noChangeArrowheads="1"/>
            </p:cNvSpPr>
            <p:nvPr/>
          </p:nvSpPr>
          <p:spPr bwMode="auto">
            <a:xfrm>
              <a:off x="186" y="1672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72" name="Text Box 38"/>
            <p:cNvSpPr txBox="1">
              <a:spLocks noChangeArrowheads="1"/>
            </p:cNvSpPr>
            <p:nvPr/>
          </p:nvSpPr>
          <p:spPr bwMode="auto">
            <a:xfrm>
              <a:off x="1002" y="1664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73" name="Text Box 39"/>
            <p:cNvSpPr txBox="1">
              <a:spLocks noChangeArrowheads="1"/>
            </p:cNvSpPr>
            <p:nvPr/>
          </p:nvSpPr>
          <p:spPr bwMode="auto">
            <a:xfrm>
              <a:off x="1826" y="1664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grpSp>
        <p:nvGrpSpPr>
          <p:cNvPr id="44039" name="Group 40"/>
          <p:cNvGrpSpPr>
            <a:grpSpLocks/>
          </p:cNvGrpSpPr>
          <p:nvPr/>
        </p:nvGrpSpPr>
        <p:grpSpPr bwMode="auto">
          <a:xfrm>
            <a:off x="4953000" y="1219200"/>
            <a:ext cx="3135313" cy="1771650"/>
            <a:chOff x="186" y="768"/>
            <a:chExt cx="1975" cy="1116"/>
          </a:xfrm>
        </p:grpSpPr>
        <p:sp>
          <p:nvSpPr>
            <p:cNvPr id="44052" name="Oval 41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3" name="Oval 42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Oval 43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55" name="AutoShape 44"/>
            <p:cNvCxnSpPr>
              <a:cxnSpLocks noChangeShapeType="1"/>
              <a:stCxn id="44052" idx="4"/>
              <a:endCxn id="44053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44056" name="AutoShape 45"/>
            <p:cNvCxnSpPr>
              <a:cxnSpLocks noChangeShapeType="1"/>
              <a:stCxn id="44052" idx="4"/>
              <a:endCxn id="44054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44057" name="Text Box 46"/>
            <p:cNvSpPr txBox="1">
              <a:spLocks noChangeArrowheads="1"/>
            </p:cNvSpPr>
            <p:nvPr/>
          </p:nvSpPr>
          <p:spPr bwMode="auto">
            <a:xfrm>
              <a:off x="1322" y="768"/>
              <a:ext cx="83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Credit rating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58" name="Text Box 47"/>
            <p:cNvSpPr txBox="1">
              <a:spLocks noChangeArrowheads="1"/>
            </p:cNvSpPr>
            <p:nvPr/>
          </p:nvSpPr>
          <p:spPr bwMode="auto">
            <a:xfrm>
              <a:off x="418" y="1104"/>
              <a:ext cx="19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9" name="Text Box 48"/>
            <p:cNvSpPr txBox="1">
              <a:spLocks noChangeArrowheads="1"/>
            </p:cNvSpPr>
            <p:nvPr/>
          </p:nvSpPr>
          <p:spPr bwMode="auto">
            <a:xfrm>
              <a:off x="1610" y="1104"/>
              <a:ext cx="19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0" name="Text Box 49"/>
            <p:cNvSpPr txBox="1">
              <a:spLocks noChangeArrowheads="1"/>
            </p:cNvSpPr>
            <p:nvPr/>
          </p:nvSpPr>
          <p:spPr bwMode="auto">
            <a:xfrm>
              <a:off x="186" y="1672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61" name="Text Box 50"/>
            <p:cNvSpPr txBox="1">
              <a:spLocks noChangeArrowheads="1"/>
            </p:cNvSpPr>
            <p:nvPr/>
          </p:nvSpPr>
          <p:spPr bwMode="auto">
            <a:xfrm>
              <a:off x="1002" y="1664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62" name="Text Box 51"/>
            <p:cNvSpPr txBox="1">
              <a:spLocks noChangeArrowheads="1"/>
            </p:cNvSpPr>
            <p:nvPr/>
          </p:nvSpPr>
          <p:spPr bwMode="auto">
            <a:xfrm>
              <a:off x="1826" y="1664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grpSp>
        <p:nvGrpSpPr>
          <p:cNvPr id="44040" name="Group 52"/>
          <p:cNvGrpSpPr>
            <a:grpSpLocks/>
          </p:cNvGrpSpPr>
          <p:nvPr/>
        </p:nvGrpSpPr>
        <p:grpSpPr bwMode="auto">
          <a:xfrm>
            <a:off x="1143000" y="1143000"/>
            <a:ext cx="3100388" cy="1771650"/>
            <a:chOff x="186" y="768"/>
            <a:chExt cx="1953" cy="1116"/>
          </a:xfrm>
        </p:grpSpPr>
        <p:sp>
          <p:nvSpPr>
            <p:cNvPr id="44041" name="Oval 53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Oval 54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Oval 55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44" name="AutoShape 56"/>
            <p:cNvCxnSpPr>
              <a:cxnSpLocks noChangeShapeType="1"/>
              <a:stCxn id="44041" idx="4"/>
              <a:endCxn id="44042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44045" name="AutoShape 57"/>
            <p:cNvCxnSpPr>
              <a:cxnSpLocks noChangeShapeType="1"/>
              <a:stCxn id="44041" idx="4"/>
              <a:endCxn id="44043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44046" name="Text Box 58"/>
            <p:cNvSpPr txBox="1">
              <a:spLocks noChangeArrowheads="1"/>
            </p:cNvSpPr>
            <p:nvPr/>
          </p:nvSpPr>
          <p:spPr bwMode="auto">
            <a:xfrm>
              <a:off x="1322" y="768"/>
              <a:ext cx="81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47" name="Text Box 59"/>
            <p:cNvSpPr txBox="1">
              <a:spLocks noChangeArrowheads="1"/>
            </p:cNvSpPr>
            <p:nvPr/>
          </p:nvSpPr>
          <p:spPr bwMode="auto">
            <a:xfrm>
              <a:off x="418" y="1104"/>
              <a:ext cx="2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44048" name="Text Box 60"/>
            <p:cNvSpPr txBox="1">
              <a:spLocks noChangeArrowheads="1"/>
            </p:cNvSpPr>
            <p:nvPr/>
          </p:nvSpPr>
          <p:spPr bwMode="auto">
            <a:xfrm>
              <a:off x="1610" y="1104"/>
              <a:ext cx="25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4049" name="Text Box 61"/>
            <p:cNvSpPr txBox="1">
              <a:spLocks noChangeArrowheads="1"/>
            </p:cNvSpPr>
            <p:nvPr/>
          </p:nvSpPr>
          <p:spPr bwMode="auto">
            <a:xfrm>
              <a:off x="186" y="1672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50" name="Text Box 62"/>
            <p:cNvSpPr txBox="1">
              <a:spLocks noChangeArrowheads="1"/>
            </p:cNvSpPr>
            <p:nvPr/>
          </p:nvSpPr>
          <p:spPr bwMode="auto">
            <a:xfrm>
              <a:off x="1002" y="1664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4051" name="Text Box 63"/>
            <p:cNvSpPr txBox="1">
              <a:spLocks noChangeArrowheads="1"/>
            </p:cNvSpPr>
            <p:nvPr/>
          </p:nvSpPr>
          <p:spPr bwMode="auto">
            <a:xfrm>
              <a:off x="1826" y="1664"/>
              <a:ext cx="11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272629-0C32-4E1F-9E00-59821BDE5026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26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Choosing the “Best” Feature</a:t>
            </a:r>
          </a:p>
        </p:txBody>
      </p:sp>
      <p:grpSp>
        <p:nvGrpSpPr>
          <p:cNvPr id="45061" name="Group 3"/>
          <p:cNvGrpSpPr>
            <a:grpSpLocks/>
          </p:cNvGrpSpPr>
          <p:nvPr/>
        </p:nvGrpSpPr>
        <p:grpSpPr bwMode="auto">
          <a:xfrm>
            <a:off x="598488" y="671513"/>
            <a:ext cx="2903537" cy="1385887"/>
            <a:chOff x="178" y="768"/>
            <a:chExt cx="2067" cy="1194"/>
          </a:xfrm>
        </p:grpSpPr>
        <p:sp>
          <p:nvSpPr>
            <p:cNvPr id="45149" name="Oval 4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0" name="Oval 5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1" name="Oval 6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5152" name="AutoShape 7"/>
            <p:cNvCxnSpPr>
              <a:cxnSpLocks noChangeShapeType="1"/>
              <a:stCxn id="45149" idx="4"/>
              <a:endCxn id="45150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45153" name="AutoShape 8"/>
            <p:cNvCxnSpPr>
              <a:cxnSpLocks noChangeShapeType="1"/>
              <a:stCxn id="45149" idx="4"/>
              <a:endCxn id="45151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45154" name="Text Box 9"/>
            <p:cNvSpPr txBox="1">
              <a:spLocks noChangeArrowheads="1"/>
            </p:cNvSpPr>
            <p:nvPr/>
          </p:nvSpPr>
          <p:spPr bwMode="auto">
            <a:xfrm>
              <a:off x="1322" y="768"/>
              <a:ext cx="923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5155" name="Text Box 10"/>
            <p:cNvSpPr txBox="1">
              <a:spLocks noChangeArrowheads="1"/>
            </p:cNvSpPr>
            <p:nvPr/>
          </p:nvSpPr>
          <p:spPr bwMode="auto">
            <a:xfrm>
              <a:off x="418" y="1104"/>
              <a:ext cx="314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45156" name="Text Box 11"/>
            <p:cNvSpPr txBox="1">
              <a:spLocks noChangeArrowheads="1"/>
            </p:cNvSpPr>
            <p:nvPr/>
          </p:nvSpPr>
          <p:spPr bwMode="auto">
            <a:xfrm>
              <a:off x="1610" y="1104"/>
              <a:ext cx="28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5157" name="Text Box 12"/>
            <p:cNvSpPr txBox="1">
              <a:spLocks noChangeArrowheads="1"/>
            </p:cNvSpPr>
            <p:nvPr/>
          </p:nvSpPr>
          <p:spPr bwMode="auto">
            <a:xfrm>
              <a:off x="178" y="1672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5158" name="Text Box 13"/>
            <p:cNvSpPr txBox="1">
              <a:spLocks noChangeArrowheads="1"/>
            </p:cNvSpPr>
            <p:nvPr/>
          </p:nvSpPr>
          <p:spPr bwMode="auto">
            <a:xfrm>
              <a:off x="994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5159" name="Text Box 14"/>
            <p:cNvSpPr txBox="1">
              <a:spLocks noChangeArrowheads="1"/>
            </p:cNvSpPr>
            <p:nvPr/>
          </p:nvSpPr>
          <p:spPr bwMode="auto">
            <a:xfrm>
              <a:off x="1818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45062" name="Text Box 15"/>
          <p:cNvSpPr txBox="1">
            <a:spLocks noChangeArrowheads="1"/>
          </p:cNvSpPr>
          <p:nvPr/>
        </p:nvSpPr>
        <p:spPr bwMode="auto">
          <a:xfrm>
            <a:off x="381000" y="1787525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Find the overall entropy first:</a:t>
            </a:r>
          </a:p>
          <a:p>
            <a:r>
              <a:rPr lang="en-US" sz="2000"/>
              <a:t>Total samples: 10</a:t>
            </a:r>
          </a:p>
        </p:txBody>
      </p:sp>
      <p:graphicFrame>
        <p:nvGraphicFramePr>
          <p:cNvPr id="1372176" name="Group 16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7CB414-2CC5-4CC5-9193-5DD756B5732E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26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Choosing the “Best” Feature</a:t>
            </a:r>
          </a:p>
        </p:txBody>
      </p:sp>
      <p:grpSp>
        <p:nvGrpSpPr>
          <p:cNvPr id="46085" name="Group 39"/>
          <p:cNvGrpSpPr>
            <a:grpSpLocks/>
          </p:cNvGrpSpPr>
          <p:nvPr/>
        </p:nvGrpSpPr>
        <p:grpSpPr bwMode="auto">
          <a:xfrm>
            <a:off x="598488" y="671513"/>
            <a:ext cx="2903537" cy="1385887"/>
            <a:chOff x="178" y="768"/>
            <a:chExt cx="2067" cy="1194"/>
          </a:xfrm>
        </p:grpSpPr>
        <p:sp>
          <p:nvSpPr>
            <p:cNvPr id="46178" name="Oval 40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9" name="Oval 41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0" name="Oval 42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81" name="AutoShape 43"/>
            <p:cNvCxnSpPr>
              <a:cxnSpLocks noChangeShapeType="1"/>
              <a:stCxn id="46178" idx="4"/>
              <a:endCxn id="46179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46182" name="AutoShape 44"/>
            <p:cNvCxnSpPr>
              <a:cxnSpLocks noChangeShapeType="1"/>
              <a:stCxn id="46178" idx="4"/>
              <a:endCxn id="46180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46183" name="Text Box 45"/>
            <p:cNvSpPr txBox="1">
              <a:spLocks noChangeArrowheads="1"/>
            </p:cNvSpPr>
            <p:nvPr/>
          </p:nvSpPr>
          <p:spPr bwMode="auto">
            <a:xfrm>
              <a:off x="1322" y="768"/>
              <a:ext cx="923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6184" name="Text Box 46"/>
            <p:cNvSpPr txBox="1">
              <a:spLocks noChangeArrowheads="1"/>
            </p:cNvSpPr>
            <p:nvPr/>
          </p:nvSpPr>
          <p:spPr bwMode="auto">
            <a:xfrm>
              <a:off x="418" y="1104"/>
              <a:ext cx="314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46185" name="Text Box 47"/>
            <p:cNvSpPr txBox="1">
              <a:spLocks noChangeArrowheads="1"/>
            </p:cNvSpPr>
            <p:nvPr/>
          </p:nvSpPr>
          <p:spPr bwMode="auto">
            <a:xfrm>
              <a:off x="1610" y="1104"/>
              <a:ext cx="28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6186" name="Text Box 48"/>
            <p:cNvSpPr txBox="1">
              <a:spLocks noChangeArrowheads="1"/>
            </p:cNvSpPr>
            <p:nvPr/>
          </p:nvSpPr>
          <p:spPr bwMode="auto">
            <a:xfrm>
              <a:off x="178" y="1672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6187" name="Text Box 49"/>
            <p:cNvSpPr txBox="1">
              <a:spLocks noChangeArrowheads="1"/>
            </p:cNvSpPr>
            <p:nvPr/>
          </p:nvSpPr>
          <p:spPr bwMode="auto">
            <a:xfrm>
              <a:off x="994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6188" name="Text Box 50"/>
            <p:cNvSpPr txBox="1">
              <a:spLocks noChangeArrowheads="1"/>
            </p:cNvSpPr>
            <p:nvPr/>
          </p:nvSpPr>
          <p:spPr bwMode="auto">
            <a:xfrm>
              <a:off x="1818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46086" name="Text Box 51"/>
          <p:cNvSpPr txBox="1">
            <a:spLocks noChangeArrowheads="1"/>
          </p:cNvSpPr>
          <p:nvPr/>
        </p:nvSpPr>
        <p:spPr bwMode="auto">
          <a:xfrm>
            <a:off x="381000" y="1787525"/>
            <a:ext cx="82296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Find the overall entropy first:</a:t>
            </a:r>
          </a:p>
          <a:p>
            <a:r>
              <a:rPr lang="en-US" sz="2000"/>
              <a:t>Total samples: 10</a:t>
            </a:r>
          </a:p>
          <a:p>
            <a:r>
              <a:rPr lang="en-US" sz="2000"/>
              <a:t>Class A: 3, Class B: 3, Class C: 4</a:t>
            </a:r>
          </a:p>
          <a:p>
            <a:r>
              <a:rPr lang="en-US" sz="2000"/>
              <a:t>Entropy(D)= -(3/10)log(3/10)-(3/10)log(3/10)-(4/10)log(4/10) = 1.57</a:t>
            </a:r>
          </a:p>
          <a:p>
            <a:r>
              <a:rPr lang="en-US" sz="2000"/>
              <a:t>Own homes: has two </a:t>
            </a:r>
            <a:r>
              <a:rPr lang="en-US" sz="2000" i="1">
                <a:latin typeface="Times New Roman" pitchFamily="18" charset="0"/>
              </a:rPr>
              <a:t>v</a:t>
            </a:r>
            <a:r>
              <a:rPr lang="en-US" sz="2000"/>
              <a:t> values, Yes (5 instances) and No (5 instances), total 10, probability of each is 0.5</a:t>
            </a:r>
          </a:p>
          <a:p>
            <a:r>
              <a:rPr lang="en-US" sz="2000"/>
              <a:t>Find entropy(Dj) for each yes and no and the add the two weighted by their class probabilities</a:t>
            </a:r>
          </a:p>
          <a:p>
            <a:r>
              <a:rPr lang="en-US" sz="2000"/>
              <a:t>E(yes)= -(1/5)log(1/5) - (2/5)log(2/5) -(2/5)log(2/5) = 1.52</a:t>
            </a:r>
          </a:p>
          <a:p>
            <a:r>
              <a:rPr lang="en-US" sz="2000"/>
              <a:t>E(no)= -(2/5)log(2/5) - (1/5)log(1/5) -(2/5)log(2/5) = 1.52</a:t>
            </a:r>
          </a:p>
          <a:p>
            <a:r>
              <a:rPr lang="en-US" sz="2000"/>
              <a:t>E(Dj) = 0.5*E(yes)+0.5*E(no) = 1.52</a:t>
            </a:r>
          </a:p>
          <a:p>
            <a:r>
              <a:rPr lang="en-US" sz="2000"/>
              <a:t>Gain(D, Own House) = 1.57-1.52 = 0.05</a:t>
            </a:r>
          </a:p>
        </p:txBody>
      </p:sp>
      <p:graphicFrame>
        <p:nvGraphicFramePr>
          <p:cNvPr id="1368215" name="Group 151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6173" name="Rectangle 143"/>
          <p:cNvSpPr>
            <a:spLocks noChangeArrowheads="1"/>
          </p:cNvSpPr>
          <p:nvPr/>
        </p:nvSpPr>
        <p:spPr bwMode="auto">
          <a:xfrm>
            <a:off x="457200" y="2971800"/>
            <a:ext cx="8534400" cy="312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4" name="Line 144"/>
          <p:cNvSpPr>
            <a:spLocks noChangeShapeType="1"/>
          </p:cNvSpPr>
          <p:nvPr/>
        </p:nvSpPr>
        <p:spPr bwMode="auto">
          <a:xfrm flipH="1" flipV="1">
            <a:off x="4648200" y="2667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75" name="Line 145"/>
          <p:cNvSpPr>
            <a:spLocks noChangeShapeType="1"/>
          </p:cNvSpPr>
          <p:nvPr/>
        </p:nvSpPr>
        <p:spPr bwMode="auto">
          <a:xfrm flipH="1">
            <a:off x="4648200" y="2514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76" name="Line 146"/>
          <p:cNvSpPr>
            <a:spLocks noChangeShapeType="1"/>
          </p:cNvSpPr>
          <p:nvPr/>
        </p:nvSpPr>
        <p:spPr bwMode="auto">
          <a:xfrm flipH="1">
            <a:off x="4648200" y="15240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77" name="Line 147"/>
          <p:cNvSpPr>
            <a:spLocks noChangeShapeType="1"/>
          </p:cNvSpPr>
          <p:nvPr/>
        </p:nvSpPr>
        <p:spPr bwMode="auto">
          <a:xfrm flipH="1">
            <a:off x="4648200" y="10668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4F049F-EC24-48A0-9A56-D12938E357B4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26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Choosing the “Best” Feature</a:t>
            </a:r>
          </a:p>
        </p:txBody>
      </p:sp>
      <p:grpSp>
        <p:nvGrpSpPr>
          <p:cNvPr id="47109" name="Group 3"/>
          <p:cNvGrpSpPr>
            <a:grpSpLocks/>
          </p:cNvGrpSpPr>
          <p:nvPr/>
        </p:nvGrpSpPr>
        <p:grpSpPr bwMode="auto">
          <a:xfrm>
            <a:off x="598488" y="671513"/>
            <a:ext cx="2903537" cy="1385887"/>
            <a:chOff x="178" y="768"/>
            <a:chExt cx="2067" cy="1194"/>
          </a:xfrm>
        </p:grpSpPr>
        <p:sp>
          <p:nvSpPr>
            <p:cNvPr id="47202" name="Oval 4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3" name="Oval 5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4" name="Oval 6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205" name="AutoShape 7"/>
            <p:cNvCxnSpPr>
              <a:cxnSpLocks noChangeShapeType="1"/>
              <a:stCxn id="47202" idx="4"/>
              <a:endCxn id="47203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47206" name="AutoShape 8"/>
            <p:cNvCxnSpPr>
              <a:cxnSpLocks noChangeShapeType="1"/>
              <a:stCxn id="47202" idx="4"/>
              <a:endCxn id="47204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47207" name="Text Box 9"/>
            <p:cNvSpPr txBox="1">
              <a:spLocks noChangeArrowheads="1"/>
            </p:cNvSpPr>
            <p:nvPr/>
          </p:nvSpPr>
          <p:spPr bwMode="auto">
            <a:xfrm>
              <a:off x="1322" y="768"/>
              <a:ext cx="923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7208" name="Text Box 10"/>
            <p:cNvSpPr txBox="1">
              <a:spLocks noChangeArrowheads="1"/>
            </p:cNvSpPr>
            <p:nvPr/>
          </p:nvSpPr>
          <p:spPr bwMode="auto">
            <a:xfrm>
              <a:off x="418" y="1104"/>
              <a:ext cx="314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47209" name="Text Box 11"/>
            <p:cNvSpPr txBox="1">
              <a:spLocks noChangeArrowheads="1"/>
            </p:cNvSpPr>
            <p:nvPr/>
          </p:nvSpPr>
          <p:spPr bwMode="auto">
            <a:xfrm>
              <a:off x="1610" y="1104"/>
              <a:ext cx="28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7210" name="Text Box 12"/>
            <p:cNvSpPr txBox="1">
              <a:spLocks noChangeArrowheads="1"/>
            </p:cNvSpPr>
            <p:nvPr/>
          </p:nvSpPr>
          <p:spPr bwMode="auto">
            <a:xfrm>
              <a:off x="178" y="1672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7211" name="Text Box 13"/>
            <p:cNvSpPr txBox="1">
              <a:spLocks noChangeArrowheads="1"/>
            </p:cNvSpPr>
            <p:nvPr/>
          </p:nvSpPr>
          <p:spPr bwMode="auto">
            <a:xfrm>
              <a:off x="994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7212" name="Text Box 14"/>
            <p:cNvSpPr txBox="1">
              <a:spLocks noChangeArrowheads="1"/>
            </p:cNvSpPr>
            <p:nvPr/>
          </p:nvSpPr>
          <p:spPr bwMode="auto">
            <a:xfrm>
              <a:off x="1818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47110" name="Text Box 15"/>
          <p:cNvSpPr txBox="1">
            <a:spLocks noChangeArrowheads="1"/>
          </p:cNvSpPr>
          <p:nvPr/>
        </p:nvSpPr>
        <p:spPr bwMode="auto">
          <a:xfrm>
            <a:off x="381000" y="1787525"/>
            <a:ext cx="82296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Find the overall entropy first:</a:t>
            </a:r>
          </a:p>
          <a:p>
            <a:r>
              <a:rPr lang="en-US" sz="2000"/>
              <a:t>Total samples: 10</a:t>
            </a:r>
          </a:p>
          <a:p>
            <a:r>
              <a:rPr lang="en-US" sz="2000"/>
              <a:t>Class A: 3, Class B: 3, Class C: 4</a:t>
            </a:r>
          </a:p>
          <a:p>
            <a:r>
              <a:rPr lang="en-US" sz="2000"/>
              <a:t>Entropy(D)= -(3/10)log(3/10)-(3/10)log(3/10)-(4/10)log(4/10) = 1.57</a:t>
            </a:r>
          </a:p>
          <a:p>
            <a:r>
              <a:rPr lang="en-US" sz="2000"/>
              <a:t>Own homes: has two </a:t>
            </a:r>
            <a:r>
              <a:rPr lang="en-US" sz="2000" i="1">
                <a:latin typeface="Times New Roman" pitchFamily="18" charset="0"/>
              </a:rPr>
              <a:t>v</a:t>
            </a:r>
            <a:r>
              <a:rPr lang="en-US" sz="2000"/>
              <a:t> values, Yes (5 instances) and No (5 instances), total 10, probability of each is 0.5</a:t>
            </a:r>
          </a:p>
          <a:p>
            <a:r>
              <a:rPr lang="en-US" sz="2000"/>
              <a:t>Find entropy(Dj) for each yes and no and the add the two weighted by their class probabilities</a:t>
            </a:r>
          </a:p>
          <a:p>
            <a:r>
              <a:rPr lang="en-US" sz="2000"/>
              <a:t>E(yes)= -(1/5)log(1/5) - (2/5)log(2/5) -(2/5)log(2/5) = 1.52</a:t>
            </a:r>
          </a:p>
          <a:p>
            <a:r>
              <a:rPr lang="en-US" sz="2000"/>
              <a:t>E(no)= -(2/5)log(2/5) - (1/5)log(1/5) -(2/5)log(2/5) = 1.52</a:t>
            </a:r>
          </a:p>
          <a:p>
            <a:r>
              <a:rPr lang="en-US" sz="2000"/>
              <a:t>E(Dj) = 0.5*E(yes)+0.5*E(no) = 1.52</a:t>
            </a:r>
          </a:p>
          <a:p>
            <a:r>
              <a:rPr lang="en-US" sz="2000"/>
              <a:t>Gain(D, Own House) = 1.57-1.52 = 0.05</a:t>
            </a:r>
          </a:p>
        </p:txBody>
      </p:sp>
      <p:graphicFrame>
        <p:nvGraphicFramePr>
          <p:cNvPr id="1370128" name="Group 16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7197" name="Rectangle 102"/>
          <p:cNvSpPr>
            <a:spLocks noChangeArrowheads="1"/>
          </p:cNvSpPr>
          <p:nvPr/>
        </p:nvSpPr>
        <p:spPr bwMode="auto">
          <a:xfrm>
            <a:off x="457200" y="3276600"/>
            <a:ext cx="85344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98" name="Freeform 103"/>
          <p:cNvSpPr>
            <a:spLocks/>
          </p:cNvSpPr>
          <p:nvPr/>
        </p:nvSpPr>
        <p:spPr bwMode="auto">
          <a:xfrm>
            <a:off x="614363" y="2513013"/>
            <a:ext cx="1455737" cy="407987"/>
          </a:xfrm>
          <a:custGeom>
            <a:avLst/>
            <a:gdLst>
              <a:gd name="T0" fmla="*/ 189 w 917"/>
              <a:gd name="T1" fmla="*/ 25 h 257"/>
              <a:gd name="T2" fmla="*/ 141 w 917"/>
              <a:gd name="T3" fmla="*/ 41 h 257"/>
              <a:gd name="T4" fmla="*/ 101 w 917"/>
              <a:gd name="T5" fmla="*/ 49 h 257"/>
              <a:gd name="T6" fmla="*/ 53 w 917"/>
              <a:gd name="T7" fmla="*/ 65 h 257"/>
              <a:gd name="T8" fmla="*/ 53 w 917"/>
              <a:gd name="T9" fmla="*/ 209 h 257"/>
              <a:gd name="T10" fmla="*/ 101 w 917"/>
              <a:gd name="T11" fmla="*/ 241 h 257"/>
              <a:gd name="T12" fmla="*/ 149 w 917"/>
              <a:gd name="T13" fmla="*/ 257 h 257"/>
              <a:gd name="T14" fmla="*/ 837 w 917"/>
              <a:gd name="T15" fmla="*/ 249 h 257"/>
              <a:gd name="T16" fmla="*/ 917 w 917"/>
              <a:gd name="T17" fmla="*/ 185 h 257"/>
              <a:gd name="T18" fmla="*/ 909 w 917"/>
              <a:gd name="T19" fmla="*/ 105 h 257"/>
              <a:gd name="T20" fmla="*/ 733 w 917"/>
              <a:gd name="T21" fmla="*/ 9 h 257"/>
              <a:gd name="T22" fmla="*/ 325 w 917"/>
              <a:gd name="T23" fmla="*/ 1 h 257"/>
              <a:gd name="T24" fmla="*/ 197 w 917"/>
              <a:gd name="T25" fmla="*/ 9 h 257"/>
              <a:gd name="T26" fmla="*/ 181 w 917"/>
              <a:gd name="T27" fmla="*/ 33 h 257"/>
              <a:gd name="T28" fmla="*/ 189 w 917"/>
              <a:gd name="T29" fmla="*/ 25 h 25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17"/>
              <a:gd name="T46" fmla="*/ 0 h 257"/>
              <a:gd name="T47" fmla="*/ 917 w 917"/>
              <a:gd name="T48" fmla="*/ 257 h 25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17" h="257">
                <a:moveTo>
                  <a:pt x="189" y="25"/>
                </a:moveTo>
                <a:cubicBezTo>
                  <a:pt x="173" y="30"/>
                  <a:pt x="158" y="38"/>
                  <a:pt x="141" y="41"/>
                </a:cubicBezTo>
                <a:cubicBezTo>
                  <a:pt x="128" y="44"/>
                  <a:pt x="114" y="45"/>
                  <a:pt x="101" y="49"/>
                </a:cubicBezTo>
                <a:cubicBezTo>
                  <a:pt x="85" y="53"/>
                  <a:pt x="53" y="65"/>
                  <a:pt x="53" y="65"/>
                </a:cubicBezTo>
                <a:cubicBezTo>
                  <a:pt x="37" y="112"/>
                  <a:pt x="0" y="162"/>
                  <a:pt x="53" y="209"/>
                </a:cubicBezTo>
                <a:cubicBezTo>
                  <a:pt x="67" y="222"/>
                  <a:pt x="85" y="230"/>
                  <a:pt x="101" y="241"/>
                </a:cubicBezTo>
                <a:cubicBezTo>
                  <a:pt x="115" y="250"/>
                  <a:pt x="149" y="257"/>
                  <a:pt x="149" y="257"/>
                </a:cubicBezTo>
                <a:cubicBezTo>
                  <a:pt x="378" y="254"/>
                  <a:pt x="608" y="254"/>
                  <a:pt x="837" y="249"/>
                </a:cubicBezTo>
                <a:cubicBezTo>
                  <a:pt x="912" y="247"/>
                  <a:pt x="903" y="243"/>
                  <a:pt x="917" y="185"/>
                </a:cubicBezTo>
                <a:cubicBezTo>
                  <a:pt x="914" y="158"/>
                  <a:pt x="915" y="131"/>
                  <a:pt x="909" y="105"/>
                </a:cubicBezTo>
                <a:cubicBezTo>
                  <a:pt x="897" y="52"/>
                  <a:pt x="782" y="11"/>
                  <a:pt x="733" y="9"/>
                </a:cubicBezTo>
                <a:cubicBezTo>
                  <a:pt x="597" y="4"/>
                  <a:pt x="461" y="4"/>
                  <a:pt x="325" y="1"/>
                </a:cubicBezTo>
                <a:cubicBezTo>
                  <a:pt x="282" y="4"/>
                  <a:pt x="239" y="0"/>
                  <a:pt x="197" y="9"/>
                </a:cubicBezTo>
                <a:cubicBezTo>
                  <a:pt x="188" y="11"/>
                  <a:pt x="185" y="24"/>
                  <a:pt x="181" y="33"/>
                </a:cubicBezTo>
                <a:cubicBezTo>
                  <a:pt x="179" y="36"/>
                  <a:pt x="186" y="28"/>
                  <a:pt x="189" y="25"/>
                </a:cubicBez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99" name="Line 104"/>
          <p:cNvSpPr>
            <a:spLocks noChangeShapeType="1"/>
          </p:cNvSpPr>
          <p:nvPr/>
        </p:nvSpPr>
        <p:spPr bwMode="auto">
          <a:xfrm>
            <a:off x="1981200" y="2895600"/>
            <a:ext cx="381000" cy="762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200" name="Line 105"/>
          <p:cNvSpPr>
            <a:spLocks noChangeShapeType="1"/>
          </p:cNvSpPr>
          <p:nvPr/>
        </p:nvSpPr>
        <p:spPr bwMode="auto">
          <a:xfrm>
            <a:off x="3200400" y="2819400"/>
            <a:ext cx="1066800" cy="1524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201" name="Line 106"/>
          <p:cNvSpPr>
            <a:spLocks noChangeShapeType="1"/>
          </p:cNvSpPr>
          <p:nvPr/>
        </p:nvSpPr>
        <p:spPr bwMode="auto">
          <a:xfrm>
            <a:off x="4572000" y="2743200"/>
            <a:ext cx="1676400" cy="2286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A8676F-8950-4365-AFC3-99CA006A6A54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26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Choosing the “Best” Feature</a:t>
            </a:r>
          </a:p>
        </p:txBody>
      </p:sp>
      <p:grpSp>
        <p:nvGrpSpPr>
          <p:cNvPr id="48133" name="Group 3"/>
          <p:cNvGrpSpPr>
            <a:grpSpLocks/>
          </p:cNvGrpSpPr>
          <p:nvPr/>
        </p:nvGrpSpPr>
        <p:grpSpPr bwMode="auto">
          <a:xfrm>
            <a:off x="598488" y="671513"/>
            <a:ext cx="2903537" cy="1385887"/>
            <a:chOff x="178" y="768"/>
            <a:chExt cx="2067" cy="1194"/>
          </a:xfrm>
        </p:grpSpPr>
        <p:sp>
          <p:nvSpPr>
            <p:cNvPr id="48222" name="Oval 4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Oval 5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4" name="Oval 6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225" name="AutoShape 7"/>
            <p:cNvCxnSpPr>
              <a:cxnSpLocks noChangeShapeType="1"/>
              <a:stCxn id="48222" idx="4"/>
              <a:endCxn id="48223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48226" name="AutoShape 8"/>
            <p:cNvCxnSpPr>
              <a:cxnSpLocks noChangeShapeType="1"/>
              <a:stCxn id="48222" idx="4"/>
              <a:endCxn id="48224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48227" name="Text Box 9"/>
            <p:cNvSpPr txBox="1">
              <a:spLocks noChangeArrowheads="1"/>
            </p:cNvSpPr>
            <p:nvPr/>
          </p:nvSpPr>
          <p:spPr bwMode="auto">
            <a:xfrm>
              <a:off x="1322" y="768"/>
              <a:ext cx="923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8228" name="Text Box 10"/>
            <p:cNvSpPr txBox="1">
              <a:spLocks noChangeArrowheads="1"/>
            </p:cNvSpPr>
            <p:nvPr/>
          </p:nvSpPr>
          <p:spPr bwMode="auto">
            <a:xfrm>
              <a:off x="418" y="1104"/>
              <a:ext cx="314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48229" name="Text Box 11"/>
            <p:cNvSpPr txBox="1">
              <a:spLocks noChangeArrowheads="1"/>
            </p:cNvSpPr>
            <p:nvPr/>
          </p:nvSpPr>
          <p:spPr bwMode="auto">
            <a:xfrm>
              <a:off x="1610" y="1104"/>
              <a:ext cx="28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8230" name="Text Box 12"/>
            <p:cNvSpPr txBox="1">
              <a:spLocks noChangeArrowheads="1"/>
            </p:cNvSpPr>
            <p:nvPr/>
          </p:nvSpPr>
          <p:spPr bwMode="auto">
            <a:xfrm>
              <a:off x="178" y="1672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8231" name="Text Box 13"/>
            <p:cNvSpPr txBox="1">
              <a:spLocks noChangeArrowheads="1"/>
            </p:cNvSpPr>
            <p:nvPr/>
          </p:nvSpPr>
          <p:spPr bwMode="auto">
            <a:xfrm>
              <a:off x="994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8232" name="Text Box 14"/>
            <p:cNvSpPr txBox="1">
              <a:spLocks noChangeArrowheads="1"/>
            </p:cNvSpPr>
            <p:nvPr/>
          </p:nvSpPr>
          <p:spPr bwMode="auto">
            <a:xfrm>
              <a:off x="1818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48134" name="Text Box 15"/>
          <p:cNvSpPr txBox="1">
            <a:spLocks noChangeArrowheads="1"/>
          </p:cNvSpPr>
          <p:nvPr/>
        </p:nvSpPr>
        <p:spPr bwMode="auto">
          <a:xfrm>
            <a:off x="381000" y="1787525"/>
            <a:ext cx="82296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Find the overall entropy first:</a:t>
            </a:r>
          </a:p>
          <a:p>
            <a:r>
              <a:rPr lang="en-US" sz="2000"/>
              <a:t>Total samples: 10</a:t>
            </a:r>
          </a:p>
          <a:p>
            <a:r>
              <a:rPr lang="en-US" sz="2000"/>
              <a:t>Class A: 3, Class B: 3, Class C: 4</a:t>
            </a:r>
          </a:p>
          <a:p>
            <a:r>
              <a:rPr lang="en-US" sz="2000"/>
              <a:t>Entropy(D)= -(3/10)log(3/10)-(3/10)log(3/10)-(4/10)log(4/10) = 1.57</a:t>
            </a:r>
          </a:p>
          <a:p>
            <a:r>
              <a:rPr lang="en-US" sz="2000"/>
              <a:t>Own homes: has two </a:t>
            </a:r>
            <a:r>
              <a:rPr lang="en-US" sz="2000" i="1">
                <a:latin typeface="Times New Roman" pitchFamily="18" charset="0"/>
              </a:rPr>
              <a:t>v</a:t>
            </a:r>
            <a:r>
              <a:rPr lang="en-US" sz="2000"/>
              <a:t> values, Yes (5 instances) and No (5 instances), total samples 10, probability of each is 0.5</a:t>
            </a:r>
          </a:p>
          <a:p>
            <a:r>
              <a:rPr lang="en-US" sz="2000"/>
              <a:t>Find entropy(Dj) for each yes and no and the add the two weighted by their class probabilities</a:t>
            </a:r>
          </a:p>
          <a:p>
            <a:r>
              <a:rPr lang="en-US" sz="2000"/>
              <a:t>E(yes)= -(1/5)log(1/5) - (2/5)log(2/5) -(2/5)log(2/5) = 1.52</a:t>
            </a:r>
          </a:p>
          <a:p>
            <a:r>
              <a:rPr lang="en-US" sz="2000"/>
              <a:t>E(no)= -(2/5)log(2/5) - (1/5)log(1/5) -(2/5)log(2/5) = 1.52</a:t>
            </a:r>
          </a:p>
          <a:p>
            <a:r>
              <a:rPr lang="en-US" sz="2000"/>
              <a:t>E(Dj) = 0.5*E(yes)+0.5*E(no) = 1.52</a:t>
            </a:r>
          </a:p>
          <a:p>
            <a:r>
              <a:rPr lang="en-US" sz="2000"/>
              <a:t>Gain(D, Own House) = 1.57-1.52 = 0.05</a:t>
            </a:r>
          </a:p>
        </p:txBody>
      </p:sp>
      <p:graphicFrame>
        <p:nvGraphicFramePr>
          <p:cNvPr id="1376363" name="Group 107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8221" name="Rectangle 102"/>
          <p:cNvSpPr>
            <a:spLocks noChangeArrowheads="1"/>
          </p:cNvSpPr>
          <p:nvPr/>
        </p:nvSpPr>
        <p:spPr bwMode="auto">
          <a:xfrm>
            <a:off x="457200" y="3886200"/>
            <a:ext cx="8534400" cy="2209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A4263-1B43-47FA-8A9F-D69DA7C5CE1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196975"/>
            <a:ext cx="8002588" cy="50038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Decision tree learning is one of the most widely used techniques for classification. </a:t>
            </a:r>
          </a:p>
          <a:p>
            <a:pPr lvl="1" eaLnBrk="1" hangingPunct="1"/>
            <a:r>
              <a:rPr lang="en-US" altLang="ja-JP" smtClean="0">
                <a:ea typeface="ＭＳ Ｐゴシック" pitchFamily="34" charset="-128"/>
              </a:rPr>
              <a:t>Its classification accuracy is competitive with other methods, and </a:t>
            </a:r>
          </a:p>
          <a:p>
            <a:pPr lvl="1" eaLnBrk="1" hangingPunct="1"/>
            <a:r>
              <a:rPr lang="en-US" altLang="ja-JP" smtClean="0">
                <a:ea typeface="ＭＳ Ｐゴシック" pitchFamily="34" charset="-128"/>
              </a:rPr>
              <a:t>it is very efficient. </a:t>
            </a:r>
          </a:p>
          <a:p>
            <a:pPr eaLnBrk="1" hangingPunct="1"/>
            <a:r>
              <a:rPr lang="en-US" smtClean="0"/>
              <a:t>The classification model is a tree, called </a:t>
            </a:r>
            <a:r>
              <a:rPr lang="en-US" smtClean="0">
                <a:solidFill>
                  <a:srgbClr val="FF0000"/>
                </a:solidFill>
              </a:rPr>
              <a:t>decision tree</a:t>
            </a:r>
            <a:r>
              <a:rPr lang="en-US" smtClean="0"/>
              <a:t>. </a:t>
            </a:r>
          </a:p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C4.5</a:t>
            </a:r>
            <a:r>
              <a:rPr lang="en-US" smtClean="0"/>
              <a:t> by Ross Quinlan is perhaps the best known system. It can be downloaded from the Web.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93D72-5257-4662-8ADB-364C5849C4C2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26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Choosing the “Best” Feature</a:t>
            </a: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598488" y="671513"/>
            <a:ext cx="2903537" cy="1385887"/>
            <a:chOff x="178" y="768"/>
            <a:chExt cx="2067" cy="1194"/>
          </a:xfrm>
        </p:grpSpPr>
        <p:sp>
          <p:nvSpPr>
            <p:cNvPr id="49251" name="Oval 4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2" name="Oval 5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3" name="Oval 6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254" name="AutoShape 7"/>
            <p:cNvCxnSpPr>
              <a:cxnSpLocks noChangeShapeType="1"/>
              <a:stCxn id="49251" idx="4"/>
              <a:endCxn id="49252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49255" name="AutoShape 8"/>
            <p:cNvCxnSpPr>
              <a:cxnSpLocks noChangeShapeType="1"/>
              <a:stCxn id="49251" idx="4"/>
              <a:endCxn id="49253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49256" name="Text Box 9"/>
            <p:cNvSpPr txBox="1">
              <a:spLocks noChangeArrowheads="1"/>
            </p:cNvSpPr>
            <p:nvPr/>
          </p:nvSpPr>
          <p:spPr bwMode="auto">
            <a:xfrm>
              <a:off x="1322" y="768"/>
              <a:ext cx="923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9257" name="Text Box 10"/>
            <p:cNvSpPr txBox="1">
              <a:spLocks noChangeArrowheads="1"/>
            </p:cNvSpPr>
            <p:nvPr/>
          </p:nvSpPr>
          <p:spPr bwMode="auto">
            <a:xfrm>
              <a:off x="418" y="1104"/>
              <a:ext cx="314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49258" name="Text Box 11"/>
            <p:cNvSpPr txBox="1">
              <a:spLocks noChangeArrowheads="1"/>
            </p:cNvSpPr>
            <p:nvPr/>
          </p:nvSpPr>
          <p:spPr bwMode="auto">
            <a:xfrm>
              <a:off x="1610" y="1104"/>
              <a:ext cx="28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9259" name="Text Box 12"/>
            <p:cNvSpPr txBox="1">
              <a:spLocks noChangeArrowheads="1"/>
            </p:cNvSpPr>
            <p:nvPr/>
          </p:nvSpPr>
          <p:spPr bwMode="auto">
            <a:xfrm>
              <a:off x="178" y="1672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9260" name="Text Box 13"/>
            <p:cNvSpPr txBox="1">
              <a:spLocks noChangeArrowheads="1"/>
            </p:cNvSpPr>
            <p:nvPr/>
          </p:nvSpPr>
          <p:spPr bwMode="auto">
            <a:xfrm>
              <a:off x="994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49261" name="Text Box 14"/>
            <p:cNvSpPr txBox="1">
              <a:spLocks noChangeArrowheads="1"/>
            </p:cNvSpPr>
            <p:nvPr/>
          </p:nvSpPr>
          <p:spPr bwMode="auto">
            <a:xfrm>
              <a:off x="1818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49158" name="Text Box 15"/>
          <p:cNvSpPr txBox="1">
            <a:spLocks noChangeArrowheads="1"/>
          </p:cNvSpPr>
          <p:nvPr/>
        </p:nvSpPr>
        <p:spPr bwMode="auto">
          <a:xfrm>
            <a:off x="381000" y="1787525"/>
            <a:ext cx="82296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Find the overall entropy first:</a:t>
            </a:r>
          </a:p>
          <a:p>
            <a:r>
              <a:rPr lang="en-US" sz="2000"/>
              <a:t>Total samples: 10</a:t>
            </a:r>
          </a:p>
          <a:p>
            <a:r>
              <a:rPr lang="en-US" sz="2000"/>
              <a:t>Class A: 3, Class B: 3, Class C: 4</a:t>
            </a:r>
          </a:p>
          <a:p>
            <a:r>
              <a:rPr lang="en-US" sz="2000"/>
              <a:t>Entropy(D)= -(3/10)log(3/10)-(3/10)log(3/10)-(4/10)log(4/10) = 1.57</a:t>
            </a:r>
          </a:p>
          <a:p>
            <a:r>
              <a:rPr lang="en-US" sz="2000"/>
              <a:t>Own homes: has two </a:t>
            </a:r>
            <a:r>
              <a:rPr lang="en-US" sz="2000" i="1">
                <a:latin typeface="Times New Roman" pitchFamily="18" charset="0"/>
              </a:rPr>
              <a:t>v</a:t>
            </a:r>
            <a:r>
              <a:rPr lang="en-US" sz="2000"/>
              <a:t> values, Yes (5 instances) and No (5 instances), total 10, probability of each is 0.5</a:t>
            </a:r>
          </a:p>
          <a:p>
            <a:r>
              <a:rPr lang="en-US" sz="2000"/>
              <a:t>Find entropy(Dj) for each yes and no and the add the two weighted by their class probabilities</a:t>
            </a:r>
          </a:p>
          <a:p>
            <a:r>
              <a:rPr lang="en-US" sz="2000"/>
              <a:t>E(yes)= -(1/5)log(1/5) - (2/5)log(2/5) -(2/5)log(2/5) = 1.52</a:t>
            </a:r>
          </a:p>
          <a:p>
            <a:r>
              <a:rPr lang="en-US" sz="2000"/>
              <a:t>E(no)= -(2/5)log(2/5) - (1/5)log(1/5) -(2/5)log(2/5) = 1.52</a:t>
            </a:r>
          </a:p>
          <a:p>
            <a:r>
              <a:rPr lang="en-US" sz="2000"/>
              <a:t>E(Dj) = 0.5*E(yes)+0.5*E(no) = 1.52</a:t>
            </a:r>
          </a:p>
          <a:p>
            <a:r>
              <a:rPr lang="en-US" sz="2000"/>
              <a:t>Gain(D, Own House) = 1.57-1.52 = 0.05</a:t>
            </a:r>
          </a:p>
        </p:txBody>
      </p:sp>
      <p:graphicFrame>
        <p:nvGraphicFramePr>
          <p:cNvPr id="1384464" name="Group 16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9245" name="Rectangle 102"/>
          <p:cNvSpPr>
            <a:spLocks noChangeArrowheads="1"/>
          </p:cNvSpPr>
          <p:nvPr/>
        </p:nvSpPr>
        <p:spPr bwMode="auto">
          <a:xfrm>
            <a:off x="457200" y="5029200"/>
            <a:ext cx="85344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Only 1 out of 5 have class A for own house: yes</a:t>
            </a:r>
          </a:p>
          <a:p>
            <a:pPr algn="ctr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Only 2 out of 5 have class B for own house: yes</a:t>
            </a:r>
          </a:p>
          <a:p>
            <a:pPr algn="ctr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Only 2 out of 5 have class C for own house: yes</a:t>
            </a:r>
          </a:p>
        </p:txBody>
      </p:sp>
      <p:sp>
        <p:nvSpPr>
          <p:cNvPr id="49246" name="Freeform 103"/>
          <p:cNvSpPr>
            <a:spLocks/>
          </p:cNvSpPr>
          <p:nvPr/>
        </p:nvSpPr>
        <p:spPr bwMode="auto">
          <a:xfrm>
            <a:off x="1701800" y="4495800"/>
            <a:ext cx="1604963" cy="457200"/>
          </a:xfrm>
          <a:custGeom>
            <a:avLst/>
            <a:gdLst>
              <a:gd name="T0" fmla="*/ 96 w 1011"/>
              <a:gd name="T1" fmla="*/ 0 h 258"/>
              <a:gd name="T2" fmla="*/ 32 w 1011"/>
              <a:gd name="T3" fmla="*/ 56 h 258"/>
              <a:gd name="T4" fmla="*/ 16 w 1011"/>
              <a:gd name="T5" fmla="*/ 184 h 258"/>
              <a:gd name="T6" fmla="*/ 24 w 1011"/>
              <a:gd name="T7" fmla="*/ 208 h 258"/>
              <a:gd name="T8" fmla="*/ 72 w 1011"/>
              <a:gd name="T9" fmla="*/ 240 h 258"/>
              <a:gd name="T10" fmla="*/ 120 w 1011"/>
              <a:gd name="T11" fmla="*/ 256 h 258"/>
              <a:gd name="T12" fmla="*/ 864 w 1011"/>
              <a:gd name="T13" fmla="*/ 232 h 258"/>
              <a:gd name="T14" fmla="*/ 912 w 1011"/>
              <a:gd name="T15" fmla="*/ 216 h 258"/>
              <a:gd name="T16" fmla="*/ 968 w 1011"/>
              <a:gd name="T17" fmla="*/ 136 h 258"/>
              <a:gd name="T18" fmla="*/ 792 w 1011"/>
              <a:gd name="T19" fmla="*/ 0 h 258"/>
              <a:gd name="T20" fmla="*/ 96 w 1011"/>
              <a:gd name="T21" fmla="*/ 0 h 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11"/>
              <a:gd name="T34" fmla="*/ 0 h 258"/>
              <a:gd name="T35" fmla="*/ 1011 w 1011"/>
              <a:gd name="T36" fmla="*/ 258 h 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11" h="258">
                <a:moveTo>
                  <a:pt x="96" y="0"/>
                </a:moveTo>
                <a:cubicBezTo>
                  <a:pt x="70" y="17"/>
                  <a:pt x="58" y="39"/>
                  <a:pt x="32" y="56"/>
                </a:cubicBezTo>
                <a:cubicBezTo>
                  <a:pt x="0" y="104"/>
                  <a:pt x="6" y="117"/>
                  <a:pt x="16" y="184"/>
                </a:cubicBezTo>
                <a:cubicBezTo>
                  <a:pt x="17" y="192"/>
                  <a:pt x="18" y="202"/>
                  <a:pt x="24" y="208"/>
                </a:cubicBezTo>
                <a:cubicBezTo>
                  <a:pt x="38" y="222"/>
                  <a:pt x="54" y="234"/>
                  <a:pt x="72" y="240"/>
                </a:cubicBezTo>
                <a:cubicBezTo>
                  <a:pt x="88" y="245"/>
                  <a:pt x="120" y="256"/>
                  <a:pt x="120" y="256"/>
                </a:cubicBezTo>
                <a:cubicBezTo>
                  <a:pt x="574" y="250"/>
                  <a:pt x="582" y="258"/>
                  <a:pt x="864" y="232"/>
                </a:cubicBezTo>
                <a:cubicBezTo>
                  <a:pt x="880" y="227"/>
                  <a:pt x="907" y="232"/>
                  <a:pt x="912" y="216"/>
                </a:cubicBezTo>
                <a:cubicBezTo>
                  <a:pt x="925" y="176"/>
                  <a:pt x="926" y="150"/>
                  <a:pt x="968" y="136"/>
                </a:cubicBezTo>
                <a:cubicBezTo>
                  <a:pt x="1011" y="6"/>
                  <a:pt x="877" y="9"/>
                  <a:pt x="792" y="0"/>
                </a:cubicBezTo>
                <a:cubicBezTo>
                  <a:pt x="100" y="8"/>
                  <a:pt x="266" y="170"/>
                  <a:pt x="96" y="0"/>
                </a:cubicBez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7" name="Line 104"/>
          <p:cNvSpPr>
            <a:spLocks noChangeShapeType="1"/>
          </p:cNvSpPr>
          <p:nvPr/>
        </p:nvSpPr>
        <p:spPr bwMode="auto">
          <a:xfrm flipV="1">
            <a:off x="2743200" y="2286000"/>
            <a:ext cx="2286000" cy="22860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48" name="Freeform 107"/>
          <p:cNvSpPr>
            <a:spLocks/>
          </p:cNvSpPr>
          <p:nvPr/>
        </p:nvSpPr>
        <p:spPr bwMode="auto">
          <a:xfrm>
            <a:off x="1549400" y="4978400"/>
            <a:ext cx="393700" cy="317500"/>
          </a:xfrm>
          <a:custGeom>
            <a:avLst/>
            <a:gdLst>
              <a:gd name="T0" fmla="*/ 248 w 248"/>
              <a:gd name="T1" fmla="*/ 128 h 200"/>
              <a:gd name="T2" fmla="*/ 104 w 248"/>
              <a:gd name="T3" fmla="*/ 200 h 200"/>
              <a:gd name="T4" fmla="*/ 0 w 248"/>
              <a:gd name="T5" fmla="*/ 152 h 200"/>
              <a:gd name="T6" fmla="*/ 128 w 248"/>
              <a:gd name="T7" fmla="*/ 0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200"/>
              <a:gd name="T14" fmla="*/ 248 w 24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200">
                <a:moveTo>
                  <a:pt x="248" y="128"/>
                </a:moveTo>
                <a:cubicBezTo>
                  <a:pt x="200" y="152"/>
                  <a:pt x="156" y="187"/>
                  <a:pt x="104" y="200"/>
                </a:cubicBezTo>
                <a:cubicBezTo>
                  <a:pt x="45" y="193"/>
                  <a:pt x="30" y="198"/>
                  <a:pt x="0" y="152"/>
                </a:cubicBezTo>
                <a:cubicBezTo>
                  <a:pt x="10" y="53"/>
                  <a:pt x="15" y="0"/>
                  <a:pt x="128" y="0"/>
                </a:cubicBezTo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49" name="Freeform 108"/>
          <p:cNvSpPr>
            <a:spLocks/>
          </p:cNvSpPr>
          <p:nvPr/>
        </p:nvSpPr>
        <p:spPr bwMode="auto">
          <a:xfrm>
            <a:off x="4406900" y="4419600"/>
            <a:ext cx="3784600" cy="1511300"/>
          </a:xfrm>
          <a:custGeom>
            <a:avLst/>
            <a:gdLst>
              <a:gd name="T0" fmla="*/ 1984 w 2384"/>
              <a:gd name="T1" fmla="*/ 952 h 952"/>
              <a:gd name="T2" fmla="*/ 2264 w 2384"/>
              <a:gd name="T3" fmla="*/ 824 h 952"/>
              <a:gd name="T4" fmla="*/ 2272 w 2384"/>
              <a:gd name="T5" fmla="*/ 800 h 952"/>
              <a:gd name="T6" fmla="*/ 2296 w 2384"/>
              <a:gd name="T7" fmla="*/ 768 h 952"/>
              <a:gd name="T8" fmla="*/ 2336 w 2384"/>
              <a:gd name="T9" fmla="*/ 640 h 952"/>
              <a:gd name="T10" fmla="*/ 2368 w 2384"/>
              <a:gd name="T11" fmla="*/ 560 h 952"/>
              <a:gd name="T12" fmla="*/ 2384 w 2384"/>
              <a:gd name="T13" fmla="*/ 464 h 952"/>
              <a:gd name="T14" fmla="*/ 2376 w 2384"/>
              <a:gd name="T15" fmla="*/ 352 h 952"/>
              <a:gd name="T16" fmla="*/ 2352 w 2384"/>
              <a:gd name="T17" fmla="*/ 312 h 952"/>
              <a:gd name="T18" fmla="*/ 2344 w 2384"/>
              <a:gd name="T19" fmla="*/ 272 h 952"/>
              <a:gd name="T20" fmla="*/ 2320 w 2384"/>
              <a:gd name="T21" fmla="*/ 240 h 952"/>
              <a:gd name="T22" fmla="*/ 2192 w 2384"/>
              <a:gd name="T23" fmla="*/ 56 h 952"/>
              <a:gd name="T24" fmla="*/ 2056 w 2384"/>
              <a:gd name="T25" fmla="*/ 0 h 952"/>
              <a:gd name="T26" fmla="*/ 656 w 2384"/>
              <a:gd name="T27" fmla="*/ 8 h 952"/>
              <a:gd name="T28" fmla="*/ 112 w 2384"/>
              <a:gd name="T29" fmla="*/ 40 h 952"/>
              <a:gd name="T30" fmla="*/ 40 w 2384"/>
              <a:gd name="T31" fmla="*/ 72 h 952"/>
              <a:gd name="T32" fmla="*/ 0 w 2384"/>
              <a:gd name="T33" fmla="*/ 136 h 9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4"/>
              <a:gd name="T52" fmla="*/ 0 h 952"/>
              <a:gd name="T53" fmla="*/ 2384 w 2384"/>
              <a:gd name="T54" fmla="*/ 952 h 95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4" h="952">
                <a:moveTo>
                  <a:pt x="1984" y="952"/>
                </a:moveTo>
                <a:cubicBezTo>
                  <a:pt x="2087" y="931"/>
                  <a:pt x="2189" y="899"/>
                  <a:pt x="2264" y="824"/>
                </a:cubicBezTo>
                <a:cubicBezTo>
                  <a:pt x="2267" y="816"/>
                  <a:pt x="2268" y="807"/>
                  <a:pt x="2272" y="800"/>
                </a:cubicBezTo>
                <a:cubicBezTo>
                  <a:pt x="2279" y="788"/>
                  <a:pt x="2290" y="780"/>
                  <a:pt x="2296" y="768"/>
                </a:cubicBezTo>
                <a:cubicBezTo>
                  <a:pt x="2315" y="728"/>
                  <a:pt x="2324" y="683"/>
                  <a:pt x="2336" y="640"/>
                </a:cubicBezTo>
                <a:cubicBezTo>
                  <a:pt x="2344" y="612"/>
                  <a:pt x="2361" y="588"/>
                  <a:pt x="2368" y="560"/>
                </a:cubicBezTo>
                <a:cubicBezTo>
                  <a:pt x="2376" y="529"/>
                  <a:pt x="2379" y="496"/>
                  <a:pt x="2384" y="464"/>
                </a:cubicBezTo>
                <a:cubicBezTo>
                  <a:pt x="2381" y="427"/>
                  <a:pt x="2384" y="389"/>
                  <a:pt x="2376" y="352"/>
                </a:cubicBezTo>
                <a:cubicBezTo>
                  <a:pt x="2373" y="337"/>
                  <a:pt x="2358" y="326"/>
                  <a:pt x="2352" y="312"/>
                </a:cubicBezTo>
                <a:cubicBezTo>
                  <a:pt x="2347" y="299"/>
                  <a:pt x="2350" y="284"/>
                  <a:pt x="2344" y="272"/>
                </a:cubicBezTo>
                <a:cubicBezTo>
                  <a:pt x="2339" y="260"/>
                  <a:pt x="2326" y="252"/>
                  <a:pt x="2320" y="240"/>
                </a:cubicBezTo>
                <a:cubicBezTo>
                  <a:pt x="2290" y="185"/>
                  <a:pt x="2255" y="87"/>
                  <a:pt x="2192" y="56"/>
                </a:cubicBezTo>
                <a:cubicBezTo>
                  <a:pt x="2145" y="33"/>
                  <a:pt x="2106" y="17"/>
                  <a:pt x="2056" y="0"/>
                </a:cubicBezTo>
                <a:cubicBezTo>
                  <a:pt x="1574" y="10"/>
                  <a:pt x="1156" y="12"/>
                  <a:pt x="656" y="8"/>
                </a:cubicBezTo>
                <a:cubicBezTo>
                  <a:pt x="374" y="13"/>
                  <a:pt x="314" y="11"/>
                  <a:pt x="112" y="40"/>
                </a:cubicBezTo>
                <a:cubicBezTo>
                  <a:pt x="55" y="59"/>
                  <a:pt x="78" y="47"/>
                  <a:pt x="40" y="72"/>
                </a:cubicBezTo>
                <a:cubicBezTo>
                  <a:pt x="31" y="99"/>
                  <a:pt x="20" y="116"/>
                  <a:pt x="0" y="136"/>
                </a:cubicBezTo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50" name="Freeform 109"/>
          <p:cNvSpPr>
            <a:spLocks/>
          </p:cNvSpPr>
          <p:nvPr/>
        </p:nvSpPr>
        <p:spPr bwMode="auto">
          <a:xfrm>
            <a:off x="5880100" y="4452938"/>
            <a:ext cx="1895475" cy="1109662"/>
          </a:xfrm>
          <a:custGeom>
            <a:avLst/>
            <a:gdLst>
              <a:gd name="T0" fmla="*/ 1056 w 1194"/>
              <a:gd name="T1" fmla="*/ 699 h 699"/>
              <a:gd name="T2" fmla="*/ 1168 w 1194"/>
              <a:gd name="T3" fmla="*/ 603 h 699"/>
              <a:gd name="T4" fmla="*/ 1192 w 1194"/>
              <a:gd name="T5" fmla="*/ 483 h 699"/>
              <a:gd name="T6" fmla="*/ 1112 w 1194"/>
              <a:gd name="T7" fmla="*/ 227 h 699"/>
              <a:gd name="T8" fmla="*/ 976 w 1194"/>
              <a:gd name="T9" fmla="*/ 163 h 699"/>
              <a:gd name="T10" fmla="*/ 872 w 1194"/>
              <a:gd name="T11" fmla="*/ 171 h 699"/>
              <a:gd name="T12" fmla="*/ 848 w 1194"/>
              <a:gd name="T13" fmla="*/ 179 h 699"/>
              <a:gd name="T14" fmla="*/ 800 w 1194"/>
              <a:gd name="T15" fmla="*/ 131 h 699"/>
              <a:gd name="T16" fmla="*/ 776 w 1194"/>
              <a:gd name="T17" fmla="*/ 123 h 699"/>
              <a:gd name="T18" fmla="*/ 608 w 1194"/>
              <a:gd name="T19" fmla="*/ 59 h 699"/>
              <a:gd name="T20" fmla="*/ 496 w 1194"/>
              <a:gd name="T21" fmla="*/ 35 h 699"/>
              <a:gd name="T22" fmla="*/ 16 w 1194"/>
              <a:gd name="T23" fmla="*/ 83 h 699"/>
              <a:gd name="T24" fmla="*/ 0 w 1194"/>
              <a:gd name="T25" fmla="*/ 107 h 6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4"/>
              <a:gd name="T40" fmla="*/ 0 h 699"/>
              <a:gd name="T41" fmla="*/ 1194 w 1194"/>
              <a:gd name="T42" fmla="*/ 699 h 69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4" h="699">
                <a:moveTo>
                  <a:pt x="1056" y="699"/>
                </a:moveTo>
                <a:cubicBezTo>
                  <a:pt x="1105" y="675"/>
                  <a:pt x="1135" y="647"/>
                  <a:pt x="1168" y="603"/>
                </a:cubicBezTo>
                <a:cubicBezTo>
                  <a:pt x="1182" y="562"/>
                  <a:pt x="1187" y="527"/>
                  <a:pt x="1192" y="483"/>
                </a:cubicBezTo>
                <a:cubicBezTo>
                  <a:pt x="1189" y="427"/>
                  <a:pt x="1194" y="254"/>
                  <a:pt x="1112" y="227"/>
                </a:cubicBezTo>
                <a:cubicBezTo>
                  <a:pt x="1072" y="187"/>
                  <a:pt x="1031" y="174"/>
                  <a:pt x="976" y="163"/>
                </a:cubicBezTo>
                <a:cubicBezTo>
                  <a:pt x="941" y="166"/>
                  <a:pt x="907" y="167"/>
                  <a:pt x="872" y="171"/>
                </a:cubicBezTo>
                <a:cubicBezTo>
                  <a:pt x="864" y="172"/>
                  <a:pt x="855" y="183"/>
                  <a:pt x="848" y="179"/>
                </a:cubicBezTo>
                <a:cubicBezTo>
                  <a:pt x="828" y="168"/>
                  <a:pt x="816" y="147"/>
                  <a:pt x="800" y="131"/>
                </a:cubicBezTo>
                <a:cubicBezTo>
                  <a:pt x="794" y="125"/>
                  <a:pt x="784" y="126"/>
                  <a:pt x="776" y="123"/>
                </a:cubicBezTo>
                <a:cubicBezTo>
                  <a:pt x="727" y="74"/>
                  <a:pt x="676" y="69"/>
                  <a:pt x="608" y="59"/>
                </a:cubicBezTo>
                <a:cubicBezTo>
                  <a:pt x="570" y="54"/>
                  <a:pt x="533" y="42"/>
                  <a:pt x="496" y="35"/>
                </a:cubicBezTo>
                <a:cubicBezTo>
                  <a:pt x="401" y="37"/>
                  <a:pt x="141" y="0"/>
                  <a:pt x="16" y="83"/>
                </a:cubicBezTo>
                <a:cubicBezTo>
                  <a:pt x="11" y="91"/>
                  <a:pt x="0" y="107"/>
                  <a:pt x="0" y="107"/>
                </a:cubicBezTo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E5306F-1C8D-4464-94A9-AA352FF7D5FA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26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Choosing the “Best” Feature</a:t>
            </a:r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598488" y="671513"/>
            <a:ext cx="2903537" cy="1385887"/>
            <a:chOff x="178" y="768"/>
            <a:chExt cx="2067" cy="1194"/>
          </a:xfrm>
        </p:grpSpPr>
        <p:sp>
          <p:nvSpPr>
            <p:cNvPr id="50270" name="Oval 4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1" name="Oval 5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2" name="Oval 6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73" name="AutoShape 7"/>
            <p:cNvCxnSpPr>
              <a:cxnSpLocks noChangeShapeType="1"/>
              <a:stCxn id="50270" idx="4"/>
              <a:endCxn id="50271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50274" name="AutoShape 8"/>
            <p:cNvCxnSpPr>
              <a:cxnSpLocks noChangeShapeType="1"/>
              <a:stCxn id="50270" idx="4"/>
              <a:endCxn id="50272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50275" name="Text Box 9"/>
            <p:cNvSpPr txBox="1">
              <a:spLocks noChangeArrowheads="1"/>
            </p:cNvSpPr>
            <p:nvPr/>
          </p:nvSpPr>
          <p:spPr bwMode="auto">
            <a:xfrm>
              <a:off x="1322" y="768"/>
              <a:ext cx="923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0276" name="Text Box 10"/>
            <p:cNvSpPr txBox="1">
              <a:spLocks noChangeArrowheads="1"/>
            </p:cNvSpPr>
            <p:nvPr/>
          </p:nvSpPr>
          <p:spPr bwMode="auto">
            <a:xfrm>
              <a:off x="418" y="1104"/>
              <a:ext cx="314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0277" name="Text Box 11"/>
            <p:cNvSpPr txBox="1">
              <a:spLocks noChangeArrowheads="1"/>
            </p:cNvSpPr>
            <p:nvPr/>
          </p:nvSpPr>
          <p:spPr bwMode="auto">
            <a:xfrm>
              <a:off x="1610" y="1104"/>
              <a:ext cx="28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0278" name="Text Box 12"/>
            <p:cNvSpPr txBox="1">
              <a:spLocks noChangeArrowheads="1"/>
            </p:cNvSpPr>
            <p:nvPr/>
          </p:nvSpPr>
          <p:spPr bwMode="auto">
            <a:xfrm>
              <a:off x="178" y="1672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0279" name="Text Box 13"/>
            <p:cNvSpPr txBox="1">
              <a:spLocks noChangeArrowheads="1"/>
            </p:cNvSpPr>
            <p:nvPr/>
          </p:nvSpPr>
          <p:spPr bwMode="auto">
            <a:xfrm>
              <a:off x="994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0280" name="Text Box 14"/>
            <p:cNvSpPr txBox="1">
              <a:spLocks noChangeArrowheads="1"/>
            </p:cNvSpPr>
            <p:nvPr/>
          </p:nvSpPr>
          <p:spPr bwMode="auto">
            <a:xfrm>
              <a:off x="1818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50182" name="Text Box 15"/>
          <p:cNvSpPr txBox="1">
            <a:spLocks noChangeArrowheads="1"/>
          </p:cNvSpPr>
          <p:nvPr/>
        </p:nvSpPr>
        <p:spPr bwMode="auto">
          <a:xfrm>
            <a:off x="381000" y="1787525"/>
            <a:ext cx="82296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Find the overall entropy first:</a:t>
            </a:r>
          </a:p>
          <a:p>
            <a:r>
              <a:rPr lang="en-US" sz="2000"/>
              <a:t>Total samples: 10</a:t>
            </a:r>
          </a:p>
          <a:p>
            <a:r>
              <a:rPr lang="en-US" sz="2000"/>
              <a:t>Class A: 3, Class B: 3, Class C: 4</a:t>
            </a:r>
          </a:p>
          <a:p>
            <a:r>
              <a:rPr lang="en-US" sz="2000"/>
              <a:t>Entropy(D)= -(3/10)log(3/10)-(3/10)log(3/10)-(4/10)log(4/10) = 1.57</a:t>
            </a:r>
          </a:p>
          <a:p>
            <a:r>
              <a:rPr lang="en-US" sz="2000"/>
              <a:t>Own homes: has two </a:t>
            </a:r>
            <a:r>
              <a:rPr lang="en-US" sz="2000" i="1">
                <a:latin typeface="Times New Roman" pitchFamily="18" charset="0"/>
              </a:rPr>
              <a:t>v</a:t>
            </a:r>
            <a:r>
              <a:rPr lang="en-US" sz="2000"/>
              <a:t> values, Yes (5 instances) and No (5 instances), total 10, probability of each is 0.5</a:t>
            </a:r>
          </a:p>
          <a:p>
            <a:r>
              <a:rPr lang="en-US" sz="2000"/>
              <a:t>Find entropy(Dj) for each yes and no and the add the two weighted by their class probabilities</a:t>
            </a:r>
          </a:p>
          <a:p>
            <a:r>
              <a:rPr lang="en-US" sz="2000"/>
              <a:t>E(yes)= -(1/5)log(1/5) - (2/5)log(2/5) -(2/5)log(2/5) = 1.52</a:t>
            </a:r>
          </a:p>
          <a:p>
            <a:r>
              <a:rPr lang="en-US" sz="2000"/>
              <a:t>E(no)= -(2/5)log(2/5) - (1/5)log(1/5) -(2/5)log(2/5) = 1.52</a:t>
            </a:r>
          </a:p>
          <a:p>
            <a:r>
              <a:rPr lang="en-US" sz="2000"/>
              <a:t>E(Dj) = 0.5*E(yes)+0.5*E(no) = 1.52</a:t>
            </a:r>
          </a:p>
          <a:p>
            <a:r>
              <a:rPr lang="en-US" sz="2000"/>
              <a:t>Gain(D, Own House) = 1.57-1.52 = 0.05</a:t>
            </a:r>
          </a:p>
        </p:txBody>
      </p:sp>
      <p:graphicFrame>
        <p:nvGraphicFramePr>
          <p:cNvPr id="1378320" name="Group 16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0269" name="Rectangle 102"/>
          <p:cNvSpPr>
            <a:spLocks noChangeArrowheads="1"/>
          </p:cNvSpPr>
          <p:nvPr/>
        </p:nvSpPr>
        <p:spPr bwMode="auto">
          <a:xfrm>
            <a:off x="457200" y="5334000"/>
            <a:ext cx="85344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489E6C-CEF7-477B-AD0A-7778433F4C18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26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Choosing the “Best” Feature</a:t>
            </a: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598488" y="671513"/>
            <a:ext cx="2903537" cy="1385887"/>
            <a:chOff x="178" y="768"/>
            <a:chExt cx="2067" cy="1194"/>
          </a:xfrm>
        </p:grpSpPr>
        <p:sp>
          <p:nvSpPr>
            <p:cNvPr id="51294" name="Oval 4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5" name="Oval 5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6" name="Oval 6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297" name="AutoShape 7"/>
            <p:cNvCxnSpPr>
              <a:cxnSpLocks noChangeShapeType="1"/>
              <a:stCxn id="51294" idx="4"/>
              <a:endCxn id="51295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51298" name="AutoShape 8"/>
            <p:cNvCxnSpPr>
              <a:cxnSpLocks noChangeShapeType="1"/>
              <a:stCxn id="51294" idx="4"/>
              <a:endCxn id="51296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51299" name="Text Box 9"/>
            <p:cNvSpPr txBox="1">
              <a:spLocks noChangeArrowheads="1"/>
            </p:cNvSpPr>
            <p:nvPr/>
          </p:nvSpPr>
          <p:spPr bwMode="auto">
            <a:xfrm>
              <a:off x="1322" y="768"/>
              <a:ext cx="923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1300" name="Text Box 10"/>
            <p:cNvSpPr txBox="1">
              <a:spLocks noChangeArrowheads="1"/>
            </p:cNvSpPr>
            <p:nvPr/>
          </p:nvSpPr>
          <p:spPr bwMode="auto">
            <a:xfrm>
              <a:off x="418" y="1104"/>
              <a:ext cx="314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1301" name="Text Box 11"/>
            <p:cNvSpPr txBox="1">
              <a:spLocks noChangeArrowheads="1"/>
            </p:cNvSpPr>
            <p:nvPr/>
          </p:nvSpPr>
          <p:spPr bwMode="auto">
            <a:xfrm>
              <a:off x="1610" y="1104"/>
              <a:ext cx="28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1302" name="Text Box 12"/>
            <p:cNvSpPr txBox="1">
              <a:spLocks noChangeArrowheads="1"/>
            </p:cNvSpPr>
            <p:nvPr/>
          </p:nvSpPr>
          <p:spPr bwMode="auto">
            <a:xfrm>
              <a:off x="178" y="1672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1303" name="Text Box 13"/>
            <p:cNvSpPr txBox="1">
              <a:spLocks noChangeArrowheads="1"/>
            </p:cNvSpPr>
            <p:nvPr/>
          </p:nvSpPr>
          <p:spPr bwMode="auto">
            <a:xfrm>
              <a:off x="994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1304" name="Text Box 14"/>
            <p:cNvSpPr txBox="1">
              <a:spLocks noChangeArrowheads="1"/>
            </p:cNvSpPr>
            <p:nvPr/>
          </p:nvSpPr>
          <p:spPr bwMode="auto">
            <a:xfrm>
              <a:off x="1818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51206" name="Text Box 15"/>
          <p:cNvSpPr txBox="1">
            <a:spLocks noChangeArrowheads="1"/>
          </p:cNvSpPr>
          <p:nvPr/>
        </p:nvSpPr>
        <p:spPr bwMode="auto">
          <a:xfrm>
            <a:off x="381000" y="1787525"/>
            <a:ext cx="82296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Find the overall entropy first:</a:t>
            </a:r>
          </a:p>
          <a:p>
            <a:r>
              <a:rPr lang="en-US" sz="2000"/>
              <a:t>Total samples: 10</a:t>
            </a:r>
          </a:p>
          <a:p>
            <a:r>
              <a:rPr lang="en-US" sz="2000"/>
              <a:t>Class A: 3, Class B: 3, Class C: 4</a:t>
            </a:r>
          </a:p>
          <a:p>
            <a:r>
              <a:rPr lang="en-US" sz="2000"/>
              <a:t>Entropy(D)= -(3/10)log(3/10)-(3/10)log(3/10)-(4/10)log(4/10) = 1.57</a:t>
            </a:r>
          </a:p>
          <a:p>
            <a:r>
              <a:rPr lang="en-US" sz="2000"/>
              <a:t>Own homes: has two </a:t>
            </a:r>
            <a:r>
              <a:rPr lang="en-US" sz="2000" i="1">
                <a:latin typeface="Times New Roman" pitchFamily="18" charset="0"/>
              </a:rPr>
              <a:t>v</a:t>
            </a:r>
            <a:r>
              <a:rPr lang="en-US" sz="2000"/>
              <a:t> values, Yes (5 instances) and No (5 instances), total 10, probability of each is 0.5</a:t>
            </a:r>
          </a:p>
          <a:p>
            <a:r>
              <a:rPr lang="en-US" sz="2000"/>
              <a:t>Find entropy(Dj) for each yes and no and the add the two weighted by their class probabilities</a:t>
            </a:r>
          </a:p>
          <a:p>
            <a:r>
              <a:rPr lang="en-US" sz="2000"/>
              <a:t>E(yes)= -(1/5)log(1/5) - (2/5)log(2/5) -(2/5)log(2/5) = 1.52</a:t>
            </a:r>
          </a:p>
          <a:p>
            <a:r>
              <a:rPr lang="en-US" sz="2000"/>
              <a:t>E(no)= -(2/5)log(2/5) - (1/5)log(1/5) -(2/5)log(2/5) = 1.52</a:t>
            </a:r>
          </a:p>
          <a:p>
            <a:r>
              <a:rPr lang="en-US" sz="2000"/>
              <a:t>E(Dj) = 0.5*E(yes)+0.5*E(no) = 1.52</a:t>
            </a:r>
          </a:p>
          <a:p>
            <a:r>
              <a:rPr lang="en-US" sz="2000"/>
              <a:t>Gain(D, Own House) = 1.57-1.52 = 0.05</a:t>
            </a:r>
          </a:p>
        </p:txBody>
      </p:sp>
      <p:graphicFrame>
        <p:nvGraphicFramePr>
          <p:cNvPr id="1386512" name="Group 16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1293" name="Rectangle 102"/>
          <p:cNvSpPr>
            <a:spLocks noChangeArrowheads="1"/>
          </p:cNvSpPr>
          <p:nvPr/>
        </p:nvSpPr>
        <p:spPr bwMode="auto">
          <a:xfrm>
            <a:off x="457200" y="5715000"/>
            <a:ext cx="8534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DB621B-0A2D-4AEA-95D6-58DE8284EE43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26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Choosing the “Best” Feature</a:t>
            </a:r>
          </a:p>
        </p:txBody>
      </p:sp>
      <p:grpSp>
        <p:nvGrpSpPr>
          <p:cNvPr id="52229" name="Group 3"/>
          <p:cNvGrpSpPr>
            <a:grpSpLocks/>
          </p:cNvGrpSpPr>
          <p:nvPr/>
        </p:nvGrpSpPr>
        <p:grpSpPr bwMode="auto">
          <a:xfrm>
            <a:off x="598488" y="671513"/>
            <a:ext cx="2903537" cy="1385887"/>
            <a:chOff x="178" y="768"/>
            <a:chExt cx="2067" cy="1194"/>
          </a:xfrm>
        </p:grpSpPr>
        <p:sp>
          <p:nvSpPr>
            <p:cNvPr id="52317" name="Oval 4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8" name="Oval 5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9" name="Oval 6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320" name="AutoShape 7"/>
            <p:cNvCxnSpPr>
              <a:cxnSpLocks noChangeShapeType="1"/>
              <a:stCxn id="52317" idx="4"/>
              <a:endCxn id="52318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52321" name="AutoShape 8"/>
            <p:cNvCxnSpPr>
              <a:cxnSpLocks noChangeShapeType="1"/>
              <a:stCxn id="52317" idx="4"/>
              <a:endCxn id="52319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52322" name="Text Box 9"/>
            <p:cNvSpPr txBox="1">
              <a:spLocks noChangeArrowheads="1"/>
            </p:cNvSpPr>
            <p:nvPr/>
          </p:nvSpPr>
          <p:spPr bwMode="auto">
            <a:xfrm>
              <a:off x="1322" y="768"/>
              <a:ext cx="923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2323" name="Text Box 10"/>
            <p:cNvSpPr txBox="1">
              <a:spLocks noChangeArrowheads="1"/>
            </p:cNvSpPr>
            <p:nvPr/>
          </p:nvSpPr>
          <p:spPr bwMode="auto">
            <a:xfrm>
              <a:off x="418" y="1104"/>
              <a:ext cx="314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2324" name="Text Box 11"/>
            <p:cNvSpPr txBox="1">
              <a:spLocks noChangeArrowheads="1"/>
            </p:cNvSpPr>
            <p:nvPr/>
          </p:nvSpPr>
          <p:spPr bwMode="auto">
            <a:xfrm>
              <a:off x="1610" y="1104"/>
              <a:ext cx="28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2325" name="Text Box 12"/>
            <p:cNvSpPr txBox="1">
              <a:spLocks noChangeArrowheads="1"/>
            </p:cNvSpPr>
            <p:nvPr/>
          </p:nvSpPr>
          <p:spPr bwMode="auto">
            <a:xfrm>
              <a:off x="178" y="1672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2326" name="Text Box 13"/>
            <p:cNvSpPr txBox="1">
              <a:spLocks noChangeArrowheads="1"/>
            </p:cNvSpPr>
            <p:nvPr/>
          </p:nvSpPr>
          <p:spPr bwMode="auto">
            <a:xfrm>
              <a:off x="994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2327" name="Text Box 14"/>
            <p:cNvSpPr txBox="1">
              <a:spLocks noChangeArrowheads="1"/>
            </p:cNvSpPr>
            <p:nvPr/>
          </p:nvSpPr>
          <p:spPr bwMode="auto">
            <a:xfrm>
              <a:off x="1818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52230" name="Text Box 15"/>
          <p:cNvSpPr txBox="1">
            <a:spLocks noChangeArrowheads="1"/>
          </p:cNvSpPr>
          <p:nvPr/>
        </p:nvSpPr>
        <p:spPr bwMode="auto">
          <a:xfrm>
            <a:off x="381000" y="1787525"/>
            <a:ext cx="82296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Find the overall entropy first:</a:t>
            </a:r>
          </a:p>
          <a:p>
            <a:r>
              <a:rPr lang="en-US" sz="2000"/>
              <a:t>Total samples: 10</a:t>
            </a:r>
          </a:p>
          <a:p>
            <a:r>
              <a:rPr lang="en-US" sz="2000"/>
              <a:t>Class A: 3, Class B: 3, Class C: 4</a:t>
            </a:r>
          </a:p>
          <a:p>
            <a:r>
              <a:rPr lang="en-US" sz="2000"/>
              <a:t>Entropy(D)= -(3/10)log(3/10)-(3/10)log(3/10)-(4/10)log(4/10) = 1.57</a:t>
            </a:r>
          </a:p>
          <a:p>
            <a:r>
              <a:rPr lang="en-US" sz="2000"/>
              <a:t>Own homes: has two </a:t>
            </a:r>
            <a:r>
              <a:rPr lang="en-US" sz="2000" i="1">
                <a:latin typeface="Times New Roman" pitchFamily="18" charset="0"/>
              </a:rPr>
              <a:t>v</a:t>
            </a:r>
            <a:r>
              <a:rPr lang="en-US" sz="2000"/>
              <a:t> values, Yes (5 instances) and No (5 instances), total 10, probability of each is 0.5</a:t>
            </a:r>
          </a:p>
          <a:p>
            <a:r>
              <a:rPr lang="en-US" sz="2000"/>
              <a:t>Find entropy(Dj) for each yes and no and the add the two weighted by their class probabilities</a:t>
            </a:r>
          </a:p>
          <a:p>
            <a:r>
              <a:rPr lang="en-US" sz="2000"/>
              <a:t>E(yes)= -(1/5)log(1/5) - (2/5)log(2/5) -(2/5)log(2/5) = 1.52</a:t>
            </a:r>
          </a:p>
          <a:p>
            <a:r>
              <a:rPr lang="en-US" sz="2000"/>
              <a:t>E(no)= -(2/5)log(2/5) - (1/5)log(1/5) -(2/5)log(2/5) = 1.52</a:t>
            </a:r>
          </a:p>
          <a:p>
            <a:r>
              <a:rPr lang="en-US" sz="2000"/>
              <a:t>E(Dj) = 0.5*E(yes)+0.5*E(no) = 1.52</a:t>
            </a:r>
          </a:p>
          <a:p>
            <a:r>
              <a:rPr lang="en-US" sz="2000"/>
              <a:t>Gain(D, Own House) = 1.57-1.52 = </a:t>
            </a:r>
            <a:r>
              <a:rPr lang="en-US" sz="2000" b="1">
                <a:solidFill>
                  <a:srgbClr val="3333CC"/>
                </a:solidFill>
              </a:rPr>
              <a:t>0.05</a:t>
            </a:r>
          </a:p>
        </p:txBody>
      </p:sp>
      <p:graphicFrame>
        <p:nvGraphicFramePr>
          <p:cNvPr id="1388560" name="Group 16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9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79169-5D4C-42C3-BDEA-9075F3855038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34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Similarly Find the values for all the other variables</a:t>
            </a:r>
          </a:p>
        </p:txBody>
      </p:sp>
      <p:graphicFrame>
        <p:nvGraphicFramePr>
          <p:cNvPr id="1380368" name="Group 16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339" name="Text Box 103"/>
          <p:cNvSpPr txBox="1">
            <a:spLocks noChangeArrowheads="1"/>
          </p:cNvSpPr>
          <p:nvPr/>
        </p:nvSpPr>
        <p:spPr bwMode="auto">
          <a:xfrm>
            <a:off x="669925" y="3013075"/>
            <a:ext cx="3679825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Own House:   0.05</a:t>
            </a:r>
          </a:p>
          <a:p>
            <a:r>
              <a:rPr lang="en-US"/>
              <a:t>Married: 	0.72</a:t>
            </a:r>
          </a:p>
          <a:p>
            <a:r>
              <a:rPr lang="en-US">
                <a:solidFill>
                  <a:srgbClr val="3333CC"/>
                </a:solidFill>
              </a:rPr>
              <a:t>Gender: 		0.88</a:t>
            </a:r>
          </a:p>
          <a:p>
            <a:r>
              <a:rPr lang="en-US"/>
              <a:t>Employed: 	0.45</a:t>
            </a:r>
          </a:p>
          <a:p>
            <a:r>
              <a:rPr lang="en-US"/>
              <a:t>Credit rating: 	0.05</a:t>
            </a:r>
          </a:p>
        </p:txBody>
      </p:sp>
      <p:sp>
        <p:nvSpPr>
          <p:cNvPr id="53340" name="Line 104"/>
          <p:cNvSpPr>
            <a:spLocks noChangeShapeType="1"/>
          </p:cNvSpPr>
          <p:nvPr/>
        </p:nvSpPr>
        <p:spPr bwMode="auto">
          <a:xfrm>
            <a:off x="4495800" y="4343400"/>
            <a:ext cx="19050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1" name="Text Box 105"/>
          <p:cNvSpPr txBox="1">
            <a:spLocks noChangeArrowheads="1"/>
          </p:cNvSpPr>
          <p:nvPr/>
        </p:nvSpPr>
        <p:spPr bwMode="auto">
          <a:xfrm>
            <a:off x="4876800" y="4495800"/>
            <a:ext cx="3846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Selected as Root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E2EBD6-1425-4D37-89DD-C18A31A9D09D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572000" cy="952500"/>
          </a:xfrm>
        </p:spPr>
        <p:txBody>
          <a:bodyPr/>
          <a:lstStyle/>
          <a:p>
            <a:pPr eaLnBrk="1" hangingPunct="1"/>
            <a:r>
              <a:rPr lang="en-US" sz="3200" b="1" smtClean="0"/>
              <a:t>Choosing the “Best” Feature</a:t>
            </a:r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1941513" y="118268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652463" y="23955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3243263" y="23574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280" name="AutoShape 7"/>
          <p:cNvCxnSpPr>
            <a:cxnSpLocks noChangeShapeType="1"/>
            <a:stCxn id="54277" idx="4"/>
            <a:endCxn id="54278" idx="7"/>
          </p:cNvCxnSpPr>
          <p:nvPr/>
        </p:nvCxnSpPr>
        <p:spPr bwMode="auto">
          <a:xfrm flipH="1">
            <a:off x="814388" y="1398588"/>
            <a:ext cx="1222375" cy="10144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4281" name="AutoShape 8"/>
          <p:cNvCxnSpPr>
            <a:cxnSpLocks noChangeShapeType="1"/>
            <a:stCxn id="54277" idx="4"/>
            <a:endCxn id="54279" idx="1"/>
          </p:cNvCxnSpPr>
          <p:nvPr/>
        </p:nvCxnSpPr>
        <p:spPr bwMode="auto">
          <a:xfrm>
            <a:off x="2036763" y="1398588"/>
            <a:ext cx="1235075" cy="9763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2173288" y="1143000"/>
            <a:ext cx="83978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Gender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738188" y="1676400"/>
            <a:ext cx="3429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M</a:t>
            </a:r>
          </a:p>
        </p:txBody>
      </p:sp>
      <p:sp>
        <p:nvSpPr>
          <p:cNvPr id="54284" name="Text Box 11"/>
          <p:cNvSpPr txBox="1">
            <a:spLocks noChangeArrowheads="1"/>
          </p:cNvSpPr>
          <p:nvPr/>
        </p:nvSpPr>
        <p:spPr bwMode="auto">
          <a:xfrm>
            <a:off x="2630488" y="1676400"/>
            <a:ext cx="303212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F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2973388" y="2565400"/>
            <a:ext cx="1065212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A: 3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B: 0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C: 4</a:t>
            </a:r>
          </a:p>
        </p:txBody>
      </p:sp>
      <p:sp>
        <p:nvSpPr>
          <p:cNvPr id="54286" name="Text Box 51"/>
          <p:cNvSpPr txBox="1">
            <a:spLocks noChangeArrowheads="1"/>
          </p:cNvSpPr>
          <p:nvPr/>
        </p:nvSpPr>
        <p:spPr bwMode="auto">
          <a:xfrm>
            <a:off x="217488" y="2527300"/>
            <a:ext cx="1065212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A: 0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B: 3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C: 0</a:t>
            </a:r>
          </a:p>
        </p:txBody>
      </p:sp>
      <p:sp>
        <p:nvSpPr>
          <p:cNvPr id="1390644" name="Text Box 52"/>
          <p:cNvSpPr txBox="1">
            <a:spLocks noChangeArrowheads="1"/>
          </p:cNvSpPr>
          <p:nvPr/>
        </p:nvSpPr>
        <p:spPr bwMode="auto">
          <a:xfrm>
            <a:off x="152400" y="3505200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3333CC"/>
                </a:solidFill>
              </a:rPr>
              <a:t>No further split is required here, identifies B fully</a:t>
            </a:r>
          </a:p>
        </p:txBody>
      </p:sp>
      <p:sp>
        <p:nvSpPr>
          <p:cNvPr id="1390646" name="Text Box 54"/>
          <p:cNvSpPr txBox="1">
            <a:spLocks noChangeArrowheads="1"/>
          </p:cNvSpPr>
          <p:nvPr/>
        </p:nvSpPr>
        <p:spPr bwMode="auto">
          <a:xfrm>
            <a:off x="2743200" y="3581400"/>
            <a:ext cx="3124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3333CC"/>
                </a:solidFill>
              </a:rPr>
              <a:t>Further split is required here, cannot identify A, and C fully</a:t>
            </a:r>
          </a:p>
        </p:txBody>
      </p:sp>
      <p:sp>
        <p:nvSpPr>
          <p:cNvPr id="1390647" name="Text Box 55"/>
          <p:cNvSpPr txBox="1">
            <a:spLocks noChangeArrowheads="1"/>
          </p:cNvSpPr>
          <p:nvPr/>
        </p:nvSpPr>
        <p:spPr bwMode="auto">
          <a:xfrm>
            <a:off x="381000" y="4953000"/>
            <a:ext cx="8382000" cy="1006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solidFill>
                  <a:srgbClr val="3333CC"/>
                </a:solidFill>
              </a:rPr>
              <a:t>Apply the same procedure again on other variables </a:t>
            </a:r>
            <a:r>
              <a:rPr lang="en-US" sz="2000" b="1" i="1">
                <a:solidFill>
                  <a:srgbClr val="FF0000"/>
                </a:solidFill>
                <a:latin typeface="Comic Sans MS" pitchFamily="66" charset="0"/>
              </a:rPr>
              <a:t>leaving out column for Gender</a:t>
            </a:r>
            <a:r>
              <a:rPr lang="en-US" sz="2000" b="1">
                <a:solidFill>
                  <a:srgbClr val="3333CC"/>
                </a:solidFill>
              </a:rPr>
              <a:t>, and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rows for class B</a:t>
            </a:r>
            <a:r>
              <a:rPr lang="en-US" sz="2000" b="1">
                <a:solidFill>
                  <a:srgbClr val="3333CC"/>
                </a:solidFill>
              </a:rPr>
              <a:t> as it has been fully determined </a:t>
            </a:r>
          </a:p>
        </p:txBody>
      </p:sp>
      <p:graphicFrame>
        <p:nvGraphicFramePr>
          <p:cNvPr id="1390648" name="Group 56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0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0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644" grpId="0" build="p" autoUpdateAnimBg="0"/>
      <p:bldP spid="1390646" grpId="0" build="p" autoUpdateAnimBg="0"/>
      <p:bldP spid="139064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B1933F-5AE3-4DE2-B5C9-2971BF301684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572000" cy="952500"/>
          </a:xfrm>
        </p:spPr>
        <p:txBody>
          <a:bodyPr/>
          <a:lstStyle/>
          <a:p>
            <a:pPr eaLnBrk="1" hangingPunct="1"/>
            <a:r>
              <a:rPr lang="en-US" sz="3200" b="1" smtClean="0"/>
              <a:t>Choosing the “Best” Feature</a:t>
            </a:r>
          </a:p>
        </p:txBody>
      </p:sp>
      <p:sp>
        <p:nvSpPr>
          <p:cNvPr id="55301" name="Oval 3"/>
          <p:cNvSpPr>
            <a:spLocks noChangeArrowheads="1"/>
          </p:cNvSpPr>
          <p:nvPr/>
        </p:nvSpPr>
        <p:spPr bwMode="auto">
          <a:xfrm>
            <a:off x="1941513" y="118268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4"/>
          <p:cNvSpPr>
            <a:spLocks noChangeArrowheads="1"/>
          </p:cNvSpPr>
          <p:nvPr/>
        </p:nvSpPr>
        <p:spPr bwMode="auto">
          <a:xfrm>
            <a:off x="652463" y="23955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5"/>
          <p:cNvSpPr>
            <a:spLocks noChangeArrowheads="1"/>
          </p:cNvSpPr>
          <p:nvPr/>
        </p:nvSpPr>
        <p:spPr bwMode="auto">
          <a:xfrm>
            <a:off x="3243263" y="23574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04" name="AutoShape 6"/>
          <p:cNvCxnSpPr>
            <a:cxnSpLocks noChangeShapeType="1"/>
            <a:stCxn id="55301" idx="4"/>
            <a:endCxn id="55302" idx="7"/>
          </p:cNvCxnSpPr>
          <p:nvPr/>
        </p:nvCxnSpPr>
        <p:spPr bwMode="auto">
          <a:xfrm flipH="1">
            <a:off x="814388" y="1398588"/>
            <a:ext cx="1222375" cy="10144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5305" name="AutoShape 7"/>
          <p:cNvCxnSpPr>
            <a:cxnSpLocks noChangeShapeType="1"/>
            <a:stCxn id="55301" idx="4"/>
            <a:endCxn id="55303" idx="1"/>
          </p:cNvCxnSpPr>
          <p:nvPr/>
        </p:nvCxnSpPr>
        <p:spPr bwMode="auto">
          <a:xfrm>
            <a:off x="2036763" y="1398588"/>
            <a:ext cx="1235075" cy="9763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2173288" y="1143000"/>
            <a:ext cx="83978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Gender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738188" y="1676400"/>
            <a:ext cx="3429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M</a:t>
            </a:r>
          </a:p>
        </p:txBody>
      </p:sp>
      <p:sp>
        <p:nvSpPr>
          <p:cNvPr id="55308" name="Text Box 10"/>
          <p:cNvSpPr txBox="1">
            <a:spLocks noChangeArrowheads="1"/>
          </p:cNvSpPr>
          <p:nvPr/>
        </p:nvSpPr>
        <p:spPr bwMode="auto">
          <a:xfrm>
            <a:off x="2630488" y="1676400"/>
            <a:ext cx="303212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F</a:t>
            </a:r>
          </a:p>
        </p:txBody>
      </p:sp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973388" y="2565400"/>
            <a:ext cx="1065212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A: 3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B: 0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C: 4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17488" y="2527300"/>
            <a:ext cx="1065212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A: 0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B: 3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C: 0</a:t>
            </a:r>
          </a:p>
        </p:txBody>
      </p:sp>
      <p:sp>
        <p:nvSpPr>
          <p:cNvPr id="55311" name="Text Box 13"/>
          <p:cNvSpPr txBox="1">
            <a:spLocks noChangeArrowheads="1"/>
          </p:cNvSpPr>
          <p:nvPr/>
        </p:nvSpPr>
        <p:spPr bwMode="auto">
          <a:xfrm>
            <a:off x="0" y="3505200"/>
            <a:ext cx="2438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3333CC"/>
                </a:solidFill>
              </a:rPr>
              <a:t>No further split is required here, identifies B fully</a:t>
            </a:r>
          </a:p>
        </p:txBody>
      </p:sp>
      <p:sp>
        <p:nvSpPr>
          <p:cNvPr id="55312" name="Text Box 14"/>
          <p:cNvSpPr txBox="1">
            <a:spLocks noChangeArrowheads="1"/>
          </p:cNvSpPr>
          <p:nvPr/>
        </p:nvSpPr>
        <p:spPr bwMode="auto">
          <a:xfrm>
            <a:off x="2743200" y="3581400"/>
            <a:ext cx="3124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3333CC"/>
                </a:solidFill>
              </a:rPr>
              <a:t>Further split is required here, cannot identify A, and C fully</a:t>
            </a:r>
          </a:p>
        </p:txBody>
      </p:sp>
      <p:sp>
        <p:nvSpPr>
          <p:cNvPr id="55313" name="Text Box 15"/>
          <p:cNvSpPr txBox="1">
            <a:spLocks noChangeArrowheads="1"/>
          </p:cNvSpPr>
          <p:nvPr/>
        </p:nvSpPr>
        <p:spPr bwMode="auto">
          <a:xfrm>
            <a:off x="381000" y="4953000"/>
            <a:ext cx="8382000" cy="1006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solidFill>
                  <a:srgbClr val="3333CC"/>
                </a:solidFill>
              </a:rPr>
              <a:t>Apply the same procedure again on other variables </a:t>
            </a:r>
            <a:r>
              <a:rPr lang="en-US" sz="2000" b="1" i="1">
                <a:solidFill>
                  <a:srgbClr val="FF0000"/>
                </a:solidFill>
                <a:latin typeface="Comic Sans MS" pitchFamily="66" charset="0"/>
              </a:rPr>
              <a:t>leaving out column for Gender</a:t>
            </a:r>
            <a:r>
              <a:rPr lang="en-US" sz="2000" b="1">
                <a:solidFill>
                  <a:srgbClr val="3333CC"/>
                </a:solidFill>
              </a:rPr>
              <a:t>, and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rows for class B</a:t>
            </a:r>
            <a:r>
              <a:rPr lang="en-US" sz="2000" b="1">
                <a:solidFill>
                  <a:srgbClr val="3333CC"/>
                </a:solidFill>
              </a:rPr>
              <a:t> as it has been fully determined </a:t>
            </a:r>
          </a:p>
        </p:txBody>
      </p:sp>
      <p:graphicFrame>
        <p:nvGraphicFramePr>
          <p:cNvPr id="1392656" name="Group 16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5400" name="Rectangle 102"/>
          <p:cNvSpPr>
            <a:spLocks noChangeArrowheads="1"/>
          </p:cNvSpPr>
          <p:nvPr/>
        </p:nvSpPr>
        <p:spPr bwMode="auto">
          <a:xfrm>
            <a:off x="6400800" y="0"/>
            <a:ext cx="685800" cy="2895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401" name="Rectangle 103"/>
          <p:cNvSpPr>
            <a:spLocks noChangeArrowheads="1"/>
          </p:cNvSpPr>
          <p:nvPr/>
        </p:nvSpPr>
        <p:spPr bwMode="auto">
          <a:xfrm>
            <a:off x="5029200" y="4826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402" name="Rectangle 104"/>
          <p:cNvSpPr>
            <a:spLocks noChangeArrowheads="1"/>
          </p:cNvSpPr>
          <p:nvPr/>
        </p:nvSpPr>
        <p:spPr bwMode="auto">
          <a:xfrm>
            <a:off x="5029200" y="12065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403" name="Rectangle 105"/>
          <p:cNvSpPr>
            <a:spLocks noChangeArrowheads="1"/>
          </p:cNvSpPr>
          <p:nvPr/>
        </p:nvSpPr>
        <p:spPr bwMode="auto">
          <a:xfrm>
            <a:off x="5029200" y="19431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0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78F662-295E-46C9-BE4F-C367F033E498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26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Choosing the “Best” Feature</a:t>
            </a:r>
          </a:p>
        </p:txBody>
      </p:sp>
      <p:grpSp>
        <p:nvGrpSpPr>
          <p:cNvPr id="56325" name="Group 3"/>
          <p:cNvGrpSpPr>
            <a:grpSpLocks/>
          </p:cNvGrpSpPr>
          <p:nvPr/>
        </p:nvGrpSpPr>
        <p:grpSpPr bwMode="auto">
          <a:xfrm>
            <a:off x="609600" y="914400"/>
            <a:ext cx="2903538" cy="1385888"/>
            <a:chOff x="178" y="768"/>
            <a:chExt cx="2067" cy="1194"/>
          </a:xfrm>
        </p:grpSpPr>
        <p:sp>
          <p:nvSpPr>
            <p:cNvPr id="56418" name="Oval 4"/>
            <p:cNvSpPr>
              <a:spLocks noChangeArrowheads="1"/>
            </p:cNvSpPr>
            <p:nvPr/>
          </p:nvSpPr>
          <p:spPr bwMode="auto">
            <a:xfrm>
              <a:off x="1176" y="79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9" name="Oval 5"/>
            <p:cNvSpPr>
              <a:spLocks noChangeArrowheads="1"/>
            </p:cNvSpPr>
            <p:nvPr/>
          </p:nvSpPr>
          <p:spPr bwMode="auto">
            <a:xfrm>
              <a:off x="364" y="1557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0" name="Oval 6"/>
            <p:cNvSpPr>
              <a:spLocks noChangeArrowheads="1"/>
            </p:cNvSpPr>
            <p:nvPr/>
          </p:nvSpPr>
          <p:spPr bwMode="auto">
            <a:xfrm>
              <a:off x="1996" y="1533"/>
              <a:ext cx="120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421" name="AutoShape 7"/>
            <p:cNvCxnSpPr>
              <a:cxnSpLocks noChangeShapeType="1"/>
              <a:stCxn id="56418" idx="4"/>
              <a:endCxn id="56419" idx="7"/>
            </p:cNvCxnSpPr>
            <p:nvPr/>
          </p:nvCxnSpPr>
          <p:spPr bwMode="auto">
            <a:xfrm flipH="1">
              <a:off x="466" y="929"/>
              <a:ext cx="770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56422" name="AutoShape 8"/>
            <p:cNvCxnSpPr>
              <a:cxnSpLocks noChangeShapeType="1"/>
              <a:stCxn id="56418" idx="4"/>
              <a:endCxn id="56420" idx="1"/>
            </p:cNvCxnSpPr>
            <p:nvPr/>
          </p:nvCxnSpPr>
          <p:spPr bwMode="auto">
            <a:xfrm>
              <a:off x="1236" y="929"/>
              <a:ext cx="778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56423" name="Text Box 9"/>
            <p:cNvSpPr txBox="1">
              <a:spLocks noChangeArrowheads="1"/>
            </p:cNvSpPr>
            <p:nvPr/>
          </p:nvSpPr>
          <p:spPr bwMode="auto">
            <a:xfrm>
              <a:off x="1322" y="768"/>
              <a:ext cx="923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Own House?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6424" name="Text Box 10"/>
            <p:cNvSpPr txBox="1">
              <a:spLocks noChangeArrowheads="1"/>
            </p:cNvSpPr>
            <p:nvPr/>
          </p:nvSpPr>
          <p:spPr bwMode="auto">
            <a:xfrm>
              <a:off x="418" y="1104"/>
              <a:ext cx="314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6425" name="Text Box 11"/>
            <p:cNvSpPr txBox="1">
              <a:spLocks noChangeArrowheads="1"/>
            </p:cNvSpPr>
            <p:nvPr/>
          </p:nvSpPr>
          <p:spPr bwMode="auto">
            <a:xfrm>
              <a:off x="1610" y="1104"/>
              <a:ext cx="28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6426" name="Text Box 12"/>
            <p:cNvSpPr txBox="1">
              <a:spLocks noChangeArrowheads="1"/>
            </p:cNvSpPr>
            <p:nvPr/>
          </p:nvSpPr>
          <p:spPr bwMode="auto">
            <a:xfrm>
              <a:off x="178" y="1672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6427" name="Text Box 13"/>
            <p:cNvSpPr txBox="1">
              <a:spLocks noChangeArrowheads="1"/>
            </p:cNvSpPr>
            <p:nvPr/>
          </p:nvSpPr>
          <p:spPr bwMode="auto">
            <a:xfrm>
              <a:off x="994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6428" name="Text Box 14"/>
            <p:cNvSpPr txBox="1">
              <a:spLocks noChangeArrowheads="1"/>
            </p:cNvSpPr>
            <p:nvPr/>
          </p:nvSpPr>
          <p:spPr bwMode="auto">
            <a:xfrm>
              <a:off x="1818" y="1664"/>
              <a:ext cx="131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56326" name="Text Box 103"/>
          <p:cNvSpPr txBox="1">
            <a:spLocks noChangeArrowheads="1"/>
          </p:cNvSpPr>
          <p:nvPr/>
        </p:nvSpPr>
        <p:spPr bwMode="auto">
          <a:xfrm>
            <a:off x="533400" y="2603500"/>
            <a:ext cx="68580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E(D)=1.33</a:t>
            </a:r>
          </a:p>
          <a:p>
            <a:r>
              <a:rPr lang="en-US"/>
              <a:t>Own House:   0.96 (gain 1.33-0.96)</a:t>
            </a:r>
          </a:p>
          <a:p>
            <a:r>
              <a:rPr lang="en-US"/>
              <a:t>Married: 	0.00 (gian = 1.33)</a:t>
            </a:r>
          </a:p>
          <a:p>
            <a:r>
              <a:rPr lang="en-US"/>
              <a:t>Etc…</a:t>
            </a:r>
          </a:p>
        </p:txBody>
      </p:sp>
      <p:graphicFrame>
        <p:nvGraphicFramePr>
          <p:cNvPr id="1382504" name="Group 104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6413" name="Rectangle 190"/>
          <p:cNvSpPr>
            <a:spLocks noChangeArrowheads="1"/>
          </p:cNvSpPr>
          <p:nvPr/>
        </p:nvSpPr>
        <p:spPr bwMode="auto">
          <a:xfrm>
            <a:off x="5029200" y="4826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4" name="Rectangle 191"/>
          <p:cNvSpPr>
            <a:spLocks noChangeArrowheads="1"/>
          </p:cNvSpPr>
          <p:nvPr/>
        </p:nvSpPr>
        <p:spPr bwMode="auto">
          <a:xfrm>
            <a:off x="5029200" y="12065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5" name="Rectangle 192"/>
          <p:cNvSpPr>
            <a:spLocks noChangeArrowheads="1"/>
          </p:cNvSpPr>
          <p:nvPr/>
        </p:nvSpPr>
        <p:spPr bwMode="auto">
          <a:xfrm>
            <a:off x="5029200" y="19431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6" name="Rectangle 193"/>
          <p:cNvSpPr>
            <a:spLocks noChangeArrowheads="1"/>
          </p:cNvSpPr>
          <p:nvPr/>
        </p:nvSpPr>
        <p:spPr bwMode="auto">
          <a:xfrm>
            <a:off x="6400800" y="0"/>
            <a:ext cx="685800" cy="2895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94" name="Text Box 194"/>
          <p:cNvSpPr txBox="1">
            <a:spLocks noChangeArrowheads="1"/>
          </p:cNvSpPr>
          <p:nvPr/>
        </p:nvSpPr>
        <p:spPr bwMode="auto">
          <a:xfrm>
            <a:off x="685800" y="5029200"/>
            <a:ext cx="701198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Married is the best node as E(Dj) = 0, 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Hence information gain will be maximum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9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1BC3B0-15B7-4438-A7EC-4E478AE1DCE8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Completing DT</a:t>
            </a:r>
          </a:p>
        </p:txBody>
      </p:sp>
      <p:sp>
        <p:nvSpPr>
          <p:cNvPr id="57349" name="Oval 3"/>
          <p:cNvSpPr>
            <a:spLocks noChangeArrowheads="1"/>
          </p:cNvSpPr>
          <p:nvPr/>
        </p:nvSpPr>
        <p:spPr bwMode="auto">
          <a:xfrm>
            <a:off x="2257425" y="1906588"/>
            <a:ext cx="201613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4"/>
          <p:cNvSpPr>
            <a:spLocks noChangeArrowheads="1"/>
          </p:cNvSpPr>
          <p:nvPr/>
        </p:nvSpPr>
        <p:spPr bwMode="auto">
          <a:xfrm>
            <a:off x="968375" y="3119438"/>
            <a:ext cx="201613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5"/>
          <p:cNvSpPr>
            <a:spLocks noChangeArrowheads="1"/>
          </p:cNvSpPr>
          <p:nvPr/>
        </p:nvSpPr>
        <p:spPr bwMode="auto">
          <a:xfrm>
            <a:off x="3559175" y="3081338"/>
            <a:ext cx="201613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352" name="AutoShape 6"/>
          <p:cNvCxnSpPr>
            <a:cxnSpLocks noChangeShapeType="1"/>
            <a:stCxn id="57349" idx="4"/>
            <a:endCxn id="57350" idx="7"/>
          </p:cNvCxnSpPr>
          <p:nvPr/>
        </p:nvCxnSpPr>
        <p:spPr bwMode="auto">
          <a:xfrm flipH="1">
            <a:off x="1139825" y="2122488"/>
            <a:ext cx="1219200" cy="10144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7353" name="AutoShape 7"/>
          <p:cNvCxnSpPr>
            <a:cxnSpLocks noChangeShapeType="1"/>
            <a:stCxn id="57349" idx="4"/>
            <a:endCxn id="57351" idx="1"/>
          </p:cNvCxnSpPr>
          <p:nvPr/>
        </p:nvCxnSpPr>
        <p:spPr bwMode="auto">
          <a:xfrm>
            <a:off x="2359025" y="2122488"/>
            <a:ext cx="1230313" cy="9763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2449513" y="1752600"/>
            <a:ext cx="83978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Gender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1054100" y="2400300"/>
            <a:ext cx="3429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M</a:t>
            </a:r>
          </a:p>
        </p:txBody>
      </p:sp>
      <p:sp>
        <p:nvSpPr>
          <p:cNvPr id="57356" name="Text Box 10"/>
          <p:cNvSpPr txBox="1">
            <a:spLocks noChangeArrowheads="1"/>
          </p:cNvSpPr>
          <p:nvPr/>
        </p:nvSpPr>
        <p:spPr bwMode="auto">
          <a:xfrm>
            <a:off x="2946400" y="2400300"/>
            <a:ext cx="3032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F</a:t>
            </a:r>
          </a:p>
        </p:txBody>
      </p:sp>
      <p:sp>
        <p:nvSpPr>
          <p:cNvPr id="57357" name="Text Box 11"/>
          <p:cNvSpPr txBox="1">
            <a:spLocks noChangeArrowheads="1"/>
          </p:cNvSpPr>
          <p:nvPr/>
        </p:nvSpPr>
        <p:spPr bwMode="auto">
          <a:xfrm>
            <a:off x="2971800" y="3276600"/>
            <a:ext cx="21209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A: 3,Class C: 4</a:t>
            </a:r>
          </a:p>
        </p:txBody>
      </p:sp>
      <p:sp>
        <p:nvSpPr>
          <p:cNvPr id="57358" name="Text Box 12"/>
          <p:cNvSpPr txBox="1">
            <a:spLocks noChangeArrowheads="1"/>
          </p:cNvSpPr>
          <p:nvPr/>
        </p:nvSpPr>
        <p:spPr bwMode="auto">
          <a:xfrm>
            <a:off x="533400" y="3251200"/>
            <a:ext cx="10541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B: 3</a:t>
            </a:r>
          </a:p>
        </p:txBody>
      </p:sp>
      <p:cxnSp>
        <p:nvCxnSpPr>
          <p:cNvPr id="57359" name="AutoShape 13"/>
          <p:cNvCxnSpPr>
            <a:cxnSpLocks noChangeShapeType="1"/>
          </p:cNvCxnSpPr>
          <p:nvPr/>
        </p:nvCxnSpPr>
        <p:spPr bwMode="auto">
          <a:xfrm flipH="1">
            <a:off x="2438400" y="3862388"/>
            <a:ext cx="1296988" cy="10144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7360" name="AutoShape 14"/>
          <p:cNvCxnSpPr>
            <a:cxnSpLocks noChangeShapeType="1"/>
          </p:cNvCxnSpPr>
          <p:nvPr/>
        </p:nvCxnSpPr>
        <p:spPr bwMode="auto">
          <a:xfrm>
            <a:off x="3660775" y="3862388"/>
            <a:ext cx="1311275" cy="9763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7361" name="Text Box 15"/>
          <p:cNvSpPr txBox="1">
            <a:spLocks noChangeArrowheads="1"/>
          </p:cNvSpPr>
          <p:nvPr/>
        </p:nvSpPr>
        <p:spPr bwMode="auto">
          <a:xfrm>
            <a:off x="3829050" y="3581400"/>
            <a:ext cx="9191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Married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57362" name="Oval 16"/>
          <p:cNvSpPr>
            <a:spLocks noChangeArrowheads="1"/>
          </p:cNvSpPr>
          <p:nvPr/>
        </p:nvSpPr>
        <p:spPr bwMode="auto">
          <a:xfrm>
            <a:off x="3587750" y="3606800"/>
            <a:ext cx="201613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Text Box 17"/>
          <p:cNvSpPr txBox="1">
            <a:spLocks noChangeArrowheads="1"/>
          </p:cNvSpPr>
          <p:nvPr/>
        </p:nvSpPr>
        <p:spPr bwMode="auto">
          <a:xfrm>
            <a:off x="2686050" y="4038600"/>
            <a:ext cx="4413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Yes</a:t>
            </a:r>
          </a:p>
        </p:txBody>
      </p:sp>
      <p:sp>
        <p:nvSpPr>
          <p:cNvPr id="57364" name="Text Box 18"/>
          <p:cNvSpPr txBox="1">
            <a:spLocks noChangeArrowheads="1"/>
          </p:cNvSpPr>
          <p:nvPr/>
        </p:nvSpPr>
        <p:spPr bwMode="auto">
          <a:xfrm>
            <a:off x="4286250" y="4038600"/>
            <a:ext cx="4016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No</a:t>
            </a:r>
          </a:p>
        </p:txBody>
      </p:sp>
      <p:graphicFrame>
        <p:nvGraphicFramePr>
          <p:cNvPr id="1394707" name="Group 19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7451" name="Rectangle 105"/>
          <p:cNvSpPr>
            <a:spLocks noChangeArrowheads="1"/>
          </p:cNvSpPr>
          <p:nvPr/>
        </p:nvSpPr>
        <p:spPr bwMode="auto">
          <a:xfrm>
            <a:off x="5029200" y="4826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452" name="Rectangle 106"/>
          <p:cNvSpPr>
            <a:spLocks noChangeArrowheads="1"/>
          </p:cNvSpPr>
          <p:nvPr/>
        </p:nvSpPr>
        <p:spPr bwMode="auto">
          <a:xfrm>
            <a:off x="5029200" y="12065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453" name="Rectangle 107"/>
          <p:cNvSpPr>
            <a:spLocks noChangeArrowheads="1"/>
          </p:cNvSpPr>
          <p:nvPr/>
        </p:nvSpPr>
        <p:spPr bwMode="auto">
          <a:xfrm>
            <a:off x="5029200" y="19431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454" name="Rectangle 108"/>
          <p:cNvSpPr>
            <a:spLocks noChangeArrowheads="1"/>
          </p:cNvSpPr>
          <p:nvPr/>
        </p:nvSpPr>
        <p:spPr bwMode="auto">
          <a:xfrm>
            <a:off x="6400800" y="0"/>
            <a:ext cx="685800" cy="2895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455" name="Rectangle 109"/>
          <p:cNvSpPr>
            <a:spLocks noChangeArrowheads="1"/>
          </p:cNvSpPr>
          <p:nvPr/>
        </p:nvSpPr>
        <p:spPr bwMode="auto">
          <a:xfrm>
            <a:off x="1981200" y="4953000"/>
            <a:ext cx="1065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Class C: 4</a:t>
            </a:r>
          </a:p>
        </p:txBody>
      </p:sp>
      <p:sp>
        <p:nvSpPr>
          <p:cNvPr id="57456" name="Rectangle 110"/>
          <p:cNvSpPr>
            <a:spLocks noChangeArrowheads="1"/>
          </p:cNvSpPr>
          <p:nvPr/>
        </p:nvSpPr>
        <p:spPr bwMode="auto">
          <a:xfrm>
            <a:off x="4495800" y="4876800"/>
            <a:ext cx="1065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latin typeface="Times New Roman" pitchFamily="18" charset="0"/>
              </a:rPr>
              <a:t>Class A: 3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11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0050-3210-4438-A494-E54286F5A925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191000" cy="712788"/>
          </a:xfrm>
        </p:spPr>
        <p:txBody>
          <a:bodyPr/>
          <a:lstStyle/>
          <a:p>
            <a:pPr eaLnBrk="1" hangingPunct="1"/>
            <a:r>
              <a:rPr lang="en-US" smtClean="0"/>
              <a:t>Completing DT</a:t>
            </a:r>
          </a:p>
        </p:txBody>
      </p:sp>
      <p:graphicFrame>
        <p:nvGraphicFramePr>
          <p:cNvPr id="1395731" name="Group 19"/>
          <p:cNvGraphicFramePr>
            <a:graphicFrameLocks noGrp="1"/>
          </p:cNvGraphicFramePr>
          <p:nvPr/>
        </p:nvGraphicFramePr>
        <p:xfrm>
          <a:off x="5105400" y="71438"/>
          <a:ext cx="3962400" cy="283464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Owns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Risk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8459" name="Rectangle 105"/>
          <p:cNvSpPr>
            <a:spLocks noChangeArrowheads="1"/>
          </p:cNvSpPr>
          <p:nvPr/>
        </p:nvSpPr>
        <p:spPr bwMode="auto">
          <a:xfrm>
            <a:off x="5029200" y="4826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60" name="Rectangle 106"/>
          <p:cNvSpPr>
            <a:spLocks noChangeArrowheads="1"/>
          </p:cNvSpPr>
          <p:nvPr/>
        </p:nvSpPr>
        <p:spPr bwMode="auto">
          <a:xfrm>
            <a:off x="5029200" y="12065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61" name="Rectangle 107"/>
          <p:cNvSpPr>
            <a:spLocks noChangeArrowheads="1"/>
          </p:cNvSpPr>
          <p:nvPr/>
        </p:nvSpPr>
        <p:spPr bwMode="auto">
          <a:xfrm>
            <a:off x="5029200" y="1943100"/>
            <a:ext cx="41148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62" name="Rectangle 108"/>
          <p:cNvSpPr>
            <a:spLocks noChangeArrowheads="1"/>
          </p:cNvSpPr>
          <p:nvPr/>
        </p:nvSpPr>
        <p:spPr bwMode="auto">
          <a:xfrm>
            <a:off x="6400800" y="0"/>
            <a:ext cx="685800" cy="2895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463" name="Group 111"/>
          <p:cNvGrpSpPr>
            <a:grpSpLocks/>
          </p:cNvGrpSpPr>
          <p:nvPr/>
        </p:nvGrpSpPr>
        <p:grpSpPr bwMode="auto">
          <a:xfrm>
            <a:off x="76200" y="762000"/>
            <a:ext cx="5027613" cy="3536950"/>
            <a:chOff x="336" y="1104"/>
            <a:chExt cx="3167" cy="2228"/>
          </a:xfrm>
        </p:grpSpPr>
        <p:sp>
          <p:nvSpPr>
            <p:cNvPr id="58468" name="Oval 3"/>
            <p:cNvSpPr>
              <a:spLocks noChangeArrowheads="1"/>
            </p:cNvSpPr>
            <p:nvPr/>
          </p:nvSpPr>
          <p:spPr bwMode="auto">
            <a:xfrm>
              <a:off x="1422" y="1201"/>
              <a:ext cx="127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9" name="Oval 4"/>
            <p:cNvSpPr>
              <a:spLocks noChangeArrowheads="1"/>
            </p:cNvSpPr>
            <p:nvPr/>
          </p:nvSpPr>
          <p:spPr bwMode="auto">
            <a:xfrm>
              <a:off x="610" y="1965"/>
              <a:ext cx="127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0" name="Oval 5"/>
            <p:cNvSpPr>
              <a:spLocks noChangeArrowheads="1"/>
            </p:cNvSpPr>
            <p:nvPr/>
          </p:nvSpPr>
          <p:spPr bwMode="auto">
            <a:xfrm>
              <a:off x="2242" y="1941"/>
              <a:ext cx="127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71" name="AutoShape 6"/>
            <p:cNvCxnSpPr>
              <a:cxnSpLocks noChangeShapeType="1"/>
              <a:stCxn id="58468" idx="4"/>
              <a:endCxn id="58469" idx="7"/>
            </p:cNvCxnSpPr>
            <p:nvPr/>
          </p:nvCxnSpPr>
          <p:spPr bwMode="auto">
            <a:xfrm flipH="1">
              <a:off x="718" y="1337"/>
              <a:ext cx="768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58472" name="AutoShape 7"/>
            <p:cNvCxnSpPr>
              <a:cxnSpLocks noChangeShapeType="1"/>
              <a:stCxn id="58468" idx="4"/>
              <a:endCxn id="58470" idx="1"/>
            </p:cNvCxnSpPr>
            <p:nvPr/>
          </p:nvCxnSpPr>
          <p:spPr bwMode="auto">
            <a:xfrm>
              <a:off x="1486" y="1337"/>
              <a:ext cx="775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58473" name="Text Box 8"/>
            <p:cNvSpPr txBox="1">
              <a:spLocks noChangeArrowheads="1"/>
            </p:cNvSpPr>
            <p:nvPr/>
          </p:nvSpPr>
          <p:spPr bwMode="auto">
            <a:xfrm>
              <a:off x="1543" y="1104"/>
              <a:ext cx="52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Gender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8474" name="Text Box 9"/>
            <p:cNvSpPr txBox="1">
              <a:spLocks noChangeArrowheads="1"/>
            </p:cNvSpPr>
            <p:nvPr/>
          </p:nvSpPr>
          <p:spPr bwMode="auto">
            <a:xfrm>
              <a:off x="664" y="1512"/>
              <a:ext cx="21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8475" name="Text Box 10"/>
            <p:cNvSpPr txBox="1">
              <a:spLocks noChangeArrowheads="1"/>
            </p:cNvSpPr>
            <p:nvPr/>
          </p:nvSpPr>
          <p:spPr bwMode="auto">
            <a:xfrm>
              <a:off x="1856" y="1512"/>
              <a:ext cx="19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8476" name="Text Box 11"/>
            <p:cNvSpPr txBox="1">
              <a:spLocks noChangeArrowheads="1"/>
            </p:cNvSpPr>
            <p:nvPr/>
          </p:nvSpPr>
          <p:spPr bwMode="auto">
            <a:xfrm>
              <a:off x="1872" y="2064"/>
              <a:ext cx="133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Times New Roman" pitchFamily="18" charset="0"/>
                </a:rPr>
                <a:t>Class A: 3,Class C: 4</a:t>
              </a:r>
            </a:p>
          </p:txBody>
        </p:sp>
        <p:sp>
          <p:nvSpPr>
            <p:cNvPr id="58477" name="Text Box 12"/>
            <p:cNvSpPr txBox="1">
              <a:spLocks noChangeArrowheads="1"/>
            </p:cNvSpPr>
            <p:nvPr/>
          </p:nvSpPr>
          <p:spPr bwMode="auto">
            <a:xfrm>
              <a:off x="336" y="2048"/>
              <a:ext cx="66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Times New Roman" pitchFamily="18" charset="0"/>
                </a:rPr>
                <a:t>Class B: 3</a:t>
              </a:r>
            </a:p>
          </p:txBody>
        </p:sp>
        <p:cxnSp>
          <p:nvCxnSpPr>
            <p:cNvPr id="58478" name="AutoShape 13"/>
            <p:cNvCxnSpPr>
              <a:cxnSpLocks noChangeShapeType="1"/>
            </p:cNvCxnSpPr>
            <p:nvPr/>
          </p:nvCxnSpPr>
          <p:spPr bwMode="auto">
            <a:xfrm flipH="1">
              <a:off x="1536" y="2433"/>
              <a:ext cx="817" cy="639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58479" name="AutoShape 14"/>
            <p:cNvCxnSpPr>
              <a:cxnSpLocks noChangeShapeType="1"/>
            </p:cNvCxnSpPr>
            <p:nvPr/>
          </p:nvCxnSpPr>
          <p:spPr bwMode="auto">
            <a:xfrm>
              <a:off x="2306" y="2433"/>
              <a:ext cx="826" cy="615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58480" name="Text Box 15"/>
            <p:cNvSpPr txBox="1">
              <a:spLocks noChangeArrowheads="1"/>
            </p:cNvSpPr>
            <p:nvPr/>
          </p:nvSpPr>
          <p:spPr bwMode="auto">
            <a:xfrm>
              <a:off x="2412" y="2256"/>
              <a:ext cx="57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Married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8481" name="Oval 16"/>
            <p:cNvSpPr>
              <a:spLocks noChangeArrowheads="1"/>
            </p:cNvSpPr>
            <p:nvPr/>
          </p:nvSpPr>
          <p:spPr bwMode="auto">
            <a:xfrm>
              <a:off x="2260" y="2272"/>
              <a:ext cx="127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82" name="Text Box 17"/>
            <p:cNvSpPr txBox="1">
              <a:spLocks noChangeArrowheads="1"/>
            </p:cNvSpPr>
            <p:nvPr/>
          </p:nvSpPr>
          <p:spPr bwMode="auto">
            <a:xfrm>
              <a:off x="1692" y="2544"/>
              <a:ext cx="2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8483" name="Text Box 18"/>
            <p:cNvSpPr txBox="1">
              <a:spLocks noChangeArrowheads="1"/>
            </p:cNvSpPr>
            <p:nvPr/>
          </p:nvSpPr>
          <p:spPr bwMode="auto">
            <a:xfrm>
              <a:off x="2700" y="2544"/>
              <a:ext cx="25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8484" name="Rectangle 109"/>
            <p:cNvSpPr>
              <a:spLocks noChangeArrowheads="1"/>
            </p:cNvSpPr>
            <p:nvPr/>
          </p:nvSpPr>
          <p:spPr bwMode="auto">
            <a:xfrm>
              <a:off x="1248" y="3120"/>
              <a:ext cx="6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Times New Roman" pitchFamily="18" charset="0"/>
                </a:rPr>
                <a:t>Class C: 4</a:t>
              </a:r>
            </a:p>
          </p:txBody>
        </p:sp>
        <p:sp>
          <p:nvSpPr>
            <p:cNvPr id="58485" name="Rectangle 110"/>
            <p:cNvSpPr>
              <a:spLocks noChangeArrowheads="1"/>
            </p:cNvSpPr>
            <p:nvPr/>
          </p:nvSpPr>
          <p:spPr bwMode="auto">
            <a:xfrm>
              <a:off x="2832" y="3072"/>
              <a:ext cx="6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600" b="1">
                  <a:latin typeface="Times New Roman" pitchFamily="18" charset="0"/>
                </a:rPr>
                <a:t>Class A: 3</a:t>
              </a:r>
            </a:p>
          </p:txBody>
        </p:sp>
      </p:grpSp>
      <p:sp>
        <p:nvSpPr>
          <p:cNvPr id="1395824" name="Line 112"/>
          <p:cNvSpPr>
            <a:spLocks noChangeShapeType="1"/>
          </p:cNvSpPr>
          <p:nvPr/>
        </p:nvSpPr>
        <p:spPr bwMode="auto">
          <a:xfrm>
            <a:off x="2286000" y="4419600"/>
            <a:ext cx="0" cy="762000"/>
          </a:xfrm>
          <a:prstGeom prst="line">
            <a:avLst/>
          </a:prstGeom>
          <a:noFill/>
          <a:ln w="76200" cmpd="tri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5825" name="Text Box 113"/>
          <p:cNvSpPr txBox="1">
            <a:spLocks noChangeArrowheads="1"/>
          </p:cNvSpPr>
          <p:nvPr/>
        </p:nvSpPr>
        <p:spPr bwMode="auto">
          <a:xfrm>
            <a:off x="1752600" y="5334000"/>
            <a:ext cx="1155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Rules</a:t>
            </a:r>
          </a:p>
        </p:txBody>
      </p:sp>
      <p:sp>
        <p:nvSpPr>
          <p:cNvPr id="1395826" name="Text Box 114"/>
          <p:cNvSpPr txBox="1">
            <a:spLocks noChangeArrowheads="1"/>
          </p:cNvSpPr>
          <p:nvPr/>
        </p:nvSpPr>
        <p:spPr bwMode="auto">
          <a:xfrm>
            <a:off x="3657600" y="4343400"/>
            <a:ext cx="54864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R1: 	If </a:t>
            </a:r>
            <a:r>
              <a:rPr lang="en-US" sz="2000">
                <a:solidFill>
                  <a:srgbClr val="FF0000"/>
                </a:solidFill>
              </a:rPr>
              <a:t>Gender=M</a:t>
            </a:r>
            <a:r>
              <a:rPr lang="en-US" sz="2000"/>
              <a:t> then </a:t>
            </a:r>
            <a:r>
              <a:rPr lang="en-US" sz="2000">
                <a:solidFill>
                  <a:srgbClr val="FF0000"/>
                </a:solidFill>
              </a:rPr>
              <a:t>Class B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R2:	If </a:t>
            </a:r>
            <a:r>
              <a:rPr lang="en-US" sz="2000">
                <a:solidFill>
                  <a:srgbClr val="FF0000"/>
                </a:solidFill>
              </a:rPr>
              <a:t>Gender=F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Married=Yes</a:t>
            </a:r>
            <a:r>
              <a:rPr lang="en-US" sz="20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	Then </a:t>
            </a:r>
            <a:r>
              <a:rPr lang="en-US" sz="2000">
                <a:solidFill>
                  <a:srgbClr val="FF0000"/>
                </a:solidFill>
              </a:rPr>
              <a:t>Class C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R3: 	If </a:t>
            </a:r>
            <a:r>
              <a:rPr lang="en-US" sz="2000">
                <a:solidFill>
                  <a:srgbClr val="FF0000"/>
                </a:solidFill>
              </a:rPr>
              <a:t>Gender=F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Married=No</a:t>
            </a:r>
            <a:r>
              <a:rPr lang="en-US" sz="20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	Then </a:t>
            </a:r>
            <a:r>
              <a:rPr lang="en-US" sz="2000">
                <a:solidFill>
                  <a:srgbClr val="FF0000"/>
                </a:solidFill>
              </a:rPr>
              <a:t>Class A</a:t>
            </a:r>
            <a:r>
              <a:rPr lang="en-US" sz="2000"/>
              <a:t> </a:t>
            </a:r>
          </a:p>
        </p:txBody>
      </p:sp>
      <p:sp>
        <p:nvSpPr>
          <p:cNvPr id="1395827" name="Line 115"/>
          <p:cNvSpPr>
            <a:spLocks noChangeShapeType="1"/>
          </p:cNvSpPr>
          <p:nvPr/>
        </p:nvSpPr>
        <p:spPr bwMode="auto">
          <a:xfrm>
            <a:off x="2971800" y="5638800"/>
            <a:ext cx="533400" cy="0"/>
          </a:xfrm>
          <a:prstGeom prst="line">
            <a:avLst/>
          </a:prstGeom>
          <a:noFill/>
          <a:ln w="76200" cmpd="tri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824" grpId="0" animBg="1"/>
      <p:bldP spid="1395825" grpId="0" build="p" autoUpdateAnimBg="0"/>
      <p:bldP spid="1395826" grpId="0" build="p" autoUpdateAnimBg="0"/>
      <p:bldP spid="13958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47085F-1F23-4BBE-9305-4B4F4891E6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Decision Trees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130300"/>
            <a:ext cx="8648700" cy="4965700"/>
          </a:xfrm>
        </p:spPr>
        <p:txBody>
          <a:bodyPr/>
          <a:lstStyle/>
          <a:p>
            <a:pPr eaLnBrk="1" hangingPunct="1"/>
            <a:r>
              <a:rPr lang="en-US" sz="2000" smtClean="0"/>
              <a:t>Example: “is it a good day to </a:t>
            </a:r>
            <a:r>
              <a:rPr lang="en-US" sz="2000" smtClean="0">
                <a:solidFill>
                  <a:srgbClr val="FF0000"/>
                </a:solidFill>
              </a:rPr>
              <a:t>play</a:t>
            </a:r>
            <a:r>
              <a:rPr lang="en-US" sz="2000" smtClean="0"/>
              <a:t> golf?”</a:t>
            </a:r>
          </a:p>
          <a:p>
            <a:pPr marL="742950" lvl="1" indent="-285750" eaLnBrk="1" hangingPunct="1"/>
            <a:r>
              <a:rPr lang="en-US" sz="1800" smtClean="0"/>
              <a:t>a set of </a:t>
            </a:r>
            <a:r>
              <a:rPr lang="en-US" sz="1800" smtClean="0">
                <a:solidFill>
                  <a:srgbClr val="FF3300"/>
                </a:solidFill>
              </a:rPr>
              <a:t>attributes</a:t>
            </a:r>
            <a:r>
              <a:rPr lang="en-US" sz="1800" smtClean="0"/>
              <a:t> and their possible </a:t>
            </a:r>
            <a:r>
              <a:rPr lang="en-US" sz="1800" smtClean="0">
                <a:solidFill>
                  <a:srgbClr val="008000"/>
                </a:solidFill>
              </a:rPr>
              <a:t>values</a:t>
            </a:r>
            <a:r>
              <a:rPr lang="en-US" sz="1800" smtClean="0"/>
              <a:t>: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sz="1800" smtClean="0"/>
              <a:t>        </a:t>
            </a:r>
            <a:r>
              <a:rPr lang="en-US" sz="1800" smtClean="0">
                <a:solidFill>
                  <a:srgbClr val="FF3300"/>
                </a:solidFill>
              </a:rPr>
              <a:t>outlook</a:t>
            </a:r>
            <a:r>
              <a:rPr lang="en-US" sz="1800" smtClean="0"/>
              <a:t>		</a:t>
            </a:r>
            <a:r>
              <a:rPr lang="en-US" sz="1800" smtClean="0">
                <a:solidFill>
                  <a:srgbClr val="008000"/>
                </a:solidFill>
              </a:rPr>
              <a:t>sunny, overcast, rain</a:t>
            </a:r>
            <a:endParaRPr lang="en-US" sz="1800" smtClean="0"/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sz="1800" smtClean="0"/>
              <a:t>        </a:t>
            </a:r>
            <a:r>
              <a:rPr lang="en-US" sz="1800" smtClean="0">
                <a:solidFill>
                  <a:srgbClr val="FF3300"/>
                </a:solidFill>
              </a:rPr>
              <a:t>temperature</a:t>
            </a:r>
            <a:r>
              <a:rPr lang="en-US" sz="1800" smtClean="0"/>
              <a:t>	</a:t>
            </a:r>
            <a:r>
              <a:rPr lang="en-US" sz="1800" smtClean="0">
                <a:solidFill>
                  <a:srgbClr val="008000"/>
                </a:solidFill>
              </a:rPr>
              <a:t>cool, mild, hot</a:t>
            </a:r>
            <a:endParaRPr lang="en-US" sz="1800" smtClean="0"/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sz="1800" smtClean="0"/>
              <a:t>        </a:t>
            </a:r>
            <a:r>
              <a:rPr lang="en-US" sz="1800" smtClean="0">
                <a:solidFill>
                  <a:srgbClr val="FF3300"/>
                </a:solidFill>
              </a:rPr>
              <a:t>humidity</a:t>
            </a:r>
            <a:r>
              <a:rPr lang="en-US" sz="1800" smtClean="0"/>
              <a:t>		</a:t>
            </a:r>
            <a:r>
              <a:rPr lang="en-US" sz="1800" smtClean="0">
                <a:solidFill>
                  <a:srgbClr val="008000"/>
                </a:solidFill>
              </a:rPr>
              <a:t>high, normal</a:t>
            </a:r>
            <a:endParaRPr lang="en-US" sz="1800" smtClean="0"/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sz="1800" smtClean="0"/>
              <a:t>        </a:t>
            </a:r>
            <a:r>
              <a:rPr lang="en-US" sz="1800" smtClean="0">
                <a:solidFill>
                  <a:srgbClr val="FF3300"/>
                </a:solidFill>
              </a:rPr>
              <a:t>windy</a:t>
            </a:r>
            <a:r>
              <a:rPr lang="en-US" sz="1800" smtClean="0"/>
              <a:t>		</a:t>
            </a:r>
            <a:r>
              <a:rPr lang="en-US" sz="1800" smtClean="0">
                <a:solidFill>
                  <a:srgbClr val="008000"/>
                </a:solidFill>
              </a:rPr>
              <a:t>true, false</a:t>
            </a:r>
            <a:endParaRPr lang="en-US" sz="1800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t="1443"/>
          <a:stretch>
            <a:fillRect/>
          </a:stretch>
        </p:blipFill>
        <p:spPr bwMode="auto">
          <a:xfrm>
            <a:off x="4387850" y="2736850"/>
            <a:ext cx="4470400" cy="3468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5435600" y="1158875"/>
            <a:ext cx="3259138" cy="1169988"/>
          </a:xfrm>
          <a:prstGeom prst="rect">
            <a:avLst/>
          </a:prstGeom>
          <a:solidFill>
            <a:srgbClr val="FFDB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A particular </a:t>
            </a:r>
            <a:r>
              <a:rPr lang="en-US" sz="1800" i="1">
                <a:latin typeface="Times New Roman" pitchFamily="18" charset="0"/>
              </a:rPr>
              <a:t>instance</a:t>
            </a:r>
            <a:r>
              <a:rPr lang="en-US" sz="1800">
                <a:latin typeface="Times New Roman" pitchFamily="18" charset="0"/>
              </a:rPr>
              <a:t> in the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training set might be: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&lt;</a:t>
            </a: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overcast</a:t>
            </a:r>
            <a:r>
              <a:rPr lang="en-US" sz="1600" b="1">
                <a:latin typeface="Times New Roman" pitchFamily="18" charset="0"/>
              </a:rPr>
              <a:t>, </a:t>
            </a: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hot</a:t>
            </a:r>
            <a:r>
              <a:rPr lang="en-US" sz="1600" b="1">
                <a:latin typeface="Times New Roman" pitchFamily="18" charset="0"/>
              </a:rPr>
              <a:t>, </a:t>
            </a: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normal</a:t>
            </a:r>
            <a:r>
              <a:rPr lang="en-US" sz="1600" b="1">
                <a:latin typeface="Times New Roman" pitchFamily="18" charset="0"/>
              </a:rPr>
              <a:t>, </a:t>
            </a: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false</a:t>
            </a:r>
            <a:r>
              <a:rPr lang="en-US" sz="1600" b="1">
                <a:latin typeface="Times New Roman" pitchFamily="18" charset="0"/>
              </a:rPr>
              <a:t>&gt;: </a:t>
            </a:r>
            <a:r>
              <a:rPr lang="en-US" sz="1600" b="1">
                <a:solidFill>
                  <a:srgbClr val="FF0000"/>
                </a:solidFill>
                <a:latin typeface="Times New Roman" pitchFamily="18" charset="0"/>
              </a:rPr>
              <a:t>play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796925" y="3708400"/>
            <a:ext cx="2867025" cy="12001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In this case, the target class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is a binary attribute, so each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instance represents a positive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or a negative example.</a:t>
            </a:r>
          </a:p>
        </p:txBody>
      </p:sp>
      <p:cxnSp>
        <p:nvCxnSpPr>
          <p:cNvPr id="25609" name="AutoShape 7"/>
          <p:cNvCxnSpPr>
            <a:cxnSpLocks noChangeShapeType="1"/>
            <a:stCxn id="25608" idx="3"/>
          </p:cNvCxnSpPr>
          <p:nvPr/>
        </p:nvCxnSpPr>
        <p:spPr bwMode="auto">
          <a:xfrm>
            <a:off x="3663950" y="4308475"/>
            <a:ext cx="723900" cy="163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F31024-62D9-4663-BADC-530ED379790A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Trees Construction Algorithm (ID3)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445500" cy="5437188"/>
          </a:xfrm>
        </p:spPr>
        <p:txBody>
          <a:bodyPr/>
          <a:lstStyle/>
          <a:p>
            <a:pPr eaLnBrk="1" hangingPunct="1"/>
            <a:r>
              <a:rPr lang="en-US" sz="1800" smtClean="0"/>
              <a:t>Decision Tree Learning Method (ID3)</a:t>
            </a:r>
          </a:p>
          <a:p>
            <a:pPr lvl="1" eaLnBrk="1" hangingPunct="1"/>
            <a:r>
              <a:rPr lang="en-US" sz="1800" smtClean="0">
                <a:solidFill>
                  <a:srgbClr val="FF0701"/>
                </a:solidFill>
              </a:rPr>
              <a:t>Input:</a:t>
            </a:r>
            <a:r>
              <a:rPr lang="en-US" sz="1800" smtClean="0"/>
              <a:t> a set of examples </a:t>
            </a:r>
            <a:r>
              <a:rPr lang="en-US" sz="1800" b="1" i="1" smtClean="0"/>
              <a:t>S</a:t>
            </a:r>
            <a:r>
              <a:rPr lang="en-US" sz="1800" smtClean="0"/>
              <a:t>, a set of features </a:t>
            </a:r>
            <a:r>
              <a:rPr lang="en-US" sz="1800" b="1" i="1" smtClean="0"/>
              <a:t>F</a:t>
            </a:r>
            <a:r>
              <a:rPr lang="en-US" sz="1800" smtClean="0"/>
              <a:t>, and a target set </a:t>
            </a:r>
            <a:r>
              <a:rPr lang="en-US" sz="1800" b="1" i="1" smtClean="0"/>
              <a:t>T</a:t>
            </a:r>
            <a:r>
              <a:rPr lang="en-US" sz="1800" smtClean="0"/>
              <a:t> (target class </a:t>
            </a:r>
            <a:r>
              <a:rPr lang="en-US" sz="1800" b="1" i="1" smtClean="0"/>
              <a:t>T</a:t>
            </a:r>
            <a:r>
              <a:rPr lang="en-US" sz="1800" smtClean="0"/>
              <a:t> represents the type of instance we want to classify, e.g., whether “to play golf”)</a:t>
            </a:r>
          </a:p>
          <a:p>
            <a:pPr lvl="1" eaLnBrk="1" hangingPunct="1"/>
            <a:r>
              <a:rPr lang="en-US" sz="1800" smtClean="0"/>
              <a:t>1. If every element of </a:t>
            </a:r>
            <a:r>
              <a:rPr lang="en-US" sz="1800" b="1" i="1" smtClean="0"/>
              <a:t>S</a:t>
            </a:r>
            <a:r>
              <a:rPr lang="en-US" sz="1800" smtClean="0"/>
              <a:t> is already in </a:t>
            </a:r>
            <a:r>
              <a:rPr lang="en-US" sz="1800" b="1" i="1" smtClean="0"/>
              <a:t>T</a:t>
            </a:r>
            <a:r>
              <a:rPr lang="en-US" sz="1800" smtClean="0"/>
              <a:t>, return “yes”; if no element of </a:t>
            </a:r>
            <a:r>
              <a:rPr lang="en-US" sz="1800" b="1" i="1" smtClean="0"/>
              <a:t>S</a:t>
            </a:r>
            <a:r>
              <a:rPr lang="en-US" sz="1800" smtClean="0"/>
              <a:t> is in </a:t>
            </a:r>
            <a:r>
              <a:rPr lang="en-US" sz="1800" b="1" i="1" smtClean="0"/>
              <a:t>T</a:t>
            </a:r>
            <a:r>
              <a:rPr lang="en-US" sz="1800" smtClean="0"/>
              <a:t> return “no”</a:t>
            </a:r>
          </a:p>
          <a:p>
            <a:pPr lvl="1" eaLnBrk="1" hangingPunct="1"/>
            <a:r>
              <a:rPr lang="en-US" sz="1800" smtClean="0"/>
              <a:t>2. Otherwise, choose the </a:t>
            </a:r>
            <a:r>
              <a:rPr lang="en-US" sz="1800" b="1" smtClean="0">
                <a:solidFill>
                  <a:srgbClr val="FF3300"/>
                </a:solidFill>
              </a:rPr>
              <a:t>best feature </a:t>
            </a:r>
            <a:r>
              <a:rPr lang="en-US" sz="1800" smtClean="0"/>
              <a:t> </a:t>
            </a:r>
            <a:r>
              <a:rPr lang="en-US" sz="1800" b="1" i="1" smtClean="0"/>
              <a:t>f</a:t>
            </a:r>
            <a:r>
              <a:rPr lang="en-US" sz="1800" smtClean="0"/>
              <a:t>  from </a:t>
            </a:r>
            <a:r>
              <a:rPr lang="en-US" sz="1800" b="1" i="1" smtClean="0"/>
              <a:t>F</a:t>
            </a:r>
            <a:r>
              <a:rPr lang="en-US" sz="1800" smtClean="0"/>
              <a:t> (if there are no features remaining, then return failure); </a:t>
            </a:r>
          </a:p>
          <a:p>
            <a:pPr lvl="1" eaLnBrk="1" hangingPunct="1"/>
            <a:r>
              <a:rPr lang="en-US" sz="1800" smtClean="0"/>
              <a:t>3. Extend tree from  </a:t>
            </a:r>
            <a:r>
              <a:rPr lang="en-US" sz="1800" b="1" i="1" smtClean="0"/>
              <a:t>f</a:t>
            </a:r>
            <a:r>
              <a:rPr lang="en-US" sz="1800" smtClean="0"/>
              <a:t>  by adding a new branch for each attribute value</a:t>
            </a:r>
          </a:p>
          <a:p>
            <a:pPr lvl="1" eaLnBrk="1" hangingPunct="1"/>
            <a:r>
              <a:rPr lang="en-US" sz="1800" smtClean="0"/>
              <a:t>4. Distribute training examples to leaf nodes (so each leaf node </a:t>
            </a:r>
            <a:r>
              <a:rPr lang="en-US" sz="1800" b="1" i="1" smtClean="0"/>
              <a:t>S</a:t>
            </a:r>
            <a:r>
              <a:rPr lang="en-US" sz="1800" smtClean="0"/>
              <a:t> is now the set of examples at that node, and </a:t>
            </a:r>
            <a:r>
              <a:rPr lang="en-US" sz="1800" b="1" i="1" smtClean="0"/>
              <a:t>F</a:t>
            </a:r>
            <a:r>
              <a:rPr lang="en-US" sz="1800" smtClean="0"/>
              <a:t> is the remaining set of features not yet selected)</a:t>
            </a:r>
          </a:p>
          <a:p>
            <a:pPr lvl="1" eaLnBrk="1" hangingPunct="1"/>
            <a:r>
              <a:rPr lang="en-US" sz="1800" smtClean="0"/>
              <a:t>5. Repeat steps 1-5 for each leaf node</a:t>
            </a:r>
          </a:p>
          <a:p>
            <a:pPr eaLnBrk="1" hangingPunct="1"/>
            <a:r>
              <a:rPr lang="en-US" sz="1800" smtClean="0"/>
              <a:t>Main Question:</a:t>
            </a:r>
          </a:p>
          <a:p>
            <a:pPr lvl="1" eaLnBrk="1" hangingPunct="1"/>
            <a:r>
              <a:rPr lang="en-US" sz="1800" smtClean="0"/>
              <a:t>how do we choose the best feature at each step?</a:t>
            </a:r>
          </a:p>
        </p:txBody>
      </p:sp>
      <p:sp>
        <p:nvSpPr>
          <p:cNvPr id="1030148" name="Text Box 4"/>
          <p:cNvSpPr txBox="1">
            <a:spLocks noChangeArrowheads="1"/>
          </p:cNvSpPr>
          <p:nvPr/>
        </p:nvSpPr>
        <p:spPr bwMode="auto">
          <a:xfrm>
            <a:off x="908050" y="5734050"/>
            <a:ext cx="7419975" cy="650875"/>
          </a:xfrm>
          <a:prstGeom prst="rect">
            <a:avLst/>
          </a:prstGeom>
          <a:solidFill>
            <a:srgbClr val="FFDDB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Times New Roman" pitchFamily="18" charset="0"/>
              </a:rPr>
              <a:t>Note: ID3 algorithm only deals with categorical attributes, but can be extended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Times New Roman" pitchFamily="18" charset="0"/>
              </a:rPr>
              <a:t>(as in C4.5) to handle continuous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545D3-603E-4B7A-8B56-8D7E0BD6C65B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Choosing the “Best” Feature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838200"/>
            <a:ext cx="8445500" cy="5384800"/>
          </a:xfrm>
        </p:spPr>
        <p:txBody>
          <a:bodyPr/>
          <a:lstStyle/>
          <a:p>
            <a:pPr eaLnBrk="1" hangingPunct="1"/>
            <a:r>
              <a:rPr lang="en-US" sz="1600" smtClean="0"/>
              <a:t>Using Information Gain to find the “best” (most discriminating) feature</a:t>
            </a:r>
          </a:p>
          <a:p>
            <a:pPr lvl="1" eaLnBrk="1" hangingPunct="1"/>
            <a:r>
              <a:rPr lang="en-US" sz="1600" b="1" smtClean="0">
                <a:solidFill>
                  <a:srgbClr val="FF3300"/>
                </a:solidFill>
              </a:rPr>
              <a:t>Entropy</a:t>
            </a:r>
            <a:r>
              <a:rPr lang="en-US" sz="1600" smtClean="0"/>
              <a:t>, </a:t>
            </a:r>
            <a:r>
              <a:rPr lang="en-US" sz="1600" b="1" i="1" smtClean="0"/>
              <a:t>E</a:t>
            </a:r>
            <a:r>
              <a:rPr lang="en-US" sz="1600" b="1" smtClean="0"/>
              <a:t>(</a:t>
            </a:r>
            <a:r>
              <a:rPr lang="en-US" sz="1600" b="1" i="1" smtClean="0"/>
              <a:t>I</a:t>
            </a:r>
            <a:r>
              <a:rPr lang="en-US" sz="1600" b="1" smtClean="0"/>
              <a:t>)</a:t>
            </a:r>
            <a:r>
              <a:rPr lang="en-US" sz="1600" smtClean="0"/>
              <a:t> of a set of instance </a:t>
            </a:r>
            <a:r>
              <a:rPr lang="en-US" sz="1600" b="1" i="1" smtClean="0"/>
              <a:t>I</a:t>
            </a:r>
            <a:r>
              <a:rPr lang="en-US" sz="1600" smtClean="0"/>
              <a:t>, containing </a:t>
            </a:r>
            <a:r>
              <a:rPr lang="en-US" sz="1600" b="1" i="1" smtClean="0"/>
              <a:t>p</a:t>
            </a:r>
            <a:r>
              <a:rPr lang="en-US" sz="1600" smtClean="0"/>
              <a:t> positive and </a:t>
            </a:r>
            <a:r>
              <a:rPr lang="en-US" sz="1600" b="1" i="1" smtClean="0"/>
              <a:t>n</a:t>
            </a:r>
            <a:r>
              <a:rPr lang="en-US" sz="1600" smtClean="0"/>
              <a:t> negative examples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endParaRPr lang="en-US" sz="1600" smtClean="0"/>
          </a:p>
          <a:p>
            <a:pPr lvl="1" eaLnBrk="1" hangingPunct="1"/>
            <a:endParaRPr lang="en-US" sz="1100" smtClean="0"/>
          </a:p>
          <a:p>
            <a:pPr lvl="1" eaLnBrk="1" hangingPunct="1"/>
            <a:r>
              <a:rPr lang="en-US" sz="1600" b="1" smtClean="0"/>
              <a:t>Gain(</a:t>
            </a:r>
            <a:r>
              <a:rPr lang="en-US" sz="1600" b="1" i="1" smtClean="0"/>
              <a:t>A</a:t>
            </a:r>
            <a:r>
              <a:rPr lang="en-US" sz="1600" b="1" smtClean="0"/>
              <a:t>, </a:t>
            </a:r>
            <a:r>
              <a:rPr lang="en-US" sz="1600" b="1" i="1" smtClean="0"/>
              <a:t>I</a:t>
            </a:r>
            <a:r>
              <a:rPr lang="en-US" sz="1600" b="1" smtClean="0"/>
              <a:t>)</a:t>
            </a:r>
            <a:r>
              <a:rPr lang="en-US" sz="1600" smtClean="0"/>
              <a:t> is the expected reduction in entropy due to feature (attribute) </a:t>
            </a:r>
            <a:r>
              <a:rPr lang="en-US" sz="1600" b="1" i="1" smtClean="0"/>
              <a:t>A</a:t>
            </a:r>
            <a:endParaRPr lang="en-US" sz="1600" smtClean="0"/>
          </a:p>
          <a:p>
            <a:pPr lvl="1" eaLnBrk="1" hangingPunct="1"/>
            <a:endParaRPr lang="en-US" sz="1600" smtClean="0"/>
          </a:p>
          <a:p>
            <a:pPr lvl="1" eaLnBrk="1" hangingPunct="1"/>
            <a:endParaRPr lang="en-US" sz="1800" smtClean="0"/>
          </a:p>
          <a:p>
            <a:pPr lvl="1" eaLnBrk="1" hangingPunct="1"/>
            <a:endParaRPr lang="en-US" sz="1100" smtClean="0"/>
          </a:p>
          <a:p>
            <a:pPr lvl="1" eaLnBrk="1" hangingPunct="1"/>
            <a:r>
              <a:rPr lang="en-US" sz="1600" smtClean="0"/>
              <a:t>the </a:t>
            </a:r>
            <a:r>
              <a:rPr lang="en-US" sz="1600" b="1" i="1" smtClean="0"/>
              <a:t>j</a:t>
            </a:r>
            <a:r>
              <a:rPr lang="en-US" sz="1600" smtClean="0"/>
              <a:t>th descendant of </a:t>
            </a:r>
            <a:r>
              <a:rPr lang="en-US" sz="1600" b="1" i="1" smtClean="0"/>
              <a:t>I</a:t>
            </a:r>
            <a:r>
              <a:rPr lang="en-US" sz="1600" smtClean="0"/>
              <a:t> is the set of instances with value </a:t>
            </a:r>
            <a:r>
              <a:rPr lang="en-US" sz="1600" b="1" i="1" smtClean="0"/>
              <a:t>v</a:t>
            </a:r>
            <a:r>
              <a:rPr lang="en-US" sz="1600" b="1" i="1" baseline="-25000" smtClean="0"/>
              <a:t>j</a:t>
            </a:r>
            <a:r>
              <a:rPr lang="en-US" sz="1600" smtClean="0"/>
              <a:t> for </a:t>
            </a:r>
            <a:r>
              <a:rPr lang="en-US" sz="1600" b="1" i="1" smtClean="0"/>
              <a:t>A</a:t>
            </a:r>
            <a:endParaRPr lang="en-US" sz="1600" smtClean="0"/>
          </a:p>
          <a:p>
            <a:pPr lvl="1" eaLnBrk="1" hangingPunct="1"/>
            <a:endParaRPr lang="en-US" sz="160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374900" y="1520825"/>
          <a:ext cx="4356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3936960" imgH="596880" progId="Equation">
                  <p:embed/>
                </p:oleObj>
              </mc:Choice>
              <mc:Fallback>
                <p:oleObj name="Equation" r:id="rId4" imgW="3936960" imgH="596880" progId="Equation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520825"/>
                        <a:ext cx="4356100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376488" y="2600325"/>
          <a:ext cx="42640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3797280" imgH="622080" progId="Equation">
                  <p:embed/>
                </p:oleObj>
              </mc:Choice>
              <mc:Fallback>
                <p:oleObj name="Equation" r:id="rId6" imgW="3797280" imgH="622080" progId="Equation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600325"/>
                        <a:ext cx="4264025" cy="696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Oval 6"/>
          <p:cNvSpPr>
            <a:spLocks noChangeArrowheads="1"/>
          </p:cNvSpPr>
          <p:nvPr/>
        </p:nvSpPr>
        <p:spPr bwMode="auto">
          <a:xfrm>
            <a:off x="2584450" y="436880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7"/>
          <p:cNvSpPr>
            <a:spLocks noChangeArrowheads="1"/>
          </p:cNvSpPr>
          <p:nvPr/>
        </p:nvSpPr>
        <p:spPr bwMode="auto">
          <a:xfrm>
            <a:off x="1295400" y="55816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8"/>
          <p:cNvSpPr>
            <a:spLocks noChangeArrowheads="1"/>
          </p:cNvSpPr>
          <p:nvPr/>
        </p:nvSpPr>
        <p:spPr bwMode="auto">
          <a:xfrm>
            <a:off x="2584450" y="55435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9"/>
          <p:cNvSpPr>
            <a:spLocks noChangeArrowheads="1"/>
          </p:cNvSpPr>
          <p:nvPr/>
        </p:nvSpPr>
        <p:spPr bwMode="auto">
          <a:xfrm>
            <a:off x="3886200" y="55435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8" name="AutoShape 10"/>
          <p:cNvCxnSpPr>
            <a:cxnSpLocks noChangeShapeType="1"/>
            <a:stCxn id="4104" idx="4"/>
            <a:endCxn id="4105" idx="7"/>
          </p:cNvCxnSpPr>
          <p:nvPr/>
        </p:nvCxnSpPr>
        <p:spPr bwMode="auto">
          <a:xfrm flipH="1">
            <a:off x="1457325" y="4584700"/>
            <a:ext cx="1222375" cy="10144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4109" name="AutoShape 11"/>
          <p:cNvCxnSpPr>
            <a:cxnSpLocks noChangeShapeType="1"/>
            <a:stCxn id="4104" idx="4"/>
            <a:endCxn id="4106" idx="0"/>
          </p:cNvCxnSpPr>
          <p:nvPr/>
        </p:nvCxnSpPr>
        <p:spPr bwMode="auto">
          <a:xfrm>
            <a:off x="2679700" y="4584700"/>
            <a:ext cx="0" cy="94615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4110" name="AutoShape 12"/>
          <p:cNvCxnSpPr>
            <a:cxnSpLocks noChangeShapeType="1"/>
            <a:stCxn id="4104" idx="4"/>
            <a:endCxn id="4107" idx="1"/>
          </p:cNvCxnSpPr>
          <p:nvPr/>
        </p:nvCxnSpPr>
        <p:spPr bwMode="auto">
          <a:xfrm>
            <a:off x="2679700" y="4584700"/>
            <a:ext cx="1235075" cy="9763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4111" name="Text Box 13"/>
          <p:cNvSpPr txBox="1">
            <a:spLocks noChangeArrowheads="1"/>
          </p:cNvSpPr>
          <p:nvPr/>
        </p:nvSpPr>
        <p:spPr bwMode="auto">
          <a:xfrm>
            <a:off x="2816225" y="4329113"/>
            <a:ext cx="9985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Outlook?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4112" name="Text Box 14"/>
          <p:cNvSpPr txBox="1">
            <a:spLocks noChangeArrowheads="1"/>
          </p:cNvSpPr>
          <p:nvPr/>
        </p:nvSpPr>
        <p:spPr bwMode="auto">
          <a:xfrm>
            <a:off x="1381125" y="4862513"/>
            <a:ext cx="7889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overcast</a:t>
            </a:r>
          </a:p>
        </p:txBody>
      </p:sp>
      <p:sp>
        <p:nvSpPr>
          <p:cNvPr id="4113" name="Text Box 15"/>
          <p:cNvSpPr txBox="1">
            <a:spLocks noChangeArrowheads="1"/>
          </p:cNvSpPr>
          <p:nvPr/>
        </p:nvSpPr>
        <p:spPr bwMode="auto">
          <a:xfrm>
            <a:off x="2105025" y="5014913"/>
            <a:ext cx="6286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sunny</a:t>
            </a:r>
          </a:p>
        </p:txBody>
      </p:sp>
      <p:sp>
        <p:nvSpPr>
          <p:cNvPr id="4114" name="Text Box 16"/>
          <p:cNvSpPr txBox="1">
            <a:spLocks noChangeArrowheads="1"/>
          </p:cNvSpPr>
          <p:nvPr/>
        </p:nvSpPr>
        <p:spPr bwMode="auto">
          <a:xfrm>
            <a:off x="3273425" y="4862513"/>
            <a:ext cx="5699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rainy</a:t>
            </a:r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auto">
          <a:xfrm>
            <a:off x="2295525" y="3986213"/>
            <a:ext cx="9906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S: [9+,5-]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auto">
          <a:xfrm>
            <a:off x="1012825" y="5764213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[4+,0-]</a:t>
            </a:r>
          </a:p>
        </p:txBody>
      </p:sp>
      <p:sp>
        <p:nvSpPr>
          <p:cNvPr id="4117" name="Text Box 19"/>
          <p:cNvSpPr txBox="1">
            <a:spLocks noChangeArrowheads="1"/>
          </p:cNvSpPr>
          <p:nvPr/>
        </p:nvSpPr>
        <p:spPr bwMode="auto">
          <a:xfrm>
            <a:off x="2308225" y="5751513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[2+,3-]</a:t>
            </a:r>
          </a:p>
        </p:txBody>
      </p:sp>
      <p:sp>
        <p:nvSpPr>
          <p:cNvPr id="4118" name="Text Box 20"/>
          <p:cNvSpPr txBox="1">
            <a:spLocks noChangeArrowheads="1"/>
          </p:cNvSpPr>
          <p:nvPr/>
        </p:nvSpPr>
        <p:spPr bwMode="auto">
          <a:xfrm>
            <a:off x="3616325" y="5751513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[3+,2-]</a:t>
            </a:r>
          </a:p>
        </p:txBody>
      </p:sp>
      <p:sp>
        <p:nvSpPr>
          <p:cNvPr id="4119" name="Text Box 21"/>
          <p:cNvSpPr txBox="1">
            <a:spLocks noChangeArrowheads="1"/>
          </p:cNvSpPr>
          <p:nvPr/>
        </p:nvSpPr>
        <p:spPr bwMode="auto">
          <a:xfrm>
            <a:off x="4848225" y="4291013"/>
            <a:ext cx="3416300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E = -(9/14).log(9/14) - (5/14).log(5/14)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    = 0.940</a:t>
            </a:r>
          </a:p>
        </p:txBody>
      </p:sp>
      <p:sp>
        <p:nvSpPr>
          <p:cNvPr id="4120" name="Text Box 22"/>
          <p:cNvSpPr txBox="1">
            <a:spLocks noChangeArrowheads="1"/>
          </p:cNvSpPr>
          <p:nvPr/>
        </p:nvSpPr>
        <p:spPr bwMode="auto">
          <a:xfrm>
            <a:off x="4924425" y="5434013"/>
            <a:ext cx="3055938" cy="36195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“yes”, since all positive examples</a:t>
            </a:r>
          </a:p>
        </p:txBody>
      </p:sp>
      <p:cxnSp>
        <p:nvCxnSpPr>
          <p:cNvPr id="4121" name="AutoShape 23"/>
          <p:cNvCxnSpPr>
            <a:cxnSpLocks noChangeShapeType="1"/>
            <a:stCxn id="4116" idx="2"/>
            <a:endCxn id="4120" idx="2"/>
          </p:cNvCxnSpPr>
          <p:nvPr/>
        </p:nvCxnSpPr>
        <p:spPr bwMode="auto">
          <a:xfrm rot="5400000" flipH="1" flipV="1">
            <a:off x="3776663" y="3424238"/>
            <a:ext cx="292100" cy="5060950"/>
          </a:xfrm>
          <a:prstGeom prst="bentConnector3">
            <a:avLst>
              <a:gd name="adj1" fmla="val -78259"/>
            </a:avLst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</p:cxnSp>
      <p:cxnSp>
        <p:nvCxnSpPr>
          <p:cNvPr id="4122" name="AutoShape 24"/>
          <p:cNvCxnSpPr>
            <a:cxnSpLocks noChangeShapeType="1"/>
            <a:stCxn id="4115" idx="3"/>
            <a:endCxn id="4119" idx="1"/>
          </p:cNvCxnSpPr>
          <p:nvPr/>
        </p:nvCxnSpPr>
        <p:spPr bwMode="auto">
          <a:xfrm>
            <a:off x="3286125" y="4154488"/>
            <a:ext cx="1549400" cy="439737"/>
          </a:xfrm>
          <a:prstGeom prst="bentConnector3">
            <a:avLst>
              <a:gd name="adj1" fmla="val 50412"/>
            </a:avLst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D05298-FA73-43C2-993A-D380E496EE36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Decision Tree Learning - Example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92100" y="876300"/>
          <a:ext cx="4584700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5" imgW="4541040" imgH="3847680" progId="Excel.Sheet.8">
                  <p:embed/>
                </p:oleObj>
              </mc:Choice>
              <mc:Fallback>
                <p:oleObj name="Worksheet" r:id="rId5" imgW="4541040" imgH="384768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876300"/>
                        <a:ext cx="4584700" cy="361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6635750" y="133350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5803900" y="22923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7454900" y="22796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29" name="AutoShape 7"/>
          <p:cNvCxnSpPr>
            <a:cxnSpLocks noChangeShapeType="1"/>
            <a:stCxn id="5126" idx="4"/>
            <a:endCxn id="5127" idx="7"/>
          </p:cNvCxnSpPr>
          <p:nvPr/>
        </p:nvCxnSpPr>
        <p:spPr bwMode="auto">
          <a:xfrm flipH="1">
            <a:off x="5965825" y="1549400"/>
            <a:ext cx="765175" cy="7604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130" name="AutoShape 8"/>
          <p:cNvCxnSpPr>
            <a:cxnSpLocks noChangeShapeType="1"/>
            <a:stCxn id="5126" idx="4"/>
            <a:endCxn id="5128" idx="1"/>
          </p:cNvCxnSpPr>
          <p:nvPr/>
        </p:nvCxnSpPr>
        <p:spPr bwMode="auto">
          <a:xfrm>
            <a:off x="6731000" y="1549400"/>
            <a:ext cx="752475" cy="7477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131" name="Text Box 9"/>
          <p:cNvSpPr txBox="1">
            <a:spLocks noChangeArrowheads="1"/>
          </p:cNvSpPr>
          <p:nvPr/>
        </p:nvSpPr>
        <p:spPr bwMode="auto">
          <a:xfrm>
            <a:off x="6867525" y="1293813"/>
            <a:ext cx="10779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humidity?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5132" name="Text Box 10"/>
          <p:cNvSpPr txBox="1">
            <a:spLocks noChangeArrowheads="1"/>
          </p:cNvSpPr>
          <p:nvPr/>
        </p:nvSpPr>
        <p:spPr bwMode="auto">
          <a:xfrm>
            <a:off x="5902325" y="1712913"/>
            <a:ext cx="5191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high</a:t>
            </a:r>
          </a:p>
        </p:txBody>
      </p:sp>
      <p:sp>
        <p:nvSpPr>
          <p:cNvPr id="5133" name="Text Box 11"/>
          <p:cNvSpPr txBox="1">
            <a:spLocks noChangeArrowheads="1"/>
          </p:cNvSpPr>
          <p:nvPr/>
        </p:nvSpPr>
        <p:spPr bwMode="auto">
          <a:xfrm>
            <a:off x="7083425" y="1725613"/>
            <a:ext cx="7175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normal</a:t>
            </a:r>
          </a:p>
        </p:txBody>
      </p:sp>
      <p:sp>
        <p:nvSpPr>
          <p:cNvPr id="5134" name="Text Box 12"/>
          <p:cNvSpPr txBox="1">
            <a:spLocks noChangeArrowheads="1"/>
          </p:cNvSpPr>
          <p:nvPr/>
        </p:nvSpPr>
        <p:spPr bwMode="auto">
          <a:xfrm>
            <a:off x="5978525" y="976313"/>
            <a:ext cx="17573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S: [9+,5-] (E = 0.940)</a:t>
            </a:r>
          </a:p>
        </p:txBody>
      </p:sp>
      <p:sp>
        <p:nvSpPr>
          <p:cNvPr id="5135" name="Text Box 13"/>
          <p:cNvSpPr txBox="1">
            <a:spLocks noChangeArrowheads="1"/>
          </p:cNvSpPr>
          <p:nvPr/>
        </p:nvSpPr>
        <p:spPr bwMode="auto">
          <a:xfrm>
            <a:off x="5129213" y="2500313"/>
            <a:ext cx="15557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[3+,4-] (E = 0.985)</a:t>
            </a:r>
          </a:p>
        </p:txBody>
      </p:sp>
      <p:sp>
        <p:nvSpPr>
          <p:cNvPr id="5136" name="Text Box 14"/>
          <p:cNvSpPr txBox="1">
            <a:spLocks noChangeArrowheads="1"/>
          </p:cNvSpPr>
          <p:nvPr/>
        </p:nvSpPr>
        <p:spPr bwMode="auto">
          <a:xfrm>
            <a:off x="6805613" y="2487613"/>
            <a:ext cx="15557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[6+,1-] (E = 0.592)</a:t>
            </a:r>
          </a:p>
        </p:txBody>
      </p:sp>
      <p:sp>
        <p:nvSpPr>
          <p:cNvPr id="5137" name="Text Box 15"/>
          <p:cNvSpPr txBox="1">
            <a:spLocks noChangeArrowheads="1"/>
          </p:cNvSpPr>
          <p:nvPr/>
        </p:nvSpPr>
        <p:spPr bwMode="auto">
          <a:xfrm>
            <a:off x="4975225" y="2894013"/>
            <a:ext cx="4016375" cy="517525"/>
          </a:xfrm>
          <a:prstGeom prst="rect">
            <a:avLst/>
          </a:prstGeom>
          <a:solidFill>
            <a:srgbClr val="CCECFF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Gain(S, humidity) = .940 - (7/14)*.985 - (7/14)*.592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                                = .151</a:t>
            </a:r>
          </a:p>
        </p:txBody>
      </p:sp>
      <p:sp>
        <p:nvSpPr>
          <p:cNvPr id="5138" name="Oval 16"/>
          <p:cNvSpPr>
            <a:spLocks noChangeArrowheads="1"/>
          </p:cNvSpPr>
          <p:nvPr/>
        </p:nvSpPr>
        <p:spPr bwMode="auto">
          <a:xfrm>
            <a:off x="6635750" y="407670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Oval 17"/>
          <p:cNvSpPr>
            <a:spLocks noChangeArrowheads="1"/>
          </p:cNvSpPr>
          <p:nvPr/>
        </p:nvSpPr>
        <p:spPr bwMode="auto">
          <a:xfrm>
            <a:off x="5803900" y="50355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Oval 18"/>
          <p:cNvSpPr>
            <a:spLocks noChangeArrowheads="1"/>
          </p:cNvSpPr>
          <p:nvPr/>
        </p:nvSpPr>
        <p:spPr bwMode="auto">
          <a:xfrm>
            <a:off x="7454900" y="50228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41" name="AutoShape 19"/>
          <p:cNvCxnSpPr>
            <a:cxnSpLocks noChangeShapeType="1"/>
            <a:stCxn id="5138" idx="4"/>
            <a:endCxn id="5139" idx="7"/>
          </p:cNvCxnSpPr>
          <p:nvPr/>
        </p:nvCxnSpPr>
        <p:spPr bwMode="auto">
          <a:xfrm flipH="1">
            <a:off x="5965825" y="4292600"/>
            <a:ext cx="765175" cy="7604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142" name="AutoShape 20"/>
          <p:cNvCxnSpPr>
            <a:cxnSpLocks noChangeShapeType="1"/>
            <a:stCxn id="5138" idx="4"/>
            <a:endCxn id="5140" idx="1"/>
          </p:cNvCxnSpPr>
          <p:nvPr/>
        </p:nvCxnSpPr>
        <p:spPr bwMode="auto">
          <a:xfrm>
            <a:off x="6731000" y="4292600"/>
            <a:ext cx="752475" cy="7477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143" name="Text Box 21"/>
          <p:cNvSpPr txBox="1">
            <a:spLocks noChangeArrowheads="1"/>
          </p:cNvSpPr>
          <p:nvPr/>
        </p:nvSpPr>
        <p:spPr bwMode="auto">
          <a:xfrm>
            <a:off x="6842125" y="4024313"/>
            <a:ext cx="714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wind?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5144" name="Text Box 22"/>
          <p:cNvSpPr txBox="1">
            <a:spLocks noChangeArrowheads="1"/>
          </p:cNvSpPr>
          <p:nvPr/>
        </p:nvSpPr>
        <p:spPr bwMode="auto">
          <a:xfrm>
            <a:off x="5838825" y="4456113"/>
            <a:ext cx="5603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weak</a:t>
            </a:r>
          </a:p>
        </p:txBody>
      </p:sp>
      <p:sp>
        <p:nvSpPr>
          <p:cNvPr id="5145" name="Text Box 23"/>
          <p:cNvSpPr txBox="1">
            <a:spLocks noChangeArrowheads="1"/>
          </p:cNvSpPr>
          <p:nvPr/>
        </p:nvSpPr>
        <p:spPr bwMode="auto">
          <a:xfrm>
            <a:off x="7070725" y="4443413"/>
            <a:ext cx="6492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strong</a:t>
            </a:r>
          </a:p>
        </p:txBody>
      </p:sp>
      <p:sp>
        <p:nvSpPr>
          <p:cNvPr id="5146" name="Text Box 24"/>
          <p:cNvSpPr txBox="1">
            <a:spLocks noChangeArrowheads="1"/>
          </p:cNvSpPr>
          <p:nvPr/>
        </p:nvSpPr>
        <p:spPr bwMode="auto">
          <a:xfrm>
            <a:off x="5978525" y="3719513"/>
            <a:ext cx="17573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S: [9+,5-] (E = 0.940)</a:t>
            </a:r>
          </a:p>
        </p:txBody>
      </p:sp>
      <p:sp>
        <p:nvSpPr>
          <p:cNvPr id="5147" name="Text Box 25"/>
          <p:cNvSpPr txBox="1">
            <a:spLocks noChangeArrowheads="1"/>
          </p:cNvSpPr>
          <p:nvPr/>
        </p:nvSpPr>
        <p:spPr bwMode="auto">
          <a:xfrm>
            <a:off x="5129213" y="5243513"/>
            <a:ext cx="15557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[6+,2-] (E = 0.811)</a:t>
            </a:r>
          </a:p>
        </p:txBody>
      </p:sp>
      <p:sp>
        <p:nvSpPr>
          <p:cNvPr id="5148" name="Text Box 26"/>
          <p:cNvSpPr txBox="1">
            <a:spLocks noChangeArrowheads="1"/>
          </p:cNvSpPr>
          <p:nvPr/>
        </p:nvSpPr>
        <p:spPr bwMode="auto">
          <a:xfrm>
            <a:off x="6850063" y="5230813"/>
            <a:ext cx="14668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[3+,3-] (E = 1.00)</a:t>
            </a:r>
          </a:p>
        </p:txBody>
      </p:sp>
      <p:sp>
        <p:nvSpPr>
          <p:cNvPr id="5149" name="Text Box 27"/>
          <p:cNvSpPr txBox="1">
            <a:spLocks noChangeArrowheads="1"/>
          </p:cNvSpPr>
          <p:nvPr/>
        </p:nvSpPr>
        <p:spPr bwMode="auto">
          <a:xfrm>
            <a:off x="4975225" y="5637213"/>
            <a:ext cx="3613150" cy="517525"/>
          </a:xfrm>
          <a:prstGeom prst="rect">
            <a:avLst/>
          </a:prstGeom>
          <a:solidFill>
            <a:srgbClr val="CCECFF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Gain(S, wind) = .940 - (8/14)*.811 - (6/14)*1.0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                         = .048</a:t>
            </a:r>
          </a:p>
        </p:txBody>
      </p:sp>
      <p:sp>
        <p:nvSpPr>
          <p:cNvPr id="5150" name="Text Box 28"/>
          <p:cNvSpPr txBox="1">
            <a:spLocks noChangeArrowheads="1"/>
          </p:cNvSpPr>
          <p:nvPr/>
        </p:nvSpPr>
        <p:spPr bwMode="auto">
          <a:xfrm>
            <a:off x="504825" y="4711700"/>
            <a:ext cx="4076700" cy="1490663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So, classifying examples by humidity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provides more information gain than by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wind. In this case, however, you can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verify that outlook has largest information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gain, so it’ll be selected as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DA5552-91FA-4E6C-B771-A4B43BB2A2E3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Decision Tree Learning - Example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92100" y="876300"/>
          <a:ext cx="359410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5" imgW="4541040" imgH="3847680" progId="Excel.Sheet.8">
                  <p:embed/>
                </p:oleObj>
              </mc:Choice>
              <mc:Fallback>
                <p:oleObj name="Worksheet" r:id="rId5" imgW="4541040" imgH="384768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876300"/>
                        <a:ext cx="3594100" cy="334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27"/>
          <p:cNvSpPr txBox="1">
            <a:spLocks noChangeArrowheads="1"/>
          </p:cNvSpPr>
          <p:nvPr/>
        </p:nvSpPr>
        <p:spPr bwMode="auto">
          <a:xfrm>
            <a:off x="4379913" y="5049838"/>
            <a:ext cx="4524375" cy="517525"/>
          </a:xfrm>
          <a:prstGeom prst="rect">
            <a:avLst/>
          </a:prstGeom>
          <a:solidFill>
            <a:srgbClr val="CCECFF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Gain(S, outlook) = .940 - (5/14)*..97 - (4/14)*0 - (5/14)*.97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                         = .241</a:t>
            </a:r>
          </a:p>
        </p:txBody>
      </p:sp>
      <p:sp>
        <p:nvSpPr>
          <p:cNvPr id="6151" name="Text Box 28"/>
          <p:cNvSpPr txBox="1">
            <a:spLocks noChangeArrowheads="1"/>
          </p:cNvSpPr>
          <p:nvPr/>
        </p:nvSpPr>
        <p:spPr bwMode="auto">
          <a:xfrm>
            <a:off x="179388" y="4711700"/>
            <a:ext cx="4076700" cy="1490663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So, classifying examples by humidity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provides more information gain than by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wind. In this case, however, you can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verify that outlook has largest information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gain, so it’ll be selected as root</a:t>
            </a:r>
          </a:p>
        </p:txBody>
      </p:sp>
      <p:cxnSp>
        <p:nvCxnSpPr>
          <p:cNvPr id="6152" name="AutoShape 31"/>
          <p:cNvCxnSpPr>
            <a:cxnSpLocks noChangeShapeType="1"/>
            <a:stCxn id="6155" idx="2"/>
            <a:endCxn id="6163" idx="0"/>
          </p:cNvCxnSpPr>
          <p:nvPr/>
        </p:nvCxnSpPr>
        <p:spPr bwMode="auto">
          <a:xfrm flipH="1">
            <a:off x="4648200" y="2171700"/>
            <a:ext cx="1519238" cy="1254125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6153" name="AutoShape 32"/>
          <p:cNvCxnSpPr>
            <a:cxnSpLocks noChangeShapeType="1"/>
            <a:stCxn id="6155" idx="2"/>
            <a:endCxn id="6165" idx="0"/>
          </p:cNvCxnSpPr>
          <p:nvPr/>
        </p:nvCxnSpPr>
        <p:spPr bwMode="auto">
          <a:xfrm flipH="1">
            <a:off x="6164263" y="2171700"/>
            <a:ext cx="3175" cy="1254125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6154" name="AutoShape 33"/>
          <p:cNvCxnSpPr>
            <a:cxnSpLocks noChangeShapeType="1"/>
            <a:stCxn id="6155" idx="2"/>
            <a:endCxn id="6164" idx="0"/>
          </p:cNvCxnSpPr>
          <p:nvPr/>
        </p:nvCxnSpPr>
        <p:spPr bwMode="auto">
          <a:xfrm>
            <a:off x="6167438" y="2171700"/>
            <a:ext cx="1449387" cy="1254125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6155" name="Text Box 34"/>
          <p:cNvSpPr txBox="1">
            <a:spLocks noChangeArrowheads="1"/>
          </p:cNvSpPr>
          <p:nvPr/>
        </p:nvSpPr>
        <p:spPr bwMode="auto">
          <a:xfrm>
            <a:off x="5815013" y="1730375"/>
            <a:ext cx="922337" cy="363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Outlook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6156" name="Text Box 35"/>
          <p:cNvSpPr txBox="1">
            <a:spLocks noChangeArrowheads="1"/>
          </p:cNvSpPr>
          <p:nvPr/>
        </p:nvSpPr>
        <p:spPr bwMode="auto">
          <a:xfrm>
            <a:off x="5873750" y="2611438"/>
            <a:ext cx="788988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overcast</a:t>
            </a:r>
          </a:p>
        </p:txBody>
      </p:sp>
      <p:sp>
        <p:nvSpPr>
          <p:cNvPr id="6157" name="Text Box 36"/>
          <p:cNvSpPr txBox="1">
            <a:spLocks noChangeArrowheads="1"/>
          </p:cNvSpPr>
          <p:nvPr/>
        </p:nvSpPr>
        <p:spPr bwMode="auto">
          <a:xfrm>
            <a:off x="5122863" y="2582863"/>
            <a:ext cx="62865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sunny</a:t>
            </a:r>
          </a:p>
        </p:txBody>
      </p:sp>
      <p:sp>
        <p:nvSpPr>
          <p:cNvPr id="6158" name="Text Box 37"/>
          <p:cNvSpPr txBox="1">
            <a:spLocks noChangeArrowheads="1"/>
          </p:cNvSpPr>
          <p:nvPr/>
        </p:nvSpPr>
        <p:spPr bwMode="auto">
          <a:xfrm>
            <a:off x="6705600" y="2627313"/>
            <a:ext cx="569913" cy="30321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i="1">
                <a:latin typeface="Times New Roman" pitchFamily="18" charset="0"/>
              </a:rPr>
              <a:t>rainy</a:t>
            </a:r>
          </a:p>
        </p:txBody>
      </p:sp>
      <p:sp>
        <p:nvSpPr>
          <p:cNvPr id="6159" name="Text Box 38"/>
          <p:cNvSpPr txBox="1">
            <a:spLocks noChangeArrowheads="1"/>
          </p:cNvSpPr>
          <p:nvPr/>
        </p:nvSpPr>
        <p:spPr bwMode="auto">
          <a:xfrm>
            <a:off x="5797550" y="1312863"/>
            <a:ext cx="9906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S: [9+,5-]</a:t>
            </a:r>
          </a:p>
        </p:txBody>
      </p:sp>
      <p:sp>
        <p:nvSpPr>
          <p:cNvPr id="6160" name="Text Box 39"/>
          <p:cNvSpPr txBox="1">
            <a:spLocks noChangeArrowheads="1"/>
          </p:cNvSpPr>
          <p:nvPr/>
        </p:nvSpPr>
        <p:spPr bwMode="auto">
          <a:xfrm>
            <a:off x="5873750" y="3829050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[4+,0-]</a:t>
            </a:r>
          </a:p>
        </p:txBody>
      </p:sp>
      <p:sp>
        <p:nvSpPr>
          <p:cNvPr id="6161" name="Text Box 40"/>
          <p:cNvSpPr txBox="1">
            <a:spLocks noChangeArrowheads="1"/>
          </p:cNvSpPr>
          <p:nvPr/>
        </p:nvSpPr>
        <p:spPr bwMode="auto">
          <a:xfrm>
            <a:off x="4365625" y="3829050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[2+,3-]</a:t>
            </a:r>
          </a:p>
        </p:txBody>
      </p:sp>
      <p:sp>
        <p:nvSpPr>
          <p:cNvPr id="6162" name="Text Box 41"/>
          <p:cNvSpPr txBox="1">
            <a:spLocks noChangeArrowheads="1"/>
          </p:cNvSpPr>
          <p:nvPr/>
        </p:nvSpPr>
        <p:spPr bwMode="auto">
          <a:xfrm>
            <a:off x="7334250" y="3829050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[3+,2-]</a:t>
            </a:r>
          </a:p>
        </p:txBody>
      </p:sp>
      <p:sp>
        <p:nvSpPr>
          <p:cNvPr id="6163" name="Text Box 42"/>
          <p:cNvSpPr txBox="1">
            <a:spLocks noChangeArrowheads="1"/>
          </p:cNvSpPr>
          <p:nvPr/>
        </p:nvSpPr>
        <p:spPr bwMode="auto">
          <a:xfrm>
            <a:off x="4452938" y="3440113"/>
            <a:ext cx="514350" cy="3635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  ?  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6164" name="Text Box 43"/>
          <p:cNvSpPr txBox="1">
            <a:spLocks noChangeArrowheads="1"/>
          </p:cNvSpPr>
          <p:nvPr/>
        </p:nvSpPr>
        <p:spPr bwMode="auto">
          <a:xfrm>
            <a:off x="7423150" y="3440113"/>
            <a:ext cx="514350" cy="3635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  ?  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6165" name="Text Box 44"/>
          <p:cNvSpPr txBox="1">
            <a:spLocks noChangeArrowheads="1"/>
          </p:cNvSpPr>
          <p:nvPr/>
        </p:nvSpPr>
        <p:spPr bwMode="auto">
          <a:xfrm>
            <a:off x="5921375" y="3440113"/>
            <a:ext cx="633413" cy="3635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 yes  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6166" name="Text Box 45"/>
          <p:cNvSpPr txBox="1">
            <a:spLocks noChangeArrowheads="1"/>
          </p:cNvSpPr>
          <p:nvPr/>
        </p:nvSpPr>
        <p:spPr bwMode="auto">
          <a:xfrm>
            <a:off x="6532563" y="1716088"/>
            <a:ext cx="1509712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Times New Roman" pitchFamily="18" charset="0"/>
              </a:rPr>
              <a:t>{D1, D2, …, D14}</a:t>
            </a:r>
          </a:p>
        </p:txBody>
      </p:sp>
      <p:sp>
        <p:nvSpPr>
          <p:cNvPr id="6167" name="Rectangle 49"/>
          <p:cNvSpPr>
            <a:spLocks noChangeArrowheads="1"/>
          </p:cNvSpPr>
          <p:nvPr/>
        </p:nvSpPr>
        <p:spPr bwMode="auto">
          <a:xfrm>
            <a:off x="3933825" y="1270000"/>
            <a:ext cx="4505325" cy="33448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50"/>
          <p:cNvSpPr>
            <a:spLocks noChangeShapeType="1"/>
          </p:cNvSpPr>
          <p:nvPr/>
        </p:nvSpPr>
        <p:spPr bwMode="auto">
          <a:xfrm flipV="1">
            <a:off x="3527425" y="3763963"/>
            <a:ext cx="812800" cy="925512"/>
          </a:xfrm>
          <a:prstGeom prst="line">
            <a:avLst/>
          </a:prstGeom>
          <a:noFill/>
          <a:ln w="25400" cap="rnd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Text Box 51"/>
          <p:cNvSpPr txBox="1">
            <a:spLocks noChangeArrowheads="1"/>
          </p:cNvSpPr>
          <p:nvPr/>
        </p:nvSpPr>
        <p:spPr bwMode="auto">
          <a:xfrm>
            <a:off x="4333875" y="4103688"/>
            <a:ext cx="7159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400" b="1">
                <a:latin typeface="Times New Roman" pitchFamily="18" charset="0"/>
              </a:rPr>
              <a:t>E=.970</a:t>
            </a:r>
          </a:p>
        </p:txBody>
      </p:sp>
      <p:sp>
        <p:nvSpPr>
          <p:cNvPr id="6170" name="Text Box 52"/>
          <p:cNvSpPr txBox="1">
            <a:spLocks noChangeArrowheads="1"/>
          </p:cNvSpPr>
          <p:nvPr/>
        </p:nvSpPr>
        <p:spPr bwMode="auto">
          <a:xfrm>
            <a:off x="5949950" y="4127500"/>
            <a:ext cx="493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400" b="1">
                <a:latin typeface="Times New Roman" pitchFamily="18" charset="0"/>
              </a:rPr>
              <a:t>E=0</a:t>
            </a:r>
          </a:p>
        </p:txBody>
      </p:sp>
      <p:sp>
        <p:nvSpPr>
          <p:cNvPr id="6171" name="Text Box 53"/>
          <p:cNvSpPr txBox="1">
            <a:spLocks noChangeArrowheads="1"/>
          </p:cNvSpPr>
          <p:nvPr/>
        </p:nvSpPr>
        <p:spPr bwMode="auto">
          <a:xfrm>
            <a:off x="7358063" y="4103688"/>
            <a:ext cx="7159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400" b="1">
                <a:latin typeface="Times New Roman" pitchFamily="18" charset="0"/>
              </a:rPr>
              <a:t>E=.970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DBB0F4-4942-4F60-A231-8F8CC4A52118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1892300" y="4733925"/>
            <a:ext cx="5676900" cy="157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title"/>
          </p:nvPr>
        </p:nvSpPr>
        <p:spPr>
          <a:xfrm>
            <a:off x="444500" y="177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Decision Tree Learning - Example</a:t>
            </a:r>
          </a:p>
        </p:txBody>
      </p:sp>
      <p:sp>
        <p:nvSpPr>
          <p:cNvPr id="604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00100"/>
            <a:ext cx="8229600" cy="5653088"/>
          </a:xfrm>
        </p:spPr>
        <p:txBody>
          <a:bodyPr/>
          <a:lstStyle/>
          <a:p>
            <a:pPr eaLnBrk="1" hangingPunct="1"/>
            <a:r>
              <a:rPr lang="en-US" sz="2400" smtClean="0"/>
              <a:t>Partially learned decision tree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3100" smtClean="0"/>
          </a:p>
          <a:p>
            <a:pPr eaLnBrk="1" hangingPunct="1"/>
            <a:endParaRPr lang="en-US" sz="3100" smtClean="0"/>
          </a:p>
          <a:p>
            <a:pPr eaLnBrk="1" hangingPunct="1"/>
            <a:endParaRPr lang="en-US" sz="31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which attribute should be tested here?</a:t>
            </a:r>
          </a:p>
        </p:txBody>
      </p:sp>
      <p:sp>
        <p:nvSpPr>
          <p:cNvPr id="60423" name="Text Box 25"/>
          <p:cNvSpPr txBox="1">
            <a:spLocks noChangeArrowheads="1"/>
          </p:cNvSpPr>
          <p:nvPr/>
        </p:nvSpPr>
        <p:spPr bwMode="auto">
          <a:xfrm>
            <a:off x="2232025" y="4710113"/>
            <a:ext cx="25860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S</a:t>
            </a:r>
            <a:r>
              <a:rPr lang="en-US" sz="1600" b="1" i="1" baseline="-25000">
                <a:latin typeface="Times New Roman" pitchFamily="18" charset="0"/>
              </a:rPr>
              <a:t>sunny</a:t>
            </a:r>
            <a:r>
              <a:rPr lang="en-US" sz="1600" b="1">
                <a:latin typeface="Times New Roman" pitchFamily="18" charset="0"/>
              </a:rPr>
              <a:t> = </a:t>
            </a:r>
            <a:r>
              <a:rPr lang="en-US" sz="1400" b="1">
                <a:latin typeface="Times New Roman" pitchFamily="18" charset="0"/>
              </a:rPr>
              <a:t>{D1, D2, D8, D9, D11}</a:t>
            </a:r>
            <a:r>
              <a:rPr lang="en-US" sz="1600" b="1">
                <a:latin typeface="Times New Roman" pitchFamily="18" charset="0"/>
              </a:rPr>
              <a:t> </a:t>
            </a:r>
          </a:p>
        </p:txBody>
      </p:sp>
      <p:sp>
        <p:nvSpPr>
          <p:cNvPr id="60424" name="Text Box 26"/>
          <p:cNvSpPr txBox="1">
            <a:spLocks noChangeArrowheads="1"/>
          </p:cNvSpPr>
          <p:nvPr/>
        </p:nvSpPr>
        <p:spPr bwMode="auto">
          <a:xfrm>
            <a:off x="2232025" y="5103813"/>
            <a:ext cx="47942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Gain(S</a:t>
            </a:r>
            <a:r>
              <a:rPr lang="en-US" sz="1600" b="1" i="1" baseline="-25000">
                <a:latin typeface="Times New Roman" pitchFamily="18" charset="0"/>
              </a:rPr>
              <a:t>sunny</a:t>
            </a:r>
            <a:r>
              <a:rPr lang="en-US" sz="1600" b="1">
                <a:latin typeface="Times New Roman" pitchFamily="18" charset="0"/>
              </a:rPr>
              <a:t>, humidity) = </a:t>
            </a:r>
            <a:r>
              <a:rPr lang="en-US" sz="1400" b="1">
                <a:latin typeface="Times New Roman" pitchFamily="18" charset="0"/>
              </a:rPr>
              <a:t>.970 - (3/5)*0.0 - (2/5)*0.0 = .970</a:t>
            </a:r>
            <a:r>
              <a:rPr lang="en-US" sz="1600" b="1">
                <a:latin typeface="Times New Roman" pitchFamily="18" charset="0"/>
              </a:rPr>
              <a:t> </a:t>
            </a:r>
          </a:p>
        </p:txBody>
      </p:sp>
      <p:sp>
        <p:nvSpPr>
          <p:cNvPr id="60425" name="Text Box 27"/>
          <p:cNvSpPr txBox="1">
            <a:spLocks noChangeArrowheads="1"/>
          </p:cNvSpPr>
          <p:nvPr/>
        </p:nvSpPr>
        <p:spPr bwMode="auto">
          <a:xfrm>
            <a:off x="2232025" y="5472113"/>
            <a:ext cx="52466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Gain(S</a:t>
            </a:r>
            <a:r>
              <a:rPr lang="en-US" sz="1600" b="1" i="1" baseline="-25000">
                <a:latin typeface="Times New Roman" pitchFamily="18" charset="0"/>
              </a:rPr>
              <a:t>sunny</a:t>
            </a:r>
            <a:r>
              <a:rPr lang="en-US" sz="1600" b="1">
                <a:latin typeface="Times New Roman" pitchFamily="18" charset="0"/>
              </a:rPr>
              <a:t>, temp) = </a:t>
            </a:r>
            <a:r>
              <a:rPr lang="en-US" sz="1400" b="1">
                <a:latin typeface="Times New Roman" pitchFamily="18" charset="0"/>
              </a:rPr>
              <a:t>.970 - (2/5)*0.0 - (2/5)*1.0 - (1/5)*0.0 = .570</a:t>
            </a:r>
            <a:r>
              <a:rPr lang="en-US" sz="1600" b="1">
                <a:latin typeface="Times New Roman" pitchFamily="18" charset="0"/>
              </a:rPr>
              <a:t> </a:t>
            </a:r>
          </a:p>
        </p:txBody>
      </p:sp>
      <p:sp>
        <p:nvSpPr>
          <p:cNvPr id="60426" name="Text Box 28"/>
          <p:cNvSpPr txBox="1">
            <a:spLocks noChangeArrowheads="1"/>
          </p:cNvSpPr>
          <p:nvPr/>
        </p:nvSpPr>
        <p:spPr bwMode="auto">
          <a:xfrm>
            <a:off x="2232025" y="5827713"/>
            <a:ext cx="45196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Gain(S</a:t>
            </a:r>
            <a:r>
              <a:rPr lang="en-US" sz="1600" b="1" i="1" baseline="-25000">
                <a:latin typeface="Times New Roman" pitchFamily="18" charset="0"/>
              </a:rPr>
              <a:t>sunny</a:t>
            </a:r>
            <a:r>
              <a:rPr lang="en-US" sz="1600" b="1">
                <a:latin typeface="Times New Roman" pitchFamily="18" charset="0"/>
              </a:rPr>
              <a:t>, wind) = </a:t>
            </a:r>
            <a:r>
              <a:rPr lang="en-US" sz="1400" b="1">
                <a:latin typeface="Times New Roman" pitchFamily="18" charset="0"/>
              </a:rPr>
              <a:t>.970 - (2/5)*1.0 - (3/5)*.918 = .019</a:t>
            </a:r>
            <a:r>
              <a:rPr lang="en-US" sz="1600" b="1">
                <a:latin typeface="Times New Roman" pitchFamily="18" charset="0"/>
              </a:rPr>
              <a:t> </a:t>
            </a:r>
          </a:p>
        </p:txBody>
      </p:sp>
      <p:grpSp>
        <p:nvGrpSpPr>
          <p:cNvPr id="60427" name="Group 33"/>
          <p:cNvGrpSpPr>
            <a:grpSpLocks/>
          </p:cNvGrpSpPr>
          <p:nvPr/>
        </p:nvGrpSpPr>
        <p:grpSpPr bwMode="auto">
          <a:xfrm>
            <a:off x="1117600" y="1270000"/>
            <a:ext cx="6451600" cy="2908300"/>
            <a:chOff x="704" y="800"/>
            <a:chExt cx="4064" cy="1832"/>
          </a:xfrm>
        </p:grpSpPr>
        <p:cxnSp>
          <p:nvCxnSpPr>
            <p:cNvPr id="60428" name="AutoShape 5"/>
            <p:cNvCxnSpPr>
              <a:cxnSpLocks noChangeShapeType="1"/>
              <a:stCxn id="60431" idx="2"/>
              <a:endCxn id="60439" idx="0"/>
            </p:cNvCxnSpPr>
            <p:nvPr/>
          </p:nvCxnSpPr>
          <p:spPr bwMode="auto">
            <a:xfrm flipH="1">
              <a:off x="1632" y="1283"/>
              <a:ext cx="1257" cy="672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60429" name="AutoShape 6"/>
            <p:cNvCxnSpPr>
              <a:cxnSpLocks noChangeShapeType="1"/>
              <a:stCxn id="60431" idx="2"/>
              <a:endCxn id="60441" idx="0"/>
            </p:cNvCxnSpPr>
            <p:nvPr/>
          </p:nvCxnSpPr>
          <p:spPr bwMode="auto">
            <a:xfrm flipH="1">
              <a:off x="2886" y="1283"/>
              <a:ext cx="3" cy="672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cxnSp>
          <p:nvCxnSpPr>
            <p:cNvPr id="60430" name="AutoShape 7"/>
            <p:cNvCxnSpPr>
              <a:cxnSpLocks noChangeShapeType="1"/>
              <a:stCxn id="60431" idx="2"/>
              <a:endCxn id="60440" idx="0"/>
            </p:cNvCxnSpPr>
            <p:nvPr/>
          </p:nvCxnSpPr>
          <p:spPr bwMode="auto">
            <a:xfrm>
              <a:off x="2889" y="1283"/>
              <a:ext cx="1199" cy="672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</p:cxnSp>
        <p:sp>
          <p:nvSpPr>
            <p:cNvPr id="60431" name="Text Box 8"/>
            <p:cNvSpPr txBox="1">
              <a:spLocks noChangeArrowheads="1"/>
            </p:cNvSpPr>
            <p:nvPr/>
          </p:nvSpPr>
          <p:spPr bwMode="auto">
            <a:xfrm>
              <a:off x="2598" y="1047"/>
              <a:ext cx="581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Outlook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60432" name="Text Box 9"/>
            <p:cNvSpPr txBox="1">
              <a:spLocks noChangeArrowheads="1"/>
            </p:cNvSpPr>
            <p:nvPr/>
          </p:nvSpPr>
          <p:spPr bwMode="auto">
            <a:xfrm>
              <a:off x="2646" y="1519"/>
              <a:ext cx="497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60433" name="Text Box 10"/>
            <p:cNvSpPr txBox="1">
              <a:spLocks noChangeArrowheads="1"/>
            </p:cNvSpPr>
            <p:nvPr/>
          </p:nvSpPr>
          <p:spPr bwMode="auto">
            <a:xfrm>
              <a:off x="2022" y="1503"/>
              <a:ext cx="396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60434" name="Text Box 11"/>
            <p:cNvSpPr txBox="1">
              <a:spLocks noChangeArrowheads="1"/>
            </p:cNvSpPr>
            <p:nvPr/>
          </p:nvSpPr>
          <p:spPr bwMode="auto">
            <a:xfrm>
              <a:off x="3334" y="1527"/>
              <a:ext cx="359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i="1">
                  <a:latin typeface="Times New Roman" pitchFamily="18" charset="0"/>
                </a:rPr>
                <a:t>rainy</a:t>
              </a:r>
            </a:p>
          </p:txBody>
        </p:sp>
        <p:sp>
          <p:nvSpPr>
            <p:cNvPr id="60435" name="Text Box 12"/>
            <p:cNvSpPr txBox="1">
              <a:spLocks noChangeArrowheads="1"/>
            </p:cNvSpPr>
            <p:nvPr/>
          </p:nvSpPr>
          <p:spPr bwMode="auto">
            <a:xfrm>
              <a:off x="2582" y="823"/>
              <a:ext cx="62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Times New Roman" pitchFamily="18" charset="0"/>
                </a:rPr>
                <a:t>S: [9+,5-]</a:t>
              </a:r>
            </a:p>
          </p:txBody>
        </p:sp>
        <p:sp>
          <p:nvSpPr>
            <p:cNvPr id="60436" name="Text Box 13"/>
            <p:cNvSpPr txBox="1">
              <a:spLocks noChangeArrowheads="1"/>
            </p:cNvSpPr>
            <p:nvPr/>
          </p:nvSpPr>
          <p:spPr bwMode="auto">
            <a:xfrm>
              <a:off x="2646" y="2171"/>
              <a:ext cx="47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Times New Roman" pitchFamily="18" charset="0"/>
                </a:rPr>
                <a:t>[4+,0-]</a:t>
              </a:r>
            </a:p>
          </p:txBody>
        </p:sp>
        <p:sp>
          <p:nvSpPr>
            <p:cNvPr id="60437" name="Text Box 14"/>
            <p:cNvSpPr txBox="1">
              <a:spLocks noChangeArrowheads="1"/>
            </p:cNvSpPr>
            <p:nvPr/>
          </p:nvSpPr>
          <p:spPr bwMode="auto">
            <a:xfrm>
              <a:off x="1398" y="2171"/>
              <a:ext cx="47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Times New Roman" pitchFamily="18" charset="0"/>
                </a:rPr>
                <a:t>[2+,3-]</a:t>
              </a:r>
            </a:p>
          </p:txBody>
        </p:sp>
        <p:sp>
          <p:nvSpPr>
            <p:cNvPr id="60438" name="Text Box 15"/>
            <p:cNvSpPr txBox="1">
              <a:spLocks noChangeArrowheads="1"/>
            </p:cNvSpPr>
            <p:nvPr/>
          </p:nvSpPr>
          <p:spPr bwMode="auto">
            <a:xfrm>
              <a:off x="3854" y="2171"/>
              <a:ext cx="47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Times New Roman" pitchFamily="18" charset="0"/>
                </a:rPr>
                <a:t>[3+,2-]</a:t>
              </a:r>
            </a:p>
          </p:txBody>
        </p:sp>
        <p:sp>
          <p:nvSpPr>
            <p:cNvPr id="60439" name="Text Box 16"/>
            <p:cNvSpPr txBox="1">
              <a:spLocks noChangeArrowheads="1"/>
            </p:cNvSpPr>
            <p:nvPr/>
          </p:nvSpPr>
          <p:spPr bwMode="auto">
            <a:xfrm>
              <a:off x="1470" y="1963"/>
              <a:ext cx="3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  ?  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60440" name="Text Box 17"/>
            <p:cNvSpPr txBox="1">
              <a:spLocks noChangeArrowheads="1"/>
            </p:cNvSpPr>
            <p:nvPr/>
          </p:nvSpPr>
          <p:spPr bwMode="auto">
            <a:xfrm>
              <a:off x="3926" y="1963"/>
              <a:ext cx="3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  ?  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60441" name="Text Box 18"/>
            <p:cNvSpPr txBox="1">
              <a:spLocks noChangeArrowheads="1"/>
            </p:cNvSpPr>
            <p:nvPr/>
          </p:nvSpPr>
          <p:spPr bwMode="auto">
            <a:xfrm>
              <a:off x="2686" y="1963"/>
              <a:ext cx="399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 yes  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60442" name="Text Box 19"/>
            <p:cNvSpPr txBox="1">
              <a:spLocks noChangeArrowheads="1"/>
            </p:cNvSpPr>
            <p:nvPr/>
          </p:nvSpPr>
          <p:spPr bwMode="auto">
            <a:xfrm>
              <a:off x="3190" y="1039"/>
              <a:ext cx="95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Times New Roman" pitchFamily="18" charset="0"/>
                </a:rPr>
                <a:t>{D1, D2, …, D14}</a:t>
              </a:r>
            </a:p>
          </p:txBody>
        </p:sp>
        <p:sp>
          <p:nvSpPr>
            <p:cNvPr id="60443" name="Text Box 20"/>
            <p:cNvSpPr txBox="1">
              <a:spLocks noChangeArrowheads="1"/>
            </p:cNvSpPr>
            <p:nvPr/>
          </p:nvSpPr>
          <p:spPr bwMode="auto">
            <a:xfrm>
              <a:off x="1014" y="2347"/>
              <a:ext cx="1169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Times New Roman" pitchFamily="18" charset="0"/>
                </a:rPr>
                <a:t>{D1, D2, D8, D9, D11}</a:t>
              </a:r>
            </a:p>
          </p:txBody>
        </p:sp>
        <p:sp>
          <p:nvSpPr>
            <p:cNvPr id="60444" name="Text Box 21"/>
            <p:cNvSpPr txBox="1">
              <a:spLocks noChangeArrowheads="1"/>
            </p:cNvSpPr>
            <p:nvPr/>
          </p:nvSpPr>
          <p:spPr bwMode="auto">
            <a:xfrm>
              <a:off x="2350" y="2363"/>
              <a:ext cx="1032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Times New Roman" pitchFamily="18" charset="0"/>
                </a:rPr>
                <a:t>{D3, D7, D12, D13}</a:t>
              </a:r>
            </a:p>
          </p:txBody>
        </p:sp>
        <p:sp>
          <p:nvSpPr>
            <p:cNvPr id="60445" name="Text Box 22"/>
            <p:cNvSpPr txBox="1">
              <a:spLocks noChangeArrowheads="1"/>
            </p:cNvSpPr>
            <p:nvPr/>
          </p:nvSpPr>
          <p:spPr bwMode="auto">
            <a:xfrm>
              <a:off x="3510" y="2363"/>
              <a:ext cx="122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Times New Roman" pitchFamily="18" charset="0"/>
                </a:rPr>
                <a:t>{D4, D5, D6, D10, D14}</a:t>
              </a:r>
            </a:p>
          </p:txBody>
        </p:sp>
        <p:sp>
          <p:nvSpPr>
            <p:cNvPr id="60446" name="Rectangle 23"/>
            <p:cNvSpPr>
              <a:spLocks noChangeArrowheads="1"/>
            </p:cNvSpPr>
            <p:nvPr/>
          </p:nvSpPr>
          <p:spPr bwMode="auto">
            <a:xfrm>
              <a:off x="1040" y="800"/>
              <a:ext cx="3728" cy="17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7" name="Line 24"/>
            <p:cNvSpPr>
              <a:spLocks noChangeShapeType="1"/>
            </p:cNvSpPr>
            <p:nvPr/>
          </p:nvSpPr>
          <p:spPr bwMode="auto">
            <a:xfrm flipV="1">
              <a:off x="704" y="2136"/>
              <a:ext cx="672" cy="496"/>
            </a:xfrm>
            <a:prstGeom prst="line">
              <a:avLst/>
            </a:prstGeom>
            <a:noFill/>
            <a:ln w="25400" cap="rnd">
              <a:solidFill>
                <a:srgbClr val="008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8" name="Text Box 30"/>
            <p:cNvSpPr txBox="1">
              <a:spLocks noChangeArrowheads="1"/>
            </p:cNvSpPr>
            <p:nvPr/>
          </p:nvSpPr>
          <p:spPr bwMode="auto">
            <a:xfrm>
              <a:off x="1769" y="2010"/>
              <a:ext cx="422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200"/>
                <a:t>E=.970</a:t>
              </a:r>
            </a:p>
          </p:txBody>
        </p:sp>
        <p:sp>
          <p:nvSpPr>
            <p:cNvPr id="60449" name="Text Box 31"/>
            <p:cNvSpPr txBox="1">
              <a:spLocks noChangeArrowheads="1"/>
            </p:cNvSpPr>
            <p:nvPr/>
          </p:nvSpPr>
          <p:spPr bwMode="auto">
            <a:xfrm>
              <a:off x="3129" y="2001"/>
              <a:ext cx="289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200"/>
                <a:t>E=0</a:t>
              </a:r>
            </a:p>
          </p:txBody>
        </p:sp>
        <p:sp>
          <p:nvSpPr>
            <p:cNvPr id="60450" name="Text Box 32"/>
            <p:cNvSpPr txBox="1">
              <a:spLocks noChangeArrowheads="1"/>
            </p:cNvSpPr>
            <p:nvPr/>
          </p:nvSpPr>
          <p:spPr bwMode="auto">
            <a:xfrm>
              <a:off x="4241" y="2001"/>
              <a:ext cx="422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200"/>
                <a:t>E=.970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935408-DC56-44D7-AD75-815BF27F05B4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09600"/>
          </a:xfrm>
        </p:spPr>
        <p:txBody>
          <a:bodyPr/>
          <a:lstStyle/>
          <a:p>
            <a:pPr eaLnBrk="1" hangingPunct="1"/>
            <a:r>
              <a:rPr lang="en-US" sz="3800" smtClean="0"/>
              <a:t>Using Decision Trees for Classification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0900"/>
            <a:ext cx="8534400" cy="5245100"/>
          </a:xfrm>
        </p:spPr>
        <p:txBody>
          <a:bodyPr/>
          <a:lstStyle/>
          <a:p>
            <a:pPr eaLnBrk="1" hangingPunct="1"/>
            <a:r>
              <a:rPr lang="en-US" sz="2200" smtClean="0"/>
              <a:t>Examples can be classified as follows</a:t>
            </a:r>
          </a:p>
          <a:p>
            <a:pPr lvl="1" eaLnBrk="1" hangingPunct="1"/>
            <a:r>
              <a:rPr lang="en-US" sz="2200" smtClean="0"/>
              <a:t>1. look at the example's value for the feature specified</a:t>
            </a:r>
          </a:p>
          <a:p>
            <a:pPr lvl="1" eaLnBrk="1" hangingPunct="1"/>
            <a:r>
              <a:rPr lang="en-US" sz="2200" smtClean="0"/>
              <a:t>2. move along the edge labeled with this value</a:t>
            </a:r>
          </a:p>
          <a:p>
            <a:pPr lvl="1" eaLnBrk="1" hangingPunct="1"/>
            <a:r>
              <a:rPr lang="en-US" sz="2200" smtClean="0"/>
              <a:t>3. if you reach a leaf, return the label of the leaf</a:t>
            </a:r>
          </a:p>
          <a:p>
            <a:pPr lvl="1" eaLnBrk="1" hangingPunct="1"/>
            <a:r>
              <a:rPr lang="en-US" sz="2200" smtClean="0"/>
              <a:t>4. otherwise, repeat from step 1</a:t>
            </a:r>
          </a:p>
          <a:p>
            <a:pPr eaLnBrk="1" hangingPunct="1"/>
            <a:r>
              <a:rPr lang="en-US" sz="2200" smtClean="0"/>
              <a:t>Example (a decision tree to decide whether to go on a picnic):</a:t>
            </a:r>
          </a:p>
          <a:p>
            <a:pPr eaLnBrk="1" hangingPunct="1"/>
            <a:endParaRPr lang="en-US" sz="2200" smtClean="0"/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279400" y="3284538"/>
            <a:ext cx="5740400" cy="2916237"/>
            <a:chOff x="176" y="1984"/>
            <a:chExt cx="3616" cy="1922"/>
          </a:xfrm>
        </p:grpSpPr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1670" y="1984"/>
              <a:ext cx="568" cy="2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outlook</a:t>
              </a:r>
            </a:p>
          </p:txBody>
        </p:sp>
        <p:sp>
          <p:nvSpPr>
            <p:cNvPr id="26633" name="Text Box 6"/>
            <p:cNvSpPr txBox="1">
              <a:spLocks noChangeArrowheads="1"/>
            </p:cNvSpPr>
            <p:nvPr/>
          </p:nvSpPr>
          <p:spPr bwMode="auto">
            <a:xfrm>
              <a:off x="462" y="2810"/>
              <a:ext cx="648" cy="2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humidity</a:t>
              </a:r>
            </a:p>
          </p:txBody>
        </p:sp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2854" y="2810"/>
              <a:ext cx="488" cy="2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26635" name="Oval 8"/>
            <p:cNvSpPr>
              <a:spLocks noChangeArrowheads="1"/>
            </p:cNvSpPr>
            <p:nvPr/>
          </p:nvSpPr>
          <p:spPr bwMode="auto">
            <a:xfrm>
              <a:off x="1768" y="282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1854" y="2824"/>
              <a:ext cx="196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P</a:t>
              </a:r>
              <a:endParaRPr lang="en-US" sz="1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6637" name="Oval 10"/>
            <p:cNvSpPr>
              <a:spLocks noChangeArrowheads="1"/>
            </p:cNvSpPr>
            <p:nvPr/>
          </p:nvSpPr>
          <p:spPr bwMode="auto">
            <a:xfrm>
              <a:off x="1024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11"/>
            <p:cNvSpPr txBox="1">
              <a:spLocks noChangeArrowheads="1"/>
            </p:cNvSpPr>
            <p:nvPr/>
          </p:nvSpPr>
          <p:spPr bwMode="auto">
            <a:xfrm>
              <a:off x="1110" y="3656"/>
              <a:ext cx="196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P</a:t>
              </a:r>
              <a:endParaRPr lang="en-US" sz="1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6639" name="Oval 12"/>
            <p:cNvSpPr>
              <a:spLocks noChangeArrowheads="1"/>
            </p:cNvSpPr>
            <p:nvPr/>
          </p:nvSpPr>
          <p:spPr bwMode="auto">
            <a:xfrm>
              <a:off x="2480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Text Box 13"/>
            <p:cNvSpPr txBox="1">
              <a:spLocks noChangeArrowheads="1"/>
            </p:cNvSpPr>
            <p:nvPr/>
          </p:nvSpPr>
          <p:spPr bwMode="auto">
            <a:xfrm>
              <a:off x="2558" y="3656"/>
              <a:ext cx="220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41" name="Oval 14"/>
            <p:cNvSpPr>
              <a:spLocks noChangeArrowheads="1"/>
            </p:cNvSpPr>
            <p:nvPr/>
          </p:nvSpPr>
          <p:spPr bwMode="auto">
            <a:xfrm>
              <a:off x="3432" y="3672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Text Box 15"/>
            <p:cNvSpPr txBox="1">
              <a:spLocks noChangeArrowheads="1"/>
            </p:cNvSpPr>
            <p:nvPr/>
          </p:nvSpPr>
          <p:spPr bwMode="auto">
            <a:xfrm>
              <a:off x="3518" y="3664"/>
              <a:ext cx="196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6643" name="Oval 16"/>
            <p:cNvSpPr>
              <a:spLocks noChangeArrowheads="1"/>
            </p:cNvSpPr>
            <p:nvPr/>
          </p:nvSpPr>
          <p:spPr bwMode="auto">
            <a:xfrm>
              <a:off x="176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246" y="3656"/>
              <a:ext cx="220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N</a:t>
              </a:r>
              <a:endParaRPr lang="en-US" sz="1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cxnSp>
          <p:nvCxnSpPr>
            <p:cNvPr id="26645" name="AutoShape 18"/>
            <p:cNvCxnSpPr>
              <a:cxnSpLocks noChangeShapeType="1"/>
              <a:stCxn id="26632" idx="2"/>
              <a:endCxn id="26633" idx="0"/>
            </p:cNvCxnSpPr>
            <p:nvPr/>
          </p:nvCxnSpPr>
          <p:spPr bwMode="auto">
            <a:xfrm flipH="1">
              <a:off x="786" y="2233"/>
              <a:ext cx="1168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6" name="AutoShape 19"/>
            <p:cNvCxnSpPr>
              <a:cxnSpLocks noChangeShapeType="1"/>
              <a:stCxn id="26633" idx="2"/>
              <a:endCxn id="26644" idx="0"/>
            </p:cNvCxnSpPr>
            <p:nvPr/>
          </p:nvCxnSpPr>
          <p:spPr bwMode="auto">
            <a:xfrm flipH="1">
              <a:off x="356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7" name="AutoShape 20"/>
            <p:cNvCxnSpPr>
              <a:cxnSpLocks noChangeShapeType="1"/>
              <a:stCxn id="26633" idx="2"/>
              <a:endCxn id="26638" idx="0"/>
            </p:cNvCxnSpPr>
            <p:nvPr/>
          </p:nvCxnSpPr>
          <p:spPr bwMode="auto">
            <a:xfrm>
              <a:off x="786" y="3059"/>
              <a:ext cx="422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8" name="AutoShape 21"/>
            <p:cNvCxnSpPr>
              <a:cxnSpLocks noChangeShapeType="1"/>
              <a:stCxn id="26632" idx="2"/>
              <a:endCxn id="26636" idx="0"/>
            </p:cNvCxnSpPr>
            <p:nvPr/>
          </p:nvCxnSpPr>
          <p:spPr bwMode="auto">
            <a:xfrm flipH="1">
              <a:off x="1952" y="2233"/>
              <a:ext cx="2" cy="5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9" name="AutoShape 22"/>
            <p:cNvCxnSpPr>
              <a:cxnSpLocks noChangeShapeType="1"/>
              <a:stCxn id="26632" idx="2"/>
              <a:endCxn id="26634" idx="0"/>
            </p:cNvCxnSpPr>
            <p:nvPr/>
          </p:nvCxnSpPr>
          <p:spPr bwMode="auto">
            <a:xfrm>
              <a:off x="1954" y="2233"/>
              <a:ext cx="1144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0" name="AutoShape 23"/>
            <p:cNvCxnSpPr>
              <a:cxnSpLocks noChangeShapeType="1"/>
              <a:stCxn id="26634" idx="2"/>
              <a:endCxn id="26640" idx="0"/>
            </p:cNvCxnSpPr>
            <p:nvPr/>
          </p:nvCxnSpPr>
          <p:spPr bwMode="auto">
            <a:xfrm flipH="1">
              <a:off x="2668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1" name="AutoShape 24"/>
            <p:cNvCxnSpPr>
              <a:cxnSpLocks noChangeShapeType="1"/>
              <a:stCxn id="26634" idx="2"/>
              <a:endCxn id="26642" idx="0"/>
            </p:cNvCxnSpPr>
            <p:nvPr/>
          </p:nvCxnSpPr>
          <p:spPr bwMode="auto">
            <a:xfrm>
              <a:off x="3098" y="3059"/>
              <a:ext cx="518" cy="60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6652" name="Text Box 25"/>
            <p:cNvSpPr txBox="1">
              <a:spLocks noChangeArrowheads="1"/>
            </p:cNvSpPr>
            <p:nvPr/>
          </p:nvSpPr>
          <p:spPr bwMode="auto">
            <a:xfrm>
              <a:off x="1070" y="2415"/>
              <a:ext cx="436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26653" name="Text Box 26"/>
            <p:cNvSpPr txBox="1">
              <a:spLocks noChangeArrowheads="1"/>
            </p:cNvSpPr>
            <p:nvPr/>
          </p:nvSpPr>
          <p:spPr bwMode="auto">
            <a:xfrm>
              <a:off x="1670" y="2423"/>
              <a:ext cx="551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26654" name="Text Box 27"/>
            <p:cNvSpPr txBox="1">
              <a:spLocks noChangeArrowheads="1"/>
            </p:cNvSpPr>
            <p:nvPr/>
          </p:nvSpPr>
          <p:spPr bwMode="auto">
            <a:xfrm>
              <a:off x="2350" y="2431"/>
              <a:ext cx="337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rain</a:t>
              </a:r>
            </a:p>
          </p:txBody>
        </p:sp>
        <p:sp>
          <p:nvSpPr>
            <p:cNvPr id="26655" name="Text Box 28"/>
            <p:cNvSpPr txBox="1">
              <a:spLocks noChangeArrowheads="1"/>
            </p:cNvSpPr>
            <p:nvPr/>
          </p:nvSpPr>
          <p:spPr bwMode="auto">
            <a:xfrm>
              <a:off x="374" y="3223"/>
              <a:ext cx="358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26656" name="Text Box 29"/>
            <p:cNvSpPr txBox="1">
              <a:spLocks noChangeArrowheads="1"/>
            </p:cNvSpPr>
            <p:nvPr/>
          </p:nvSpPr>
          <p:spPr bwMode="auto">
            <a:xfrm>
              <a:off x="822" y="3223"/>
              <a:ext cx="501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normal</a:t>
              </a:r>
            </a:p>
          </p:txBody>
        </p:sp>
        <p:sp>
          <p:nvSpPr>
            <p:cNvPr id="26657" name="Text Box 30"/>
            <p:cNvSpPr txBox="1">
              <a:spLocks noChangeArrowheads="1"/>
            </p:cNvSpPr>
            <p:nvPr/>
          </p:nvSpPr>
          <p:spPr bwMode="auto">
            <a:xfrm>
              <a:off x="2678" y="3247"/>
              <a:ext cx="330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26658" name="Text Box 31"/>
            <p:cNvSpPr txBox="1">
              <a:spLocks noChangeArrowheads="1"/>
            </p:cNvSpPr>
            <p:nvPr/>
          </p:nvSpPr>
          <p:spPr bwMode="auto">
            <a:xfrm>
              <a:off x="3182" y="3263"/>
              <a:ext cx="366" cy="22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false</a:t>
              </a:r>
            </a:p>
          </p:txBody>
        </p:sp>
      </p:grpSp>
      <p:sp>
        <p:nvSpPr>
          <p:cNvPr id="1027104" name="Rectangle 32"/>
          <p:cNvSpPr>
            <a:spLocks noChangeArrowheads="1"/>
          </p:cNvSpPr>
          <p:nvPr/>
        </p:nvSpPr>
        <p:spPr bwMode="auto">
          <a:xfrm>
            <a:off x="5842000" y="3635375"/>
            <a:ext cx="2997200" cy="865188"/>
          </a:xfrm>
          <a:prstGeom prst="rect">
            <a:avLst/>
          </a:prstGeom>
          <a:solidFill>
            <a:srgbClr val="FFDB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Classify the new instance: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8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      &lt;</a:t>
            </a: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rainy</a:t>
            </a:r>
            <a:r>
              <a:rPr lang="en-US" sz="1600" b="1">
                <a:latin typeface="Times New Roman" pitchFamily="18" charset="0"/>
              </a:rPr>
              <a:t>, hot, normal, </a:t>
            </a: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true</a:t>
            </a:r>
            <a:r>
              <a:rPr lang="en-US" sz="1600" b="1">
                <a:latin typeface="Times New Roman" pitchFamily="18" charset="0"/>
              </a:rPr>
              <a:t>&gt;: </a:t>
            </a:r>
            <a:r>
              <a:rPr lang="en-US" sz="1600" b="1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8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0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DBF59A-4ED4-4B2C-AEC4-5FA4F38446F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09600"/>
          </a:xfrm>
        </p:spPr>
        <p:txBody>
          <a:bodyPr/>
          <a:lstStyle/>
          <a:p>
            <a:pPr eaLnBrk="1" hangingPunct="1"/>
            <a:r>
              <a:rPr lang="en-US" sz="3800" smtClean="0"/>
              <a:t>Using Decision Trees for Classification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0900"/>
            <a:ext cx="8534400" cy="5245100"/>
          </a:xfrm>
        </p:spPr>
        <p:txBody>
          <a:bodyPr/>
          <a:lstStyle/>
          <a:p>
            <a:pPr eaLnBrk="1" hangingPunct="1"/>
            <a:r>
              <a:rPr lang="en-US" sz="2200" smtClean="0"/>
              <a:t>Examples can be classified as follows</a:t>
            </a:r>
          </a:p>
          <a:p>
            <a:pPr lvl="1" eaLnBrk="1" hangingPunct="1"/>
            <a:r>
              <a:rPr lang="en-US" sz="2200" smtClean="0"/>
              <a:t>1. look at the example's value for the feature specified</a:t>
            </a:r>
          </a:p>
          <a:p>
            <a:pPr lvl="1" eaLnBrk="1" hangingPunct="1"/>
            <a:r>
              <a:rPr lang="en-US" sz="2200" smtClean="0"/>
              <a:t>2. move along the edge labeled with this value</a:t>
            </a:r>
          </a:p>
          <a:p>
            <a:pPr lvl="1" eaLnBrk="1" hangingPunct="1"/>
            <a:r>
              <a:rPr lang="en-US" sz="2200" smtClean="0"/>
              <a:t>3. if you reach a leaf, return the label of the leaf</a:t>
            </a:r>
          </a:p>
          <a:p>
            <a:pPr lvl="1" eaLnBrk="1" hangingPunct="1"/>
            <a:r>
              <a:rPr lang="en-US" sz="2200" smtClean="0"/>
              <a:t>4. otherwise, repeat from step 1</a:t>
            </a:r>
          </a:p>
          <a:p>
            <a:pPr eaLnBrk="1" hangingPunct="1"/>
            <a:r>
              <a:rPr lang="en-US" sz="2200" smtClean="0"/>
              <a:t>Example (a decision tree to decide whether to go on a picnic):</a:t>
            </a:r>
          </a:p>
          <a:p>
            <a:pPr eaLnBrk="1" hangingPunct="1"/>
            <a:endParaRPr lang="en-US" sz="2200" smtClean="0"/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279400" y="3284538"/>
            <a:ext cx="5740400" cy="2916237"/>
            <a:chOff x="176" y="1984"/>
            <a:chExt cx="3616" cy="1922"/>
          </a:xfrm>
        </p:grpSpPr>
        <p:sp>
          <p:nvSpPr>
            <p:cNvPr id="27658" name="Text Box 5"/>
            <p:cNvSpPr txBox="1">
              <a:spLocks noChangeArrowheads="1"/>
            </p:cNvSpPr>
            <p:nvPr/>
          </p:nvSpPr>
          <p:spPr bwMode="auto">
            <a:xfrm>
              <a:off x="1670" y="1984"/>
              <a:ext cx="568" cy="2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outlook</a:t>
              </a:r>
            </a:p>
          </p:txBody>
        </p:sp>
        <p:sp>
          <p:nvSpPr>
            <p:cNvPr id="27659" name="Text Box 6"/>
            <p:cNvSpPr txBox="1">
              <a:spLocks noChangeArrowheads="1"/>
            </p:cNvSpPr>
            <p:nvPr/>
          </p:nvSpPr>
          <p:spPr bwMode="auto">
            <a:xfrm>
              <a:off x="462" y="2810"/>
              <a:ext cx="648" cy="2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humidity</a:t>
              </a:r>
            </a:p>
          </p:txBody>
        </p:sp>
        <p:sp>
          <p:nvSpPr>
            <p:cNvPr id="27660" name="Text Box 7"/>
            <p:cNvSpPr txBox="1">
              <a:spLocks noChangeArrowheads="1"/>
            </p:cNvSpPr>
            <p:nvPr/>
          </p:nvSpPr>
          <p:spPr bwMode="auto">
            <a:xfrm>
              <a:off x="2854" y="2810"/>
              <a:ext cx="488" cy="2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windy</a:t>
              </a:r>
            </a:p>
          </p:txBody>
        </p:sp>
        <p:sp>
          <p:nvSpPr>
            <p:cNvPr id="27661" name="Oval 8"/>
            <p:cNvSpPr>
              <a:spLocks noChangeArrowheads="1"/>
            </p:cNvSpPr>
            <p:nvPr/>
          </p:nvSpPr>
          <p:spPr bwMode="auto">
            <a:xfrm>
              <a:off x="1768" y="282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Text Box 9"/>
            <p:cNvSpPr txBox="1">
              <a:spLocks noChangeArrowheads="1"/>
            </p:cNvSpPr>
            <p:nvPr/>
          </p:nvSpPr>
          <p:spPr bwMode="auto">
            <a:xfrm>
              <a:off x="1854" y="2824"/>
              <a:ext cx="196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P</a:t>
              </a:r>
              <a:endParaRPr lang="en-US" sz="1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7663" name="Oval 10"/>
            <p:cNvSpPr>
              <a:spLocks noChangeArrowheads="1"/>
            </p:cNvSpPr>
            <p:nvPr/>
          </p:nvSpPr>
          <p:spPr bwMode="auto">
            <a:xfrm>
              <a:off x="1024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Text Box 11"/>
            <p:cNvSpPr txBox="1">
              <a:spLocks noChangeArrowheads="1"/>
            </p:cNvSpPr>
            <p:nvPr/>
          </p:nvSpPr>
          <p:spPr bwMode="auto">
            <a:xfrm>
              <a:off x="1110" y="3656"/>
              <a:ext cx="196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P</a:t>
              </a:r>
              <a:endParaRPr lang="en-US" sz="1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7665" name="Oval 12"/>
            <p:cNvSpPr>
              <a:spLocks noChangeArrowheads="1"/>
            </p:cNvSpPr>
            <p:nvPr/>
          </p:nvSpPr>
          <p:spPr bwMode="auto">
            <a:xfrm>
              <a:off x="2480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Text Box 13"/>
            <p:cNvSpPr txBox="1">
              <a:spLocks noChangeArrowheads="1"/>
            </p:cNvSpPr>
            <p:nvPr/>
          </p:nvSpPr>
          <p:spPr bwMode="auto">
            <a:xfrm>
              <a:off x="2558" y="3656"/>
              <a:ext cx="220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3333CC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7667" name="Oval 14"/>
            <p:cNvSpPr>
              <a:spLocks noChangeArrowheads="1"/>
            </p:cNvSpPr>
            <p:nvPr/>
          </p:nvSpPr>
          <p:spPr bwMode="auto">
            <a:xfrm>
              <a:off x="3432" y="3672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Text Box 15"/>
            <p:cNvSpPr txBox="1">
              <a:spLocks noChangeArrowheads="1"/>
            </p:cNvSpPr>
            <p:nvPr/>
          </p:nvSpPr>
          <p:spPr bwMode="auto">
            <a:xfrm>
              <a:off x="3518" y="3664"/>
              <a:ext cx="196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7669" name="Oval 16"/>
            <p:cNvSpPr>
              <a:spLocks noChangeArrowheads="1"/>
            </p:cNvSpPr>
            <p:nvPr/>
          </p:nvSpPr>
          <p:spPr bwMode="auto">
            <a:xfrm>
              <a:off x="176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Text Box 17"/>
            <p:cNvSpPr txBox="1">
              <a:spLocks noChangeArrowheads="1"/>
            </p:cNvSpPr>
            <p:nvPr/>
          </p:nvSpPr>
          <p:spPr bwMode="auto">
            <a:xfrm>
              <a:off x="246" y="3656"/>
              <a:ext cx="220" cy="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N</a:t>
              </a:r>
              <a:endParaRPr lang="en-US" sz="1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cxnSp>
          <p:nvCxnSpPr>
            <p:cNvPr id="27671" name="AutoShape 18"/>
            <p:cNvCxnSpPr>
              <a:cxnSpLocks noChangeShapeType="1"/>
              <a:stCxn id="27658" idx="2"/>
              <a:endCxn id="27659" idx="0"/>
            </p:cNvCxnSpPr>
            <p:nvPr/>
          </p:nvCxnSpPr>
          <p:spPr bwMode="auto">
            <a:xfrm flipH="1">
              <a:off x="786" y="2233"/>
              <a:ext cx="1168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2" name="AutoShape 19"/>
            <p:cNvCxnSpPr>
              <a:cxnSpLocks noChangeShapeType="1"/>
              <a:stCxn id="27659" idx="2"/>
              <a:endCxn id="27670" idx="0"/>
            </p:cNvCxnSpPr>
            <p:nvPr/>
          </p:nvCxnSpPr>
          <p:spPr bwMode="auto">
            <a:xfrm flipH="1">
              <a:off x="356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3" name="AutoShape 20"/>
            <p:cNvCxnSpPr>
              <a:cxnSpLocks noChangeShapeType="1"/>
              <a:stCxn id="27659" idx="2"/>
              <a:endCxn id="27664" idx="0"/>
            </p:cNvCxnSpPr>
            <p:nvPr/>
          </p:nvCxnSpPr>
          <p:spPr bwMode="auto">
            <a:xfrm>
              <a:off x="786" y="3059"/>
              <a:ext cx="422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4" name="AutoShape 21"/>
            <p:cNvCxnSpPr>
              <a:cxnSpLocks noChangeShapeType="1"/>
              <a:stCxn id="27658" idx="2"/>
              <a:endCxn id="27662" idx="0"/>
            </p:cNvCxnSpPr>
            <p:nvPr/>
          </p:nvCxnSpPr>
          <p:spPr bwMode="auto">
            <a:xfrm flipH="1">
              <a:off x="1952" y="2233"/>
              <a:ext cx="2" cy="5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5" name="AutoShape 22"/>
            <p:cNvCxnSpPr>
              <a:cxnSpLocks noChangeShapeType="1"/>
              <a:stCxn id="27658" idx="2"/>
              <a:endCxn id="27660" idx="0"/>
            </p:cNvCxnSpPr>
            <p:nvPr/>
          </p:nvCxnSpPr>
          <p:spPr bwMode="auto">
            <a:xfrm>
              <a:off x="1954" y="2233"/>
              <a:ext cx="1144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6" name="AutoShape 23"/>
            <p:cNvCxnSpPr>
              <a:cxnSpLocks noChangeShapeType="1"/>
              <a:stCxn id="27660" idx="2"/>
              <a:endCxn id="27666" idx="0"/>
            </p:cNvCxnSpPr>
            <p:nvPr/>
          </p:nvCxnSpPr>
          <p:spPr bwMode="auto">
            <a:xfrm flipH="1">
              <a:off x="2668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7" name="AutoShape 24"/>
            <p:cNvCxnSpPr>
              <a:cxnSpLocks noChangeShapeType="1"/>
              <a:stCxn id="27660" idx="2"/>
              <a:endCxn id="27668" idx="0"/>
            </p:cNvCxnSpPr>
            <p:nvPr/>
          </p:nvCxnSpPr>
          <p:spPr bwMode="auto">
            <a:xfrm>
              <a:off x="3098" y="3059"/>
              <a:ext cx="518" cy="60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678" name="Text Box 25"/>
            <p:cNvSpPr txBox="1">
              <a:spLocks noChangeArrowheads="1"/>
            </p:cNvSpPr>
            <p:nvPr/>
          </p:nvSpPr>
          <p:spPr bwMode="auto">
            <a:xfrm>
              <a:off x="1070" y="2415"/>
              <a:ext cx="436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27679" name="Text Box 26"/>
            <p:cNvSpPr txBox="1">
              <a:spLocks noChangeArrowheads="1"/>
            </p:cNvSpPr>
            <p:nvPr/>
          </p:nvSpPr>
          <p:spPr bwMode="auto">
            <a:xfrm>
              <a:off x="1670" y="2423"/>
              <a:ext cx="551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27680" name="Text Box 27"/>
            <p:cNvSpPr txBox="1">
              <a:spLocks noChangeArrowheads="1"/>
            </p:cNvSpPr>
            <p:nvPr/>
          </p:nvSpPr>
          <p:spPr bwMode="auto">
            <a:xfrm>
              <a:off x="2350" y="2431"/>
              <a:ext cx="337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rain</a:t>
              </a:r>
            </a:p>
          </p:txBody>
        </p:sp>
        <p:sp>
          <p:nvSpPr>
            <p:cNvPr id="27681" name="Text Box 28"/>
            <p:cNvSpPr txBox="1">
              <a:spLocks noChangeArrowheads="1"/>
            </p:cNvSpPr>
            <p:nvPr/>
          </p:nvSpPr>
          <p:spPr bwMode="auto">
            <a:xfrm>
              <a:off x="374" y="3223"/>
              <a:ext cx="358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27682" name="Text Box 29"/>
            <p:cNvSpPr txBox="1">
              <a:spLocks noChangeArrowheads="1"/>
            </p:cNvSpPr>
            <p:nvPr/>
          </p:nvSpPr>
          <p:spPr bwMode="auto">
            <a:xfrm>
              <a:off x="822" y="3223"/>
              <a:ext cx="501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normal</a:t>
              </a:r>
            </a:p>
          </p:txBody>
        </p:sp>
        <p:sp>
          <p:nvSpPr>
            <p:cNvPr id="27683" name="Text Box 30"/>
            <p:cNvSpPr txBox="1">
              <a:spLocks noChangeArrowheads="1"/>
            </p:cNvSpPr>
            <p:nvPr/>
          </p:nvSpPr>
          <p:spPr bwMode="auto">
            <a:xfrm>
              <a:off x="2678" y="3247"/>
              <a:ext cx="330" cy="22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27684" name="Text Box 31"/>
            <p:cNvSpPr txBox="1">
              <a:spLocks noChangeArrowheads="1"/>
            </p:cNvSpPr>
            <p:nvPr/>
          </p:nvSpPr>
          <p:spPr bwMode="auto">
            <a:xfrm>
              <a:off x="3182" y="3263"/>
              <a:ext cx="366" cy="22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false</a:t>
              </a:r>
            </a:p>
          </p:txBody>
        </p:sp>
      </p:grpSp>
      <p:sp>
        <p:nvSpPr>
          <p:cNvPr id="27655" name="Rectangle 32"/>
          <p:cNvSpPr>
            <a:spLocks noChangeArrowheads="1"/>
          </p:cNvSpPr>
          <p:nvPr/>
        </p:nvSpPr>
        <p:spPr bwMode="auto">
          <a:xfrm>
            <a:off x="5842000" y="3635375"/>
            <a:ext cx="2997200" cy="1109663"/>
          </a:xfrm>
          <a:prstGeom prst="rect">
            <a:avLst/>
          </a:prstGeom>
          <a:solidFill>
            <a:srgbClr val="FFDB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The  new instance: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8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      &lt;</a:t>
            </a: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rainy</a:t>
            </a:r>
            <a:r>
              <a:rPr lang="en-US" sz="1600" b="1">
                <a:latin typeface="Times New Roman" pitchFamily="18" charset="0"/>
              </a:rPr>
              <a:t>, hot, normal, </a:t>
            </a:r>
            <a:r>
              <a:rPr lang="en-US" sz="1600" b="1">
                <a:solidFill>
                  <a:srgbClr val="008000"/>
                </a:solidFill>
                <a:latin typeface="Times New Roman" pitchFamily="18" charset="0"/>
              </a:rPr>
              <a:t>true</a:t>
            </a:r>
            <a:r>
              <a:rPr lang="en-US" sz="1600" b="1">
                <a:latin typeface="Times New Roman" pitchFamily="18" charset="0"/>
              </a:rPr>
              <a:t>&gt;: </a:t>
            </a:r>
            <a:r>
              <a:rPr lang="en-US" sz="1600" b="1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8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Times New Roman" pitchFamily="18" charset="0"/>
              </a:rPr>
              <a:t>will be classified as “</a:t>
            </a:r>
            <a:r>
              <a:rPr lang="en-US" sz="1600" b="1">
                <a:solidFill>
                  <a:srgbClr val="FF0000"/>
                </a:solidFill>
                <a:latin typeface="Times New Roman" pitchFamily="18" charset="0"/>
              </a:rPr>
              <a:t>noplay</a:t>
            </a:r>
            <a:r>
              <a:rPr lang="en-US" sz="1600" b="1">
                <a:latin typeface="Times New Roman" pitchFamily="18" charset="0"/>
              </a:rPr>
              <a:t>”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7656" name="Line 33"/>
          <p:cNvSpPr>
            <a:spLocks noChangeShapeType="1"/>
          </p:cNvSpPr>
          <p:nvPr/>
        </p:nvSpPr>
        <p:spPr bwMode="auto">
          <a:xfrm>
            <a:off x="3733800" y="3581400"/>
            <a:ext cx="1219200" cy="6096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34"/>
          <p:cNvSpPr>
            <a:spLocks noChangeShapeType="1"/>
          </p:cNvSpPr>
          <p:nvPr/>
        </p:nvSpPr>
        <p:spPr bwMode="auto">
          <a:xfrm flipH="1">
            <a:off x="4038600" y="5029200"/>
            <a:ext cx="457200" cy="6096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7D3C3E-9CBF-4A5D-A4A0-57D4A2F85BB5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28098" name="Rectangle 2"/>
          <p:cNvSpPr>
            <a:spLocks noChangeArrowheads="1"/>
          </p:cNvSpPr>
          <p:nvPr/>
        </p:nvSpPr>
        <p:spPr bwMode="auto">
          <a:xfrm>
            <a:off x="762000" y="4305300"/>
            <a:ext cx="7696200" cy="19431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482600" y="292100"/>
            <a:ext cx="8229600" cy="609600"/>
          </a:xfrm>
        </p:spPr>
        <p:txBody>
          <a:bodyPr/>
          <a:lstStyle/>
          <a:p>
            <a:pPr eaLnBrk="1" hangingPunct="1"/>
            <a:r>
              <a:rPr lang="en-US" sz="3800" smtClean="0"/>
              <a:t>Decision Trees and Decision Rules</a:t>
            </a:r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3998913" y="1028700"/>
            <a:ext cx="4662487" cy="2578100"/>
            <a:chOff x="1440" y="944"/>
            <a:chExt cx="2937" cy="1624"/>
          </a:xfrm>
        </p:grpSpPr>
        <p:sp>
          <p:nvSpPr>
            <p:cNvPr id="28684" name="Text Box 5"/>
            <p:cNvSpPr txBox="1">
              <a:spLocks noChangeAspect="1" noChangeArrowheads="1"/>
            </p:cNvSpPr>
            <p:nvPr/>
          </p:nvSpPr>
          <p:spPr bwMode="auto">
            <a:xfrm>
              <a:off x="2602" y="944"/>
              <a:ext cx="56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outlook</a:t>
              </a:r>
            </a:p>
          </p:txBody>
        </p:sp>
        <p:sp>
          <p:nvSpPr>
            <p:cNvPr id="28685" name="Text Box 6"/>
            <p:cNvSpPr txBox="1">
              <a:spLocks noChangeAspect="1" noChangeArrowheads="1"/>
            </p:cNvSpPr>
            <p:nvPr/>
          </p:nvSpPr>
          <p:spPr bwMode="auto">
            <a:xfrm>
              <a:off x="1669" y="1660"/>
              <a:ext cx="64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humidity</a:t>
              </a:r>
            </a:p>
          </p:txBody>
        </p:sp>
        <p:sp>
          <p:nvSpPr>
            <p:cNvPr id="28686" name="Text Box 7"/>
            <p:cNvSpPr txBox="1">
              <a:spLocks noChangeAspect="1" noChangeArrowheads="1"/>
            </p:cNvSpPr>
            <p:nvPr/>
          </p:nvSpPr>
          <p:spPr bwMode="auto">
            <a:xfrm>
              <a:off x="3581" y="1660"/>
              <a:ext cx="48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windy</a:t>
              </a:r>
            </a:p>
          </p:txBody>
        </p:sp>
        <p:grpSp>
          <p:nvGrpSpPr>
            <p:cNvPr id="28687" name="Group 8"/>
            <p:cNvGrpSpPr>
              <a:grpSpLocks noChangeAspect="1"/>
            </p:cNvGrpSpPr>
            <p:nvPr/>
          </p:nvGrpSpPr>
          <p:grpSpPr bwMode="auto">
            <a:xfrm>
              <a:off x="2713" y="1659"/>
              <a:ext cx="341" cy="234"/>
              <a:chOff x="2384" y="3481"/>
              <a:chExt cx="360" cy="247"/>
            </a:xfrm>
          </p:grpSpPr>
          <p:sp>
            <p:nvSpPr>
              <p:cNvPr id="28714" name="Oval 9"/>
              <p:cNvSpPr>
                <a:spLocks noChangeAspect="1" noChangeArrowheads="1"/>
              </p:cNvSpPr>
              <p:nvPr/>
            </p:nvSpPr>
            <p:spPr bwMode="auto">
              <a:xfrm>
                <a:off x="2384" y="349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5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414" y="3481"/>
                <a:ext cx="325" cy="2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latin typeface="Times New Roman" pitchFamily="18" charset="0"/>
                  </a:rPr>
                  <a:t>yes</a:t>
                </a:r>
                <a:endParaRPr lang="en-US" sz="180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8688" name="Group 11"/>
            <p:cNvGrpSpPr>
              <a:grpSpLocks noChangeAspect="1"/>
            </p:cNvGrpSpPr>
            <p:nvPr/>
          </p:nvGrpSpPr>
          <p:grpSpPr bwMode="auto">
            <a:xfrm>
              <a:off x="2118" y="2330"/>
              <a:ext cx="335" cy="231"/>
              <a:chOff x="2384" y="3480"/>
              <a:chExt cx="368" cy="254"/>
            </a:xfrm>
          </p:grpSpPr>
          <p:sp>
            <p:nvSpPr>
              <p:cNvPr id="28712" name="Oval 12"/>
              <p:cNvSpPr>
                <a:spLocks noChangeAspect="1" noChangeArrowheads="1"/>
              </p:cNvSpPr>
              <p:nvPr/>
            </p:nvSpPr>
            <p:spPr bwMode="auto">
              <a:xfrm>
                <a:off x="2384" y="349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2414" y="3480"/>
                <a:ext cx="338" cy="25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latin typeface="Times New Roman" pitchFamily="18" charset="0"/>
                  </a:rPr>
                  <a:t>yes</a:t>
                </a:r>
                <a:endParaRPr lang="en-US" sz="180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8689" name="Group 14"/>
            <p:cNvGrpSpPr>
              <a:grpSpLocks noChangeAspect="1"/>
            </p:cNvGrpSpPr>
            <p:nvPr/>
          </p:nvGrpSpPr>
          <p:grpSpPr bwMode="auto">
            <a:xfrm>
              <a:off x="3282" y="2330"/>
              <a:ext cx="317" cy="231"/>
              <a:chOff x="3440" y="3440"/>
              <a:chExt cx="360" cy="262"/>
            </a:xfrm>
          </p:grpSpPr>
          <p:sp>
            <p:nvSpPr>
              <p:cNvPr id="28710" name="Oval 15"/>
              <p:cNvSpPr>
                <a:spLocks noChangeAspect="1" noChangeArrowheads="1"/>
              </p:cNvSpPr>
              <p:nvPr/>
            </p:nvSpPr>
            <p:spPr bwMode="auto">
              <a:xfrm>
                <a:off x="3440" y="345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1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3495" y="3440"/>
                <a:ext cx="295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latin typeface="Times New Roman" pitchFamily="18" charset="0"/>
                  </a:rPr>
                  <a:t>no</a:t>
                </a:r>
              </a:p>
            </p:txBody>
          </p:sp>
        </p:grpSp>
        <p:grpSp>
          <p:nvGrpSpPr>
            <p:cNvPr id="28690" name="Group 17"/>
            <p:cNvGrpSpPr>
              <a:grpSpLocks noChangeAspect="1"/>
            </p:cNvGrpSpPr>
            <p:nvPr/>
          </p:nvGrpSpPr>
          <p:grpSpPr bwMode="auto">
            <a:xfrm>
              <a:off x="4043" y="2337"/>
              <a:ext cx="334" cy="231"/>
              <a:chOff x="2384" y="3481"/>
              <a:chExt cx="366" cy="253"/>
            </a:xfrm>
          </p:grpSpPr>
          <p:sp>
            <p:nvSpPr>
              <p:cNvPr id="28708" name="Oval 18"/>
              <p:cNvSpPr>
                <a:spLocks noChangeAspect="1" noChangeArrowheads="1"/>
              </p:cNvSpPr>
              <p:nvPr/>
            </p:nvSpPr>
            <p:spPr bwMode="auto">
              <a:xfrm>
                <a:off x="2384" y="349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2412" y="3481"/>
                <a:ext cx="338" cy="25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latin typeface="Times New Roman" pitchFamily="18" charset="0"/>
                  </a:rPr>
                  <a:t>yes</a:t>
                </a:r>
              </a:p>
            </p:txBody>
          </p:sp>
        </p:grpSp>
        <p:grpSp>
          <p:nvGrpSpPr>
            <p:cNvPr id="28691" name="Group 20"/>
            <p:cNvGrpSpPr>
              <a:grpSpLocks noChangeAspect="1"/>
            </p:cNvGrpSpPr>
            <p:nvPr/>
          </p:nvGrpSpPr>
          <p:grpSpPr bwMode="auto">
            <a:xfrm>
              <a:off x="1440" y="2330"/>
              <a:ext cx="337" cy="233"/>
              <a:chOff x="3440" y="3440"/>
              <a:chExt cx="360" cy="248"/>
            </a:xfrm>
          </p:grpSpPr>
          <p:sp>
            <p:nvSpPr>
              <p:cNvPr id="28706" name="Oval 21"/>
              <p:cNvSpPr>
                <a:spLocks noChangeAspect="1" noChangeArrowheads="1"/>
              </p:cNvSpPr>
              <p:nvPr/>
            </p:nvSpPr>
            <p:spPr bwMode="auto">
              <a:xfrm>
                <a:off x="3440" y="345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3494" y="3440"/>
                <a:ext cx="278" cy="24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latin typeface="Times New Roman" pitchFamily="18" charset="0"/>
                  </a:rPr>
                  <a:t>no</a:t>
                </a:r>
                <a:endParaRPr lang="en-US" sz="180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p:grpSp>
        <p:cxnSp>
          <p:nvCxnSpPr>
            <p:cNvPr id="28692" name="AutoShape 23"/>
            <p:cNvCxnSpPr>
              <a:cxnSpLocks noChangeAspect="1" noChangeShapeType="1"/>
              <a:stCxn id="28684" idx="2"/>
              <a:endCxn id="28685" idx="0"/>
            </p:cNvCxnSpPr>
            <p:nvPr/>
          </p:nvCxnSpPr>
          <p:spPr bwMode="auto">
            <a:xfrm flipH="1">
              <a:off x="1993" y="1193"/>
              <a:ext cx="893" cy="4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93" name="AutoShape 24"/>
            <p:cNvCxnSpPr>
              <a:cxnSpLocks noChangeAspect="1" noChangeShapeType="1"/>
              <a:stCxn id="28685" idx="2"/>
              <a:endCxn id="28707" idx="0"/>
            </p:cNvCxnSpPr>
            <p:nvPr/>
          </p:nvCxnSpPr>
          <p:spPr bwMode="auto">
            <a:xfrm flipH="1">
              <a:off x="1621" y="1909"/>
              <a:ext cx="372" cy="4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94" name="AutoShape 25"/>
            <p:cNvCxnSpPr>
              <a:cxnSpLocks noChangeAspect="1" noChangeShapeType="1"/>
              <a:stCxn id="28685" idx="2"/>
              <a:endCxn id="28713" idx="0"/>
            </p:cNvCxnSpPr>
            <p:nvPr/>
          </p:nvCxnSpPr>
          <p:spPr bwMode="auto">
            <a:xfrm>
              <a:off x="1993" y="1909"/>
              <a:ext cx="306" cy="4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95" name="AutoShape 26"/>
            <p:cNvCxnSpPr>
              <a:cxnSpLocks noChangeAspect="1" noChangeShapeType="1"/>
              <a:stCxn id="28684" idx="2"/>
              <a:endCxn id="28715" idx="0"/>
            </p:cNvCxnSpPr>
            <p:nvPr/>
          </p:nvCxnSpPr>
          <p:spPr bwMode="auto">
            <a:xfrm>
              <a:off x="2886" y="1193"/>
              <a:ext cx="9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96" name="AutoShape 27"/>
            <p:cNvCxnSpPr>
              <a:cxnSpLocks noChangeAspect="1" noChangeShapeType="1"/>
              <a:stCxn id="28684" idx="2"/>
              <a:endCxn id="28686" idx="0"/>
            </p:cNvCxnSpPr>
            <p:nvPr/>
          </p:nvCxnSpPr>
          <p:spPr bwMode="auto">
            <a:xfrm>
              <a:off x="2886" y="1193"/>
              <a:ext cx="939" cy="4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97" name="AutoShape 28"/>
            <p:cNvCxnSpPr>
              <a:cxnSpLocks noChangeAspect="1" noChangeShapeType="1"/>
              <a:stCxn id="28686" idx="2"/>
              <a:endCxn id="28711" idx="0"/>
            </p:cNvCxnSpPr>
            <p:nvPr/>
          </p:nvCxnSpPr>
          <p:spPr bwMode="auto">
            <a:xfrm flipH="1">
              <a:off x="3460" y="1909"/>
              <a:ext cx="365" cy="4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98" name="AutoShape 29"/>
            <p:cNvCxnSpPr>
              <a:cxnSpLocks noChangeAspect="1" noChangeShapeType="1"/>
              <a:stCxn id="28686" idx="2"/>
              <a:endCxn id="28709" idx="0"/>
            </p:cNvCxnSpPr>
            <p:nvPr/>
          </p:nvCxnSpPr>
          <p:spPr bwMode="auto">
            <a:xfrm>
              <a:off x="3825" y="1909"/>
              <a:ext cx="398" cy="4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699" name="Text Box 30"/>
            <p:cNvSpPr txBox="1">
              <a:spLocks noChangeAspect="1" noChangeArrowheads="1"/>
            </p:cNvSpPr>
            <p:nvPr/>
          </p:nvSpPr>
          <p:spPr bwMode="auto">
            <a:xfrm>
              <a:off x="2155" y="1313"/>
              <a:ext cx="43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sunny</a:t>
              </a:r>
            </a:p>
          </p:txBody>
        </p:sp>
        <p:sp>
          <p:nvSpPr>
            <p:cNvPr id="28700" name="Text Box 31"/>
            <p:cNvSpPr txBox="1">
              <a:spLocks noChangeAspect="1" noChangeArrowheads="1"/>
            </p:cNvSpPr>
            <p:nvPr/>
          </p:nvSpPr>
          <p:spPr bwMode="auto">
            <a:xfrm>
              <a:off x="2634" y="1319"/>
              <a:ext cx="55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28701" name="Text Box 32"/>
            <p:cNvSpPr txBox="1">
              <a:spLocks noChangeAspect="1" noChangeArrowheads="1"/>
            </p:cNvSpPr>
            <p:nvPr/>
          </p:nvSpPr>
          <p:spPr bwMode="auto">
            <a:xfrm>
              <a:off x="3178" y="1325"/>
              <a:ext cx="33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1">
                  <a:solidFill>
                    <a:srgbClr val="008000"/>
                  </a:solidFill>
                  <a:latin typeface="Times New Roman" pitchFamily="18" charset="0"/>
                </a:rPr>
                <a:t>rain</a:t>
              </a:r>
            </a:p>
          </p:txBody>
        </p:sp>
        <p:sp>
          <p:nvSpPr>
            <p:cNvPr id="28702" name="Text Box 33"/>
            <p:cNvSpPr txBox="1">
              <a:spLocks noChangeAspect="1" noChangeArrowheads="1"/>
            </p:cNvSpPr>
            <p:nvPr/>
          </p:nvSpPr>
          <p:spPr bwMode="auto">
            <a:xfrm>
              <a:off x="1573" y="2003"/>
              <a:ext cx="47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&gt; 75%</a:t>
              </a:r>
              <a:endParaRPr lang="en-US" sz="1600" b="1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8703" name="Text Box 34"/>
            <p:cNvSpPr txBox="1">
              <a:spLocks noChangeAspect="1" noChangeArrowheads="1"/>
            </p:cNvSpPr>
            <p:nvPr/>
          </p:nvSpPr>
          <p:spPr bwMode="auto">
            <a:xfrm>
              <a:off x="1937" y="1997"/>
              <a:ext cx="550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&lt;= 75%</a:t>
              </a:r>
              <a:endParaRPr lang="en-US" sz="1600" b="1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8704" name="Text Box 35"/>
            <p:cNvSpPr txBox="1">
              <a:spLocks noChangeAspect="1" noChangeArrowheads="1"/>
            </p:cNvSpPr>
            <p:nvPr/>
          </p:nvSpPr>
          <p:spPr bwMode="auto">
            <a:xfrm>
              <a:off x="3440" y="2009"/>
              <a:ext cx="349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&gt; 20</a:t>
              </a:r>
              <a:endParaRPr lang="en-US" sz="1600" b="1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8705" name="Text Box 36"/>
            <p:cNvSpPr txBox="1">
              <a:spLocks noChangeAspect="1" noChangeArrowheads="1"/>
            </p:cNvSpPr>
            <p:nvPr/>
          </p:nvSpPr>
          <p:spPr bwMode="auto">
            <a:xfrm>
              <a:off x="3843" y="2023"/>
              <a:ext cx="422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8000"/>
                  </a:solidFill>
                  <a:latin typeface="Times New Roman" pitchFamily="18" charset="0"/>
                </a:rPr>
                <a:t>&lt;= 20</a:t>
              </a:r>
              <a:endParaRPr lang="en-US" sz="1600" b="1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8679" name="Rectangle 37"/>
          <p:cNvSpPr>
            <a:spLocks noChangeArrowheads="1"/>
          </p:cNvSpPr>
          <p:nvPr/>
        </p:nvSpPr>
        <p:spPr bwMode="auto">
          <a:xfrm>
            <a:off x="622300" y="1590675"/>
            <a:ext cx="3073400" cy="1031875"/>
          </a:xfrm>
          <a:prstGeom prst="rect">
            <a:avLst/>
          </a:prstGeom>
          <a:solidFill>
            <a:srgbClr val="FFDDB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imes New Roman" pitchFamily="18" charset="0"/>
              </a:rPr>
              <a:t>If attributes are continuous, internal nodes may test against a threshold.</a:t>
            </a:r>
          </a:p>
        </p:txBody>
      </p:sp>
      <p:cxnSp>
        <p:nvCxnSpPr>
          <p:cNvPr id="28680" name="AutoShape 38"/>
          <p:cNvCxnSpPr>
            <a:cxnSpLocks noChangeShapeType="1"/>
            <a:stCxn id="28679" idx="3"/>
          </p:cNvCxnSpPr>
          <p:nvPr/>
        </p:nvCxnSpPr>
        <p:spPr bwMode="auto">
          <a:xfrm>
            <a:off x="3708400" y="2106613"/>
            <a:ext cx="4191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81" name="Text Box 39"/>
          <p:cNvSpPr txBox="1">
            <a:spLocks noChangeArrowheads="1"/>
          </p:cNvSpPr>
          <p:nvPr/>
        </p:nvSpPr>
        <p:spPr bwMode="auto">
          <a:xfrm>
            <a:off x="1000125" y="4321175"/>
            <a:ext cx="4367213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Rule1:</a:t>
            </a:r>
            <a:endParaRPr lang="en-US" sz="18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If (outlook=“sunny”) AND (humidity&lt;=0.75)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Then (play=“yes”)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8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Rule2:</a:t>
            </a:r>
            <a:endParaRPr lang="en-US" sz="18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If (outlook=“rainy”) AND (wind&gt;20)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Then (play=“no”)</a:t>
            </a:r>
          </a:p>
        </p:txBody>
      </p:sp>
      <p:sp>
        <p:nvSpPr>
          <p:cNvPr id="28682" name="Rectangle 40"/>
          <p:cNvSpPr>
            <a:spLocks noChangeArrowheads="1"/>
          </p:cNvSpPr>
          <p:nvPr/>
        </p:nvSpPr>
        <p:spPr bwMode="auto">
          <a:xfrm>
            <a:off x="5626100" y="4346575"/>
            <a:ext cx="2338388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Rule3:</a:t>
            </a:r>
            <a:endParaRPr lang="en-US" sz="18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If (outlook=“overcast”)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Then (play=“yes”)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Times New Roman" pitchFamily="18" charset="0"/>
              </a:rPr>
              <a:t>. . .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8683" name="Rectangle 41"/>
          <p:cNvSpPr>
            <a:spLocks noChangeArrowheads="1"/>
          </p:cNvSpPr>
          <p:nvPr/>
        </p:nvSpPr>
        <p:spPr bwMode="auto">
          <a:xfrm>
            <a:off x="762000" y="3810000"/>
            <a:ext cx="7683500" cy="392113"/>
          </a:xfrm>
          <a:prstGeom prst="rect">
            <a:avLst/>
          </a:prstGeom>
          <a:solidFill>
            <a:srgbClr val="FFDDB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Times New Roman" pitchFamily="18" charset="0"/>
              </a:rPr>
              <a:t>Each path in the tree represents a </a:t>
            </a:r>
            <a:r>
              <a:rPr lang="en-US" sz="1800" b="1">
                <a:solidFill>
                  <a:srgbClr val="FF0000"/>
                </a:solidFill>
                <a:latin typeface="Times New Roman" pitchFamily="18" charset="0"/>
              </a:rPr>
              <a:t>decision rule:</a:t>
            </a:r>
            <a:endParaRPr lang="en-US" sz="20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534AF3-FB4F-46C8-9FF7-EEFC80ABD491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6096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Times-Roman"/>
              </a:rPr>
              <a:t>Top-Down Decision Tree Generation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8000"/>
                </a:solidFill>
                <a:latin typeface="Times New Roman" pitchFamily="18" charset="0"/>
              </a:rPr>
              <a:t>The basic approach usually consists of two phases:</a:t>
            </a:r>
            <a:endParaRPr lang="en-US" sz="280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3333CC"/>
                </a:solidFill>
                <a:latin typeface="Times New Roman" pitchFamily="18" charset="0"/>
              </a:rPr>
              <a:t>Tree construction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900" smtClean="0">
                <a:solidFill>
                  <a:srgbClr val="000000"/>
                </a:solidFill>
                <a:latin typeface="Times New Roman" pitchFamily="18" charset="0"/>
              </a:rPr>
              <a:t>At the start, all the training examples are at the root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900" smtClean="0">
                <a:solidFill>
                  <a:srgbClr val="000000"/>
                </a:solidFill>
                <a:latin typeface="Times New Roman" pitchFamily="18" charset="0"/>
              </a:rPr>
              <a:t>Partition examples are recursively based on selected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3333CC"/>
                </a:solidFill>
                <a:latin typeface="Times New Roman" pitchFamily="18" charset="0"/>
              </a:rPr>
              <a:t>Tree pruning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900" smtClean="0">
                <a:solidFill>
                  <a:srgbClr val="000000"/>
                </a:solidFill>
                <a:latin typeface="Times New Roman" pitchFamily="18" charset="0"/>
              </a:rPr>
              <a:t>remove tree branches that may reflect noise in the training data and lead to errors when classifying test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900" smtClean="0">
                <a:solidFill>
                  <a:srgbClr val="000000"/>
                </a:solidFill>
                <a:latin typeface="Times New Roman" pitchFamily="18" charset="0"/>
              </a:rPr>
              <a:t>improve classification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Classification - Decision Tree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664A1C-4F5D-4FE5-B7FC-66782C50F6DA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6096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Times-Roman"/>
              </a:rPr>
              <a:t>Top-Down Decision Tree Generation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6000"/>
            <a:ext cx="8229600" cy="508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8000"/>
                </a:solidFill>
                <a:latin typeface="Times New Roman" pitchFamily="18" charset="0"/>
              </a:rPr>
              <a:t>Basic Steps in Decision Tree Construction</a:t>
            </a:r>
            <a:endParaRPr lang="en-US" sz="2800" smtClean="0">
              <a:solidFill>
                <a:srgbClr val="3333CD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Tree starts with a single node representing all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If samples are all from the same class then this node becomes a leaf labeled with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Otherwise, </a:t>
            </a:r>
            <a:r>
              <a:rPr lang="en-US" sz="2800" b="1" i="1" smtClean="0">
                <a:solidFill>
                  <a:srgbClr val="FF0701"/>
                </a:solidFill>
                <a:latin typeface="Times New Roman" pitchFamily="18" charset="0"/>
              </a:rPr>
              <a:t>select feature</a:t>
            </a:r>
            <a:r>
              <a:rPr lang="en-US" sz="2800" i="1" smtClean="0">
                <a:solidFill>
                  <a:srgbClr val="3333CD"/>
                </a:solidFill>
                <a:latin typeface="Times New Roman" pitchFamily="18" charset="0"/>
              </a:rPr>
              <a:t> </a:t>
            </a: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that best separates samples into individual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Recursion stops when: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Samples in node belong to the same class (majority)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There are no remaining attributes on which to split</a:t>
            </a:r>
          </a:p>
        </p:txBody>
      </p:sp>
      <p:sp>
        <p:nvSpPr>
          <p:cNvPr id="1350661" name="Rectangle 5"/>
          <p:cNvSpPr>
            <a:spLocks noChangeArrowheads="1"/>
          </p:cNvSpPr>
          <p:nvPr/>
        </p:nvSpPr>
        <p:spPr bwMode="auto">
          <a:xfrm rot="-872075">
            <a:off x="762000" y="4114800"/>
            <a:ext cx="8077200" cy="10668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>
                <a:solidFill>
                  <a:srgbClr val="FFFF00"/>
                </a:solidFill>
              </a:rPr>
              <a:t>How to select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661" grpId="0" animBg="1" autoUpdateAnimBg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13924</TotalTime>
  <Words>5020</Words>
  <Application>Microsoft Office PowerPoint</Application>
  <PresentationFormat>On-screen Show (4:3)</PresentationFormat>
  <Paragraphs>1628</Paragraphs>
  <Slides>44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ＭＳ Ｐゴシック</vt:lpstr>
      <vt:lpstr>Arial</vt:lpstr>
      <vt:lpstr>Comic Sans MS</vt:lpstr>
      <vt:lpstr>Garamond</vt:lpstr>
      <vt:lpstr>Symbol</vt:lpstr>
      <vt:lpstr>Times New Roman</vt:lpstr>
      <vt:lpstr>Times-Roman</vt:lpstr>
      <vt:lpstr>Wingdings</vt:lpstr>
      <vt:lpstr>Edge</vt:lpstr>
      <vt:lpstr>Equation</vt:lpstr>
      <vt:lpstr>Worksheet</vt:lpstr>
      <vt:lpstr>Supervised Learning: Classification-I</vt:lpstr>
      <vt:lpstr>Decision tree induction</vt:lpstr>
      <vt:lpstr>Introduction</vt:lpstr>
      <vt:lpstr>Decision Trees</vt:lpstr>
      <vt:lpstr>Using Decision Trees for Classification</vt:lpstr>
      <vt:lpstr>Using Decision Trees for Classification</vt:lpstr>
      <vt:lpstr>Decision Trees and Decision Rules</vt:lpstr>
      <vt:lpstr>Top-Down Decision Tree Generation</vt:lpstr>
      <vt:lpstr>Top-Down Decision Tree Generation</vt:lpstr>
      <vt:lpstr>How to find Feature to split?</vt:lpstr>
      <vt:lpstr>Information</vt:lpstr>
      <vt:lpstr>Valuable Information</vt:lpstr>
      <vt:lpstr>Information theory</vt:lpstr>
      <vt:lpstr>Information theory (cont …)</vt:lpstr>
      <vt:lpstr>Information: Basics</vt:lpstr>
      <vt:lpstr>Information: Basics</vt:lpstr>
      <vt:lpstr>Information: Basics</vt:lpstr>
      <vt:lpstr>Information: Basics</vt:lpstr>
      <vt:lpstr>DT: Entropy – A measuring Value</vt:lpstr>
      <vt:lpstr>Information theory: Entropy measure</vt:lpstr>
      <vt:lpstr>Entropy measure:</vt:lpstr>
      <vt:lpstr>Information gain</vt:lpstr>
      <vt:lpstr>Information gain (cont …)</vt:lpstr>
      <vt:lpstr>Example</vt:lpstr>
      <vt:lpstr>Choosing the “Best” Feature</vt:lpstr>
      <vt:lpstr>Choosing the “Best” Feature</vt:lpstr>
      <vt:lpstr>Choosing the “Best” Feature</vt:lpstr>
      <vt:lpstr>Choosing the “Best” Feature</vt:lpstr>
      <vt:lpstr>Choosing the “Best” Feature</vt:lpstr>
      <vt:lpstr>Choosing the “Best” Feature</vt:lpstr>
      <vt:lpstr>Choosing the “Best” Feature</vt:lpstr>
      <vt:lpstr>Choosing the “Best” Feature</vt:lpstr>
      <vt:lpstr>Choosing the “Best” Feature</vt:lpstr>
      <vt:lpstr>Similarly Find the values for all the other variables</vt:lpstr>
      <vt:lpstr>Choosing the “Best” Feature</vt:lpstr>
      <vt:lpstr>Choosing the “Best” Feature</vt:lpstr>
      <vt:lpstr>Choosing the “Best” Feature</vt:lpstr>
      <vt:lpstr>Completing DT</vt:lpstr>
      <vt:lpstr>Completing DT</vt:lpstr>
      <vt:lpstr>Trees Construction Algorithm (ID3)</vt:lpstr>
      <vt:lpstr>Choosing the “Best” Feature</vt:lpstr>
      <vt:lpstr>Decision Tree Learning - Example</vt:lpstr>
      <vt:lpstr>Decision Tree Learning - Example</vt:lpstr>
      <vt:lpstr>Decision Tree Learning - Example</vt:lpstr>
    </vt:vector>
  </TitlesOfParts>
  <Company>UIC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Preferred Customer</dc:creator>
  <cp:lastModifiedBy>SALMAN COMPUTER</cp:lastModifiedBy>
  <cp:revision>2105</cp:revision>
  <dcterms:created xsi:type="dcterms:W3CDTF">2004-06-21T03:23:40Z</dcterms:created>
  <dcterms:modified xsi:type="dcterms:W3CDTF">2020-11-09T10:20:56Z</dcterms:modified>
</cp:coreProperties>
</file>