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76" r:id="rId2"/>
    <p:sldId id="278" r:id="rId3"/>
    <p:sldId id="282" r:id="rId4"/>
    <p:sldId id="256" r:id="rId5"/>
    <p:sldId id="281" r:id="rId6"/>
    <p:sldId id="280" r:id="rId7"/>
    <p:sldId id="257" r:id="rId8"/>
    <p:sldId id="258" r:id="rId9"/>
    <p:sldId id="271" r:id="rId10"/>
    <p:sldId id="272" r:id="rId11"/>
    <p:sldId id="277" r:id="rId12"/>
    <p:sldId id="273" r:id="rId13"/>
    <p:sldId id="263" r:id="rId14"/>
    <p:sldId id="264" r:id="rId15"/>
    <p:sldId id="265" r:id="rId16"/>
    <p:sldId id="266" r:id="rId17"/>
    <p:sldId id="275" r:id="rId18"/>
    <p:sldId id="267" r:id="rId19"/>
    <p:sldId id="268" r:id="rId20"/>
    <p:sldId id="269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5" autoAdjust="0"/>
    <p:restoredTop sz="91333" autoAdjust="0"/>
  </p:normalViewPr>
  <p:slideViewPr>
    <p:cSldViewPr>
      <p:cViewPr varScale="1">
        <p:scale>
          <a:sx n="72" d="100"/>
          <a:sy n="72" d="100"/>
        </p:scale>
        <p:origin x="-5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804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324C4-DC04-4BAE-BF7D-D61B46EE0991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93E3F-99E5-402A-BEBD-94A9668616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38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94" tIns="44946" rIns="89894" bIns="4494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897348-B759-401A-85DB-069796602F2E}" type="slidenum">
              <a:rPr lang="en-US"/>
              <a:pPr/>
              <a:t>7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15" y="4343400"/>
            <a:ext cx="502837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38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94" tIns="44946" rIns="89894" bIns="4494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38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94" tIns="44946" rIns="89894" bIns="4494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DE4A07-E026-4778-B156-EC2276755881}" type="slidenum">
              <a:rPr lang="en-US"/>
              <a:pPr/>
              <a:t>13</a:t>
            </a:fld>
            <a:endParaRPr lang="en-US"/>
          </a:p>
        </p:txBody>
      </p:sp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3884852" y="0"/>
            <a:ext cx="297314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940" tIns="44970" rIns="89940" bIns="44970" anchor="ctr"/>
          <a:lstStyle/>
          <a:p>
            <a:endParaRPr lang="en-US"/>
          </a:p>
        </p:txBody>
      </p:sp>
      <p:sp>
        <p:nvSpPr>
          <p:cNvPr id="179203" name="Rectangle 3"/>
          <p:cNvSpPr>
            <a:spLocks noChangeArrowheads="1"/>
          </p:cNvSpPr>
          <p:nvPr/>
        </p:nvSpPr>
        <p:spPr bwMode="auto">
          <a:xfrm>
            <a:off x="3884852" y="8686800"/>
            <a:ext cx="297314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8" tIns="0" rIns="19048" bIns="0" anchor="b"/>
          <a:lstStyle/>
          <a:p>
            <a:pPr algn="r" defTabSz="907212" eaLnBrk="0" hangingPunct="0"/>
            <a:r>
              <a:rPr lang="en-US" sz="1000" i="1" dirty="0">
                <a:latin typeface="Times New Roman" pitchFamily="18" charset="0"/>
              </a:rPr>
              <a:t>10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0" y="8686800"/>
            <a:ext cx="297159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940" tIns="44970" rIns="89940" bIns="44970" anchor="ctr"/>
          <a:lstStyle/>
          <a:p>
            <a:endParaRPr lang="en-US"/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0" y="0"/>
            <a:ext cx="297159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940" tIns="44970" rIns="89940" bIns="44970" anchor="ctr"/>
          <a:lstStyle/>
          <a:p>
            <a:endParaRPr lang="en-US"/>
          </a:p>
        </p:txBody>
      </p:sp>
      <p:sp>
        <p:nvSpPr>
          <p:cNvPr id="1792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1108075"/>
            <a:ext cx="4572000" cy="3429000"/>
          </a:xfrm>
          <a:ln w="12700" cap="flat">
            <a:solidFill>
              <a:schemeClr val="tx1"/>
            </a:solidFill>
          </a:ln>
        </p:spPr>
      </p:sp>
      <p:sp>
        <p:nvSpPr>
          <p:cNvPr id="1792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54996" y="4838178"/>
            <a:ext cx="5520005" cy="3158125"/>
          </a:xfrm>
          <a:ln/>
        </p:spPr>
        <p:txBody>
          <a:bodyPr lIns="84132" tIns="42859" rIns="84132" bIns="4285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4934A-3DAA-4619-9031-BA6899A2157B}" type="slidenum">
              <a:rPr lang="en-US"/>
              <a:pPr/>
              <a:t>16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15" y="4343400"/>
            <a:ext cx="502837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38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94" tIns="44946" rIns="89894" bIns="44946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hyperlink" Target="http://www.nba.com/news_feat/beyond/0126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2.jpeg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772400" cy="1470025"/>
          </a:xfrm>
        </p:spPr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 of Data Mining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7696200" y="4191000"/>
            <a:ext cx="1447800" cy="457200"/>
          </a:xfrm>
        </p:spPr>
        <p:txBody>
          <a:bodyPr/>
          <a:lstStyle/>
          <a:p>
            <a:r>
              <a:rPr lang="en-US" sz="1050" smtClean="0"/>
              <a:t>Toqir Ahmad Rana</a:t>
            </a:r>
            <a:endParaRPr lang="en-US" sz="105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5181600" y="4191000"/>
            <a:ext cx="2209800" cy="457200"/>
          </a:xfrm>
        </p:spPr>
        <p:txBody>
          <a:bodyPr/>
          <a:lstStyle/>
          <a:p>
            <a:r>
              <a:rPr lang="en-US" sz="1050" dirty="0" smtClean="0"/>
              <a:t>Data Mining</a:t>
            </a:r>
            <a:endParaRPr lang="en-US" sz="105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0" y="30480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Lecture 1</a:t>
            </a:r>
            <a:endParaRPr lang="en-US" sz="2800" u="sng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783387" y="5113337"/>
            <a:ext cx="2360613" cy="1744663"/>
            <a:chOff x="4240" y="3165"/>
            <a:chExt cx="1487" cy="1099"/>
          </a:xfrm>
        </p:grpSpPr>
        <p:sp>
          <p:nvSpPr>
            <p:cNvPr id="655363" name="Rectangle 3"/>
            <p:cNvSpPr>
              <a:spLocks noChangeArrowheads="1"/>
            </p:cNvSpPr>
            <p:nvPr/>
          </p:nvSpPr>
          <p:spPr bwMode="auto">
            <a:xfrm>
              <a:off x="4240" y="3165"/>
              <a:ext cx="1487" cy="10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364" name="Rectangle 4"/>
            <p:cNvSpPr>
              <a:spLocks noChangeArrowheads="1"/>
            </p:cNvSpPr>
            <p:nvPr/>
          </p:nvSpPr>
          <p:spPr bwMode="auto">
            <a:xfrm>
              <a:off x="4240" y="3165"/>
              <a:ext cx="1487" cy="1098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655365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40" y="3165"/>
              <a:ext cx="1487" cy="1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5366" name="Line 6"/>
            <p:cNvSpPr>
              <a:spLocks noChangeShapeType="1"/>
            </p:cNvSpPr>
            <p:nvPr/>
          </p:nvSpPr>
          <p:spPr bwMode="auto">
            <a:xfrm>
              <a:off x="4240" y="4263"/>
              <a:ext cx="148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367" name="Freeform 7"/>
            <p:cNvSpPr>
              <a:spLocks/>
            </p:cNvSpPr>
            <p:nvPr/>
          </p:nvSpPr>
          <p:spPr bwMode="auto">
            <a:xfrm>
              <a:off x="4240" y="3165"/>
              <a:ext cx="1487" cy="1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4" y="0"/>
                </a:cxn>
                <a:cxn ang="0">
                  <a:pos x="744" y="586"/>
                </a:cxn>
              </a:cxnLst>
              <a:rect l="0" t="0" r="r" b="b"/>
              <a:pathLst>
                <a:path w="744" h="586">
                  <a:moveTo>
                    <a:pt x="0" y="0"/>
                  </a:moveTo>
                  <a:lnTo>
                    <a:pt x="744" y="0"/>
                  </a:lnTo>
                  <a:lnTo>
                    <a:pt x="744" y="5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368" name="Freeform 8"/>
            <p:cNvSpPr>
              <a:spLocks/>
            </p:cNvSpPr>
            <p:nvPr/>
          </p:nvSpPr>
          <p:spPr bwMode="auto">
            <a:xfrm>
              <a:off x="4240" y="3165"/>
              <a:ext cx="1487" cy="1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86"/>
                </a:cxn>
                <a:cxn ang="0">
                  <a:pos x="744" y="586"/>
                </a:cxn>
              </a:cxnLst>
              <a:rect l="0" t="0" r="r" b="b"/>
              <a:pathLst>
                <a:path w="744" h="586">
                  <a:moveTo>
                    <a:pt x="0" y="0"/>
                  </a:moveTo>
                  <a:lnTo>
                    <a:pt x="0" y="586"/>
                  </a:lnTo>
                  <a:lnTo>
                    <a:pt x="744" y="5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369" name="Freeform 9"/>
            <p:cNvSpPr>
              <a:spLocks/>
            </p:cNvSpPr>
            <p:nvPr/>
          </p:nvSpPr>
          <p:spPr bwMode="auto">
            <a:xfrm>
              <a:off x="4240" y="3165"/>
              <a:ext cx="1487" cy="1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86"/>
                </a:cxn>
                <a:cxn ang="0">
                  <a:pos x="744" y="586"/>
                </a:cxn>
              </a:cxnLst>
              <a:rect l="0" t="0" r="r" b="b"/>
              <a:pathLst>
                <a:path w="744" h="586">
                  <a:moveTo>
                    <a:pt x="0" y="0"/>
                  </a:moveTo>
                  <a:lnTo>
                    <a:pt x="0" y="586"/>
                  </a:lnTo>
                  <a:lnTo>
                    <a:pt x="744" y="5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370" name="Freeform 10"/>
            <p:cNvSpPr>
              <a:spLocks/>
            </p:cNvSpPr>
            <p:nvPr/>
          </p:nvSpPr>
          <p:spPr bwMode="auto">
            <a:xfrm>
              <a:off x="4240" y="3165"/>
              <a:ext cx="1487" cy="1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4" y="0"/>
                </a:cxn>
                <a:cxn ang="0">
                  <a:pos x="744" y="586"/>
                </a:cxn>
              </a:cxnLst>
              <a:rect l="0" t="0" r="r" b="b"/>
              <a:pathLst>
                <a:path w="744" h="586">
                  <a:moveTo>
                    <a:pt x="0" y="0"/>
                  </a:moveTo>
                  <a:lnTo>
                    <a:pt x="744" y="0"/>
                  </a:lnTo>
                  <a:lnTo>
                    <a:pt x="744" y="5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371" name="Line 11"/>
            <p:cNvSpPr>
              <a:spLocks noChangeShapeType="1"/>
            </p:cNvSpPr>
            <p:nvPr/>
          </p:nvSpPr>
          <p:spPr bwMode="auto">
            <a:xfrm>
              <a:off x="4240" y="3165"/>
              <a:ext cx="1" cy="10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5372" name="Rectangle 1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915400" cy="609600"/>
          </a:xfrm>
        </p:spPr>
        <p:txBody>
          <a:bodyPr lIns="0" rIns="0"/>
          <a:lstStyle/>
          <a:p>
            <a:r>
              <a:rPr lang="en-US" sz="2800" dirty="0"/>
              <a:t>Why Mine Data? Scientific Viewpoint</a:t>
            </a:r>
          </a:p>
        </p:txBody>
      </p:sp>
      <p:sp>
        <p:nvSpPr>
          <p:cNvPr id="655373" name="Rectangle 13"/>
          <p:cNvSpPr>
            <a:spLocks noGrp="1" noChangeArrowheads="1"/>
          </p:cNvSpPr>
          <p:nvPr>
            <p:ph idx="1"/>
          </p:nvPr>
        </p:nvSpPr>
        <p:spPr>
          <a:xfrm>
            <a:off x="184150" y="1066800"/>
            <a:ext cx="7588250" cy="5791200"/>
          </a:xfrm>
        </p:spPr>
        <p:txBody>
          <a:bodyPr/>
          <a:lstStyle/>
          <a:p>
            <a:pPr marL="342900" indent="-342900"/>
            <a:r>
              <a:rPr lang="en-US" sz="2400" dirty="0"/>
              <a:t>Data collected and stored at </a:t>
            </a:r>
            <a:br>
              <a:rPr lang="en-US" sz="2400" dirty="0"/>
            </a:br>
            <a:r>
              <a:rPr lang="en-US" sz="2400" dirty="0"/>
              <a:t>enormous speeds (GB/hour)</a:t>
            </a:r>
          </a:p>
          <a:p>
            <a:pPr marL="742950" lvl="1" indent="-285750">
              <a:spcBef>
                <a:spcPct val="40000"/>
              </a:spcBef>
            </a:pPr>
            <a:r>
              <a:rPr lang="en-US" sz="2400" dirty="0"/>
              <a:t>remote sensors on a satellite</a:t>
            </a:r>
          </a:p>
          <a:p>
            <a:pPr marL="742950" lvl="1" indent="-285750">
              <a:spcBef>
                <a:spcPct val="40000"/>
              </a:spcBef>
            </a:pPr>
            <a:r>
              <a:rPr lang="en-US" sz="2400" dirty="0"/>
              <a:t>telescopes scanning the skies</a:t>
            </a:r>
          </a:p>
          <a:p>
            <a:pPr marL="742950" lvl="1" indent="-285750">
              <a:spcBef>
                <a:spcPct val="40000"/>
              </a:spcBef>
            </a:pPr>
            <a:r>
              <a:rPr lang="en-US" sz="2400" dirty="0"/>
              <a:t>microarrays generating gene </a:t>
            </a:r>
            <a:br>
              <a:rPr lang="en-US" sz="2400" dirty="0"/>
            </a:br>
            <a:r>
              <a:rPr lang="en-US" sz="2400" dirty="0"/>
              <a:t>expression data</a:t>
            </a:r>
          </a:p>
          <a:p>
            <a:pPr marL="742950" lvl="1" indent="-285750">
              <a:spcBef>
                <a:spcPct val="40000"/>
              </a:spcBef>
            </a:pPr>
            <a:r>
              <a:rPr lang="en-US" sz="2400" dirty="0"/>
              <a:t>scientific simulations </a:t>
            </a:r>
            <a:br>
              <a:rPr lang="en-US" sz="2400" dirty="0"/>
            </a:br>
            <a:r>
              <a:rPr lang="en-US" sz="2400" dirty="0"/>
              <a:t>generating terabytes of data</a:t>
            </a:r>
          </a:p>
          <a:p>
            <a:pPr marL="342900" indent="-342900">
              <a:spcBef>
                <a:spcPct val="40000"/>
              </a:spcBef>
            </a:pPr>
            <a:r>
              <a:rPr lang="en-US" sz="2400" dirty="0"/>
              <a:t>Traditional techniques infeasible for raw data</a:t>
            </a:r>
          </a:p>
          <a:p>
            <a:pPr marL="342900" indent="-342900"/>
            <a:r>
              <a:rPr lang="en-US" sz="2400" dirty="0"/>
              <a:t>Data mining may help scientists </a:t>
            </a:r>
          </a:p>
          <a:p>
            <a:pPr marL="742950" lvl="1" indent="-285750"/>
            <a:r>
              <a:rPr lang="en-US" sz="2400" dirty="0"/>
              <a:t>in classifying and segmenting data</a:t>
            </a:r>
          </a:p>
          <a:p>
            <a:pPr marL="742950" lvl="1" indent="-285750"/>
            <a:r>
              <a:rPr lang="en-US" sz="2400" dirty="0"/>
              <a:t>in Hypothesis Formation</a:t>
            </a:r>
            <a:endParaRPr lang="en-US" dirty="0"/>
          </a:p>
        </p:txBody>
      </p:sp>
      <p:pic>
        <p:nvPicPr>
          <p:cNvPr id="655377" name="Picture 1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2000"/>
          </a:blip>
          <a:srcRect l="946" t="2650" r="946" b="2745"/>
          <a:stretch>
            <a:fillRect/>
          </a:stretch>
        </p:blipFill>
        <p:spPr bwMode="auto">
          <a:xfrm>
            <a:off x="4724400" y="1828800"/>
            <a:ext cx="2005012" cy="1695450"/>
          </a:xfrm>
          <a:prstGeom prst="rect">
            <a:avLst/>
          </a:prstGeom>
          <a:noFill/>
        </p:spPr>
      </p:pic>
      <p:graphicFrame>
        <p:nvGraphicFramePr>
          <p:cNvPr id="655378" name="Object 18"/>
          <p:cNvGraphicFramePr>
            <a:graphicFrameLocks noChangeAspect="1"/>
          </p:cNvGraphicFramePr>
          <p:nvPr/>
        </p:nvGraphicFramePr>
        <p:xfrm>
          <a:off x="6583363" y="762000"/>
          <a:ext cx="2560637" cy="1990725"/>
        </p:xfrm>
        <a:graphic>
          <a:graphicData uri="http://schemas.openxmlformats.org/presentationml/2006/ole">
            <p:oleObj spid="_x0000_s6146" name="VISIO" r:id="rId6" imgW="2561400" imgH="1990080" progId="">
              <p:embed/>
            </p:oleObj>
          </a:graphicData>
        </a:graphic>
      </p:graphicFrame>
      <p:graphicFrame>
        <p:nvGraphicFramePr>
          <p:cNvPr id="655379" name="Object 19"/>
          <p:cNvGraphicFramePr>
            <a:graphicFrameLocks noChangeAspect="1"/>
          </p:cNvGraphicFramePr>
          <p:nvPr/>
        </p:nvGraphicFramePr>
        <p:xfrm>
          <a:off x="6705600" y="2743200"/>
          <a:ext cx="2209800" cy="1181100"/>
        </p:xfrm>
        <a:graphic>
          <a:graphicData uri="http://schemas.openxmlformats.org/presentationml/2006/ole">
            <p:oleObj spid="_x0000_s6147" name="VISIO" r:id="rId7" imgW="2405160" imgH="1490760" progId="">
              <p:embed/>
            </p:oleObj>
          </a:graphicData>
        </a:graphic>
      </p:graphicFrame>
      <p:pic>
        <p:nvPicPr>
          <p:cNvPr id="655380" name="Picture 20" descr="crop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81800" y="3962400"/>
            <a:ext cx="2166938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5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65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65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65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 Mining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Growth in OLTP data</a:t>
            </a:r>
          </a:p>
          <a:p>
            <a:r>
              <a:rPr lang="en-US" dirty="0" smtClean="0"/>
              <a:t>Growth in data due to cards</a:t>
            </a:r>
          </a:p>
          <a:p>
            <a:r>
              <a:rPr lang="en-US" dirty="0" smtClean="0"/>
              <a:t>Growth in data due to Web</a:t>
            </a:r>
          </a:p>
          <a:p>
            <a:r>
              <a:rPr lang="en-US" dirty="0" smtClean="0"/>
              <a:t>Growth in data due to other sources</a:t>
            </a:r>
          </a:p>
          <a:p>
            <a:r>
              <a:rPr lang="en-US" dirty="0" smtClean="0"/>
              <a:t>Growth in data storage capacity</a:t>
            </a:r>
          </a:p>
          <a:p>
            <a:r>
              <a:rPr lang="en-US" dirty="0" smtClean="0"/>
              <a:t>Decline in the cost of processing</a:t>
            </a:r>
          </a:p>
          <a:p>
            <a:r>
              <a:rPr lang="en-US" dirty="0" smtClean="0"/>
              <a:t>Competitive environment</a:t>
            </a:r>
          </a:p>
          <a:p>
            <a:r>
              <a:rPr lang="en-US" dirty="0" smtClean="0"/>
              <a:t>Availability of software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8763000" cy="508000"/>
          </a:xfrm>
        </p:spPr>
        <p:txBody>
          <a:bodyPr lIns="0" rIns="0"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  <a:ea typeface="MS Mincho" pitchFamily="49" charset="-128"/>
              </a:rPr>
              <a:t>Mining Large Data Sets - Motivation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534400" cy="2057400"/>
          </a:xfrm>
        </p:spPr>
        <p:txBody>
          <a:bodyPr>
            <a:normAutofit lnSpcReduction="10000"/>
          </a:bodyPr>
          <a:lstStyle/>
          <a:p>
            <a:pPr marL="284163" indent="-284163">
              <a:lnSpc>
                <a:spcPct val="90000"/>
              </a:lnSpc>
            </a:pP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There is often information </a:t>
            </a:r>
            <a:r>
              <a:rPr lang="en-US" sz="2400" b="1" dirty="0">
                <a:solidFill>
                  <a:srgbClr val="000000"/>
                </a:solidFill>
                <a:latin typeface="Tahoma"/>
                <a:cs typeface="Times New Roman" pitchFamily="18" charset="0"/>
              </a:rPr>
              <a:t>“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hidden</a:t>
            </a:r>
            <a:r>
              <a:rPr lang="en-US" sz="2400" b="1" dirty="0">
                <a:solidFill>
                  <a:srgbClr val="000000"/>
                </a:solidFill>
                <a:latin typeface="Tahoma"/>
                <a:cs typeface="Times New Roman" pitchFamily="18" charset="0"/>
              </a:rPr>
              <a:t>”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 in the data that is </a:t>
            </a:r>
            <a:b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not readily evident</a:t>
            </a:r>
            <a:endParaRPr lang="en-US" sz="1200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284163" indent="-284163">
              <a:lnSpc>
                <a:spcPct val="90000"/>
              </a:lnSpc>
            </a:pP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Human analysts may take weeks to discover useful information</a:t>
            </a:r>
            <a:endParaRPr lang="en-US" sz="1200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284163" indent="-284163">
              <a:lnSpc>
                <a:spcPct val="90000"/>
              </a:lnSpc>
            </a:pP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Much of the data is never analyzed at all</a:t>
            </a:r>
          </a:p>
        </p:txBody>
      </p:sp>
      <p:graphicFrame>
        <p:nvGraphicFramePr>
          <p:cNvPr id="657415" name="Object 7"/>
          <p:cNvGraphicFramePr>
            <a:graphicFrameLocks noChangeAspect="1"/>
          </p:cNvGraphicFramePr>
          <p:nvPr/>
        </p:nvGraphicFramePr>
        <p:xfrm>
          <a:off x="914400" y="3124200"/>
          <a:ext cx="7124700" cy="3959225"/>
        </p:xfrm>
        <a:graphic>
          <a:graphicData uri="http://schemas.openxmlformats.org/presentationml/2006/ole">
            <p:oleObj spid="_x0000_s7170" name="Chart" r:id="rId3" imgW="4419000" imgH="2303280" progId="Excel.Sheet.8">
              <p:embed/>
            </p:oleObj>
          </a:graphicData>
        </a:graphic>
      </p:graphicFrame>
      <p:sp>
        <p:nvSpPr>
          <p:cNvPr id="657416" name="AutoShape 8"/>
          <p:cNvSpPr>
            <a:spLocks noChangeArrowheads="1"/>
          </p:cNvSpPr>
          <p:nvPr/>
        </p:nvSpPr>
        <p:spPr bwMode="auto">
          <a:xfrm>
            <a:off x="3505200" y="3429000"/>
            <a:ext cx="3276600" cy="762000"/>
          </a:xfrm>
          <a:prstGeom prst="wedgeEllipseCallout">
            <a:avLst>
              <a:gd name="adj1" fmla="val 47046"/>
              <a:gd name="adj2" fmla="val 172083"/>
            </a:avLst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 sz="2800" b="0">
                <a:latin typeface="Times New Roman" pitchFamily="18" charset="0"/>
              </a:rPr>
              <a:t>The Data Gap</a:t>
            </a:r>
          </a:p>
        </p:txBody>
      </p:sp>
      <p:sp>
        <p:nvSpPr>
          <p:cNvPr id="657417" name="Text Box 9"/>
          <p:cNvSpPr txBox="1">
            <a:spLocks noChangeArrowheads="1"/>
          </p:cNvSpPr>
          <p:nvPr/>
        </p:nvSpPr>
        <p:spPr bwMode="auto">
          <a:xfrm>
            <a:off x="1905000" y="4495800"/>
            <a:ext cx="41148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300" b="0">
                <a:latin typeface="Times New Roman" pitchFamily="18" charset="0"/>
              </a:rPr>
              <a:t>Total new disk (TB) since 1995</a:t>
            </a:r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6096000" y="5197475"/>
            <a:ext cx="1752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0">
                <a:latin typeface="Times New Roman" pitchFamily="18" charset="0"/>
              </a:rPr>
              <a:t>Number of analysts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65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6574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838200"/>
            <a:ext cx="8229600" cy="1066800"/>
          </a:xfrm>
          <a:noFill/>
          <a:ln/>
        </p:spPr>
        <p:txBody>
          <a:bodyPr lIns="42862" tIns="17462" rIns="42862" bIns="17462" anchor="b">
            <a:normAutofit fontScale="90000"/>
          </a:bodyPr>
          <a:lstStyle/>
          <a:p>
            <a:r>
              <a:rPr lang="en-US" dirty="0"/>
              <a:t>Integration of Multiple Technologies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427F-772D-41DE-BC10-449A6E2CB890}" type="slidenum">
              <a:rPr lang="en-US"/>
              <a:pPr/>
              <a:t>13</a:t>
            </a:fld>
            <a:endParaRPr lang="en-US"/>
          </a:p>
        </p:txBody>
      </p:sp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81" name="Oval 5"/>
          <p:cNvSpPr>
            <a:spLocks noChangeArrowheads="1"/>
          </p:cNvSpPr>
          <p:nvPr/>
        </p:nvSpPr>
        <p:spPr bwMode="auto">
          <a:xfrm>
            <a:off x="831850" y="2057400"/>
            <a:ext cx="2187575" cy="1004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Machine</a:t>
            </a:r>
          </a:p>
          <a:p>
            <a:pPr algn="ctr"/>
            <a:r>
              <a:rPr lang="en-US" b="1"/>
              <a:t>Learning</a:t>
            </a:r>
          </a:p>
        </p:txBody>
      </p:sp>
      <p:sp>
        <p:nvSpPr>
          <p:cNvPr id="178183" name="Oval 7"/>
          <p:cNvSpPr>
            <a:spLocks noChangeArrowheads="1"/>
          </p:cNvSpPr>
          <p:nvPr/>
        </p:nvSpPr>
        <p:spPr bwMode="auto">
          <a:xfrm>
            <a:off x="2674938" y="3017838"/>
            <a:ext cx="2187575" cy="10048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b="1" dirty="0"/>
              <a:t>Management</a:t>
            </a:r>
          </a:p>
        </p:txBody>
      </p:sp>
      <p:sp>
        <p:nvSpPr>
          <p:cNvPr id="178185" name="Oval 9"/>
          <p:cNvSpPr>
            <a:spLocks noChangeArrowheads="1"/>
          </p:cNvSpPr>
          <p:nvPr/>
        </p:nvSpPr>
        <p:spPr bwMode="auto">
          <a:xfrm>
            <a:off x="5113338" y="1981200"/>
            <a:ext cx="2206625" cy="10048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Artificial</a:t>
            </a:r>
          </a:p>
          <a:p>
            <a:pPr algn="ctr"/>
            <a:r>
              <a:rPr lang="en-US" b="1"/>
              <a:t>Intelligence</a:t>
            </a:r>
          </a:p>
        </p:txBody>
      </p:sp>
      <p:sp>
        <p:nvSpPr>
          <p:cNvPr id="178187" name="Oval 11"/>
          <p:cNvSpPr>
            <a:spLocks noChangeArrowheads="1"/>
          </p:cNvSpPr>
          <p:nvPr/>
        </p:nvSpPr>
        <p:spPr bwMode="auto">
          <a:xfrm>
            <a:off x="6442075" y="3055938"/>
            <a:ext cx="1989138" cy="9858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Statistics</a:t>
            </a:r>
          </a:p>
        </p:txBody>
      </p:sp>
      <p:sp>
        <p:nvSpPr>
          <p:cNvPr id="178189" name="Rectangle 13"/>
          <p:cNvSpPr>
            <a:spLocks noChangeArrowheads="1"/>
          </p:cNvSpPr>
          <p:nvPr/>
        </p:nvSpPr>
        <p:spPr bwMode="auto">
          <a:xfrm>
            <a:off x="2655888" y="4938713"/>
            <a:ext cx="2047875" cy="1081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Data</a:t>
            </a:r>
          </a:p>
          <a:p>
            <a:pPr algn="ctr"/>
            <a:r>
              <a:rPr lang="en-US" b="1"/>
              <a:t>Mining</a:t>
            </a:r>
          </a:p>
        </p:txBody>
      </p:sp>
      <p:sp>
        <p:nvSpPr>
          <p:cNvPr id="178191" name="Line 15"/>
          <p:cNvSpPr>
            <a:spLocks noChangeShapeType="1"/>
          </p:cNvSpPr>
          <p:nvPr/>
        </p:nvSpPr>
        <p:spPr bwMode="auto">
          <a:xfrm>
            <a:off x="1892300" y="3092450"/>
            <a:ext cx="1084263" cy="1843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92" name="Line 16"/>
          <p:cNvSpPr>
            <a:spLocks noChangeShapeType="1"/>
          </p:cNvSpPr>
          <p:nvPr/>
        </p:nvSpPr>
        <p:spPr bwMode="auto">
          <a:xfrm>
            <a:off x="3636963" y="4040188"/>
            <a:ext cx="3175" cy="893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93" name="Line 17"/>
          <p:cNvSpPr>
            <a:spLocks noChangeShapeType="1"/>
          </p:cNvSpPr>
          <p:nvPr/>
        </p:nvSpPr>
        <p:spPr bwMode="auto">
          <a:xfrm flipH="1">
            <a:off x="4448175" y="2963863"/>
            <a:ext cx="1370013" cy="196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94" name="Line 18"/>
          <p:cNvSpPr>
            <a:spLocks noChangeShapeType="1"/>
          </p:cNvSpPr>
          <p:nvPr/>
        </p:nvSpPr>
        <p:spPr bwMode="auto">
          <a:xfrm flipH="1">
            <a:off x="4681538" y="3879850"/>
            <a:ext cx="1970087" cy="1243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95" name="Oval 19"/>
          <p:cNvSpPr>
            <a:spLocks noChangeArrowheads="1"/>
          </p:cNvSpPr>
          <p:nvPr/>
        </p:nvSpPr>
        <p:spPr bwMode="auto">
          <a:xfrm>
            <a:off x="6442075" y="4356100"/>
            <a:ext cx="1989138" cy="10604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Visualization</a:t>
            </a:r>
          </a:p>
        </p:txBody>
      </p:sp>
      <p:sp>
        <p:nvSpPr>
          <p:cNvPr id="178197" name="Line 21"/>
          <p:cNvSpPr>
            <a:spLocks noChangeShapeType="1"/>
          </p:cNvSpPr>
          <p:nvPr/>
        </p:nvSpPr>
        <p:spPr bwMode="auto">
          <a:xfrm flipH="1">
            <a:off x="4694238" y="4989513"/>
            <a:ext cx="1766887" cy="665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98" name="Oval 22"/>
          <p:cNvSpPr>
            <a:spLocks noChangeArrowheads="1"/>
          </p:cNvSpPr>
          <p:nvPr/>
        </p:nvSpPr>
        <p:spPr bwMode="auto">
          <a:xfrm>
            <a:off x="712788" y="4411663"/>
            <a:ext cx="1771650" cy="10239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Algorithms</a:t>
            </a:r>
          </a:p>
        </p:txBody>
      </p:sp>
      <p:sp>
        <p:nvSpPr>
          <p:cNvPr id="178200" name="Line 24"/>
          <p:cNvSpPr>
            <a:spLocks noChangeShapeType="1"/>
          </p:cNvSpPr>
          <p:nvPr/>
        </p:nvSpPr>
        <p:spPr bwMode="auto">
          <a:xfrm>
            <a:off x="1941513" y="5429250"/>
            <a:ext cx="696912" cy="409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1" grpId="0" animBg="1"/>
      <p:bldP spid="178183" grpId="0" animBg="1"/>
      <p:bldP spid="178185" grpId="0" animBg="1"/>
      <p:bldP spid="178187" grpId="0" animBg="1"/>
      <p:bldP spid="178191" grpId="0" animBg="1"/>
      <p:bldP spid="178192" grpId="0" animBg="1"/>
      <p:bldP spid="178193" grpId="0" animBg="1"/>
      <p:bldP spid="178194" grpId="0" animBg="1"/>
      <p:bldP spid="178195" grpId="0" animBg="1"/>
      <p:bldP spid="178197" grpId="0" animBg="1"/>
      <p:bldP spid="178198" grpId="0" animBg="1"/>
      <p:bldP spid="1782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8610600" cy="7620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3600" dirty="0"/>
              <a:t>Data Mining: Confluence of Multiple Disciplines</a:t>
            </a:r>
            <a:r>
              <a:rPr lang="en-US" sz="4000" b="1" dirty="0"/>
              <a:t> 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0F42-EB73-4E71-BB04-7CB42E71DEBC}" type="slidenum">
              <a:rPr lang="en-US"/>
              <a:pPr/>
              <a:t>14</a:t>
            </a:fld>
            <a:endParaRPr lang="en-US"/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3429000" y="4038600"/>
            <a:ext cx="22098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>
                <a:latin typeface="Tahoma" pitchFamily="34" charset="0"/>
              </a:rPr>
              <a:t>Data Mining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1752600" y="2514600"/>
            <a:ext cx="1981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Database </a:t>
            </a:r>
          </a:p>
          <a:p>
            <a:pPr algn="ctr"/>
            <a:r>
              <a:rPr lang="en-US" sz="2400">
                <a:latin typeface="Tahoma" pitchFamily="34" charset="0"/>
              </a:rPr>
              <a:t>Systems</a:t>
            </a:r>
          </a:p>
        </p:txBody>
      </p:sp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5105400" y="2514600"/>
            <a:ext cx="1981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Statistics</a:t>
            </a:r>
          </a:p>
        </p:txBody>
      </p:sp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5638800" y="5867400"/>
            <a:ext cx="1981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Other</a:t>
            </a:r>
          </a:p>
          <a:p>
            <a:pPr algn="ctr"/>
            <a:r>
              <a:rPr lang="en-US" sz="2400">
                <a:latin typeface="Tahoma" pitchFamily="34" charset="0"/>
              </a:rPr>
              <a:t>Disciplines</a:t>
            </a: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1371600" y="5791200"/>
            <a:ext cx="1981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Algorithm</a:t>
            </a:r>
          </a:p>
        </p:txBody>
      </p:sp>
      <p:sp>
        <p:nvSpPr>
          <p:cNvPr id="230408" name="Rectangle 8"/>
          <p:cNvSpPr>
            <a:spLocks noChangeArrowheads="1"/>
          </p:cNvSpPr>
          <p:nvPr/>
        </p:nvSpPr>
        <p:spPr bwMode="auto">
          <a:xfrm>
            <a:off x="381000" y="4114800"/>
            <a:ext cx="1981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Machine</a:t>
            </a:r>
          </a:p>
          <a:p>
            <a:pPr algn="ctr"/>
            <a:r>
              <a:rPr lang="en-US" sz="2400">
                <a:latin typeface="Tahoma" pitchFamily="34" charset="0"/>
              </a:rPr>
              <a:t>Learning</a:t>
            </a:r>
          </a:p>
        </p:txBody>
      </p:sp>
      <p:sp>
        <p:nvSpPr>
          <p:cNvPr id="230409" name="Rectangle 9"/>
          <p:cNvSpPr>
            <a:spLocks noChangeArrowheads="1"/>
          </p:cNvSpPr>
          <p:nvPr/>
        </p:nvSpPr>
        <p:spPr bwMode="auto">
          <a:xfrm>
            <a:off x="6781800" y="4114800"/>
            <a:ext cx="1981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Visualization</a:t>
            </a:r>
            <a:endParaRPr lang="en-US" sz="2800">
              <a:latin typeface="Tahoma" pitchFamily="34" charset="0"/>
            </a:endParaRPr>
          </a:p>
        </p:txBody>
      </p:sp>
      <p:sp>
        <p:nvSpPr>
          <p:cNvPr id="230410" name="Line 10"/>
          <p:cNvSpPr>
            <a:spLocks noChangeShapeType="1"/>
          </p:cNvSpPr>
          <p:nvPr/>
        </p:nvSpPr>
        <p:spPr bwMode="auto">
          <a:xfrm>
            <a:off x="2362200" y="44958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0411" name="Line 11"/>
          <p:cNvSpPr>
            <a:spLocks noChangeShapeType="1"/>
          </p:cNvSpPr>
          <p:nvPr/>
        </p:nvSpPr>
        <p:spPr bwMode="auto">
          <a:xfrm>
            <a:off x="2895600" y="3276600"/>
            <a:ext cx="12954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0412" name="Line 12"/>
          <p:cNvSpPr>
            <a:spLocks noChangeShapeType="1"/>
          </p:cNvSpPr>
          <p:nvPr/>
        </p:nvSpPr>
        <p:spPr bwMode="auto">
          <a:xfrm flipH="1">
            <a:off x="4876800" y="3276600"/>
            <a:ext cx="11430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0413" name="Line 13"/>
          <p:cNvSpPr>
            <a:spLocks noChangeShapeType="1"/>
          </p:cNvSpPr>
          <p:nvPr/>
        </p:nvSpPr>
        <p:spPr bwMode="auto">
          <a:xfrm flipH="1">
            <a:off x="5715000" y="44958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0414" name="Line 14"/>
          <p:cNvSpPr>
            <a:spLocks noChangeShapeType="1"/>
          </p:cNvSpPr>
          <p:nvPr/>
        </p:nvSpPr>
        <p:spPr bwMode="auto">
          <a:xfrm flipH="1" flipV="1">
            <a:off x="5029200" y="5029200"/>
            <a:ext cx="152400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0415" name="Line 15"/>
          <p:cNvSpPr>
            <a:spLocks noChangeShapeType="1"/>
          </p:cNvSpPr>
          <p:nvPr/>
        </p:nvSpPr>
        <p:spPr bwMode="auto">
          <a:xfrm flipV="1">
            <a:off x="2438400" y="5029200"/>
            <a:ext cx="16002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Data Mining: Classification Schemes</a:t>
            </a:r>
          </a:p>
        </p:txBody>
      </p:sp>
      <p:sp>
        <p:nvSpPr>
          <p:cNvPr id="2314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General functionality</a:t>
            </a:r>
          </a:p>
          <a:p>
            <a:pPr lvl="1"/>
            <a:r>
              <a:rPr lang="en-US"/>
              <a:t>Descriptive data mining </a:t>
            </a:r>
          </a:p>
          <a:p>
            <a:pPr lvl="1"/>
            <a:r>
              <a:rPr lang="en-US"/>
              <a:t>Predictive data mining</a:t>
            </a:r>
          </a:p>
          <a:p>
            <a:r>
              <a:rPr lang="en-US"/>
              <a:t>Different views, different classifications</a:t>
            </a:r>
          </a:p>
          <a:p>
            <a:pPr lvl="1"/>
            <a:r>
              <a:rPr lang="en-US"/>
              <a:t>Kinds of data to be mined</a:t>
            </a:r>
          </a:p>
          <a:p>
            <a:pPr lvl="1"/>
            <a:r>
              <a:rPr lang="en-US"/>
              <a:t>Kinds of knowledge to be discovered</a:t>
            </a:r>
          </a:p>
          <a:p>
            <a:pPr lvl="1"/>
            <a:r>
              <a:rPr lang="en-US"/>
              <a:t>Kinds of techniques utilized</a:t>
            </a:r>
          </a:p>
          <a:p>
            <a:pPr lvl="1"/>
            <a:r>
              <a:rPr lang="en-US"/>
              <a:t>Kinds of applications adapted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525E-FFE6-4FA5-B5C3-7F7C7C24C7A2}" type="slidenum">
              <a:rPr lang="en-US"/>
              <a:pPr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1" name="Rectangle 4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Knowledge Discovery in Databases:  Process</a:t>
            </a:r>
          </a:p>
        </p:txBody>
      </p:sp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20C3-A5D6-4498-B09E-000A9D6022B1}" type="slidenum">
              <a:rPr lang="en-US"/>
              <a:pPr/>
              <a:t>16</a:t>
            </a:fld>
            <a:endParaRPr 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225925" y="5256213"/>
            <a:ext cx="4386263" cy="808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eaLnBrk="0" hangingPunct="0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</a:rPr>
              <a:t>adapted from:</a:t>
            </a:r>
          </a:p>
          <a:p>
            <a:pPr eaLnBrk="0" hangingPunct="0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</a:rPr>
              <a:t>U. Fayyad, et al. (1995), “From Knowledge Discovery to Data Mining:  An Overview,” Advances in Knowledge Discovery and Data Mining, U. Fayyad et al. (Eds.), AAAI/MIT Press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85888" y="4525963"/>
            <a:ext cx="809625" cy="1101725"/>
            <a:chOff x="1050" y="2937"/>
            <a:chExt cx="510" cy="69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50" y="3118"/>
              <a:ext cx="510" cy="513"/>
              <a:chOff x="1050" y="3118"/>
              <a:chExt cx="510" cy="513"/>
            </a:xfrm>
          </p:grpSpPr>
          <p:pic>
            <p:nvPicPr>
              <p:cNvPr id="13317" name="Picture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273" y="3163"/>
                <a:ext cx="287" cy="2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3318" name="Picture 6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50" y="3118"/>
                <a:ext cx="288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3319" name="Picture 7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142" y="3341"/>
                <a:ext cx="286" cy="2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1122" y="2937"/>
              <a:ext cx="39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</a:rPr>
                <a:t>Data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763838" y="4114800"/>
            <a:ext cx="785812" cy="1041400"/>
            <a:chOff x="1918" y="2678"/>
            <a:chExt cx="495" cy="656"/>
          </a:xfrm>
        </p:grpSpPr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1985" y="2678"/>
              <a:ext cx="370" cy="363"/>
              <a:chOff x="1985" y="2678"/>
              <a:chExt cx="370" cy="363"/>
            </a:xfrm>
          </p:grpSpPr>
          <p:pic>
            <p:nvPicPr>
              <p:cNvPr id="13323" name="Picture 11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191" y="2697"/>
                <a:ext cx="164" cy="16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3324" name="Picture 12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985" y="2678"/>
                <a:ext cx="164" cy="16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3325" name="Picture 13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060" y="2875"/>
                <a:ext cx="163" cy="16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3326" name="Rectangle 14"/>
            <p:cNvSpPr>
              <a:spLocks noChangeArrowheads="1"/>
            </p:cNvSpPr>
            <p:nvPr/>
          </p:nvSpPr>
          <p:spPr bwMode="auto">
            <a:xfrm>
              <a:off x="1918" y="3006"/>
              <a:ext cx="495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</a:rPr>
                <a:t>Target</a:t>
              </a:r>
            </a:p>
            <a:p>
              <a:pPr algn="ctr" eaLnBrk="0" hangingPunct="0"/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</a:rPr>
                <a:t>Data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1581150" y="3840163"/>
            <a:ext cx="1257300" cy="1092200"/>
            <a:chOff x="1173" y="2505"/>
            <a:chExt cx="792" cy="688"/>
          </a:xfrm>
        </p:grpSpPr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 flipV="1">
              <a:off x="1634" y="2985"/>
              <a:ext cx="331" cy="20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Oval 17"/>
            <p:cNvSpPr>
              <a:spLocks noChangeArrowheads="1"/>
            </p:cNvSpPr>
            <p:nvPr/>
          </p:nvSpPr>
          <p:spPr bwMode="auto">
            <a:xfrm>
              <a:off x="1732" y="3071"/>
              <a:ext cx="80" cy="7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AutoShape 18"/>
            <p:cNvSpPr>
              <a:spLocks noChangeArrowheads="1"/>
            </p:cNvSpPr>
            <p:nvPr/>
          </p:nvSpPr>
          <p:spPr bwMode="auto">
            <a:xfrm>
              <a:off x="1173" y="2505"/>
              <a:ext cx="632" cy="210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spAutoFit/>
            </a:bodyPr>
            <a:lstStyle/>
            <a:p>
              <a:pPr algn="ctr" eaLnBrk="0" hangingPunct="0"/>
              <a:r>
                <a:rPr lang="en-US" sz="1400" b="1">
                  <a:solidFill>
                    <a:schemeClr val="hlink"/>
                  </a:solidFill>
                </a:rPr>
                <a:t>Selection</a:t>
              </a:r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1554" y="2740"/>
              <a:ext cx="166" cy="301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32" name="AutoShape 20"/>
          <p:cNvSpPr>
            <a:spLocks noChangeArrowheads="1"/>
          </p:cNvSpPr>
          <p:nvPr/>
        </p:nvSpPr>
        <p:spPr bwMode="auto">
          <a:xfrm>
            <a:off x="6378575" y="2265363"/>
            <a:ext cx="1374775" cy="552450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1"/>
            </a:outerShdw>
          </a:effectLst>
        </p:spPr>
        <p:txBody>
          <a:bodyPr wrap="none" lIns="90488" tIns="44450" rIns="90488" bIns="44450" anchor="ctr"/>
          <a:lstStyle/>
          <a:p>
            <a:pPr algn="ctr" eaLnBrk="0" hangingPunct="0"/>
            <a:endParaRPr lang="en-US" sz="1200" b="1">
              <a:solidFill>
                <a:schemeClr val="tx2"/>
              </a:solidFill>
            </a:endParaRPr>
          </a:p>
          <a:p>
            <a:pPr algn="ctr" eaLnBrk="0" hangingPunct="0"/>
            <a:r>
              <a:rPr lang="en-US" sz="1200" b="1">
                <a:solidFill>
                  <a:schemeClr val="tx2"/>
                </a:solidFill>
              </a:rPr>
              <a:t>Knowledge</a:t>
            </a:r>
            <a:endParaRPr lang="en-US" sz="1200" b="1">
              <a:solidFill>
                <a:srgbClr val="3365FB"/>
              </a:solidFill>
            </a:endParaRPr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962400" y="3276600"/>
            <a:ext cx="1433513" cy="1327150"/>
            <a:chOff x="2665" y="2159"/>
            <a:chExt cx="903" cy="836"/>
          </a:xfrm>
        </p:grpSpPr>
        <p:sp>
          <p:nvSpPr>
            <p:cNvPr id="13334" name="Rectangle 22"/>
            <p:cNvSpPr>
              <a:spLocks noChangeArrowheads="1"/>
            </p:cNvSpPr>
            <p:nvPr/>
          </p:nvSpPr>
          <p:spPr bwMode="auto">
            <a:xfrm>
              <a:off x="2665" y="2667"/>
              <a:ext cx="903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</a:rPr>
                <a:t>Preprocessed</a:t>
              </a:r>
            </a:p>
            <a:p>
              <a:pPr algn="ctr" eaLnBrk="0" hangingPunct="0"/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</a:rPr>
                <a:t>Data</a:t>
              </a:r>
            </a:p>
          </p:txBody>
        </p: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2836" y="2159"/>
              <a:ext cx="142" cy="514"/>
              <a:chOff x="2836" y="2159"/>
              <a:chExt cx="142" cy="514"/>
            </a:xfrm>
          </p:grpSpPr>
          <p:sp>
            <p:nvSpPr>
              <p:cNvPr id="13336" name="Rectangle 24"/>
              <p:cNvSpPr>
                <a:spLocks noChangeArrowheads="1"/>
              </p:cNvSpPr>
              <p:nvPr/>
            </p:nvSpPr>
            <p:spPr bwMode="auto">
              <a:xfrm>
                <a:off x="2836" y="2159"/>
                <a:ext cx="25" cy="3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7" name="Rectangle 25"/>
              <p:cNvSpPr>
                <a:spLocks noChangeArrowheads="1"/>
              </p:cNvSpPr>
              <p:nvPr/>
            </p:nvSpPr>
            <p:spPr bwMode="auto">
              <a:xfrm>
                <a:off x="2861" y="2198"/>
                <a:ext cx="25" cy="3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8" name="Rectangle 26"/>
              <p:cNvSpPr>
                <a:spLocks noChangeArrowheads="1"/>
              </p:cNvSpPr>
              <p:nvPr/>
            </p:nvSpPr>
            <p:spPr bwMode="auto">
              <a:xfrm>
                <a:off x="2894" y="2238"/>
                <a:ext cx="26" cy="3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9" name="Rectangle 27"/>
              <p:cNvSpPr>
                <a:spLocks noChangeArrowheads="1"/>
              </p:cNvSpPr>
              <p:nvPr/>
            </p:nvSpPr>
            <p:spPr bwMode="auto">
              <a:xfrm>
                <a:off x="2928" y="2277"/>
                <a:ext cx="25" cy="341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0" name="Rectangle 28"/>
              <p:cNvSpPr>
                <a:spLocks noChangeArrowheads="1"/>
              </p:cNvSpPr>
              <p:nvPr/>
            </p:nvSpPr>
            <p:spPr bwMode="auto">
              <a:xfrm>
                <a:off x="2953" y="2333"/>
                <a:ext cx="25" cy="3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5060952" y="2705100"/>
            <a:ext cx="971551" cy="915988"/>
            <a:chOff x="3365" y="1790"/>
            <a:chExt cx="612" cy="577"/>
          </a:xfrm>
        </p:grpSpPr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3471" y="1790"/>
              <a:ext cx="408" cy="340"/>
              <a:chOff x="3471" y="1790"/>
              <a:chExt cx="408" cy="340"/>
            </a:xfrm>
          </p:grpSpPr>
          <p:sp>
            <p:nvSpPr>
              <p:cNvPr id="13343" name="Rectangle 31"/>
              <p:cNvSpPr>
                <a:spLocks noChangeArrowheads="1"/>
              </p:cNvSpPr>
              <p:nvPr/>
            </p:nvSpPr>
            <p:spPr bwMode="auto">
              <a:xfrm>
                <a:off x="3471" y="1790"/>
                <a:ext cx="59" cy="340"/>
              </a:xfrm>
              <a:prstGeom prst="rect">
                <a:avLst/>
              </a:prstGeom>
              <a:gradFill rotWithShape="0">
                <a:gsLst>
                  <a:gs pos="0">
                    <a:srgbClr val="3399FF">
                      <a:gamma/>
                      <a:shade val="46275"/>
                      <a:invGamma/>
                    </a:srgbClr>
                  </a:gs>
                  <a:gs pos="50000">
                    <a:srgbClr val="3399FF"/>
                  </a:gs>
                  <a:gs pos="100000">
                    <a:srgbClr val="3399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4" name="Rectangle 32"/>
              <p:cNvSpPr>
                <a:spLocks noChangeArrowheads="1"/>
              </p:cNvSpPr>
              <p:nvPr/>
            </p:nvSpPr>
            <p:spPr bwMode="auto">
              <a:xfrm>
                <a:off x="3555" y="1885"/>
                <a:ext cx="75" cy="245"/>
              </a:xfrm>
              <a:prstGeom prst="rect">
                <a:avLst/>
              </a:prstGeom>
              <a:gradFill rotWithShape="0">
                <a:gsLst>
                  <a:gs pos="0">
                    <a:srgbClr val="66FF33">
                      <a:gamma/>
                      <a:shade val="46275"/>
                      <a:invGamma/>
                    </a:srgbClr>
                  </a:gs>
                  <a:gs pos="50000">
                    <a:srgbClr val="66FF33"/>
                  </a:gs>
                  <a:gs pos="100000">
                    <a:srgbClr val="66FF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5" name="Rectangle 33"/>
              <p:cNvSpPr>
                <a:spLocks noChangeArrowheads="1"/>
              </p:cNvSpPr>
              <p:nvPr/>
            </p:nvSpPr>
            <p:spPr bwMode="auto">
              <a:xfrm>
                <a:off x="3654" y="1821"/>
                <a:ext cx="91" cy="309"/>
              </a:xfrm>
              <a:prstGeom prst="rect">
                <a:avLst/>
              </a:prstGeom>
              <a:gradFill rotWithShape="0">
                <a:gsLst>
                  <a:gs pos="0">
                    <a:srgbClr val="CC00FF">
                      <a:gamma/>
                      <a:shade val="46275"/>
                      <a:invGamma/>
                    </a:srgbClr>
                  </a:gs>
                  <a:gs pos="50000">
                    <a:srgbClr val="CC00FF"/>
                  </a:gs>
                  <a:gs pos="100000">
                    <a:srgbClr val="CC00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6" name="Rectangle 34"/>
              <p:cNvSpPr>
                <a:spLocks noChangeArrowheads="1"/>
              </p:cNvSpPr>
              <p:nvPr/>
            </p:nvSpPr>
            <p:spPr bwMode="auto">
              <a:xfrm>
                <a:off x="3771" y="2003"/>
                <a:ext cx="108" cy="127"/>
              </a:xfrm>
              <a:prstGeom prst="rect">
                <a:avLst/>
              </a:prstGeom>
              <a:gradFill rotWithShape="0">
                <a:gsLst>
                  <a:gs pos="0">
                    <a:srgbClr val="FF6600">
                      <a:gamma/>
                      <a:shade val="46275"/>
                      <a:invGamma/>
                    </a:srgbClr>
                  </a:gs>
                  <a:gs pos="50000">
                    <a:srgbClr val="FF6600"/>
                  </a:gs>
                  <a:gs pos="100000">
                    <a:srgbClr val="FF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47" name="Rectangle 35"/>
            <p:cNvSpPr>
              <a:spLocks noChangeArrowheads="1"/>
            </p:cNvSpPr>
            <p:nvPr/>
          </p:nvSpPr>
          <p:spPr bwMode="auto">
            <a:xfrm>
              <a:off x="3365" y="2175"/>
              <a:ext cx="61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</a:rPr>
                <a:t>Patterns</a:t>
              </a:r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3325813" y="2406650"/>
            <a:ext cx="1792287" cy="1196975"/>
            <a:chOff x="2272" y="1602"/>
            <a:chExt cx="1129" cy="754"/>
          </a:xfrm>
        </p:grpSpPr>
        <p:sp>
          <p:nvSpPr>
            <p:cNvPr id="13349" name="Line 37"/>
            <p:cNvSpPr>
              <a:spLocks noChangeShapeType="1"/>
            </p:cNvSpPr>
            <p:nvPr/>
          </p:nvSpPr>
          <p:spPr bwMode="auto">
            <a:xfrm flipV="1">
              <a:off x="3092" y="2165"/>
              <a:ext cx="309" cy="191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0" name="Oval 38"/>
            <p:cNvSpPr>
              <a:spLocks noChangeArrowheads="1"/>
            </p:cNvSpPr>
            <p:nvPr/>
          </p:nvSpPr>
          <p:spPr bwMode="auto">
            <a:xfrm>
              <a:off x="3184" y="2237"/>
              <a:ext cx="76" cy="7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AutoShape 39"/>
            <p:cNvSpPr>
              <a:spLocks noChangeArrowheads="1"/>
            </p:cNvSpPr>
            <p:nvPr/>
          </p:nvSpPr>
          <p:spPr bwMode="auto">
            <a:xfrm>
              <a:off x="2272" y="1602"/>
              <a:ext cx="1109" cy="280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488" tIns="44450" rIns="90488" bIns="44450" anchor="ctr">
              <a:spAutoFit/>
            </a:bodyPr>
            <a:lstStyle/>
            <a:p>
              <a:pPr algn="ctr" eaLnBrk="0" hangingPunct="0"/>
              <a:r>
                <a:rPr lang="en-US" sz="2000" b="1" i="1" dirty="0">
                  <a:solidFill>
                    <a:schemeClr val="folHlink"/>
                  </a:solidFill>
                </a:rPr>
                <a:t>Data Mining</a:t>
              </a:r>
            </a:p>
          </p:txBody>
        </p:sp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3026" y="1889"/>
              <a:ext cx="175" cy="3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5230813" y="1828800"/>
            <a:ext cx="1422400" cy="1069975"/>
            <a:chOff x="3472" y="1238"/>
            <a:chExt cx="896" cy="674"/>
          </a:xfrm>
        </p:grpSpPr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 flipV="1">
              <a:off x="3925" y="1722"/>
              <a:ext cx="308" cy="19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Oval 43"/>
            <p:cNvSpPr>
              <a:spLocks noChangeArrowheads="1"/>
            </p:cNvSpPr>
            <p:nvPr/>
          </p:nvSpPr>
          <p:spPr bwMode="auto">
            <a:xfrm>
              <a:off x="4007" y="1802"/>
              <a:ext cx="77" cy="7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6" name="AutoShape 44"/>
            <p:cNvSpPr>
              <a:spLocks noChangeArrowheads="1"/>
            </p:cNvSpPr>
            <p:nvPr/>
          </p:nvSpPr>
          <p:spPr bwMode="auto">
            <a:xfrm>
              <a:off x="3472" y="1238"/>
              <a:ext cx="896" cy="35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spAutoFit/>
            </a:bodyPr>
            <a:lstStyle/>
            <a:p>
              <a:pPr algn="ctr" eaLnBrk="0" hangingPunct="0"/>
              <a:r>
                <a:rPr lang="en-US" sz="1400" b="1">
                  <a:solidFill>
                    <a:schemeClr val="hlink"/>
                  </a:solidFill>
                </a:rPr>
                <a:t>Interpretation/</a:t>
              </a:r>
            </a:p>
            <a:p>
              <a:pPr algn="ctr" eaLnBrk="0" hangingPunct="0"/>
              <a:r>
                <a:rPr lang="en-US" sz="1400" b="1">
                  <a:solidFill>
                    <a:schemeClr val="hlink"/>
                  </a:solidFill>
                </a:rPr>
                <a:t>Evaluation</a:t>
              </a:r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3950" y="1612"/>
              <a:ext cx="41" cy="11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2500313" y="3108325"/>
            <a:ext cx="4402137" cy="2187575"/>
            <a:chOff x="1752" y="2044"/>
            <a:chExt cx="2773" cy="1378"/>
          </a:xfrm>
        </p:grpSpPr>
        <p:sp>
          <p:nvSpPr>
            <p:cNvPr id="13359" name="Freeform 47"/>
            <p:cNvSpPr>
              <a:spLocks/>
            </p:cNvSpPr>
            <p:nvPr/>
          </p:nvSpPr>
          <p:spPr bwMode="auto">
            <a:xfrm>
              <a:off x="1752" y="2044"/>
              <a:ext cx="2773" cy="1378"/>
            </a:xfrm>
            <a:custGeom>
              <a:avLst/>
              <a:gdLst/>
              <a:ahLst/>
              <a:cxnLst>
                <a:cxn ang="0">
                  <a:pos x="2773" y="0"/>
                </a:cxn>
                <a:cxn ang="0">
                  <a:pos x="1897" y="1038"/>
                </a:cxn>
                <a:cxn ang="0">
                  <a:pos x="0" y="1378"/>
                </a:cxn>
              </a:cxnLst>
              <a:rect l="0" t="0" r="r" b="b"/>
              <a:pathLst>
                <a:path w="2773" h="1378">
                  <a:moveTo>
                    <a:pt x="2773" y="0"/>
                  </a:moveTo>
                  <a:cubicBezTo>
                    <a:pt x="2566" y="404"/>
                    <a:pt x="2359" y="808"/>
                    <a:pt x="1897" y="1038"/>
                  </a:cubicBezTo>
                  <a:cubicBezTo>
                    <a:pt x="1435" y="1268"/>
                    <a:pt x="717" y="1323"/>
                    <a:pt x="0" y="137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0" name="Freeform 48"/>
            <p:cNvSpPr>
              <a:spLocks/>
            </p:cNvSpPr>
            <p:nvPr/>
          </p:nvSpPr>
          <p:spPr bwMode="auto">
            <a:xfrm>
              <a:off x="2514" y="2401"/>
              <a:ext cx="1281" cy="730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859" y="502"/>
                </a:cxn>
                <a:cxn ang="0">
                  <a:pos x="0" y="730"/>
                </a:cxn>
              </a:cxnLst>
              <a:rect l="0" t="0" r="r" b="b"/>
              <a:pathLst>
                <a:path w="1281" h="730">
                  <a:moveTo>
                    <a:pt x="1281" y="0"/>
                  </a:moveTo>
                  <a:cubicBezTo>
                    <a:pt x="1176" y="190"/>
                    <a:pt x="1072" y="380"/>
                    <a:pt x="859" y="502"/>
                  </a:cubicBezTo>
                  <a:cubicBezTo>
                    <a:pt x="646" y="624"/>
                    <a:pt x="323" y="677"/>
                    <a:pt x="0" y="73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2516188" y="3121025"/>
            <a:ext cx="1546225" cy="1146175"/>
            <a:chOff x="1585" y="1966"/>
            <a:chExt cx="974" cy="722"/>
          </a:xfrm>
        </p:grpSpPr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 flipV="1">
              <a:off x="2229" y="2481"/>
              <a:ext cx="330" cy="207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5" name="AutoShape 53"/>
            <p:cNvSpPr>
              <a:spLocks noChangeArrowheads="1"/>
            </p:cNvSpPr>
            <p:nvPr/>
          </p:nvSpPr>
          <p:spPr bwMode="auto">
            <a:xfrm>
              <a:off x="1585" y="1966"/>
              <a:ext cx="912" cy="210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spAutoFit/>
            </a:bodyPr>
            <a:lstStyle/>
            <a:p>
              <a:pPr algn="ctr" eaLnBrk="0" hangingPunct="0"/>
              <a:r>
                <a:rPr lang="en-US" sz="1400" b="1">
                  <a:solidFill>
                    <a:schemeClr val="hlink"/>
                  </a:solidFill>
                </a:rPr>
                <a:t>Preprocessing</a:t>
              </a:r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2079" y="2200"/>
              <a:ext cx="248" cy="367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7" name="Oval 55"/>
            <p:cNvSpPr>
              <a:spLocks noChangeArrowheads="1"/>
            </p:cNvSpPr>
            <p:nvPr/>
          </p:nvSpPr>
          <p:spPr bwMode="auto">
            <a:xfrm>
              <a:off x="2295" y="2562"/>
              <a:ext cx="82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Date Placeholder 5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7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280400" cy="533400"/>
          </a:xfrm>
        </p:spPr>
        <p:txBody>
          <a:bodyPr lIns="0" rIns="0">
            <a:normAutofit fontScale="90000"/>
          </a:bodyPr>
          <a:lstStyle/>
          <a:p>
            <a:r>
              <a:rPr lang="en-US" dirty="0"/>
              <a:t>Origins of Data Mining</a:t>
            </a:r>
          </a:p>
        </p:txBody>
      </p:sp>
      <p:sp>
        <p:nvSpPr>
          <p:cNvPr id="658434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839200" cy="5486400"/>
          </a:xfrm>
        </p:spPr>
        <p:txBody>
          <a:bodyPr/>
          <a:lstStyle/>
          <a:p>
            <a:r>
              <a:rPr lang="en-US" b="1" dirty="0"/>
              <a:t>Draws ideas from machine learning/AI, pattern recognition, statistics, and database systems</a:t>
            </a:r>
          </a:p>
          <a:p>
            <a:r>
              <a:rPr lang="en-US" b="1" dirty="0"/>
              <a:t>Traditional Techniques</a:t>
            </a:r>
            <a:br>
              <a:rPr lang="en-US" b="1" dirty="0"/>
            </a:br>
            <a:r>
              <a:rPr lang="en-US" b="1" dirty="0"/>
              <a:t>may be unsuitable due to </a:t>
            </a:r>
          </a:p>
          <a:p>
            <a:pPr lvl="1"/>
            <a:r>
              <a:rPr lang="en-US" b="1" dirty="0"/>
              <a:t>Enormity of data</a:t>
            </a:r>
          </a:p>
          <a:p>
            <a:pPr lvl="1"/>
            <a:r>
              <a:rPr lang="en-US" b="1" dirty="0"/>
              <a:t>High dimensionality </a:t>
            </a:r>
            <a:br>
              <a:rPr lang="en-US" b="1" dirty="0"/>
            </a:br>
            <a:r>
              <a:rPr lang="en-US" b="1" dirty="0"/>
              <a:t>of data</a:t>
            </a:r>
          </a:p>
          <a:p>
            <a:pPr lvl="1"/>
            <a:r>
              <a:rPr lang="en-US" b="1" dirty="0"/>
              <a:t>Heterogeneous, </a:t>
            </a:r>
            <a:br>
              <a:rPr lang="en-US" b="1" dirty="0"/>
            </a:br>
            <a:r>
              <a:rPr lang="en-US" b="1" dirty="0"/>
              <a:t>distributed nature </a:t>
            </a:r>
            <a:br>
              <a:rPr lang="en-US" b="1" dirty="0"/>
            </a:br>
            <a:r>
              <a:rPr lang="en-US" b="1" dirty="0"/>
              <a:t>of data</a:t>
            </a:r>
          </a:p>
        </p:txBody>
      </p:sp>
      <p:sp>
        <p:nvSpPr>
          <p:cNvPr id="658435" name="Oval 3"/>
          <p:cNvSpPr>
            <a:spLocks noChangeArrowheads="1"/>
          </p:cNvSpPr>
          <p:nvPr/>
        </p:nvSpPr>
        <p:spPr bwMode="auto">
          <a:xfrm>
            <a:off x="5930900" y="4597400"/>
            <a:ext cx="2057400" cy="2108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8436" name="Oval 4"/>
          <p:cNvSpPr>
            <a:spLocks noChangeArrowheads="1"/>
          </p:cNvSpPr>
          <p:nvPr/>
        </p:nvSpPr>
        <p:spPr bwMode="auto">
          <a:xfrm>
            <a:off x="5245100" y="2921000"/>
            <a:ext cx="2057400" cy="2108200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8441" name="Oval 9"/>
          <p:cNvSpPr>
            <a:spLocks noChangeArrowheads="1"/>
          </p:cNvSpPr>
          <p:nvPr/>
        </p:nvSpPr>
        <p:spPr bwMode="auto">
          <a:xfrm>
            <a:off x="6921500" y="2997200"/>
            <a:ext cx="2057400" cy="2108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8442" name="Text Box 10"/>
          <p:cNvSpPr txBox="1">
            <a:spLocks noChangeArrowheads="1"/>
          </p:cNvSpPr>
          <p:nvPr/>
        </p:nvSpPr>
        <p:spPr bwMode="auto">
          <a:xfrm>
            <a:off x="7010400" y="3529013"/>
            <a:ext cx="2133600" cy="957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/>
              <a:t>Machine Learning/</a:t>
            </a:r>
          </a:p>
          <a:p>
            <a:pPr algn="ctr">
              <a:spcBef>
                <a:spcPct val="15000"/>
              </a:spcBef>
            </a:pPr>
            <a:r>
              <a:rPr lang="en-US" sz="1800" b="0"/>
              <a:t>Pattern </a:t>
            </a:r>
            <a:br>
              <a:rPr lang="en-US" sz="1800" b="0"/>
            </a:br>
            <a:r>
              <a:rPr lang="en-US" sz="1800" b="0"/>
              <a:t> Recognition</a:t>
            </a:r>
          </a:p>
        </p:txBody>
      </p:sp>
      <p:sp>
        <p:nvSpPr>
          <p:cNvPr id="658443" name="Text Box 11"/>
          <p:cNvSpPr txBox="1">
            <a:spLocks noChangeArrowheads="1"/>
          </p:cNvSpPr>
          <p:nvPr/>
        </p:nvSpPr>
        <p:spPr bwMode="auto">
          <a:xfrm>
            <a:off x="5473700" y="3514725"/>
            <a:ext cx="1371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0"/>
              <a:t>Statistics/</a:t>
            </a:r>
            <a:br>
              <a:rPr lang="en-US" sz="1800" b="0"/>
            </a:br>
            <a:r>
              <a:rPr lang="en-US" sz="1800" b="0"/>
              <a:t>AI</a:t>
            </a:r>
          </a:p>
        </p:txBody>
      </p:sp>
      <p:sp>
        <p:nvSpPr>
          <p:cNvPr id="658444" name="Oval 12"/>
          <p:cNvSpPr>
            <a:spLocks noChangeArrowheads="1"/>
          </p:cNvSpPr>
          <p:nvPr/>
        </p:nvSpPr>
        <p:spPr bwMode="auto">
          <a:xfrm>
            <a:off x="6235700" y="4140200"/>
            <a:ext cx="1504950" cy="1543050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Data Mining</a:t>
            </a:r>
          </a:p>
        </p:txBody>
      </p:sp>
      <p:sp>
        <p:nvSpPr>
          <p:cNvPr id="658445" name="Text Box 13"/>
          <p:cNvSpPr txBox="1">
            <a:spLocks noChangeArrowheads="1"/>
          </p:cNvSpPr>
          <p:nvPr/>
        </p:nvSpPr>
        <p:spPr bwMode="auto">
          <a:xfrm>
            <a:off x="6388100" y="5740400"/>
            <a:ext cx="1447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/>
              <a:t>Database systems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5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5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5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5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65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5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5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5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65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65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65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65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65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65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5" grpId="0" animBg="1"/>
      <p:bldP spid="658436" grpId="0" animBg="1"/>
      <p:bldP spid="658441" grpId="0" animBg="1"/>
      <p:bldP spid="658442" grpId="0"/>
      <p:bldP spid="658443" grpId="0"/>
      <p:bldP spid="658444" grpId="0" animBg="1"/>
      <p:bldP spid="6584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Multi-Dimensional View of Data Mining</a:t>
            </a:r>
          </a:p>
        </p:txBody>
      </p:sp>
      <p:sp>
        <p:nvSpPr>
          <p:cNvPr id="2324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Data to be mined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Relational, data warehouse, transactional, stream, object-oriented/relational, active, spatial, time-series, text, multi-media, heterogeneous, legacy, WWW</a:t>
            </a:r>
          </a:p>
          <a:p>
            <a:pPr>
              <a:lnSpc>
                <a:spcPct val="80000"/>
              </a:lnSpc>
            </a:pPr>
            <a:r>
              <a:rPr lang="en-US" sz="2400"/>
              <a:t>Knowledge to be mined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Characterization, discrimination, association, classification, clustering, trend/deviation, outlier analysis, etc.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Multiple/integrated functions and mining at multiple levels</a:t>
            </a:r>
          </a:p>
          <a:p>
            <a:pPr>
              <a:lnSpc>
                <a:spcPct val="80000"/>
              </a:lnSpc>
            </a:pPr>
            <a:r>
              <a:rPr lang="en-US" sz="2400"/>
              <a:t>Techniques utilized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Database-oriented, data warehouse (OLAP), machine learning, statistics, visualization, etc.</a:t>
            </a:r>
          </a:p>
          <a:p>
            <a:pPr>
              <a:lnSpc>
                <a:spcPct val="80000"/>
              </a:lnSpc>
            </a:pPr>
            <a:r>
              <a:rPr lang="en-US" sz="2400"/>
              <a:t>Applications adapted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Retail, telecommunication, banking, fraud analysis, bio-data mining, stock market analysis, Web mining, etc.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9A81-1DC6-4FF0-B8CB-0F8FB81F2778}" type="slidenum">
              <a:rPr lang="en-US"/>
              <a:pPr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229600" cy="1069848"/>
          </a:xfrm>
          <a:noFill/>
          <a:ln/>
        </p:spPr>
        <p:txBody>
          <a:bodyPr lIns="42862" tIns="17462" rIns="42862" bIns="17462" anchor="b">
            <a:normAutofit fontScale="90000"/>
          </a:bodyPr>
          <a:lstStyle/>
          <a:p>
            <a:r>
              <a:rPr lang="en-US" dirty="0"/>
              <a:t>Ingredients of an Effective KDD Process</a:t>
            </a: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FCDB-33D6-4487-AD07-13DD947744C5}" type="slidenum">
              <a:rPr lang="en-US"/>
              <a:pPr/>
              <a:t>19</a:t>
            </a:fld>
            <a:endParaRPr lang="en-US"/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1254125" y="4648200"/>
            <a:ext cx="6635750" cy="1255713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4810125" y="5413375"/>
            <a:ext cx="2511425" cy="35242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 b="1">
                <a:solidFill>
                  <a:schemeClr val="bg2"/>
                </a:solidFill>
              </a:rPr>
              <a:t>Background Knowledge</a:t>
            </a:r>
          </a:p>
        </p:txBody>
      </p:sp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1492250" y="4873625"/>
            <a:ext cx="1905000" cy="350838"/>
          </a:xfrm>
          <a:prstGeom prst="rect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 b="1">
                <a:solidFill>
                  <a:schemeClr val="bg2"/>
                </a:solidFill>
              </a:rPr>
              <a:t>Goals for Learning</a:t>
            </a:r>
          </a:p>
        </p:txBody>
      </p:sp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3619500" y="4873625"/>
            <a:ext cx="1905000" cy="350838"/>
          </a:xfrm>
          <a:prstGeom prst="rect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 b="1">
                <a:solidFill>
                  <a:schemeClr val="bg2"/>
                </a:solidFill>
              </a:rPr>
              <a:t>Knowledge Base</a:t>
            </a: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5746750" y="4873625"/>
            <a:ext cx="1905000" cy="350838"/>
          </a:xfrm>
          <a:prstGeom prst="rect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 b="1">
                <a:solidFill>
                  <a:schemeClr val="bg2"/>
                </a:solidFill>
              </a:rPr>
              <a:t>Database(s)</a:t>
            </a:r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auto">
          <a:xfrm>
            <a:off x="858838" y="3040063"/>
            <a:ext cx="1243012" cy="9540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 b="1">
                <a:solidFill>
                  <a:schemeClr val="bg2"/>
                </a:solidFill>
              </a:rPr>
              <a:t>Plan </a:t>
            </a:r>
          </a:p>
          <a:p>
            <a:pPr algn="ctr" eaLnBrk="0" hangingPunct="0"/>
            <a:r>
              <a:rPr lang="en-US" sz="1600" b="1">
                <a:solidFill>
                  <a:schemeClr val="bg2"/>
                </a:solidFill>
              </a:rPr>
              <a:t>for</a:t>
            </a:r>
          </a:p>
          <a:p>
            <a:pPr algn="ctr" eaLnBrk="0" hangingPunct="0"/>
            <a:r>
              <a:rPr lang="en-US" sz="1600" b="1">
                <a:solidFill>
                  <a:schemeClr val="bg2"/>
                </a:solidFill>
              </a:rPr>
              <a:t>Learning</a:t>
            </a:r>
          </a:p>
        </p:txBody>
      </p:sp>
      <p:sp>
        <p:nvSpPr>
          <p:cNvPr id="189449" name="Rectangle 9"/>
          <p:cNvSpPr>
            <a:spLocks noChangeArrowheads="1"/>
          </p:cNvSpPr>
          <p:nvPr/>
        </p:nvSpPr>
        <p:spPr bwMode="auto">
          <a:xfrm>
            <a:off x="3924300" y="3040063"/>
            <a:ext cx="1243013" cy="9540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 b="1">
                <a:solidFill>
                  <a:schemeClr val="bg2"/>
                </a:solidFill>
              </a:rPr>
              <a:t>Discover</a:t>
            </a:r>
          </a:p>
          <a:p>
            <a:pPr algn="ctr" eaLnBrk="0" hangingPunct="0"/>
            <a:r>
              <a:rPr lang="en-US" sz="1600" b="1">
                <a:solidFill>
                  <a:schemeClr val="bg2"/>
                </a:solidFill>
              </a:rPr>
              <a:t>Knowledge</a:t>
            </a:r>
          </a:p>
        </p:txBody>
      </p:sp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5456238" y="3040063"/>
            <a:ext cx="1243012" cy="9540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 b="1">
                <a:solidFill>
                  <a:schemeClr val="bg2"/>
                </a:solidFill>
              </a:rPr>
              <a:t>Determine</a:t>
            </a:r>
          </a:p>
          <a:p>
            <a:pPr algn="ctr" eaLnBrk="0" hangingPunct="0"/>
            <a:r>
              <a:rPr lang="en-US" sz="1600" b="1">
                <a:solidFill>
                  <a:schemeClr val="bg2"/>
                </a:solidFill>
              </a:rPr>
              <a:t>Knowledge</a:t>
            </a:r>
          </a:p>
          <a:p>
            <a:pPr algn="ctr" eaLnBrk="0" hangingPunct="0"/>
            <a:r>
              <a:rPr lang="en-US" sz="1600" b="1">
                <a:solidFill>
                  <a:schemeClr val="bg2"/>
                </a:solidFill>
              </a:rPr>
              <a:t>Relevancy</a:t>
            </a:r>
          </a:p>
        </p:txBody>
      </p:sp>
      <p:sp>
        <p:nvSpPr>
          <p:cNvPr id="189451" name="Rectangle 11"/>
          <p:cNvSpPr>
            <a:spLocks noChangeArrowheads="1"/>
          </p:cNvSpPr>
          <p:nvPr/>
        </p:nvSpPr>
        <p:spPr bwMode="auto">
          <a:xfrm>
            <a:off x="7042150" y="3040063"/>
            <a:ext cx="1243013" cy="9540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 b="1">
                <a:solidFill>
                  <a:schemeClr val="bg2"/>
                </a:solidFill>
              </a:rPr>
              <a:t>Evolve</a:t>
            </a:r>
          </a:p>
          <a:p>
            <a:pPr algn="ctr" eaLnBrk="0" hangingPunct="0"/>
            <a:r>
              <a:rPr lang="en-US" sz="1600" b="1">
                <a:solidFill>
                  <a:schemeClr val="bg2"/>
                </a:solidFill>
              </a:rPr>
              <a:t>Knowledge/</a:t>
            </a:r>
          </a:p>
          <a:p>
            <a:pPr algn="ctr" eaLnBrk="0" hangingPunct="0"/>
            <a:r>
              <a:rPr lang="en-US" sz="1600" b="1">
                <a:solidFill>
                  <a:schemeClr val="bg2"/>
                </a:solidFill>
              </a:rPr>
              <a:t>Data</a:t>
            </a:r>
          </a:p>
        </p:txBody>
      </p:sp>
      <p:sp>
        <p:nvSpPr>
          <p:cNvPr id="189452" name="Line 12"/>
          <p:cNvSpPr>
            <a:spLocks noChangeShapeType="1"/>
          </p:cNvSpPr>
          <p:nvPr/>
        </p:nvSpPr>
        <p:spPr bwMode="auto">
          <a:xfrm flipH="1">
            <a:off x="542925" y="5313363"/>
            <a:ext cx="7112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53" name="Line 13"/>
          <p:cNvSpPr>
            <a:spLocks noChangeShapeType="1"/>
          </p:cNvSpPr>
          <p:nvPr/>
        </p:nvSpPr>
        <p:spPr bwMode="auto">
          <a:xfrm>
            <a:off x="568325" y="3516313"/>
            <a:ext cx="265113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54" name="Line 14"/>
          <p:cNvSpPr>
            <a:spLocks noChangeShapeType="1"/>
          </p:cNvSpPr>
          <p:nvPr/>
        </p:nvSpPr>
        <p:spPr bwMode="auto">
          <a:xfrm>
            <a:off x="2127250" y="3516313"/>
            <a:ext cx="2667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55" name="Line 15"/>
          <p:cNvSpPr>
            <a:spLocks noChangeShapeType="1"/>
          </p:cNvSpPr>
          <p:nvPr/>
        </p:nvSpPr>
        <p:spPr bwMode="auto">
          <a:xfrm>
            <a:off x="3633788" y="3516313"/>
            <a:ext cx="290512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56" name="Line 16"/>
          <p:cNvSpPr>
            <a:spLocks noChangeShapeType="1"/>
          </p:cNvSpPr>
          <p:nvPr/>
        </p:nvSpPr>
        <p:spPr bwMode="auto">
          <a:xfrm>
            <a:off x="5192713" y="3516313"/>
            <a:ext cx="252412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57" name="Line 17"/>
          <p:cNvSpPr>
            <a:spLocks noChangeShapeType="1"/>
          </p:cNvSpPr>
          <p:nvPr/>
        </p:nvSpPr>
        <p:spPr bwMode="auto">
          <a:xfrm>
            <a:off x="6724650" y="3516313"/>
            <a:ext cx="2921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58" name="Line 18"/>
          <p:cNvSpPr>
            <a:spLocks noChangeShapeType="1"/>
          </p:cNvSpPr>
          <p:nvPr/>
        </p:nvSpPr>
        <p:spPr bwMode="auto">
          <a:xfrm>
            <a:off x="8310563" y="3516313"/>
            <a:ext cx="265112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59" name="Line 19"/>
          <p:cNvSpPr>
            <a:spLocks noChangeShapeType="1"/>
          </p:cNvSpPr>
          <p:nvPr/>
        </p:nvSpPr>
        <p:spPr bwMode="auto">
          <a:xfrm flipH="1">
            <a:off x="7889875" y="5237163"/>
            <a:ext cx="579438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60" name="Rectangle 20"/>
          <p:cNvSpPr>
            <a:spLocks noChangeArrowheads="1"/>
          </p:cNvSpPr>
          <p:nvPr/>
        </p:nvSpPr>
        <p:spPr bwMode="auto">
          <a:xfrm>
            <a:off x="2390775" y="3040063"/>
            <a:ext cx="1243013" cy="9540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 b="1">
                <a:solidFill>
                  <a:schemeClr val="bg2"/>
                </a:solidFill>
              </a:rPr>
              <a:t>Generate</a:t>
            </a:r>
          </a:p>
          <a:p>
            <a:pPr algn="ctr" eaLnBrk="0" hangingPunct="0"/>
            <a:r>
              <a:rPr lang="en-US" sz="1600" b="1">
                <a:solidFill>
                  <a:schemeClr val="bg2"/>
                </a:solidFill>
              </a:rPr>
              <a:t>and Test</a:t>
            </a:r>
          </a:p>
          <a:p>
            <a:pPr algn="ctr" eaLnBrk="0" hangingPunct="0"/>
            <a:r>
              <a:rPr lang="en-US" sz="1600" b="1">
                <a:solidFill>
                  <a:schemeClr val="bg2"/>
                </a:solidFill>
              </a:rPr>
              <a:t>Hypotheses</a:t>
            </a:r>
          </a:p>
        </p:txBody>
      </p:sp>
      <p:sp>
        <p:nvSpPr>
          <p:cNvPr id="189461" name="Line 21"/>
          <p:cNvSpPr>
            <a:spLocks noChangeShapeType="1"/>
          </p:cNvSpPr>
          <p:nvPr/>
        </p:nvSpPr>
        <p:spPr bwMode="auto">
          <a:xfrm flipV="1">
            <a:off x="5299075" y="2800350"/>
            <a:ext cx="0" cy="72866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62" name="Line 22"/>
          <p:cNvSpPr>
            <a:spLocks noChangeShapeType="1"/>
          </p:cNvSpPr>
          <p:nvPr/>
        </p:nvSpPr>
        <p:spPr bwMode="auto">
          <a:xfrm flipH="1">
            <a:off x="2232025" y="2813050"/>
            <a:ext cx="30797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63" name="Line 23"/>
          <p:cNvSpPr>
            <a:spLocks noChangeShapeType="1"/>
          </p:cNvSpPr>
          <p:nvPr/>
        </p:nvSpPr>
        <p:spPr bwMode="auto">
          <a:xfrm>
            <a:off x="2259013" y="2838450"/>
            <a:ext cx="0" cy="67786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64" name="Line 24"/>
          <p:cNvSpPr>
            <a:spLocks noChangeShapeType="1"/>
          </p:cNvSpPr>
          <p:nvPr/>
        </p:nvSpPr>
        <p:spPr bwMode="auto">
          <a:xfrm flipV="1">
            <a:off x="6791325" y="2587625"/>
            <a:ext cx="0" cy="94138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65" name="Line 25"/>
          <p:cNvSpPr>
            <a:spLocks noChangeShapeType="1"/>
          </p:cNvSpPr>
          <p:nvPr/>
        </p:nvSpPr>
        <p:spPr bwMode="auto">
          <a:xfrm flipH="1">
            <a:off x="2152650" y="2600325"/>
            <a:ext cx="4651375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66" name="Line 26"/>
          <p:cNvSpPr>
            <a:spLocks noChangeShapeType="1"/>
          </p:cNvSpPr>
          <p:nvPr/>
        </p:nvSpPr>
        <p:spPr bwMode="auto">
          <a:xfrm>
            <a:off x="2179638" y="2613025"/>
            <a:ext cx="0" cy="90328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67" name="Line 27"/>
          <p:cNvSpPr>
            <a:spLocks noChangeShapeType="1"/>
          </p:cNvSpPr>
          <p:nvPr/>
        </p:nvSpPr>
        <p:spPr bwMode="auto">
          <a:xfrm flipH="1">
            <a:off x="635000" y="2813050"/>
            <a:ext cx="1622425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68" name="Line 28"/>
          <p:cNvSpPr>
            <a:spLocks noChangeShapeType="1"/>
          </p:cNvSpPr>
          <p:nvPr/>
        </p:nvSpPr>
        <p:spPr bwMode="auto">
          <a:xfrm>
            <a:off x="647700" y="2825750"/>
            <a:ext cx="0" cy="67786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69" name="Line 29"/>
          <p:cNvSpPr>
            <a:spLocks noChangeShapeType="1"/>
          </p:cNvSpPr>
          <p:nvPr/>
        </p:nvSpPr>
        <p:spPr bwMode="auto">
          <a:xfrm flipV="1">
            <a:off x="568325" y="3503613"/>
            <a:ext cx="0" cy="18224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70" name="Line 30"/>
          <p:cNvSpPr>
            <a:spLocks noChangeShapeType="1"/>
          </p:cNvSpPr>
          <p:nvPr/>
        </p:nvSpPr>
        <p:spPr bwMode="auto">
          <a:xfrm>
            <a:off x="8456613" y="3529013"/>
            <a:ext cx="0" cy="167957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71" name="Line 31"/>
          <p:cNvSpPr>
            <a:spLocks noChangeShapeType="1"/>
          </p:cNvSpPr>
          <p:nvPr/>
        </p:nvSpPr>
        <p:spPr bwMode="auto">
          <a:xfrm>
            <a:off x="1625600" y="3990975"/>
            <a:ext cx="0" cy="61436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72" name="Line 32"/>
          <p:cNvSpPr>
            <a:spLocks noChangeShapeType="1"/>
          </p:cNvSpPr>
          <p:nvPr/>
        </p:nvSpPr>
        <p:spPr bwMode="auto">
          <a:xfrm>
            <a:off x="3013075" y="3997325"/>
            <a:ext cx="0" cy="60801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73" name="Line 33"/>
          <p:cNvSpPr>
            <a:spLocks noChangeShapeType="1"/>
          </p:cNvSpPr>
          <p:nvPr/>
        </p:nvSpPr>
        <p:spPr bwMode="auto">
          <a:xfrm>
            <a:off x="4584700" y="3990975"/>
            <a:ext cx="0" cy="61436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74" name="Line 34"/>
          <p:cNvSpPr>
            <a:spLocks noChangeShapeType="1"/>
          </p:cNvSpPr>
          <p:nvPr/>
        </p:nvSpPr>
        <p:spPr bwMode="auto">
          <a:xfrm>
            <a:off x="6105525" y="3990975"/>
            <a:ext cx="0" cy="61436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75" name="Line 35"/>
          <p:cNvSpPr>
            <a:spLocks noChangeShapeType="1"/>
          </p:cNvSpPr>
          <p:nvPr/>
        </p:nvSpPr>
        <p:spPr bwMode="auto">
          <a:xfrm>
            <a:off x="7518400" y="3990975"/>
            <a:ext cx="0" cy="61436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76" name="Rectangle 36"/>
          <p:cNvSpPr>
            <a:spLocks noChangeArrowheads="1"/>
          </p:cNvSpPr>
          <p:nvPr/>
        </p:nvSpPr>
        <p:spPr bwMode="auto">
          <a:xfrm>
            <a:off x="3368675" y="1746250"/>
            <a:ext cx="2724150" cy="715963"/>
          </a:xfrm>
          <a:prstGeom prst="rect">
            <a:avLst/>
          </a:prstGeom>
          <a:solidFill>
            <a:srgbClr val="DC008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 b="1" dirty="0">
                <a:solidFill>
                  <a:schemeClr val="tx2"/>
                </a:solidFill>
              </a:rPr>
              <a:t>Visualization and</a:t>
            </a:r>
          </a:p>
          <a:p>
            <a:pPr algn="ctr" eaLnBrk="0" hangingPunct="0"/>
            <a:r>
              <a:rPr lang="en-US" sz="1600" b="1" dirty="0">
                <a:solidFill>
                  <a:schemeClr val="tx2"/>
                </a:solidFill>
              </a:rPr>
              <a:t>Human Computer</a:t>
            </a:r>
          </a:p>
          <a:p>
            <a:pPr algn="ctr" eaLnBrk="0" hangingPunct="0"/>
            <a:r>
              <a:rPr lang="en-US" sz="1600" b="1" dirty="0">
                <a:solidFill>
                  <a:schemeClr val="tx2"/>
                </a:solidFill>
              </a:rPr>
              <a:t>Interaction</a:t>
            </a:r>
          </a:p>
        </p:txBody>
      </p:sp>
      <p:sp>
        <p:nvSpPr>
          <p:cNvPr id="189477" name="Line 37"/>
          <p:cNvSpPr>
            <a:spLocks noChangeShapeType="1"/>
          </p:cNvSpPr>
          <p:nvPr/>
        </p:nvSpPr>
        <p:spPr bwMode="auto">
          <a:xfrm flipV="1">
            <a:off x="1558925" y="2047875"/>
            <a:ext cx="1784350" cy="99218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78" name="Line 38"/>
          <p:cNvSpPr>
            <a:spLocks noChangeShapeType="1"/>
          </p:cNvSpPr>
          <p:nvPr/>
        </p:nvSpPr>
        <p:spPr bwMode="auto">
          <a:xfrm flipV="1">
            <a:off x="3105150" y="2462213"/>
            <a:ext cx="582613" cy="5778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79" name="Line 39"/>
          <p:cNvSpPr>
            <a:spLocks noChangeShapeType="1"/>
          </p:cNvSpPr>
          <p:nvPr/>
        </p:nvSpPr>
        <p:spPr bwMode="auto">
          <a:xfrm flipV="1">
            <a:off x="4598988" y="2462213"/>
            <a:ext cx="0" cy="5905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80" name="Line 40"/>
          <p:cNvSpPr>
            <a:spLocks noChangeShapeType="1"/>
          </p:cNvSpPr>
          <p:nvPr/>
        </p:nvSpPr>
        <p:spPr bwMode="auto">
          <a:xfrm flipH="1" flipV="1">
            <a:off x="5656263" y="2462213"/>
            <a:ext cx="461962" cy="5778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81" name="Line 41"/>
          <p:cNvSpPr>
            <a:spLocks noChangeShapeType="1"/>
          </p:cNvSpPr>
          <p:nvPr/>
        </p:nvSpPr>
        <p:spPr bwMode="auto">
          <a:xfrm flipH="1" flipV="1">
            <a:off x="6092825" y="2084388"/>
            <a:ext cx="1504950" cy="95567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82" name="Rectangle 42"/>
          <p:cNvSpPr>
            <a:spLocks noChangeArrowheads="1"/>
          </p:cNvSpPr>
          <p:nvPr/>
        </p:nvSpPr>
        <p:spPr bwMode="auto">
          <a:xfrm>
            <a:off x="1916113" y="5426075"/>
            <a:ext cx="2511425" cy="350838"/>
          </a:xfrm>
          <a:prstGeom prst="rect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 b="1">
                <a:solidFill>
                  <a:schemeClr val="bg2"/>
                </a:solidFill>
              </a:rPr>
              <a:t>Discovery Algorithms</a:t>
            </a:r>
          </a:p>
        </p:txBody>
      </p:sp>
      <p:sp>
        <p:nvSpPr>
          <p:cNvPr id="189483" name="AutoShape 43"/>
          <p:cNvSpPr>
            <a:spLocks noChangeArrowheads="1"/>
          </p:cNvSpPr>
          <p:nvPr/>
        </p:nvSpPr>
        <p:spPr bwMode="auto">
          <a:xfrm flipH="1">
            <a:off x="7239000" y="1676400"/>
            <a:ext cx="1711325" cy="1120510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ctr" eaLnBrk="0" hangingPunct="0"/>
            <a:r>
              <a:rPr lang="en-US" sz="1200" b="1" dirty="0">
                <a:solidFill>
                  <a:srgbClr val="EAEC5E"/>
                </a:solidFill>
                <a:latin typeface="Times New Roman" pitchFamily="18" charset="0"/>
              </a:rPr>
              <a:t>“In order to discover</a:t>
            </a:r>
          </a:p>
          <a:p>
            <a:pPr algn="ctr" eaLnBrk="0" hangingPunct="0"/>
            <a:r>
              <a:rPr lang="en-US" sz="1200" b="1" dirty="0">
                <a:solidFill>
                  <a:srgbClr val="EAEC5E"/>
                </a:solidFill>
                <a:latin typeface="Times New Roman" pitchFamily="18" charset="0"/>
              </a:rPr>
              <a:t>anything, you must</a:t>
            </a:r>
          </a:p>
          <a:p>
            <a:pPr algn="ctr" eaLnBrk="0" hangingPunct="0"/>
            <a:r>
              <a:rPr lang="en-US" sz="1200" b="1" dirty="0">
                <a:solidFill>
                  <a:srgbClr val="EAEC5E"/>
                </a:solidFill>
                <a:latin typeface="Times New Roman" pitchFamily="18" charset="0"/>
              </a:rPr>
              <a:t>be looking for</a:t>
            </a:r>
          </a:p>
          <a:p>
            <a:pPr algn="ctr" eaLnBrk="0" hangingPunct="0"/>
            <a:r>
              <a:rPr lang="en-US" sz="1200" b="1" dirty="0">
                <a:solidFill>
                  <a:srgbClr val="EAEC5E"/>
                </a:solidFill>
                <a:latin typeface="Times New Roman" pitchFamily="18" charset="0"/>
              </a:rPr>
              <a:t>something.”  Laws</a:t>
            </a:r>
          </a:p>
          <a:p>
            <a:pPr algn="ctr" eaLnBrk="0" hangingPunct="0"/>
            <a:r>
              <a:rPr lang="en-US" sz="1200" b="1" dirty="0">
                <a:solidFill>
                  <a:srgbClr val="EAEC5E"/>
                </a:solidFill>
                <a:latin typeface="Times New Roman" pitchFamily="18" charset="0"/>
              </a:rPr>
              <a:t>of Serendipity</a:t>
            </a:r>
          </a:p>
        </p:txBody>
      </p:sp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 Mining?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057400"/>
            <a:ext cx="4343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Data Mining:</a:t>
            </a:r>
            <a:br>
              <a:rPr lang="en-US"/>
            </a:br>
            <a:r>
              <a:rPr lang="en-US"/>
              <a:t>History of the Field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Knowledge Discovery in Databases workshops started ‘89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Now a conference under the auspices of ACM SIGKDD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IEEE conference series started 2001 </a:t>
            </a:r>
          </a:p>
          <a:p>
            <a:pPr>
              <a:lnSpc>
                <a:spcPct val="90000"/>
              </a:lnSpc>
            </a:pPr>
            <a:r>
              <a:rPr lang="en-US" sz="2400"/>
              <a:t>Key founders / technology contributors: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Usama Fayyad, JPL (then Microsoft, now has his own company, Digimine)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Gregory Piatetsky-Shapiro (then GTE, now his own data mining consulting company, Knowledge Stream Partners)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Rakesh Agrawal (IBM Research)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i="1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i="1"/>
              <a:t>The term “data mining” has been around since at least 1983 – as a pejorative term in the statistics community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CF2F-90C6-40CD-9DCE-60358A438EC5}" type="slidenum">
              <a:rPr lang="en-US"/>
              <a:pPr/>
              <a:t>20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A Brief History of Data Mining Society</a:t>
            </a:r>
          </a:p>
        </p:txBody>
      </p:sp>
      <p:sp>
        <p:nvSpPr>
          <p:cNvPr id="2416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1989 IJCAI Workshop on Knowledge Discovery in Databases (Piatetsky-Shapiro)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Knowledge Discovery in Databases (G. Piatetsky-Shapiro and W. Frawley, 1991)</a:t>
            </a:r>
          </a:p>
          <a:p>
            <a:pPr>
              <a:lnSpc>
                <a:spcPct val="80000"/>
              </a:lnSpc>
            </a:pPr>
            <a:r>
              <a:rPr lang="en-US" sz="2000"/>
              <a:t>1991-1994 Workshops on Knowledge Discovery in Databases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Advances in Knowledge Discovery and Data Mining (U. Fayyad, G. Piatetsky-Shapiro, P. Smyth, and R. Uthurusamy, 1996)</a:t>
            </a:r>
          </a:p>
          <a:p>
            <a:pPr>
              <a:lnSpc>
                <a:spcPct val="80000"/>
              </a:lnSpc>
            </a:pPr>
            <a:r>
              <a:rPr lang="en-US" sz="2000"/>
              <a:t>1995-1998 International Conferences on Knowledge Discovery in Databases and Data Mining (KDD’95-98)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Journal of Data Mining and Knowledge Discovery (1997)</a:t>
            </a:r>
          </a:p>
          <a:p>
            <a:pPr>
              <a:lnSpc>
                <a:spcPct val="80000"/>
              </a:lnSpc>
            </a:pPr>
            <a:r>
              <a:rPr lang="en-US" sz="2000"/>
              <a:t>1998 ACM SIGKDD, SIGKDD’1999-2001 conferences, and SIGKDD Explorations</a:t>
            </a:r>
          </a:p>
          <a:p>
            <a:pPr>
              <a:lnSpc>
                <a:spcPct val="80000"/>
              </a:lnSpc>
            </a:pPr>
            <a:r>
              <a:rPr lang="en-US" sz="2000"/>
              <a:t>More conferences on data mining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PAKDD (1997), PKDD (1997), SIAM-Data Mining (2001), (IEEE) ICDM (2001), etc.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8237-333A-4D57-877E-D612E1EC4981}" type="slidenum">
              <a:rPr lang="en-US"/>
              <a:pPr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Mining?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57400"/>
            <a:ext cx="5486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Data Mining?</a:t>
            </a:r>
          </a:p>
        </p:txBody>
      </p:sp>
      <p:sp>
        <p:nvSpPr>
          <p:cNvPr id="21095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Data mining (knowledge discovery from data)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Extraction of interesting (</a:t>
            </a:r>
            <a:r>
              <a:rPr lang="en-GB" sz="2000"/>
              <a:t>non-trivial, implicit, previously unknown and potentially useful) patterns or knowledge from huge amount of data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Data mining: a misnomer?</a:t>
            </a:r>
            <a:endParaRPr lang="en-GB" sz="2000"/>
          </a:p>
          <a:p>
            <a:pPr>
              <a:lnSpc>
                <a:spcPct val="80000"/>
              </a:lnSpc>
            </a:pPr>
            <a:r>
              <a:rPr lang="en-US" sz="2400"/>
              <a:t>Alternative names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Knowledge discovery (mining) in databases (KDD), knowledge extraction, data/pattern analysis, data archeology, data dredging, information harvesting, business intelligence, etc.</a:t>
            </a:r>
          </a:p>
          <a:p>
            <a:pPr>
              <a:lnSpc>
                <a:spcPct val="80000"/>
              </a:lnSpc>
            </a:pPr>
            <a:r>
              <a:rPr lang="en-US" sz="2400"/>
              <a:t>Watch out: Is everything “data mining”?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(Deductive) query processing.  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Expert systems or small ML/statistical programs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D93A-003E-421A-900F-4709E3E1066A}" type="slidenum">
              <a:rPr lang="en-US"/>
              <a:pPr/>
              <a:t>4</a:t>
            </a:fld>
            <a:endParaRPr lang="en-US"/>
          </a:p>
        </p:txBody>
      </p:sp>
      <p:graphicFrame>
        <p:nvGraphicFramePr>
          <p:cNvPr id="210948" name="Object 4"/>
          <p:cNvGraphicFramePr>
            <a:graphicFrameLocks noChangeAspect="1"/>
          </p:cNvGraphicFramePr>
          <p:nvPr/>
        </p:nvGraphicFramePr>
        <p:xfrm>
          <a:off x="7696200" y="1447800"/>
          <a:ext cx="1087438" cy="1295400"/>
        </p:xfrm>
        <a:graphic>
          <a:graphicData uri="http://schemas.openxmlformats.org/presentationml/2006/ole">
            <p:oleObj spid="_x0000_s3074" name="Clip" r:id="rId3" imgW="1088640" imgH="1174680" progId="">
              <p:embed/>
            </p:oleObj>
          </a:graphicData>
        </a:graphic>
      </p:graphicFrame>
      <p:graphicFrame>
        <p:nvGraphicFramePr>
          <p:cNvPr id="210949" name="Object 5"/>
          <p:cNvGraphicFramePr>
            <a:graphicFrameLocks noChangeAspect="1"/>
          </p:cNvGraphicFramePr>
          <p:nvPr/>
        </p:nvGraphicFramePr>
        <p:xfrm>
          <a:off x="7086600" y="4953000"/>
          <a:ext cx="1905000" cy="1397000"/>
        </p:xfrm>
        <a:graphic>
          <a:graphicData uri="http://schemas.openxmlformats.org/presentationml/2006/ole">
            <p:oleObj spid="_x0000_s3075" name="Clip" r:id="rId4" imgW="4582440" imgH="3359160" progId="">
              <p:embed/>
            </p:oleObj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229600" cy="1066800"/>
          </a:xfrm>
          <a:noFill/>
          <a:ln/>
        </p:spPr>
        <p:txBody>
          <a:bodyPr lIns="42863" tIns="17463" rIns="42863" bIns="17463" anchor="b"/>
          <a:lstStyle/>
          <a:p>
            <a:pPr defTabSz="814388"/>
            <a:r>
              <a:rPr lang="en-US" dirty="0"/>
              <a:t>Data Mining—What’s in a Name?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D75A-AF93-4CAB-9CB2-3BF16B024CEB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952500" y="2241550"/>
            <a:ext cx="1814600" cy="366767"/>
          </a:xfrm>
          <a:prstGeom prst="rect">
            <a:avLst/>
          </a:prstGeom>
          <a:solidFill>
            <a:srgbClr val="7FFF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Data Mining</a:t>
            </a: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5953125" y="2082800"/>
            <a:ext cx="2657475" cy="3635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 b="1">
                <a:solidFill>
                  <a:srgbClr val="009688"/>
                </a:solidFill>
              </a:rPr>
              <a:t>Knowledge Mining</a:t>
            </a: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2636838" y="2720975"/>
            <a:ext cx="3001962" cy="63817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 b="1" dirty="0">
                <a:solidFill>
                  <a:schemeClr val="bg2"/>
                </a:solidFill>
              </a:rPr>
              <a:t>Knowledge Discovery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b="1" dirty="0">
                <a:solidFill>
                  <a:schemeClr val="bg2"/>
                </a:solidFill>
              </a:rPr>
              <a:t>in Databases</a:t>
            </a:r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4843462" y="3532188"/>
            <a:ext cx="2547937" cy="363537"/>
          </a:xfrm>
          <a:prstGeom prst="rect">
            <a:avLst/>
          </a:prstGeom>
          <a:solidFill>
            <a:srgbClr val="CECECE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 b="1" dirty="0">
                <a:solidFill>
                  <a:schemeClr val="hlink"/>
                </a:solidFill>
              </a:rPr>
              <a:t>Data Archaeology</a:t>
            </a:r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6230938" y="2962275"/>
            <a:ext cx="2074862" cy="363538"/>
          </a:xfrm>
          <a:prstGeom prst="rect">
            <a:avLst/>
          </a:prstGeom>
          <a:solidFill>
            <a:srgbClr val="E5405D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 b="1" dirty="0">
                <a:solidFill>
                  <a:srgbClr val="FAFD00"/>
                </a:solidFill>
              </a:rPr>
              <a:t>Data Dredging</a:t>
            </a:r>
          </a:p>
        </p:txBody>
      </p:sp>
      <p:sp>
        <p:nvSpPr>
          <p:cNvPr id="173065" name="Rectangle 9"/>
          <p:cNvSpPr>
            <a:spLocks noChangeArrowheads="1"/>
          </p:cNvSpPr>
          <p:nvPr/>
        </p:nvSpPr>
        <p:spPr bwMode="auto">
          <a:xfrm>
            <a:off x="2346324" y="4229100"/>
            <a:ext cx="2454275" cy="363538"/>
          </a:xfrm>
          <a:prstGeom prst="rect">
            <a:avLst/>
          </a:prstGeom>
          <a:solidFill>
            <a:srgbClr val="FF5008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 b="1">
                <a:solidFill>
                  <a:schemeClr val="tx2"/>
                </a:solidFill>
              </a:rPr>
              <a:t>Database Mining</a:t>
            </a:r>
          </a:p>
        </p:txBody>
      </p:sp>
      <p:sp>
        <p:nvSpPr>
          <p:cNvPr id="173066" name="Rectangle 10"/>
          <p:cNvSpPr>
            <a:spLocks noChangeArrowheads="1"/>
          </p:cNvSpPr>
          <p:nvPr/>
        </p:nvSpPr>
        <p:spPr bwMode="auto">
          <a:xfrm>
            <a:off x="5635625" y="4506913"/>
            <a:ext cx="3127375" cy="36353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 b="1">
                <a:solidFill>
                  <a:srgbClr val="00B7A5"/>
                </a:solidFill>
              </a:rPr>
              <a:t>Knowledge Extraction</a:t>
            </a:r>
          </a:p>
        </p:txBody>
      </p:sp>
      <p:sp>
        <p:nvSpPr>
          <p:cNvPr id="173067" name="Rectangle 11"/>
          <p:cNvSpPr>
            <a:spLocks noChangeArrowheads="1"/>
          </p:cNvSpPr>
          <p:nvPr/>
        </p:nvSpPr>
        <p:spPr bwMode="auto">
          <a:xfrm>
            <a:off x="503238" y="3684588"/>
            <a:ext cx="3535362" cy="366767"/>
          </a:xfrm>
          <a:prstGeom prst="rect">
            <a:avLst/>
          </a:prstGeom>
          <a:solidFill>
            <a:srgbClr val="DC008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Data Pattern Processing</a:t>
            </a:r>
          </a:p>
        </p:txBody>
      </p:sp>
      <p:sp>
        <p:nvSpPr>
          <p:cNvPr id="173068" name="Rectangle 12"/>
          <p:cNvSpPr>
            <a:spLocks noChangeArrowheads="1"/>
          </p:cNvSpPr>
          <p:nvPr/>
        </p:nvSpPr>
        <p:spPr bwMode="auto">
          <a:xfrm>
            <a:off x="2741612" y="1676400"/>
            <a:ext cx="3430587" cy="366767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 b="1">
                <a:solidFill>
                  <a:srgbClr val="618FFD"/>
                </a:solidFill>
              </a:rPr>
              <a:t>Information Harvesting</a:t>
            </a:r>
          </a:p>
        </p:txBody>
      </p:sp>
      <p:sp>
        <p:nvSpPr>
          <p:cNvPr id="173069" name="Rectangle 13"/>
          <p:cNvSpPr>
            <a:spLocks noChangeArrowheads="1"/>
          </p:cNvSpPr>
          <p:nvPr/>
        </p:nvSpPr>
        <p:spPr bwMode="auto">
          <a:xfrm>
            <a:off x="4143375" y="4784725"/>
            <a:ext cx="1419225" cy="366767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 b="1">
                <a:solidFill>
                  <a:schemeClr val="bg1"/>
                </a:solidFill>
              </a:rPr>
              <a:t>Siftware</a:t>
            </a:r>
          </a:p>
        </p:txBody>
      </p:sp>
      <p:sp>
        <p:nvSpPr>
          <p:cNvPr id="173070" name="Rectangle 14"/>
          <p:cNvSpPr>
            <a:spLocks noChangeArrowheads="1"/>
          </p:cNvSpPr>
          <p:nvPr/>
        </p:nvSpPr>
        <p:spPr bwMode="auto">
          <a:xfrm>
            <a:off x="577850" y="5326063"/>
            <a:ext cx="8026400" cy="769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eaLnBrk="0" hangingPunct="0"/>
            <a:r>
              <a:rPr lang="en-US" b="1" dirty="0"/>
              <a:t>The process of discovering meaningful new correlations, patterns, and trends by sifting through large amounts of stored data, using pattern recognition technologies and statistical and mathematical techniques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5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nimBg="1"/>
      <p:bldP spid="173061" grpId="0" animBg="1"/>
      <p:bldP spid="173062" grpId="0" animBg="1"/>
      <p:bldP spid="173063" grpId="0" animBg="1"/>
      <p:bldP spid="173064" grpId="0" animBg="1"/>
      <p:bldP spid="173065" grpId="0" animBg="1"/>
      <p:bldP spid="173066" grpId="0" animBg="1"/>
      <p:bldP spid="173067" grpId="0" animBg="1"/>
      <p:bldP spid="173068" grpId="0" animBg="1"/>
      <p:bldP spid="173069" grpId="0" animBg="1"/>
      <p:bldP spid="1730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585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(not) Data Mining?</a:t>
            </a:r>
          </a:p>
        </p:txBody>
      </p:sp>
      <p:sp>
        <p:nvSpPr>
          <p:cNvPr id="651270" name="Text Box 6"/>
          <p:cNvSpPr txBox="1">
            <a:spLocks noChangeArrowheads="1"/>
          </p:cNvSpPr>
          <p:nvPr/>
        </p:nvSpPr>
        <p:spPr bwMode="auto">
          <a:xfrm>
            <a:off x="3962400" y="1233488"/>
            <a:ext cx="5029200" cy="4984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lnSpc>
                <a:spcPct val="95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800"/>
              <a:t> What is Data Mining?</a:t>
            </a:r>
          </a:p>
          <a:p>
            <a:pPr lvl="1">
              <a:lnSpc>
                <a:spcPct val="95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None/>
            </a:pPr>
            <a:r>
              <a:rPr lang="en-US" sz="2800" b="0"/>
              <a:t> </a:t>
            </a:r>
          </a:p>
          <a:p>
            <a:pPr lvl="1">
              <a:lnSpc>
                <a:spcPct val="95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800" b="0"/>
              <a:t> Certain names are more prevalent in certain US locations (O’Brien, O’Rurke, O’Reilly… in Boston area)</a:t>
            </a:r>
          </a:p>
          <a:p>
            <a:pPr lvl="1">
              <a:lnSpc>
                <a:spcPct val="95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800" b="0"/>
              <a:t> Group together similar documents returned by search engine according to their context (e.g. Amazon rainforest, Amazon.com,)</a:t>
            </a:r>
          </a:p>
        </p:txBody>
      </p:sp>
      <p:sp>
        <p:nvSpPr>
          <p:cNvPr id="651271" name="Text Box 7"/>
          <p:cNvSpPr txBox="1">
            <a:spLocks noChangeArrowheads="1"/>
          </p:cNvSpPr>
          <p:nvPr/>
        </p:nvSpPr>
        <p:spPr bwMode="auto">
          <a:xfrm>
            <a:off x="304800" y="1231900"/>
            <a:ext cx="3429000" cy="5032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800"/>
              <a:t> What is not Data Mining?</a:t>
            </a:r>
          </a:p>
          <a:p>
            <a:pPr lvl="1">
              <a:lnSpc>
                <a:spcPct val="95000"/>
              </a:lnSpc>
              <a:spcBef>
                <a:spcPct val="6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800" b="0"/>
              <a:t> Look up phone number in phone directory</a:t>
            </a:r>
          </a:p>
          <a:p>
            <a:pPr lvl="1">
              <a:lnSpc>
                <a:spcPct val="95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None/>
            </a:pPr>
            <a:r>
              <a:rPr lang="en-US" sz="2800" b="0"/>
              <a:t> </a:t>
            </a:r>
          </a:p>
          <a:p>
            <a:pPr lvl="1">
              <a:lnSpc>
                <a:spcPct val="95000"/>
              </a:lnSpc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800" b="0"/>
              <a:t> Query a Web search engine for information about “Amazon”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Data Mining?</a:t>
            </a:r>
            <a:br>
              <a:rPr lang="en-US" dirty="0"/>
            </a:br>
            <a:r>
              <a:rPr lang="en-US" i="1" dirty="0"/>
              <a:t>Real Example from the NBA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107238" cy="3441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Play-by-play information recorded by teams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37C03"/>
                </a:solidFill>
              </a:rPr>
              <a:t>Who is on the court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37C03"/>
                </a:solidFill>
              </a:rPr>
              <a:t>Who shoots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37C03"/>
                </a:solidFill>
              </a:rPr>
              <a:t>Results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Coaches want to know what works best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37C03"/>
                </a:solidFill>
              </a:rPr>
              <a:t>Plays that work well against a given team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37C03"/>
                </a:solidFill>
              </a:rPr>
              <a:t>Good/bad player matchups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Advanced Scout (from IBM Research) is a data mining tool to answer these questions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A5D2-8962-402F-AE5E-C7438879F6E6}" type="slidenum">
              <a:rPr lang="en-US"/>
              <a:pPr/>
              <a:t>7</a:t>
            </a:fld>
            <a:endParaRPr lang="en-US"/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2249488" y="6400800"/>
            <a:ext cx="4621212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>
                <a:solidFill>
                  <a:schemeClr val="tx2"/>
                </a:solidFill>
                <a:hlinkClick r:id="rId4"/>
              </a:rPr>
              <a:t>http://www.nba.com/news_feat/beyond/0126.html</a:t>
            </a:r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193541" name="Picture 5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10463" y="1795463"/>
            <a:ext cx="1604962" cy="299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62075" y="5057775"/>
            <a:ext cx="6418263" cy="1460500"/>
            <a:chOff x="133" y="2885"/>
            <a:chExt cx="4732" cy="930"/>
          </a:xfrm>
        </p:grpSpPr>
        <p:graphicFrame>
          <p:nvGraphicFramePr>
            <p:cNvPr id="193543" name="Object 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181" y="2885"/>
            <a:ext cx="3684" cy="930"/>
          </p:xfrm>
          <a:graphic>
            <a:graphicData uri="http://schemas.openxmlformats.org/presentationml/2006/ole">
              <p:oleObj spid="_x0000_s4098" name="Chart" r:id="rId6" imgW="5857824" imgH="1485900" progId="MSGraph.Chart.8">
                <p:embed followColorScheme="full"/>
              </p:oleObj>
            </a:graphicData>
          </a:graphic>
        </p:graphicFrame>
        <p:sp>
          <p:nvSpPr>
            <p:cNvPr id="193544" name="Rectangle 8"/>
            <p:cNvSpPr>
              <a:spLocks noChangeArrowheads="1"/>
            </p:cNvSpPr>
            <p:nvPr/>
          </p:nvSpPr>
          <p:spPr bwMode="auto">
            <a:xfrm>
              <a:off x="133" y="2898"/>
              <a:ext cx="1684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spAutoFit/>
            </a:bodyPr>
            <a:lstStyle/>
            <a:p>
              <a:pPr algn="r" eaLnBrk="0" hangingPunct="0">
                <a:lnSpc>
                  <a:spcPct val="90000"/>
                </a:lnSpc>
              </a:pPr>
              <a:r>
                <a:rPr lang="en-US" sz="2000" b="1" dirty="0" err="1"/>
                <a:t>Starks+Houston</a:t>
              </a:r>
              <a:r>
                <a:rPr lang="en-US" sz="2000" b="1" dirty="0"/>
                <a:t>+</a:t>
              </a:r>
            </a:p>
            <a:p>
              <a:pPr algn="r" eaLnBrk="0" hangingPunct="0">
                <a:lnSpc>
                  <a:spcPct val="90000"/>
                </a:lnSpc>
              </a:pPr>
              <a:r>
                <a:rPr lang="en-US" sz="2000" b="1" dirty="0"/>
                <a:t>Ward playing</a:t>
              </a: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Data Mining?—Potential Applications</a:t>
            </a:r>
          </a:p>
        </p:txBody>
      </p:sp>
      <p:sp>
        <p:nvSpPr>
          <p:cNvPr id="2119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Data analysis and decision support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Market analysis and management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Target marketing, customer relationship management (CRM),  market basket analysis, cross selling, market segmentation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Risk analysis and management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Forecasting, customer retention, improved underwriting, quality control, competitive analysis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Fraud detection and detection of unusual patterns (outliers)</a:t>
            </a:r>
          </a:p>
          <a:p>
            <a:pPr>
              <a:lnSpc>
                <a:spcPct val="90000"/>
              </a:lnSpc>
            </a:pPr>
            <a:r>
              <a:rPr lang="en-US" sz="2400"/>
              <a:t>Other Applications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Text mining (news group, email, documents) and Web mining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Stream data mining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DNA and bio-data analysis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177D-A463-423D-BDE5-5B4558AD56FB}" type="slidenum">
              <a:rPr lang="en-US"/>
              <a:pPr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8763000" cy="609600"/>
          </a:xfrm>
        </p:spPr>
        <p:txBody>
          <a:bodyPr lIns="0" rIns="0">
            <a:normAutofit fontScale="90000"/>
          </a:bodyPr>
          <a:lstStyle/>
          <a:p>
            <a:r>
              <a:rPr lang="en-US" dirty="0"/>
              <a:t>Why Mine Data? Commercial Viewpoint</a:t>
            </a:r>
          </a:p>
        </p:txBody>
      </p:sp>
      <p:sp>
        <p:nvSpPr>
          <p:cNvPr id="653314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8763000" cy="5334000"/>
          </a:xfrm>
        </p:spPr>
        <p:txBody>
          <a:bodyPr/>
          <a:lstStyle/>
          <a:p>
            <a:pPr marL="342900" indent="-342900"/>
            <a:r>
              <a:rPr lang="en-US" sz="2400" dirty="0"/>
              <a:t>Lots of data is being collected </a:t>
            </a:r>
            <a:br>
              <a:rPr lang="en-US" sz="2400" dirty="0"/>
            </a:br>
            <a:r>
              <a:rPr lang="en-US" sz="2400" dirty="0"/>
              <a:t>and warehoused </a:t>
            </a:r>
          </a:p>
          <a:p>
            <a:pPr marL="742950" lvl="1" indent="-285750"/>
            <a:r>
              <a:rPr lang="en-US" sz="2400" dirty="0"/>
              <a:t>Web data, e-commerce</a:t>
            </a:r>
          </a:p>
          <a:p>
            <a:pPr marL="742950" lvl="1" indent="-285750"/>
            <a:r>
              <a:rPr lang="en-US" sz="2400" dirty="0"/>
              <a:t>purchases at department/</a:t>
            </a:r>
            <a:br>
              <a:rPr lang="en-US" sz="2400" dirty="0"/>
            </a:br>
            <a:r>
              <a:rPr lang="en-US" sz="2400" dirty="0"/>
              <a:t>grocery stores</a:t>
            </a:r>
          </a:p>
          <a:p>
            <a:pPr marL="742950" lvl="1" indent="-285750"/>
            <a:r>
              <a:rPr lang="en-US" sz="2400" dirty="0"/>
              <a:t>Bank/Credit Card </a:t>
            </a:r>
            <a:br>
              <a:rPr lang="en-US" sz="2400" dirty="0"/>
            </a:br>
            <a:r>
              <a:rPr lang="en-US" sz="2400" dirty="0"/>
              <a:t>transactions</a:t>
            </a:r>
          </a:p>
          <a:p>
            <a:pPr marL="342900" indent="-342900">
              <a:spcBef>
                <a:spcPct val="75000"/>
              </a:spcBef>
            </a:pPr>
            <a:r>
              <a:rPr lang="en-US" sz="2400" dirty="0"/>
              <a:t>Computers have become cheaper and more powerful</a:t>
            </a:r>
          </a:p>
          <a:p>
            <a:pPr marL="342900" indent="-342900">
              <a:spcBef>
                <a:spcPct val="40000"/>
              </a:spcBef>
            </a:pPr>
            <a:r>
              <a:rPr lang="en-US" sz="2400" dirty="0"/>
              <a:t>Competitive Pressure is Strong </a:t>
            </a:r>
          </a:p>
          <a:p>
            <a:pPr marL="742950" lvl="1" indent="-285750"/>
            <a:r>
              <a:rPr lang="en-US" sz="2400" dirty="0"/>
              <a:t>Provide better, customized services for an </a:t>
            </a:r>
            <a:r>
              <a:rPr lang="en-US" sz="2400" i="1" dirty="0"/>
              <a:t>edge </a:t>
            </a:r>
            <a:r>
              <a:rPr lang="en-US" sz="2400" dirty="0"/>
              <a:t>(e.g. in Customer Relationship Management)</a:t>
            </a:r>
          </a:p>
          <a:p>
            <a:pPr marL="742950" lvl="1" indent="-285750">
              <a:buFont typeface="Arial" pitchFamily="34" charset="0"/>
              <a:buNone/>
            </a:pPr>
            <a:endParaRPr lang="en-US" sz="2000" dirty="0"/>
          </a:p>
        </p:txBody>
      </p:sp>
      <p:graphicFrame>
        <p:nvGraphicFramePr>
          <p:cNvPr id="653315" name="Object 3"/>
          <p:cNvGraphicFramePr>
            <a:graphicFrameLocks noChangeAspect="1"/>
          </p:cNvGraphicFramePr>
          <p:nvPr/>
        </p:nvGraphicFramePr>
        <p:xfrm>
          <a:off x="6705600" y="2209800"/>
          <a:ext cx="2146300" cy="2341563"/>
        </p:xfrm>
        <a:graphic>
          <a:graphicData uri="http://schemas.openxmlformats.org/presentationml/2006/ole">
            <p:oleObj spid="_x0000_s5122" name="VISIO" r:id="rId4" imgW="2145960" imgH="2341440" progId="">
              <p:embed/>
            </p:oleObj>
          </a:graphicData>
        </a:graphic>
      </p:graphicFrame>
      <p:pic>
        <p:nvPicPr>
          <p:cNvPr id="653320" name="Picture 8" descr="story-3dimensional-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6400" y="1524000"/>
            <a:ext cx="1965325" cy="1417638"/>
          </a:xfrm>
          <a:prstGeom prst="rect">
            <a:avLst/>
          </a:prstGeom>
          <a:noFill/>
        </p:spPr>
      </p:pic>
      <p:graphicFrame>
        <p:nvGraphicFramePr>
          <p:cNvPr id="653321" name="Object 9"/>
          <p:cNvGraphicFramePr>
            <a:graphicFrameLocks noChangeAspect="1"/>
          </p:cNvGraphicFramePr>
          <p:nvPr/>
        </p:nvGraphicFramePr>
        <p:xfrm>
          <a:off x="5349875" y="1833563"/>
          <a:ext cx="685800" cy="681037"/>
        </p:xfrm>
        <a:graphic>
          <a:graphicData uri="http://schemas.openxmlformats.org/presentationml/2006/ole">
            <p:oleObj spid="_x0000_s5123" name="VISIO" r:id="rId6" imgW="618480" imgH="614520" progId="">
              <p:embed/>
            </p:oleObj>
          </a:graphicData>
        </a:graphic>
      </p:graphicFrame>
      <p:graphicFrame>
        <p:nvGraphicFramePr>
          <p:cNvPr id="653322" name="Object 10"/>
          <p:cNvGraphicFramePr>
            <a:graphicFrameLocks noChangeAspect="1"/>
          </p:cNvGraphicFramePr>
          <p:nvPr/>
        </p:nvGraphicFramePr>
        <p:xfrm>
          <a:off x="5334000" y="1447800"/>
          <a:ext cx="685800" cy="563563"/>
        </p:xfrm>
        <a:graphic>
          <a:graphicData uri="http://schemas.openxmlformats.org/presentationml/2006/ole">
            <p:oleObj spid="_x0000_s5124" name="VISIO" r:id="rId7" imgW="807120" imgH="662760" progId="">
              <p:embed/>
            </p:oleObj>
          </a:graphicData>
        </a:graphic>
      </p:graphicFrame>
      <p:graphicFrame>
        <p:nvGraphicFramePr>
          <p:cNvPr id="653323" name="Object 11"/>
          <p:cNvGraphicFramePr>
            <a:graphicFrameLocks noChangeAspect="1"/>
          </p:cNvGraphicFramePr>
          <p:nvPr/>
        </p:nvGraphicFramePr>
        <p:xfrm>
          <a:off x="5181600" y="2971800"/>
          <a:ext cx="1485900" cy="1558925"/>
        </p:xfrm>
        <a:graphic>
          <a:graphicData uri="http://schemas.openxmlformats.org/presentationml/2006/ole">
            <p:oleObj spid="_x0000_s5125" name="VISIO" r:id="rId8" imgW="1663200" imgH="1746360" progId="">
              <p:embed/>
            </p:oleObj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208</TotalTime>
  <Words>1168</Words>
  <Application>Microsoft Office PowerPoint</Application>
  <PresentationFormat>On-screen Show (4:3)</PresentationFormat>
  <Paragraphs>277</Paragraphs>
  <Slides>21</Slides>
  <Notes>8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Urban</vt:lpstr>
      <vt:lpstr>Clip</vt:lpstr>
      <vt:lpstr>Chart</vt:lpstr>
      <vt:lpstr>VISIO</vt:lpstr>
      <vt:lpstr>Data Mining</vt:lpstr>
      <vt:lpstr>Why Data Mining?</vt:lpstr>
      <vt:lpstr>What is Data Mining?</vt:lpstr>
      <vt:lpstr>What Is Data Mining?</vt:lpstr>
      <vt:lpstr>Data Mining—What’s in a Name?</vt:lpstr>
      <vt:lpstr>What is (not) Data Mining?</vt:lpstr>
      <vt:lpstr>What is Data Mining? Real Example from the NBA</vt:lpstr>
      <vt:lpstr>Why Data Mining?—Potential Applications</vt:lpstr>
      <vt:lpstr>Why Mine Data? Commercial Viewpoint</vt:lpstr>
      <vt:lpstr>Why Mine Data? Scientific Viewpoint</vt:lpstr>
      <vt:lpstr>Why Data Mining Now?</vt:lpstr>
      <vt:lpstr>Mining Large Data Sets - Motivation</vt:lpstr>
      <vt:lpstr>Integration of Multiple Technologies</vt:lpstr>
      <vt:lpstr>Data Mining: Confluence of Multiple Disciplines </vt:lpstr>
      <vt:lpstr>Data Mining: Classification Schemes</vt:lpstr>
      <vt:lpstr>Knowledge Discovery in Databases:  Process</vt:lpstr>
      <vt:lpstr>Origins of Data Mining</vt:lpstr>
      <vt:lpstr>Multi-Dimensional View of Data Mining</vt:lpstr>
      <vt:lpstr>Ingredients of an Effective KDD Process</vt:lpstr>
      <vt:lpstr>Data Mining: History of the Field</vt:lpstr>
      <vt:lpstr>A Brief History of Data Mining Society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RANA</dc:creator>
  <cp:lastModifiedBy>RANA</cp:lastModifiedBy>
  <cp:revision>6</cp:revision>
  <dcterms:created xsi:type="dcterms:W3CDTF">2006-08-16T00:00:00Z</dcterms:created>
  <dcterms:modified xsi:type="dcterms:W3CDTF">2010-02-23T09:42:13Z</dcterms:modified>
</cp:coreProperties>
</file>