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3" autoAdjust="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E1E-8295-49D5-8FC3-EAA08FD8B662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F4E8D-38CD-4F25-BF90-786181822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F7063-28ED-4549-A364-E888D2096AF2}" type="slidenum">
              <a:rPr lang="en-US"/>
              <a:pPr/>
              <a:t>6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4800"/>
          </a:xfrm>
        </p:spPr>
        <p:txBody>
          <a:bodyPr/>
          <a:lstStyle/>
          <a:p>
            <a:r>
              <a:rPr lang="en-US" dirty="0"/>
              <a:t>Mine for:</a:t>
            </a:r>
          </a:p>
          <a:p>
            <a:pPr>
              <a:buFontTx/>
              <a:buChar char="•"/>
            </a:pPr>
            <a:r>
              <a:rPr lang="en-US" dirty="0"/>
              <a:t>Selection</a:t>
            </a:r>
          </a:p>
          <a:p>
            <a:pPr>
              <a:buFontTx/>
              <a:buChar char="•"/>
            </a:pPr>
            <a:r>
              <a:rPr lang="en-US" dirty="0"/>
              <a:t>Aggregation</a:t>
            </a:r>
          </a:p>
          <a:p>
            <a:pPr>
              <a:buFontTx/>
              <a:buChar char="•"/>
            </a:pPr>
            <a:r>
              <a:rPr lang="en-US" dirty="0"/>
              <a:t>Abstraction</a:t>
            </a:r>
          </a:p>
          <a:p>
            <a:pPr>
              <a:buFontTx/>
              <a:buChar char="•"/>
            </a:pPr>
            <a:r>
              <a:rPr lang="en-US" dirty="0"/>
              <a:t>Visualization</a:t>
            </a:r>
          </a:p>
          <a:p>
            <a:pPr>
              <a:buFontTx/>
              <a:buChar char="•"/>
            </a:pPr>
            <a:r>
              <a:rPr lang="en-US" dirty="0"/>
              <a:t>Transformation/Conversion</a:t>
            </a:r>
          </a:p>
          <a:p>
            <a:pPr>
              <a:buFontTx/>
              <a:buChar char="•"/>
            </a:pPr>
            <a:r>
              <a:rPr lang="en-US" dirty="0"/>
              <a:t>Statistical Analysis</a:t>
            </a:r>
          </a:p>
          <a:p>
            <a:pPr>
              <a:buFontTx/>
              <a:buChar char="•"/>
            </a:pPr>
            <a:r>
              <a:rPr lang="en-US" dirty="0"/>
              <a:t>“Cleaning”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D5658-C291-4E06-9638-7F5537723DEE}" type="slidenum">
              <a:rPr lang="en-US"/>
              <a:pPr/>
              <a:t>19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4996" y="4838178"/>
            <a:ext cx="5520005" cy="3158125"/>
          </a:xfrm>
          <a:noFill/>
          <a:ln/>
        </p:spPr>
        <p:txBody>
          <a:bodyPr lIns="84132" tIns="42859" rIns="84132" bIns="42859"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SzPct val="90000"/>
              <a:buFont typeface="MITRE" charset="0"/>
              <a:buChar char="0"/>
            </a:pPr>
            <a:r>
              <a:rPr lang="en-US" sz="1300" b="1" dirty="0"/>
              <a:t>Large volume</a:t>
            </a:r>
          </a:p>
          <a:p>
            <a:pPr lvl="1">
              <a:lnSpc>
                <a:spcPct val="110000"/>
              </a:lnSpc>
              <a:spcAft>
                <a:spcPct val="20000"/>
              </a:spcAft>
              <a:buFont typeface="MITRE" charset="0"/>
              <a:buChar char="-"/>
            </a:pPr>
            <a:r>
              <a:rPr lang="en-US" sz="1300" b="1" dirty="0"/>
              <a:t>How does the discovery algorithm focus, i.e., select which subset of the data to analyze next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SzPct val="90000"/>
              <a:buFont typeface="MITRE" charset="0"/>
              <a:buChar char="0"/>
            </a:pPr>
            <a:r>
              <a:rPr lang="en-US" sz="1300" b="1" dirty="0"/>
              <a:t>Noise and uncertainty</a:t>
            </a:r>
          </a:p>
          <a:p>
            <a:pPr lvl="1">
              <a:lnSpc>
                <a:spcPct val="110000"/>
              </a:lnSpc>
              <a:spcAft>
                <a:spcPct val="20000"/>
              </a:spcAft>
              <a:buFont typeface="MITRE" charset="0"/>
              <a:buChar char="-"/>
            </a:pPr>
            <a:r>
              <a:rPr lang="en-US" sz="1300" b="1" dirty="0"/>
              <a:t>Uncertainty regarding correctness of data</a:t>
            </a:r>
          </a:p>
          <a:p>
            <a:pPr lvl="1">
              <a:lnSpc>
                <a:spcPct val="110000"/>
              </a:lnSpc>
              <a:spcAft>
                <a:spcPct val="20000"/>
              </a:spcAft>
              <a:buFont typeface="MITRE" charset="0"/>
              <a:buChar char="-"/>
            </a:pPr>
            <a:r>
              <a:rPr lang="en-US" sz="1300" b="1" dirty="0"/>
              <a:t>Patterns may be valid over some but not all data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SzPct val="90000"/>
              <a:buFont typeface="MITRE" charset="0"/>
              <a:buChar char="0"/>
            </a:pPr>
            <a:r>
              <a:rPr lang="en-US" sz="1300" b="1" dirty="0"/>
              <a:t>Redundant information</a:t>
            </a:r>
          </a:p>
          <a:p>
            <a:pPr lvl="1">
              <a:lnSpc>
                <a:spcPct val="110000"/>
              </a:lnSpc>
              <a:spcAft>
                <a:spcPct val="20000"/>
              </a:spcAft>
              <a:buFont typeface="MITRE" charset="0"/>
              <a:buChar char="-"/>
            </a:pPr>
            <a:r>
              <a:rPr lang="en-US" sz="1300" b="1" dirty="0"/>
              <a:t>Information reoccurs in multiple places in the database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SzPct val="90000"/>
              <a:buFont typeface="MITRE" charset="0"/>
              <a:buChar char="0"/>
            </a:pPr>
            <a:r>
              <a:rPr lang="en-US" sz="1300" b="1" dirty="0"/>
              <a:t>Dynamic data</a:t>
            </a:r>
          </a:p>
          <a:p>
            <a:pPr lvl="1">
              <a:lnSpc>
                <a:spcPct val="110000"/>
              </a:lnSpc>
              <a:spcAft>
                <a:spcPct val="20000"/>
              </a:spcAft>
              <a:buFont typeface="MITRE" charset="0"/>
              <a:buChar char="-"/>
            </a:pPr>
            <a:r>
              <a:rPr lang="en-US" sz="1300" b="1" dirty="0"/>
              <a:t>Database contents are constantly changing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SzPct val="90000"/>
              <a:buFont typeface="MITRE" charset="0"/>
              <a:buChar char="0"/>
            </a:pPr>
            <a:r>
              <a:rPr lang="en-US" sz="1300" b="1" dirty="0"/>
              <a:t>Sparse data</a:t>
            </a:r>
          </a:p>
          <a:p>
            <a:pPr lvl="1">
              <a:lnSpc>
                <a:spcPct val="110000"/>
              </a:lnSpc>
              <a:spcAft>
                <a:spcPct val="20000"/>
              </a:spcAft>
              <a:buFont typeface="MITRE" charset="0"/>
              <a:buChar char="-"/>
            </a:pPr>
            <a:r>
              <a:rPr lang="en-US" sz="1300" b="1" dirty="0"/>
              <a:t>Database data is often sparse in terms of density of actual records over the potential instance space</a:t>
            </a:r>
          </a:p>
        </p:txBody>
      </p:sp>
      <p:sp>
        <p:nvSpPr>
          <p:cNvPr id="277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1114425"/>
            <a:ext cx="4554538" cy="3416300"/>
          </a:xfrm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sp-dm.org/Process/index.htm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Mining Process and Applications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96200" y="4191000"/>
            <a:ext cx="1447800" cy="457200"/>
          </a:xfrm>
        </p:spPr>
        <p:txBody>
          <a:bodyPr/>
          <a:lstStyle/>
          <a:p>
            <a:r>
              <a:rPr lang="en-US" sz="1050" smtClean="0"/>
              <a:t>Toqir Ahmad Rana</a:t>
            </a:r>
            <a:endParaRPr lang="en-US" sz="105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81600" y="4191000"/>
            <a:ext cx="2209800" cy="457200"/>
          </a:xfrm>
        </p:spPr>
        <p:txBody>
          <a:bodyPr/>
          <a:lstStyle/>
          <a:p>
            <a:r>
              <a:rPr lang="en-US" sz="1050" dirty="0" smtClean="0"/>
              <a:t>Data Mining</a:t>
            </a:r>
            <a:endParaRPr lang="en-US" sz="10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048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Lecture 2</a:t>
            </a:r>
            <a:endParaRPr lang="en-US" sz="2800" u="sng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5C0DD-C864-4081-AD25-A496F247721A}" type="slidenum">
              <a:rPr lang="en-US"/>
              <a:pPr/>
              <a:t>10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State of Commercial/Research Practice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Increasing use of data mining systems in financial community, marketing sectors, retailing</a:t>
            </a:r>
          </a:p>
          <a:p>
            <a:pPr>
              <a:lnSpc>
                <a:spcPct val="80000"/>
              </a:lnSpc>
            </a:pPr>
            <a:r>
              <a:rPr lang="en-US" sz="2800"/>
              <a:t>Still have major problems with large, dynamic sets of data (need better integration with the databases)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COTS data mining packages perform specialized learning on small subset of data</a:t>
            </a:r>
          </a:p>
          <a:p>
            <a:pPr>
              <a:lnSpc>
                <a:spcPct val="80000"/>
              </a:lnSpc>
            </a:pPr>
            <a:r>
              <a:rPr lang="en-US" sz="2800"/>
              <a:t>Most research emphasizes machine learning; little emphasis on database side (especially text)</a:t>
            </a:r>
          </a:p>
          <a:p>
            <a:pPr>
              <a:lnSpc>
                <a:spcPct val="80000"/>
              </a:lnSpc>
            </a:pPr>
            <a:r>
              <a:rPr lang="en-US" sz="2800"/>
              <a:t>People achieving results are not likely to share knowledge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and description</a:t>
            </a:r>
          </a:p>
          <a:p>
            <a:r>
              <a:rPr lang="en-US" dirty="0" smtClean="0"/>
              <a:t>Relationship marketing</a:t>
            </a:r>
          </a:p>
          <a:p>
            <a:r>
              <a:rPr lang="en-US" dirty="0" smtClean="0"/>
              <a:t>Customer profiling</a:t>
            </a:r>
          </a:p>
          <a:p>
            <a:r>
              <a:rPr lang="en-US" dirty="0" smtClean="0"/>
              <a:t>Outliners identification and detecting fraud</a:t>
            </a:r>
          </a:p>
          <a:p>
            <a:r>
              <a:rPr lang="en-US" dirty="0" smtClean="0"/>
              <a:t>Customer segmentation</a:t>
            </a:r>
          </a:p>
          <a:p>
            <a:r>
              <a:rPr lang="en-US" dirty="0" smtClean="0"/>
              <a:t>Web site design and promotion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DB71-F0BE-43B3-98D4-A2DFA93D5702}" type="slidenum">
              <a:rPr lang="en-US"/>
              <a:pPr/>
              <a:t>12</a:t>
            </a:fld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Data Mining?	</a:t>
            </a:r>
            <a:br>
              <a:rPr lang="en-US"/>
            </a:br>
            <a:r>
              <a:rPr lang="en-US"/>
              <a:t>Potential Applications</a:t>
            </a:r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Data analysis and decision support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Market analysis and management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Target marketing, customer relationship management (CRM),  market basket analysis, cross selling, market segmentation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Risk analysis and management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Forecasting, customer retention, improved underwriting, quality control, competitive analysis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Fraud detection and detection of unusual patterns (outliers)</a:t>
            </a:r>
          </a:p>
          <a:p>
            <a:pPr>
              <a:lnSpc>
                <a:spcPct val="80000"/>
              </a:lnSpc>
            </a:pPr>
            <a:r>
              <a:rPr lang="en-US" sz="2400"/>
              <a:t>Other Applications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Text mining (news group, email, documents) and Web mining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Stream data mining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DNA and bio-data analysis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7027-4D99-4CEC-93C1-17D8A9B1C139}" type="slidenum">
              <a:rPr lang="en-US"/>
              <a:pPr/>
              <a:t>13</a:t>
            </a:fld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Analysis and Management</a:t>
            </a:r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Where does the data come from?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Credit card transactions, loyalty cards, discount coupons, customer complaint calls, plus (public) lifestyle studies</a:t>
            </a:r>
          </a:p>
          <a:p>
            <a:pPr>
              <a:lnSpc>
                <a:spcPct val="80000"/>
              </a:lnSpc>
            </a:pPr>
            <a:r>
              <a:rPr lang="en-US" sz="1800"/>
              <a:t>Target marketing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Find clusters of “model” customers who share the same characteristics: interest, income level, spending habits, etc.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Determine customer purchasing patterns over time</a:t>
            </a:r>
          </a:p>
          <a:p>
            <a:pPr>
              <a:lnSpc>
                <a:spcPct val="80000"/>
              </a:lnSpc>
            </a:pPr>
            <a:r>
              <a:rPr lang="en-US" sz="1800"/>
              <a:t>Cross-market analysis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Associations/co-relations between product sales, &amp; prediction based on such association </a:t>
            </a:r>
          </a:p>
          <a:p>
            <a:pPr>
              <a:lnSpc>
                <a:spcPct val="80000"/>
              </a:lnSpc>
            </a:pPr>
            <a:r>
              <a:rPr lang="en-US" sz="1800"/>
              <a:t>Customer profiling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What types of customers buy what products (clustering or classification)</a:t>
            </a:r>
          </a:p>
          <a:p>
            <a:pPr>
              <a:lnSpc>
                <a:spcPct val="80000"/>
              </a:lnSpc>
            </a:pPr>
            <a:r>
              <a:rPr lang="en-US" sz="1800"/>
              <a:t>Customer requirement analysis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identifying the best products for different customers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predict what factors will attract new customers</a:t>
            </a:r>
          </a:p>
          <a:p>
            <a:pPr>
              <a:lnSpc>
                <a:spcPct val="80000"/>
              </a:lnSpc>
            </a:pPr>
            <a:r>
              <a:rPr lang="en-US" sz="1800"/>
              <a:t>Provision of summary information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multidimensional summary reports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statistical summary information (data central tendency and variation)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7CF-194F-4CE9-B2FD-93E85F4B7CF2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Corporate Analysis &amp; Risk Management</a:t>
            </a:r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Finance planning and asset evaluation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cash flow analysis and prediction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contingent claim analysis to evaluate assets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cross-sectional and time series analysis (financial-ratio, trend analysis, etc.)</a:t>
            </a:r>
          </a:p>
          <a:p>
            <a:pPr>
              <a:lnSpc>
                <a:spcPct val="80000"/>
              </a:lnSpc>
            </a:pPr>
            <a:r>
              <a:rPr lang="en-US" sz="2800"/>
              <a:t>Resource planning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summarize and compare the resources and spending</a:t>
            </a:r>
          </a:p>
          <a:p>
            <a:pPr>
              <a:lnSpc>
                <a:spcPct val="80000"/>
              </a:lnSpc>
            </a:pPr>
            <a:r>
              <a:rPr lang="en-US" sz="2800"/>
              <a:t>Competition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monitor competitors and market directions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group customers into classes and a class-based pricing procedure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set pricing strategy in a highly competitive market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3203-A6ED-4647-824A-C34B9995BFDB}" type="slidenum">
              <a:rPr lang="en-US"/>
              <a:pPr/>
              <a:t>15</a:t>
            </a:fld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Fraud Detection &amp; Mining Unusual Patterns</a:t>
            </a:r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Approaches: Clustering &amp; model construction for frauds, outlier analysis</a:t>
            </a:r>
          </a:p>
          <a:p>
            <a:pPr>
              <a:lnSpc>
                <a:spcPct val="80000"/>
              </a:lnSpc>
            </a:pPr>
            <a:r>
              <a:rPr lang="en-US" sz="2000"/>
              <a:t>Applications: Health care, retail, credit card service, telecomm.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Auto insurance: ring of collisions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Money laundering: suspicious monetary transactions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Medical insurance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Professional patients, ring of doctors, and ring of references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Unnecessary or correlated screening tests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Telecommunications: phone-call fraud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Phone call model: destination of the call, duration, time of day or week.  Analyze patterns that deviate from an expected norm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Retail industry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Analysts estimate that 38% of retail shrink is due to dishonest employees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Anti-terrorism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30A9-279D-45C9-8A69-1F71BCEBA608}" type="slidenum">
              <a:rPr lang="en-US"/>
              <a:pPr/>
              <a:t>16</a:t>
            </a:fld>
            <a:endParaRPr lang="en-U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Applications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Sports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IBM Advanced Scout analyzed NBA game statistics (shots blocked, assists, and fouls) to gain competitive advantage for New York Knicks and Miami Heat</a:t>
            </a:r>
          </a:p>
          <a:p>
            <a:pPr>
              <a:lnSpc>
                <a:spcPct val="80000"/>
              </a:lnSpc>
            </a:pPr>
            <a:r>
              <a:rPr lang="en-US" sz="2800"/>
              <a:t>Astronomy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JPL and the Palomar Observatory discovered 22 quasars with the help of data mining</a:t>
            </a:r>
          </a:p>
          <a:p>
            <a:pPr>
              <a:lnSpc>
                <a:spcPct val="80000"/>
              </a:lnSpc>
            </a:pPr>
            <a:r>
              <a:rPr lang="en-US" sz="2800"/>
              <a:t>Internet Web Surf-Aid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IBM Surf-Aid applies data mining algorithms to Web access logs for market-related pages to discover customer preference and behavior pages, analyzing effectiveness of Web marketing, improving Web site organization,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E75D-68E1-4A6D-8FB6-4714EB764C35}" type="slidenum">
              <a:rPr lang="en-US"/>
              <a:pPr/>
              <a:t>17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Necessity for Data Mining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Large amounts of current and historical data being stored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Only small portion (~5-10%) of collected data is analyzed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Data that may never be analyzed is collected in the fear that something that may prove important will be missed</a:t>
            </a:r>
          </a:p>
          <a:p>
            <a:pPr>
              <a:lnSpc>
                <a:spcPct val="80000"/>
              </a:lnSpc>
            </a:pPr>
            <a:r>
              <a:rPr lang="en-US" sz="1800"/>
              <a:t>As databases grow larger, decision-making from the data is not possible; need knowledge derived from the stored data</a:t>
            </a:r>
          </a:p>
          <a:p>
            <a:pPr>
              <a:lnSpc>
                <a:spcPct val="80000"/>
              </a:lnSpc>
            </a:pPr>
            <a:r>
              <a:rPr lang="en-US" sz="1800"/>
              <a:t>Data sources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Health-related services, e.g., benefits, medical analyses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Commercial, e.g., marketing and sales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Financial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Scientific, e.g., NASA, Genome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DOD and Intelligence</a:t>
            </a:r>
          </a:p>
          <a:p>
            <a:pPr>
              <a:lnSpc>
                <a:spcPct val="80000"/>
              </a:lnSpc>
            </a:pPr>
            <a:r>
              <a:rPr lang="en-US" sz="1800"/>
              <a:t>Desired analyses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Support for planning (historical supply and demand trends)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Yield management (scanning airline seat reservation data to maximize yield per seat)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System performance (detect abnormal behavior in a system)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Mature database analysis (clean up the data sources)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D817-DCE2-4B24-B80E-D943C8081822}" type="slidenum">
              <a:rPr lang="en-US"/>
              <a:pPr/>
              <a:t>18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Necessity Is the Mother of Invention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Data explosion problem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Automated data collection tools and mature database technology lead to tremendous amounts of data accumulated and/or to be analyzed in databases, data warehouses, and other information repositories         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are drowning in data, but starving for knowledge!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Solution: Data warehousing and data mining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warehousing and on-line analytical processing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Minig</a:t>
            </a:r>
            <a:r>
              <a:rPr lang="en-US" sz="2400" dirty="0" smtClean="0"/>
              <a:t> </a:t>
            </a:r>
            <a:r>
              <a:rPr lang="en-US" sz="2400" dirty="0"/>
              <a:t>interesting knowledge (rules, regularities, patterns, constraints) from data in large databases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405-39A7-4AD0-AA4C-C1F7ECA634E6}" type="slidenum">
              <a:rPr lang="en-US"/>
              <a:pPr/>
              <a:t>19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Complications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Volume of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Clever algorithms needed for reasonable performance</a:t>
            </a:r>
          </a:p>
          <a:p>
            <a:pPr>
              <a:lnSpc>
                <a:spcPct val="90000"/>
              </a:lnSpc>
            </a:pPr>
            <a:r>
              <a:rPr lang="en-US" sz="2400"/>
              <a:t>Interest measures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do we ensure algorithms select “interesting” results?</a:t>
            </a:r>
          </a:p>
          <a:p>
            <a:pPr>
              <a:lnSpc>
                <a:spcPct val="90000"/>
              </a:lnSpc>
            </a:pPr>
            <a:r>
              <a:rPr lang="en-US" sz="2400"/>
              <a:t>“Knowledge Discovery Process” skill required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to select tool, prepare data?</a:t>
            </a:r>
          </a:p>
          <a:p>
            <a:pPr>
              <a:lnSpc>
                <a:spcPct val="90000"/>
              </a:lnSpc>
            </a:pPr>
            <a:r>
              <a:rPr lang="en-US" sz="2400"/>
              <a:t>Data Quality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do we interpret results in light of low quality data?</a:t>
            </a:r>
          </a:p>
          <a:p>
            <a:pPr>
              <a:lnSpc>
                <a:spcPct val="90000"/>
              </a:lnSpc>
            </a:pPr>
            <a:r>
              <a:rPr lang="en-US" sz="2400"/>
              <a:t>Data Source Heterogeneity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do we combine data from multiple sources?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Data selection and collection</a:t>
            </a:r>
          </a:p>
          <a:p>
            <a:r>
              <a:rPr lang="en-US" dirty="0" smtClean="0"/>
              <a:t>Cleaning and preparing data</a:t>
            </a:r>
          </a:p>
          <a:p>
            <a:r>
              <a:rPr lang="en-US" dirty="0" smtClean="0"/>
              <a:t>Data mining exploration and validation</a:t>
            </a:r>
          </a:p>
          <a:p>
            <a:r>
              <a:rPr lang="en-US" dirty="0" smtClean="0"/>
              <a:t>Implementation, evaluating and monitoring</a:t>
            </a:r>
          </a:p>
          <a:p>
            <a:r>
              <a:rPr lang="en-US" dirty="0" smtClean="0"/>
              <a:t>Results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C686-0148-444A-B894-0F8E6F52498C}" type="slidenum">
              <a:rPr lang="en-US"/>
              <a:pPr/>
              <a:t>20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Issues in Data Mining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Mining methodology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Mining different kinds of knowledge from diverse data types, e.g., bio, stream, Web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Performance: efficiency, effectiveness, and scalability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Pattern evaluation: the interestingness problem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Incorporation of background knowledge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Handling noise and incomplete data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Parallel, distributed and incremental mining methods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Integration of the discovered knowledge with existing one: knowledge fusion </a:t>
            </a:r>
          </a:p>
          <a:p>
            <a:pPr>
              <a:lnSpc>
                <a:spcPct val="80000"/>
              </a:lnSpc>
            </a:pPr>
            <a:r>
              <a:rPr lang="en-US" sz="1800"/>
              <a:t>User interaction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Data mining query languages and ad-hoc mining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Expression and visualization of data mining results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Interactive mining of knowledge at multiple levels of abstraction</a:t>
            </a:r>
          </a:p>
          <a:p>
            <a:pPr>
              <a:lnSpc>
                <a:spcPct val="80000"/>
              </a:lnSpc>
            </a:pPr>
            <a:r>
              <a:rPr lang="en-US" sz="1800"/>
              <a:t>Applications and social impacts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Domain-specific data mining &amp; invisible data mining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Protection of data security, integrity, and privacy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data mining process</a:t>
            </a:r>
            <a:endParaRPr lang="en-US" dirty="0"/>
          </a:p>
        </p:txBody>
      </p:sp>
      <p:pic>
        <p:nvPicPr>
          <p:cNvPr id="1026" name="Picture 2" descr="http://www.crisp-dm.org/Images/Crisp-dmchartnew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4457700" cy="4048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0" y="6477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http://www.crisp-dm.org/Process/index.htm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19B6-7800-445D-8C37-61308AF5F184}" type="slidenum">
              <a:rPr lang="en-US"/>
              <a:pPr/>
              <a:t>4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7391400" cy="9906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/>
              <a:t>Are All the “Discovered” Patterns Interesting?</a:t>
            </a:r>
            <a:endParaRPr lang="en-US" sz="3200" b="1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000"/>
              <a:t>Data mining may generate thousands of patterns: Not all of them are interesting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Suggested approach: Human-centered, query-based, focused mining</a:t>
            </a:r>
          </a:p>
          <a:p>
            <a:pPr>
              <a:lnSpc>
                <a:spcPct val="130000"/>
              </a:lnSpc>
            </a:pPr>
            <a:r>
              <a:rPr lang="en-US" sz="2000" b="1" u="sng"/>
              <a:t>Interestingness measures</a:t>
            </a:r>
            <a:endParaRPr lang="en-US" sz="2000"/>
          </a:p>
          <a:p>
            <a:pPr lvl="1">
              <a:lnSpc>
                <a:spcPct val="130000"/>
              </a:lnSpc>
            </a:pPr>
            <a:r>
              <a:rPr lang="en-US" sz="1800"/>
              <a:t>A pattern is </a:t>
            </a:r>
            <a:r>
              <a:rPr lang="en-US" sz="1800">
                <a:solidFill>
                  <a:schemeClr val="hlink"/>
                </a:solidFill>
              </a:rPr>
              <a:t>interesting</a:t>
            </a:r>
            <a:r>
              <a:rPr lang="en-US" sz="1800"/>
              <a:t> if it is </a:t>
            </a:r>
            <a:r>
              <a:rPr lang="en-US" sz="1800" u="sng">
                <a:solidFill>
                  <a:schemeClr val="hlink"/>
                </a:solidFill>
              </a:rPr>
              <a:t>easily understood</a:t>
            </a:r>
            <a:r>
              <a:rPr lang="en-US" sz="1800"/>
              <a:t> by humans, </a:t>
            </a:r>
            <a:r>
              <a:rPr lang="en-US" sz="1800" u="sng">
                <a:solidFill>
                  <a:schemeClr val="hlink"/>
                </a:solidFill>
              </a:rPr>
              <a:t>valid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1800"/>
              <a:t>on new</a:t>
            </a:r>
            <a:r>
              <a:rPr lang="en-US" sz="1800" u="sng"/>
              <a:t> </a:t>
            </a:r>
            <a:r>
              <a:rPr lang="en-US" sz="1800"/>
              <a:t>or test data with some degree of </a:t>
            </a:r>
            <a:r>
              <a:rPr lang="en-US" sz="1800">
                <a:solidFill>
                  <a:schemeClr val="hlink"/>
                </a:solidFill>
              </a:rPr>
              <a:t>certainty</a:t>
            </a:r>
            <a:r>
              <a:rPr lang="en-US" sz="1800"/>
              <a:t>, </a:t>
            </a:r>
            <a:r>
              <a:rPr lang="en-US" sz="1800" u="sng">
                <a:solidFill>
                  <a:schemeClr val="hlink"/>
                </a:solidFill>
              </a:rPr>
              <a:t>potentially useful</a:t>
            </a:r>
            <a:r>
              <a:rPr lang="en-US" sz="1800"/>
              <a:t>, </a:t>
            </a:r>
            <a:r>
              <a:rPr lang="en-US" sz="1800" u="sng">
                <a:solidFill>
                  <a:schemeClr val="hlink"/>
                </a:solidFill>
              </a:rPr>
              <a:t>novel,</a:t>
            </a:r>
            <a:r>
              <a:rPr lang="en-US" sz="1800" u="sng"/>
              <a:t> or </a:t>
            </a:r>
            <a:r>
              <a:rPr lang="en-US" sz="1800" u="sng">
                <a:solidFill>
                  <a:schemeClr val="hlink"/>
                </a:solidFill>
              </a:rPr>
              <a:t>validates some hypothesis</a:t>
            </a:r>
            <a:r>
              <a:rPr lang="en-US" sz="1800"/>
              <a:t> that a user seeks to confirm </a:t>
            </a:r>
          </a:p>
          <a:p>
            <a:pPr>
              <a:lnSpc>
                <a:spcPct val="130000"/>
              </a:lnSpc>
            </a:pPr>
            <a:r>
              <a:rPr lang="en-US" sz="2000" b="1" u="sng"/>
              <a:t>Objective vs. subjective interestingness measures</a:t>
            </a:r>
            <a:endParaRPr lang="en-US" sz="2000" u="sng"/>
          </a:p>
          <a:p>
            <a:pPr lvl="1">
              <a:lnSpc>
                <a:spcPct val="130000"/>
              </a:lnSpc>
            </a:pPr>
            <a:r>
              <a:rPr lang="en-US" sz="1800" u="sng">
                <a:solidFill>
                  <a:schemeClr val="hlink"/>
                </a:solidFill>
              </a:rPr>
              <a:t>Objective</a:t>
            </a:r>
            <a:r>
              <a:rPr lang="en-US" sz="1800" u="sng"/>
              <a:t>:</a:t>
            </a:r>
            <a:r>
              <a:rPr lang="en-US" sz="1800"/>
              <a:t> based on </a:t>
            </a:r>
            <a:r>
              <a:rPr lang="en-US" sz="1800">
                <a:solidFill>
                  <a:schemeClr val="hlink"/>
                </a:solidFill>
              </a:rPr>
              <a:t>statistics and structures of patterns</a:t>
            </a:r>
            <a:r>
              <a:rPr lang="en-US" sz="1800"/>
              <a:t>, e.g., support, confidence, etc.</a:t>
            </a:r>
          </a:p>
          <a:p>
            <a:pPr lvl="1">
              <a:lnSpc>
                <a:spcPct val="130000"/>
              </a:lnSpc>
            </a:pPr>
            <a:r>
              <a:rPr lang="en-US" sz="1800" u="sng">
                <a:solidFill>
                  <a:schemeClr val="hlink"/>
                </a:solidFill>
              </a:rPr>
              <a:t>Subjective</a:t>
            </a:r>
            <a:r>
              <a:rPr lang="en-US" sz="1800" u="sng"/>
              <a:t>:</a:t>
            </a:r>
            <a:r>
              <a:rPr lang="en-US" sz="1800"/>
              <a:t> based on </a:t>
            </a:r>
            <a:r>
              <a:rPr lang="en-US" sz="1800">
                <a:solidFill>
                  <a:schemeClr val="hlink"/>
                </a:solidFill>
              </a:rPr>
              <a:t>user’s belief</a:t>
            </a:r>
            <a:r>
              <a:rPr lang="en-US" sz="1800"/>
              <a:t> in the data, e.g., unexpectedness, novelty, actionability,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FFFB-A335-40EB-A986-6ADB09879635}" type="slidenum">
              <a:rPr lang="en-US"/>
              <a:pPr/>
              <a:t>5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391400" cy="9144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/>
              <a:t>Can We Find All and Only Interesting Patterns?</a:t>
            </a:r>
            <a:endParaRPr lang="en-US" sz="3200" b="1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000" u="sng"/>
              <a:t>Find all the interesting patterns: </a:t>
            </a:r>
            <a:r>
              <a:rPr lang="en-US" sz="2000" u="sng">
                <a:solidFill>
                  <a:schemeClr val="hlink"/>
                </a:solidFill>
              </a:rPr>
              <a:t>Completeness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Can a data mining system find </a:t>
            </a:r>
            <a:r>
              <a:rPr lang="en-US" sz="2000" u="sng">
                <a:solidFill>
                  <a:schemeClr val="hlink"/>
                </a:solidFill>
              </a:rPr>
              <a:t>all</a:t>
            </a:r>
            <a:r>
              <a:rPr lang="en-US" sz="2000">
                <a:solidFill>
                  <a:schemeClr val="hlink"/>
                </a:solidFill>
              </a:rPr>
              <a:t> </a:t>
            </a:r>
            <a:r>
              <a:rPr lang="en-US" sz="2000"/>
              <a:t>the interesting patterns?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Heuristic vs. exhaustive search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Association vs. classification vs. clustering</a:t>
            </a:r>
          </a:p>
          <a:p>
            <a:pPr>
              <a:lnSpc>
                <a:spcPct val="130000"/>
              </a:lnSpc>
            </a:pPr>
            <a:r>
              <a:rPr lang="en-US" sz="2000" u="sng"/>
              <a:t>Search for only interesting patterns: An optimization problem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Can a data mining system find </a:t>
            </a:r>
            <a:r>
              <a:rPr lang="en-US" sz="2000" u="sng"/>
              <a:t>only</a:t>
            </a:r>
            <a:r>
              <a:rPr lang="en-US" sz="2000"/>
              <a:t> the interesting patterns?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Approaches</a:t>
            </a:r>
          </a:p>
          <a:p>
            <a:pPr lvl="2">
              <a:lnSpc>
                <a:spcPct val="130000"/>
              </a:lnSpc>
            </a:pPr>
            <a:r>
              <a:rPr lang="en-US" sz="1800"/>
              <a:t>First general all the patterns and then filter out the uninteresting ones.</a:t>
            </a:r>
          </a:p>
          <a:p>
            <a:pPr lvl="2">
              <a:lnSpc>
                <a:spcPct val="130000"/>
              </a:lnSpc>
            </a:pPr>
            <a:r>
              <a:rPr lang="en-US" sz="1800"/>
              <a:t>Generate only the interesting patterns—mining query optimization</a:t>
            </a:r>
            <a:endParaRPr lang="en-US" sz="1800" b="1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B9DB-678E-4231-9650-E6B955C1A60D}" type="slidenum">
              <a:rPr lang="en-US"/>
              <a:pPr/>
              <a:t>6</a:t>
            </a:fld>
            <a:endParaRPr lang="en-US"/>
          </a:p>
        </p:txBody>
      </p:sp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4225925" y="5256213"/>
            <a:ext cx="4386263" cy="808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eaLnBrk="0" hangingPunct="0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</a:rPr>
              <a:t>adapted from:</a:t>
            </a:r>
          </a:p>
          <a:p>
            <a:pPr eaLnBrk="0" hangingPunct="0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</a:rPr>
              <a:t>U. Fayyad, et al. (1995), “From Knowledge Discovery to Data Mining:  An Overview,” Advances in Knowledge Discovery and Data Mining, U. Fayyad et al. (Eds.), AAAI/MIT Press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85888" y="4525963"/>
            <a:ext cx="809625" cy="1101725"/>
            <a:chOff x="1050" y="2937"/>
            <a:chExt cx="510" cy="69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50" y="3118"/>
              <a:ext cx="510" cy="513"/>
              <a:chOff x="1050" y="3118"/>
              <a:chExt cx="510" cy="513"/>
            </a:xfrm>
          </p:grpSpPr>
          <p:pic>
            <p:nvPicPr>
              <p:cNvPr id="288773" name="Picture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73" y="3163"/>
                <a:ext cx="287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8774" name="Picture 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50" y="3118"/>
                <a:ext cx="288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8775" name="Picture 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42" y="3341"/>
                <a:ext cx="286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88776" name="Rectangle 8"/>
            <p:cNvSpPr>
              <a:spLocks noChangeArrowheads="1"/>
            </p:cNvSpPr>
            <p:nvPr/>
          </p:nvSpPr>
          <p:spPr bwMode="auto">
            <a:xfrm>
              <a:off x="1122" y="2937"/>
              <a:ext cx="39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63838" y="4114800"/>
            <a:ext cx="785812" cy="1041400"/>
            <a:chOff x="1918" y="2678"/>
            <a:chExt cx="495" cy="656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985" y="2678"/>
              <a:ext cx="370" cy="363"/>
              <a:chOff x="1985" y="2678"/>
              <a:chExt cx="370" cy="363"/>
            </a:xfrm>
          </p:grpSpPr>
          <p:pic>
            <p:nvPicPr>
              <p:cNvPr id="288779" name="Picture 1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191" y="2697"/>
                <a:ext cx="164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8780" name="Picture 1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85" y="2678"/>
                <a:ext cx="164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8781" name="Picture 1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60" y="2875"/>
                <a:ext cx="163" cy="1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88782" name="Rectangle 14"/>
            <p:cNvSpPr>
              <a:spLocks noChangeArrowheads="1"/>
            </p:cNvSpPr>
            <p:nvPr/>
          </p:nvSpPr>
          <p:spPr bwMode="auto">
            <a:xfrm>
              <a:off x="1918" y="3006"/>
              <a:ext cx="49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581150" y="3840163"/>
            <a:ext cx="1257300" cy="1092200"/>
            <a:chOff x="1173" y="2505"/>
            <a:chExt cx="792" cy="688"/>
          </a:xfrm>
        </p:grpSpPr>
        <p:sp>
          <p:nvSpPr>
            <p:cNvPr id="288784" name="Line 16"/>
            <p:cNvSpPr>
              <a:spLocks noChangeShapeType="1"/>
            </p:cNvSpPr>
            <p:nvPr/>
          </p:nvSpPr>
          <p:spPr bwMode="auto">
            <a:xfrm flipV="1">
              <a:off x="1634" y="2985"/>
              <a:ext cx="331" cy="20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1732" y="3071"/>
              <a:ext cx="80" cy="7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6" name="AutoShape 18"/>
            <p:cNvSpPr>
              <a:spLocks noChangeArrowheads="1"/>
            </p:cNvSpPr>
            <p:nvPr/>
          </p:nvSpPr>
          <p:spPr bwMode="auto">
            <a:xfrm>
              <a:off x="1173" y="2505"/>
              <a:ext cx="632" cy="21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Selection</a:t>
              </a:r>
            </a:p>
          </p:txBody>
        </p:sp>
        <p:sp>
          <p:nvSpPr>
            <p:cNvPr id="288787" name="Line 19"/>
            <p:cNvSpPr>
              <a:spLocks noChangeShapeType="1"/>
            </p:cNvSpPr>
            <p:nvPr/>
          </p:nvSpPr>
          <p:spPr bwMode="auto">
            <a:xfrm>
              <a:off x="1554" y="2740"/>
              <a:ext cx="166" cy="30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788" name="AutoShape 20"/>
          <p:cNvSpPr>
            <a:spLocks noChangeArrowheads="1"/>
          </p:cNvSpPr>
          <p:nvPr/>
        </p:nvSpPr>
        <p:spPr bwMode="auto">
          <a:xfrm>
            <a:off x="6378575" y="2265363"/>
            <a:ext cx="1374775" cy="552450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200" b="1" dirty="0">
              <a:solidFill>
                <a:schemeClr val="tx2"/>
              </a:solidFill>
            </a:endParaRPr>
          </a:p>
          <a:p>
            <a:pPr algn="ctr" eaLnBrk="0" hangingPunct="0"/>
            <a:r>
              <a:rPr lang="en-US" sz="1200" b="1" dirty="0">
                <a:solidFill>
                  <a:schemeClr val="tx2"/>
                </a:solidFill>
              </a:rPr>
              <a:t>Knowledge</a:t>
            </a:r>
            <a:endParaRPr lang="en-US" sz="1200" b="1" dirty="0">
              <a:solidFill>
                <a:srgbClr val="3365FB"/>
              </a:solidFill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62401" y="3276600"/>
            <a:ext cx="1914526" cy="1327150"/>
            <a:chOff x="2665" y="2159"/>
            <a:chExt cx="1206" cy="836"/>
          </a:xfrm>
        </p:grpSpPr>
        <p:sp>
          <p:nvSpPr>
            <p:cNvPr id="288790" name="Rectangle 22"/>
            <p:cNvSpPr>
              <a:spLocks noChangeArrowheads="1"/>
            </p:cNvSpPr>
            <p:nvPr/>
          </p:nvSpPr>
          <p:spPr bwMode="auto">
            <a:xfrm>
              <a:off x="2665" y="2667"/>
              <a:ext cx="1206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endParaRPr lang="en-US" sz="1400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eaLnBrk="0" hangingPunct="0"/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</a:rPr>
                <a:t>Preprocessed Data</a:t>
              </a:r>
              <a:endParaRPr 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836" y="2159"/>
              <a:ext cx="142" cy="514"/>
              <a:chOff x="2836" y="2159"/>
              <a:chExt cx="142" cy="514"/>
            </a:xfrm>
          </p:grpSpPr>
          <p:sp>
            <p:nvSpPr>
              <p:cNvPr id="288792" name="Rectangle 24"/>
              <p:cNvSpPr>
                <a:spLocks noChangeArrowheads="1"/>
              </p:cNvSpPr>
              <p:nvPr/>
            </p:nvSpPr>
            <p:spPr bwMode="auto">
              <a:xfrm>
                <a:off x="2836" y="2159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93" name="Rectangle 25"/>
              <p:cNvSpPr>
                <a:spLocks noChangeArrowheads="1"/>
              </p:cNvSpPr>
              <p:nvPr/>
            </p:nvSpPr>
            <p:spPr bwMode="auto">
              <a:xfrm>
                <a:off x="2861" y="2198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94" name="Rectangle 26"/>
              <p:cNvSpPr>
                <a:spLocks noChangeArrowheads="1"/>
              </p:cNvSpPr>
              <p:nvPr/>
            </p:nvSpPr>
            <p:spPr bwMode="auto">
              <a:xfrm>
                <a:off x="2894" y="2238"/>
                <a:ext cx="26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95" name="Rectangle 27"/>
              <p:cNvSpPr>
                <a:spLocks noChangeArrowheads="1"/>
              </p:cNvSpPr>
              <p:nvPr/>
            </p:nvSpPr>
            <p:spPr bwMode="auto">
              <a:xfrm>
                <a:off x="2928" y="2277"/>
                <a:ext cx="25" cy="34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96" name="Rectangle 28"/>
              <p:cNvSpPr>
                <a:spLocks noChangeArrowheads="1"/>
              </p:cNvSpPr>
              <p:nvPr/>
            </p:nvSpPr>
            <p:spPr bwMode="auto">
              <a:xfrm>
                <a:off x="2953" y="2333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060952" y="2705100"/>
            <a:ext cx="971551" cy="915988"/>
            <a:chOff x="3365" y="1790"/>
            <a:chExt cx="612" cy="57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3471" y="1790"/>
              <a:ext cx="408" cy="340"/>
              <a:chOff x="3471" y="1790"/>
              <a:chExt cx="408" cy="340"/>
            </a:xfrm>
          </p:grpSpPr>
          <p:sp>
            <p:nvSpPr>
              <p:cNvPr id="288799" name="Rectangle 31"/>
              <p:cNvSpPr>
                <a:spLocks noChangeArrowheads="1"/>
              </p:cNvSpPr>
              <p:nvPr/>
            </p:nvSpPr>
            <p:spPr bwMode="auto">
              <a:xfrm>
                <a:off x="3471" y="1790"/>
                <a:ext cx="59" cy="340"/>
              </a:xfrm>
              <a:prstGeom prst="rect">
                <a:avLst/>
              </a:prstGeom>
              <a:gradFill rotWithShape="0">
                <a:gsLst>
                  <a:gs pos="0">
                    <a:srgbClr val="3399FF">
                      <a:gamma/>
                      <a:shade val="46275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800" name="Rectangle 32"/>
              <p:cNvSpPr>
                <a:spLocks noChangeArrowheads="1"/>
              </p:cNvSpPr>
              <p:nvPr/>
            </p:nvSpPr>
            <p:spPr bwMode="auto">
              <a:xfrm>
                <a:off x="3555" y="1885"/>
                <a:ext cx="75" cy="245"/>
              </a:xfrm>
              <a:prstGeom prst="rect">
                <a:avLst/>
              </a:prstGeom>
              <a:gradFill rotWithShape="0">
                <a:gsLst>
                  <a:gs pos="0">
                    <a:srgbClr val="66FF33">
                      <a:gamma/>
                      <a:shade val="46275"/>
                      <a:invGamma/>
                    </a:srgbClr>
                  </a:gs>
                  <a:gs pos="50000">
                    <a:srgbClr val="66FF33"/>
                  </a:gs>
                  <a:gs pos="100000">
                    <a:srgbClr val="66FF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801" name="Rectangle 33"/>
              <p:cNvSpPr>
                <a:spLocks noChangeArrowheads="1"/>
              </p:cNvSpPr>
              <p:nvPr/>
            </p:nvSpPr>
            <p:spPr bwMode="auto">
              <a:xfrm>
                <a:off x="3654" y="1821"/>
                <a:ext cx="91" cy="309"/>
              </a:xfrm>
              <a:prstGeom prst="rect">
                <a:avLst/>
              </a:prstGeom>
              <a:gradFill rotWithShape="0">
                <a:gsLst>
                  <a:gs pos="0">
                    <a:srgbClr val="CC00FF">
                      <a:gamma/>
                      <a:shade val="46275"/>
                      <a:invGamma/>
                    </a:srgbClr>
                  </a:gs>
                  <a:gs pos="50000">
                    <a:srgbClr val="CC00FF"/>
                  </a:gs>
                  <a:gs pos="100000">
                    <a:srgbClr val="CC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802" name="Rectangle 34"/>
              <p:cNvSpPr>
                <a:spLocks noChangeArrowheads="1"/>
              </p:cNvSpPr>
              <p:nvPr/>
            </p:nvSpPr>
            <p:spPr bwMode="auto">
              <a:xfrm>
                <a:off x="3771" y="2003"/>
                <a:ext cx="108" cy="127"/>
              </a:xfrm>
              <a:prstGeom prst="rect">
                <a:avLst/>
              </a:prstGeom>
              <a:gradFill rotWithShape="0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8803" name="Rectangle 35"/>
            <p:cNvSpPr>
              <a:spLocks noChangeArrowheads="1"/>
            </p:cNvSpPr>
            <p:nvPr/>
          </p:nvSpPr>
          <p:spPr bwMode="auto">
            <a:xfrm>
              <a:off x="3365" y="2175"/>
              <a:ext cx="61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Patterns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325813" y="2406650"/>
            <a:ext cx="1792287" cy="1196975"/>
            <a:chOff x="2272" y="1602"/>
            <a:chExt cx="1129" cy="754"/>
          </a:xfrm>
        </p:grpSpPr>
        <p:sp>
          <p:nvSpPr>
            <p:cNvPr id="288805" name="Line 37"/>
            <p:cNvSpPr>
              <a:spLocks noChangeShapeType="1"/>
            </p:cNvSpPr>
            <p:nvPr/>
          </p:nvSpPr>
          <p:spPr bwMode="auto">
            <a:xfrm flipV="1">
              <a:off x="3092" y="2165"/>
              <a:ext cx="309" cy="19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06" name="Oval 38"/>
            <p:cNvSpPr>
              <a:spLocks noChangeArrowheads="1"/>
            </p:cNvSpPr>
            <p:nvPr/>
          </p:nvSpPr>
          <p:spPr bwMode="auto">
            <a:xfrm>
              <a:off x="3184" y="2237"/>
              <a:ext cx="76" cy="7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07" name="AutoShape 39"/>
            <p:cNvSpPr>
              <a:spLocks noChangeArrowheads="1"/>
            </p:cNvSpPr>
            <p:nvPr/>
          </p:nvSpPr>
          <p:spPr bwMode="auto">
            <a:xfrm>
              <a:off x="2272" y="1602"/>
              <a:ext cx="1109" cy="28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2000" b="1" i="1">
                  <a:solidFill>
                    <a:schemeClr val="folHlink"/>
                  </a:solidFill>
                </a:rPr>
                <a:t>Data Mining</a:t>
              </a:r>
            </a:p>
          </p:txBody>
        </p:sp>
        <p:sp>
          <p:nvSpPr>
            <p:cNvPr id="288808" name="Line 40"/>
            <p:cNvSpPr>
              <a:spLocks noChangeShapeType="1"/>
            </p:cNvSpPr>
            <p:nvPr/>
          </p:nvSpPr>
          <p:spPr bwMode="auto">
            <a:xfrm>
              <a:off x="3026" y="1889"/>
              <a:ext cx="175" cy="3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230813" y="1828800"/>
            <a:ext cx="1422400" cy="1069975"/>
            <a:chOff x="3472" y="1238"/>
            <a:chExt cx="896" cy="674"/>
          </a:xfrm>
        </p:grpSpPr>
        <p:sp>
          <p:nvSpPr>
            <p:cNvPr id="288810" name="Line 42"/>
            <p:cNvSpPr>
              <a:spLocks noChangeShapeType="1"/>
            </p:cNvSpPr>
            <p:nvPr/>
          </p:nvSpPr>
          <p:spPr bwMode="auto">
            <a:xfrm flipV="1">
              <a:off x="3925" y="1722"/>
              <a:ext cx="308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11" name="Oval 43"/>
            <p:cNvSpPr>
              <a:spLocks noChangeArrowheads="1"/>
            </p:cNvSpPr>
            <p:nvPr/>
          </p:nvSpPr>
          <p:spPr bwMode="auto">
            <a:xfrm>
              <a:off x="4007" y="1802"/>
              <a:ext cx="77" cy="7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12" name="AutoShape 44"/>
            <p:cNvSpPr>
              <a:spLocks noChangeArrowheads="1"/>
            </p:cNvSpPr>
            <p:nvPr/>
          </p:nvSpPr>
          <p:spPr bwMode="auto">
            <a:xfrm>
              <a:off x="3472" y="1238"/>
              <a:ext cx="896" cy="35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Interpretation/</a:t>
              </a:r>
            </a:p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Evaluation</a:t>
              </a:r>
            </a:p>
          </p:txBody>
        </p:sp>
        <p:sp>
          <p:nvSpPr>
            <p:cNvPr id="288813" name="Line 45"/>
            <p:cNvSpPr>
              <a:spLocks noChangeShapeType="1"/>
            </p:cNvSpPr>
            <p:nvPr/>
          </p:nvSpPr>
          <p:spPr bwMode="auto">
            <a:xfrm>
              <a:off x="3950" y="1612"/>
              <a:ext cx="41" cy="11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00313" y="3108325"/>
            <a:ext cx="4402137" cy="2187575"/>
            <a:chOff x="1752" y="2044"/>
            <a:chExt cx="2773" cy="1378"/>
          </a:xfrm>
        </p:grpSpPr>
        <p:sp>
          <p:nvSpPr>
            <p:cNvPr id="288815" name="Freeform 47"/>
            <p:cNvSpPr>
              <a:spLocks/>
            </p:cNvSpPr>
            <p:nvPr/>
          </p:nvSpPr>
          <p:spPr bwMode="auto">
            <a:xfrm>
              <a:off x="1752" y="2044"/>
              <a:ext cx="2773" cy="1378"/>
            </a:xfrm>
            <a:custGeom>
              <a:avLst/>
              <a:gdLst/>
              <a:ahLst/>
              <a:cxnLst>
                <a:cxn ang="0">
                  <a:pos x="2773" y="0"/>
                </a:cxn>
                <a:cxn ang="0">
                  <a:pos x="1897" y="1038"/>
                </a:cxn>
                <a:cxn ang="0">
                  <a:pos x="0" y="1378"/>
                </a:cxn>
              </a:cxnLst>
              <a:rect l="0" t="0" r="r" b="b"/>
              <a:pathLst>
                <a:path w="2773" h="1378">
                  <a:moveTo>
                    <a:pt x="2773" y="0"/>
                  </a:moveTo>
                  <a:cubicBezTo>
                    <a:pt x="2566" y="404"/>
                    <a:pt x="2359" y="808"/>
                    <a:pt x="1897" y="1038"/>
                  </a:cubicBezTo>
                  <a:cubicBezTo>
                    <a:pt x="1435" y="1268"/>
                    <a:pt x="717" y="1323"/>
                    <a:pt x="0" y="137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16" name="Freeform 48"/>
            <p:cNvSpPr>
              <a:spLocks/>
            </p:cNvSpPr>
            <p:nvPr/>
          </p:nvSpPr>
          <p:spPr bwMode="auto">
            <a:xfrm>
              <a:off x="2514" y="2401"/>
              <a:ext cx="1281" cy="730"/>
            </a:xfrm>
            <a:custGeom>
              <a:avLst/>
              <a:gdLst/>
              <a:ahLst/>
              <a:cxnLst>
                <a:cxn ang="0">
                  <a:pos x="1281" y="0"/>
                </a:cxn>
                <a:cxn ang="0">
                  <a:pos x="859" y="502"/>
                </a:cxn>
                <a:cxn ang="0">
                  <a:pos x="0" y="730"/>
                </a:cxn>
              </a:cxnLst>
              <a:rect l="0" t="0" r="r" b="b"/>
              <a:pathLst>
                <a:path w="1281" h="730">
                  <a:moveTo>
                    <a:pt x="1281" y="0"/>
                  </a:moveTo>
                  <a:cubicBezTo>
                    <a:pt x="1176" y="190"/>
                    <a:pt x="1072" y="380"/>
                    <a:pt x="859" y="502"/>
                  </a:cubicBezTo>
                  <a:cubicBezTo>
                    <a:pt x="646" y="624"/>
                    <a:pt x="323" y="677"/>
                    <a:pt x="0" y="73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817" name="Rectangle 4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Knowledge Discovery in Databases:  Process</a:t>
            </a:r>
          </a:p>
        </p:txBody>
      </p: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2516188" y="3121025"/>
            <a:ext cx="1546225" cy="1146175"/>
            <a:chOff x="1585" y="1966"/>
            <a:chExt cx="974" cy="722"/>
          </a:xfrm>
        </p:grpSpPr>
        <p:sp>
          <p:nvSpPr>
            <p:cNvPr id="288819" name="Line 51"/>
            <p:cNvSpPr>
              <a:spLocks noChangeShapeType="1"/>
            </p:cNvSpPr>
            <p:nvPr/>
          </p:nvSpPr>
          <p:spPr bwMode="auto">
            <a:xfrm flipV="1">
              <a:off x="2229" y="2481"/>
              <a:ext cx="330" cy="2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20" name="AutoShape 52"/>
            <p:cNvSpPr>
              <a:spLocks noChangeArrowheads="1"/>
            </p:cNvSpPr>
            <p:nvPr/>
          </p:nvSpPr>
          <p:spPr bwMode="auto">
            <a:xfrm>
              <a:off x="1585" y="1966"/>
              <a:ext cx="912" cy="21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Preprocessing</a:t>
              </a:r>
            </a:p>
          </p:txBody>
        </p:sp>
        <p:sp>
          <p:nvSpPr>
            <p:cNvPr id="288821" name="Line 53"/>
            <p:cNvSpPr>
              <a:spLocks noChangeShapeType="1"/>
            </p:cNvSpPr>
            <p:nvPr/>
          </p:nvSpPr>
          <p:spPr bwMode="auto">
            <a:xfrm>
              <a:off x="2079" y="2200"/>
              <a:ext cx="248" cy="36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22" name="Oval 54"/>
            <p:cNvSpPr>
              <a:spLocks noChangeArrowheads="1"/>
            </p:cNvSpPr>
            <p:nvPr/>
          </p:nvSpPr>
          <p:spPr bwMode="auto">
            <a:xfrm>
              <a:off x="2295" y="2562"/>
              <a:ext cx="82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D401-DCEE-4C4A-BD5E-9D4AA005AB9E}" type="slidenum">
              <a:rPr lang="en-US"/>
              <a:pPr/>
              <a:t>7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6872287" cy="1028700"/>
          </a:xfrm>
          <a:noFill/>
          <a:ln/>
        </p:spPr>
        <p:txBody>
          <a:bodyPr lIns="92075" tIns="46038" rIns="92075" bIns="46038"/>
          <a:lstStyle/>
          <a:p>
            <a:r>
              <a:rPr lang="en-US" sz="4000" dirty="0"/>
              <a:t>Steps of a KDD Process</a:t>
            </a:r>
            <a:r>
              <a:rPr lang="en-US" sz="3600" b="1" dirty="0"/>
              <a:t> 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000"/>
              <a:t>Learning the application domain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relevant prior knowledge and goals of application</a:t>
            </a:r>
          </a:p>
          <a:p>
            <a:pPr>
              <a:lnSpc>
                <a:spcPct val="80000"/>
              </a:lnSpc>
            </a:pPr>
            <a:r>
              <a:rPr lang="en-US" sz="2000"/>
              <a:t>Creating a target data set: data selection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99"/>
                </a:solidFill>
              </a:rPr>
              <a:t>Data cleaning</a:t>
            </a:r>
            <a:r>
              <a:rPr lang="en-US" sz="2000"/>
              <a:t> and preprocessing: (may take 60% of effort!)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99"/>
                </a:solidFill>
              </a:rPr>
              <a:t>Data reduction and transformation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Find useful features, dimensionality/variable reduction, invariant representation.</a:t>
            </a:r>
          </a:p>
          <a:p>
            <a:pPr>
              <a:lnSpc>
                <a:spcPct val="80000"/>
              </a:lnSpc>
            </a:pPr>
            <a:r>
              <a:rPr lang="en-US" sz="2000"/>
              <a:t>Choosing functions of data mining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 summarization, classification, regression, association, clustering.</a:t>
            </a:r>
          </a:p>
          <a:p>
            <a:pPr>
              <a:lnSpc>
                <a:spcPct val="80000"/>
              </a:lnSpc>
            </a:pPr>
            <a:r>
              <a:rPr lang="en-US" sz="2000"/>
              <a:t>Choosing the mining algorithm(s)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99"/>
                </a:solidFill>
              </a:rPr>
              <a:t>Data mining</a:t>
            </a:r>
            <a:r>
              <a:rPr lang="en-US" sz="2000"/>
              <a:t>: search for patterns of interest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99"/>
                </a:solidFill>
              </a:rPr>
              <a:t>Pattern evaluation and knowledge presentation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visualization, transformation, removing redundant patterns, etc.</a:t>
            </a:r>
          </a:p>
          <a:p>
            <a:pPr>
              <a:lnSpc>
                <a:spcPct val="80000"/>
              </a:lnSpc>
            </a:pPr>
            <a:r>
              <a:rPr lang="en-US" sz="2000"/>
              <a:t>Use of discovered knowledge</a:t>
            </a:r>
            <a:endParaRPr lang="en-US" sz="28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5334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4000" dirty="0"/>
              <a:t>Data Mining and Business Intelligence</a:t>
            </a:r>
            <a:r>
              <a:rPr lang="en-US" sz="3600" b="1" dirty="0"/>
              <a:t> </a:t>
            </a:r>
          </a:p>
        </p:txBody>
      </p:sp>
      <p:sp>
        <p:nvSpPr>
          <p:cNvPr id="291843" name="AutoShape 3"/>
          <p:cNvSpPr>
            <a:spLocks noChangeArrowheads="1"/>
          </p:cNvSpPr>
          <p:nvPr/>
        </p:nvSpPr>
        <p:spPr bwMode="auto">
          <a:xfrm>
            <a:off x="762000" y="16002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91844" name="Line 4"/>
          <p:cNvSpPr>
            <a:spLocks noChangeShapeType="1"/>
          </p:cNvSpPr>
          <p:nvPr/>
        </p:nvSpPr>
        <p:spPr bwMode="auto">
          <a:xfrm>
            <a:off x="1219200" y="60198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5" name="Line 5"/>
          <p:cNvSpPr>
            <a:spLocks noChangeShapeType="1"/>
          </p:cNvSpPr>
          <p:nvPr/>
        </p:nvSpPr>
        <p:spPr bwMode="auto">
          <a:xfrm>
            <a:off x="1676400" y="541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6" name="Line 6"/>
          <p:cNvSpPr>
            <a:spLocks noChangeShapeType="1"/>
          </p:cNvSpPr>
          <p:nvPr/>
        </p:nvSpPr>
        <p:spPr bwMode="auto">
          <a:xfrm>
            <a:off x="2209800" y="4648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2819400" y="3886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>
            <a:off x="3429000" y="3048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 flipV="1">
            <a:off x="533400" y="16002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 flipV="1">
            <a:off x="8839200" y="16002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593725" y="1662113"/>
            <a:ext cx="1920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Increasing potential</a:t>
            </a:r>
          </a:p>
          <a:p>
            <a:pPr eaLnBrk="0" hangingPunct="0"/>
            <a:r>
              <a:rPr lang="en-US" sz="1600" b="1">
                <a:latin typeface="Times New Roman" pitchFamily="18" charset="0"/>
              </a:rPr>
              <a:t>to support</a:t>
            </a:r>
          </a:p>
          <a:p>
            <a:pPr eaLnBrk="0" hangingPunct="0"/>
            <a:r>
              <a:rPr lang="en-US" sz="1600" b="1">
                <a:latin typeface="Times New Roman" pitchFamily="18" charset="0"/>
              </a:rPr>
              <a:t>business decisions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7748588" y="2108200"/>
            <a:ext cx="1001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End User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7751763" y="3098800"/>
            <a:ext cx="952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r" eaLnBrk="0" hangingPunct="0"/>
            <a:r>
              <a:rPr lang="en-US" sz="1600" b="1">
                <a:latin typeface="Times New Roman" pitchFamily="18" charset="0"/>
              </a:rPr>
              <a:t>  Analyst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7840663" y="3937000"/>
            <a:ext cx="855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     Data</a:t>
            </a:r>
          </a:p>
          <a:p>
            <a:pPr algn="r" eaLnBrk="0" hangingPunct="0"/>
            <a:r>
              <a:rPr lang="en-US" sz="1600" b="1">
                <a:latin typeface="Times New Roman" pitchFamily="18" charset="0"/>
              </a:rPr>
              <a:t>Analyst</a:t>
            </a:r>
          </a:p>
        </p:txBody>
      </p:sp>
      <p:sp>
        <p:nvSpPr>
          <p:cNvPr id="291855" name="Text Box 15"/>
          <p:cNvSpPr txBox="1">
            <a:spLocks noChangeArrowheads="1"/>
          </p:cNvSpPr>
          <p:nvPr/>
        </p:nvSpPr>
        <p:spPr bwMode="auto">
          <a:xfrm>
            <a:off x="8102600" y="5842000"/>
            <a:ext cx="61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DBA</a:t>
            </a:r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3962400" y="220980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</a:rPr>
              <a:t>Making</a:t>
            </a:r>
          </a:p>
          <a:p>
            <a:pPr eaLnBrk="0" hangingPunct="0"/>
            <a:r>
              <a:rPr lang="en-US" b="1">
                <a:latin typeface="Times New Roman" pitchFamily="18" charset="0"/>
              </a:rPr>
              <a:t>Decisions</a:t>
            </a:r>
          </a:p>
        </p:txBody>
      </p:sp>
      <p:sp>
        <p:nvSpPr>
          <p:cNvPr id="291857" name="Text Box 17"/>
          <p:cNvSpPr txBox="1">
            <a:spLocks noChangeArrowheads="1"/>
          </p:cNvSpPr>
          <p:nvPr/>
        </p:nvSpPr>
        <p:spPr bwMode="auto">
          <a:xfrm>
            <a:off x="3657600" y="315118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Data Presentation</a:t>
            </a:r>
          </a:p>
        </p:txBody>
      </p:sp>
      <p:sp>
        <p:nvSpPr>
          <p:cNvPr id="291858" name="Text Box 18"/>
          <p:cNvSpPr txBox="1">
            <a:spLocks noChangeArrowheads="1"/>
          </p:cNvSpPr>
          <p:nvPr/>
        </p:nvSpPr>
        <p:spPr bwMode="auto">
          <a:xfrm>
            <a:off x="3276600" y="3505200"/>
            <a:ext cx="257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291859" name="Text Box 19"/>
          <p:cNvSpPr txBox="1">
            <a:spLocks noChangeArrowheads="1"/>
          </p:cNvSpPr>
          <p:nvPr/>
        </p:nvSpPr>
        <p:spPr bwMode="auto">
          <a:xfrm>
            <a:off x="3870325" y="3924300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Data Mining</a:t>
            </a:r>
            <a:endParaRPr lang="en-US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3581400" y="4191000"/>
            <a:ext cx="232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291861" name="Text Box 21"/>
          <p:cNvSpPr txBox="1">
            <a:spLocks noChangeArrowheads="1"/>
          </p:cNvSpPr>
          <p:nvPr/>
        </p:nvSpPr>
        <p:spPr bwMode="auto">
          <a:xfrm>
            <a:off x="3657600" y="4724400"/>
            <a:ext cx="1889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latin typeface="Times New Roman" pitchFamily="18" charset="0"/>
              </a:rPr>
              <a:t>Data Exploration</a:t>
            </a:r>
          </a:p>
        </p:txBody>
      </p: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3886200" y="57150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>
                <a:latin typeface="Times New Roman" pitchFamily="18" charset="0"/>
              </a:rPr>
              <a:t>OLAP, MDA</a:t>
            </a:r>
          </a:p>
        </p:txBody>
      </p:sp>
      <p:sp>
        <p:nvSpPr>
          <p:cNvPr id="291863" name="Text Box 23"/>
          <p:cNvSpPr txBox="1">
            <a:spLocks noChangeArrowheads="1"/>
          </p:cNvSpPr>
          <p:nvPr/>
        </p:nvSpPr>
        <p:spPr bwMode="auto">
          <a:xfrm>
            <a:off x="2362200" y="4953000"/>
            <a:ext cx="438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Statistical Analysis, Querying and Reporting</a:t>
            </a:r>
            <a:endParaRPr lang="en-US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91864" name="Text Box 24"/>
          <p:cNvSpPr txBox="1">
            <a:spLocks noChangeArrowheads="1"/>
          </p:cNvSpPr>
          <p:nvPr/>
        </p:nvSpPr>
        <p:spPr bwMode="auto">
          <a:xfrm>
            <a:off x="3048000" y="5410200"/>
            <a:ext cx="320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Data Warehouses / Data Marts</a:t>
            </a:r>
          </a:p>
        </p:txBody>
      </p:sp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3810000" y="6019800"/>
            <a:ext cx="147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Data Sources</a:t>
            </a:r>
            <a:endParaRPr lang="en-US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1600200" y="6248400"/>
            <a:ext cx="605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latin typeface="Times New Roman" pitchFamily="18" charset="0"/>
              </a:rPr>
              <a:t>Paper, Files, Information Providers, Database Systems, OLTP</a:t>
            </a:r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>
            <a:off x="457200" y="66294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8579-8CC2-4603-811C-883A87555F4E}" type="slidenum">
              <a:rPr lang="en-US"/>
              <a:pPr/>
              <a:t>9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106984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/>
              <a:t>Architecture: Typical Data Mining System</a:t>
            </a:r>
            <a:endParaRPr lang="en-US" sz="2800" b="1" dirty="0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200400" y="56388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Oval 4"/>
          <p:cNvSpPr>
            <a:spLocks noChangeArrowheads="1"/>
          </p:cNvSpPr>
          <p:nvPr/>
        </p:nvSpPr>
        <p:spPr bwMode="auto">
          <a:xfrm>
            <a:off x="3200400" y="54864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>
            <a:off x="4953000" y="6324600"/>
            <a:ext cx="1295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953000" y="5638800"/>
            <a:ext cx="1295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>
            <a:off x="4953000" y="5486400"/>
            <a:ext cx="1295400" cy="3048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4876800" y="5715000"/>
            <a:ext cx="1447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 </a:t>
            </a:r>
          </a:p>
          <a:p>
            <a:pPr algn="ctr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Warehouse</a:t>
            </a:r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>
            <a:off x="5257800" y="4191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>
            <a:off x="6019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32766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8" name="Line 14"/>
          <p:cNvSpPr>
            <a:spLocks noChangeShapeType="1"/>
          </p:cNvSpPr>
          <p:nvPr/>
        </p:nvSpPr>
        <p:spPr bwMode="auto">
          <a:xfrm>
            <a:off x="3657600" y="5105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>
            <a:off x="5562600" y="5105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1371600" y="5195888"/>
            <a:ext cx="358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Data cleaning &amp; data integration</a:t>
            </a:r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5562600" y="5181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Filtering</a:t>
            </a:r>
          </a:p>
        </p:txBody>
      </p:sp>
      <p:sp>
        <p:nvSpPr>
          <p:cNvPr id="292882" name="Oval 18"/>
          <p:cNvSpPr>
            <a:spLocks noChangeArrowheads="1"/>
          </p:cNvSpPr>
          <p:nvPr/>
        </p:nvSpPr>
        <p:spPr bwMode="auto">
          <a:xfrm>
            <a:off x="3200400" y="63246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2286000" y="56388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4" name="Oval 20"/>
          <p:cNvSpPr>
            <a:spLocks noChangeArrowheads="1"/>
          </p:cNvSpPr>
          <p:nvPr/>
        </p:nvSpPr>
        <p:spPr bwMode="auto">
          <a:xfrm>
            <a:off x="2286000" y="54864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Oval 21"/>
          <p:cNvSpPr>
            <a:spLocks noChangeArrowheads="1"/>
          </p:cNvSpPr>
          <p:nvPr/>
        </p:nvSpPr>
        <p:spPr bwMode="auto">
          <a:xfrm>
            <a:off x="2286000" y="63246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2590800" y="5943600"/>
            <a:ext cx="13382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>
            <a:off x="2743200" y="5105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2590800" y="4495800"/>
            <a:ext cx="3505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3124200" y="4495800"/>
            <a:ext cx="26670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Database or data warehouse server</a:t>
            </a:r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2514600" y="3657600"/>
            <a:ext cx="3505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Tahoma" pitchFamily="34" charset="0"/>
              </a:rPr>
              <a:t>Data mining engine</a:t>
            </a:r>
          </a:p>
        </p:txBody>
      </p:sp>
      <p:sp>
        <p:nvSpPr>
          <p:cNvPr id="292891" name="Rectangle 27"/>
          <p:cNvSpPr>
            <a:spLocks noChangeArrowheads="1"/>
          </p:cNvSpPr>
          <p:nvPr/>
        </p:nvSpPr>
        <p:spPr bwMode="auto">
          <a:xfrm>
            <a:off x="2590800" y="2819400"/>
            <a:ext cx="3505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Tahoma" pitchFamily="34" charset="0"/>
              </a:rPr>
              <a:t>Pattern evaluation</a:t>
            </a:r>
          </a:p>
        </p:txBody>
      </p:sp>
      <p:sp>
        <p:nvSpPr>
          <p:cNvPr id="292892" name="Rectangle 28"/>
          <p:cNvSpPr>
            <a:spLocks noChangeArrowheads="1"/>
          </p:cNvSpPr>
          <p:nvPr/>
        </p:nvSpPr>
        <p:spPr bwMode="auto">
          <a:xfrm>
            <a:off x="2514600" y="1905000"/>
            <a:ext cx="3657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Graphical user interface</a:t>
            </a:r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>
            <a:off x="3352800" y="2514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94" name="Line 30"/>
          <p:cNvSpPr>
            <a:spLocks noChangeShapeType="1"/>
          </p:cNvSpPr>
          <p:nvPr/>
        </p:nvSpPr>
        <p:spPr bwMode="auto">
          <a:xfrm>
            <a:off x="32766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>
            <a:off x="5334000" y="2514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52578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6096000" y="3124200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>
            <a:off x="6172200" y="3352800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2899" name="Rectangle 35"/>
          <p:cNvSpPr>
            <a:spLocks noChangeArrowheads="1"/>
          </p:cNvSpPr>
          <p:nvPr/>
        </p:nvSpPr>
        <p:spPr bwMode="auto">
          <a:xfrm>
            <a:off x="7162800" y="32766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Tahoma" pitchFamily="34" charset="0"/>
            </a:endParaRPr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>
            <a:off x="7162800" y="31242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901" name="Oval 37"/>
          <p:cNvSpPr>
            <a:spLocks noChangeArrowheads="1"/>
          </p:cNvSpPr>
          <p:nvPr/>
        </p:nvSpPr>
        <p:spPr bwMode="auto">
          <a:xfrm>
            <a:off x="7162800" y="39624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902" name="Text Box 38"/>
          <p:cNvSpPr txBox="1">
            <a:spLocks noChangeArrowheads="1"/>
          </p:cNvSpPr>
          <p:nvPr/>
        </p:nvSpPr>
        <p:spPr bwMode="auto">
          <a:xfrm>
            <a:off x="6553200" y="42672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latin typeface="Tahoma" pitchFamily="34" charset="0"/>
              </a:rPr>
              <a:t>Knowledge-base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</TotalTime>
  <Words>1646</Words>
  <Application>Microsoft Office PowerPoint</Application>
  <PresentationFormat>On-screen Show (4:3)</PresentationFormat>
  <Paragraphs>295</Paragraphs>
  <Slides>20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Data Mining</vt:lpstr>
      <vt:lpstr>The Data Mining Process</vt:lpstr>
      <vt:lpstr>CRISP data mining process</vt:lpstr>
      <vt:lpstr>Are All the “Discovered” Patterns Interesting?</vt:lpstr>
      <vt:lpstr>Can We Find All and Only Interesting Patterns?</vt:lpstr>
      <vt:lpstr>Knowledge Discovery in Databases:  Process</vt:lpstr>
      <vt:lpstr>Steps of a KDD Process </vt:lpstr>
      <vt:lpstr>Data Mining and Business Intelligence </vt:lpstr>
      <vt:lpstr>Architecture: Typical Data Mining System</vt:lpstr>
      <vt:lpstr>State of Commercial/Research Practice</vt:lpstr>
      <vt:lpstr>Data Mining Applications</vt:lpstr>
      <vt:lpstr>Why Data Mining?  Potential Applications</vt:lpstr>
      <vt:lpstr>Market Analysis and Management</vt:lpstr>
      <vt:lpstr>Corporate Analysis &amp; Risk Management</vt:lpstr>
      <vt:lpstr>Fraud Detection &amp; Mining Unusual Patterns</vt:lpstr>
      <vt:lpstr>Other Applications</vt:lpstr>
      <vt:lpstr>Necessity for Data Mining</vt:lpstr>
      <vt:lpstr>Necessity Is the Mother of Invention</vt:lpstr>
      <vt:lpstr>Data Mining Complications</vt:lpstr>
      <vt:lpstr>Major Issues in Data Mining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RANA</dc:creator>
  <cp:lastModifiedBy>RANA</cp:lastModifiedBy>
  <cp:revision>7</cp:revision>
  <dcterms:created xsi:type="dcterms:W3CDTF">2006-08-16T00:00:00Z</dcterms:created>
  <dcterms:modified xsi:type="dcterms:W3CDTF">2019-02-14T09:25:55Z</dcterms:modified>
</cp:coreProperties>
</file>