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81" r:id="rId5"/>
    <p:sldId id="282" r:id="rId6"/>
    <p:sldId id="283" r:id="rId7"/>
    <p:sldId id="284" r:id="rId8"/>
    <p:sldId id="285" r:id="rId9"/>
    <p:sldId id="286"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5D662-92B2-4609-B53C-AA5971865A7B}" type="datetimeFigureOut">
              <a:rPr lang="en-US" smtClean="0"/>
              <a:pPr/>
              <a:t>2/14/2019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691A0C-9A8F-4E35-BB8F-92E1DBFF210C}" type="slidenum">
              <a:rPr lang="en-US" smtClean="0"/>
              <a:pPr/>
              <a:t>‹#›</a:t>
            </a:fld>
            <a:endParaRPr lang="en-US"/>
          </a:p>
        </p:txBody>
      </p:sp>
    </p:spTree>
    <p:extLst>
      <p:ext uri="{BB962C8B-B14F-4D97-AF65-F5344CB8AC3E}">
        <p14:creationId xmlns:p14="http://schemas.microsoft.com/office/powerpoint/2010/main" val="187128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147763" y="687388"/>
            <a:ext cx="4568825" cy="3427412"/>
          </a:xfrm>
          <a:ln/>
        </p:spPr>
      </p:sp>
      <p:sp>
        <p:nvSpPr>
          <p:cNvPr id="749571"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147763" y="687388"/>
            <a:ext cx="4568825" cy="3427412"/>
          </a:xfrm>
          <a:ln/>
        </p:spPr>
      </p:sp>
      <p:sp>
        <p:nvSpPr>
          <p:cNvPr id="75161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1146175" y="687388"/>
            <a:ext cx="4568825" cy="3427412"/>
          </a:xfrm>
          <a:ln/>
        </p:spPr>
      </p:sp>
      <p:sp>
        <p:nvSpPr>
          <p:cNvPr id="735235" name="Rectangle 3"/>
          <p:cNvSpPr>
            <a:spLocks noGrp="1" noChangeArrowheads="1"/>
          </p:cNvSpPr>
          <p:nvPr>
            <p:ph type="body" idx="1"/>
          </p:nvPr>
        </p:nvSpPr>
        <p:spPr>
          <a:xfrm>
            <a:off x="913805" y="4342191"/>
            <a:ext cx="5030391" cy="4113893"/>
          </a:xfrm>
        </p:spPr>
        <p:txBody>
          <a:bodyPr lIns="89894" tIns="44946" rIns="89894" bIns="4494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147763" y="687388"/>
            <a:ext cx="4568825" cy="3427412"/>
          </a:xfrm>
          <a:ln/>
        </p:spPr>
      </p:sp>
      <p:sp>
        <p:nvSpPr>
          <p:cNvPr id="75673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147763" y="687388"/>
            <a:ext cx="4568825" cy="3427412"/>
          </a:xfrm>
          <a:ln/>
        </p:spPr>
      </p:sp>
      <p:sp>
        <p:nvSpPr>
          <p:cNvPr id="758787"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147763" y="687388"/>
            <a:ext cx="4568825" cy="3427412"/>
          </a:xfrm>
          <a:ln/>
        </p:spPr>
      </p:sp>
      <p:sp>
        <p:nvSpPr>
          <p:cNvPr id="760835"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spect="1" noChangeArrowheads="1" noTextEdit="1"/>
          </p:cNvSpPr>
          <p:nvPr>
            <p:ph type="sldImg"/>
          </p:nvPr>
        </p:nvSpPr>
        <p:spPr>
          <a:xfrm>
            <a:off x="1147763" y="687388"/>
            <a:ext cx="4568825" cy="3427412"/>
          </a:xfrm>
          <a:ln/>
        </p:spPr>
      </p:sp>
      <p:sp>
        <p:nvSpPr>
          <p:cNvPr id="763907"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147763" y="687388"/>
            <a:ext cx="4568825" cy="3427412"/>
          </a:xfrm>
          <a:ln/>
        </p:spPr>
      </p:sp>
      <p:sp>
        <p:nvSpPr>
          <p:cNvPr id="737283"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147763" y="687388"/>
            <a:ext cx="4568825" cy="3427412"/>
          </a:xfrm>
          <a:ln/>
        </p:spPr>
      </p:sp>
      <p:sp>
        <p:nvSpPr>
          <p:cNvPr id="74137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147763" y="687388"/>
            <a:ext cx="4568825" cy="3427412"/>
          </a:xfrm>
          <a:ln/>
        </p:spPr>
      </p:sp>
      <p:sp>
        <p:nvSpPr>
          <p:cNvPr id="746499" name="Rectangle 3"/>
          <p:cNvSpPr>
            <a:spLocks noGrp="1" noChangeArrowheads="1"/>
          </p:cNvSpPr>
          <p:nvPr>
            <p:ph type="body" idx="1"/>
          </p:nvPr>
        </p:nvSpPr>
        <p:spPr>
          <a:xfrm>
            <a:off x="913805" y="4342191"/>
            <a:ext cx="5030391" cy="4113893"/>
          </a:xfrm>
        </p:spPr>
        <p:txBody>
          <a:bodyPr lIns="89886" tIns="44943" rIns="89886" bIns="44943"/>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r>
              <a:rPr lang="en-US" smtClean="0"/>
              <a:t>Toqir Ahmad Rana</a:t>
            </a:r>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Data Mining</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Footer Placeholder 4"/>
          <p:cNvSpPr>
            <a:spLocks noGrp="1"/>
          </p:cNvSpPr>
          <p:nvPr>
            <p:ph type="ftr" sz="quarter" idx="11"/>
          </p:nvPr>
        </p:nvSpPr>
        <p:spPr/>
        <p:txBody>
          <a:bodyPr/>
          <a:lstStyle/>
          <a:p>
            <a:r>
              <a:rPr lang="en-US" smtClean="0"/>
              <a:t>Data Mining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Footer Placeholder 4"/>
          <p:cNvSpPr>
            <a:spLocks noGrp="1"/>
          </p:cNvSpPr>
          <p:nvPr>
            <p:ph type="ftr" sz="quarter" idx="11"/>
          </p:nvPr>
        </p:nvSpPr>
        <p:spPr/>
        <p:txBody>
          <a:bodyPr/>
          <a:lstStyle/>
          <a:p>
            <a:r>
              <a:rPr lang="en-US" smtClean="0"/>
              <a:t>Data Mining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Footer Placeholder 4"/>
          <p:cNvSpPr>
            <a:spLocks noGrp="1"/>
          </p:cNvSpPr>
          <p:nvPr>
            <p:ph type="ftr" sz="quarter" idx="11"/>
          </p:nvPr>
        </p:nvSpPr>
        <p:spPr/>
        <p:txBody>
          <a:bodyPr/>
          <a:lstStyle/>
          <a:p>
            <a:r>
              <a:rPr lang="en-US" smtClean="0"/>
              <a:t>Data Mining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Footer Placeholder 4"/>
          <p:cNvSpPr>
            <a:spLocks noGrp="1"/>
          </p:cNvSpPr>
          <p:nvPr>
            <p:ph type="ftr" sz="quarter" idx="11"/>
          </p:nvPr>
        </p:nvSpPr>
        <p:spPr/>
        <p:txBody>
          <a:bodyPr/>
          <a:lstStyle/>
          <a:p>
            <a:r>
              <a:rPr lang="en-US" smtClean="0"/>
              <a:t>Data Mining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Toqir Ahmad Rana</a:t>
            </a:r>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r>
              <a:rPr lang="en-US" smtClean="0"/>
              <a:t>Toqir Ahmad Rana</a:t>
            </a:r>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Data Mining</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r>
              <a:rPr lang="en-US" smtClean="0"/>
              <a:t>Toqir Ahmad Rana</a:t>
            </a:r>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Data Mining</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Toqir Ahmad Rana</a:t>
            </a:r>
            <a:endParaRPr lang="en-US"/>
          </a:p>
        </p:txBody>
      </p:sp>
      <p:sp>
        <p:nvSpPr>
          <p:cNvPr id="3" name="Footer Placeholder 2"/>
          <p:cNvSpPr>
            <a:spLocks noGrp="1"/>
          </p:cNvSpPr>
          <p:nvPr>
            <p:ph type="ftr" sz="quarter" idx="11"/>
          </p:nvPr>
        </p:nvSpPr>
        <p:spPr/>
        <p:txBody>
          <a:bodyPr/>
          <a:lstStyle/>
          <a:p>
            <a:r>
              <a:rPr lang="en-US" smtClean="0"/>
              <a:t>Data Mining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Toqir Ahmad Rana</a:t>
            </a:r>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Toqir Ahmad Rana</a:t>
            </a:r>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en-US" smtClean="0"/>
              <a:t>Toqir Ahmad Rana</a:t>
            </a: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Data Mining</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Microsoft_Word_97_-_2003_Document3.doc"/><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Microsoft_Word_97_-_2003_Document2.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Microsoft_Word_97_-_2003_Document4.doc"/></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Microsoft_Word_97_-_2003_Document5.doc"/></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Microsoft_Word_97_-_2003_Document1.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smtClean="0"/>
              <a:t>Data Mining</a:t>
            </a:r>
            <a:endParaRPr lang="en-US" dirty="0"/>
          </a:p>
        </p:txBody>
      </p:sp>
      <p:sp>
        <p:nvSpPr>
          <p:cNvPr id="3" name="Subtitle 2"/>
          <p:cNvSpPr>
            <a:spLocks noGrp="1"/>
          </p:cNvSpPr>
          <p:nvPr>
            <p:ph type="subTitle" idx="1"/>
          </p:nvPr>
        </p:nvSpPr>
        <p:spPr/>
        <p:txBody>
          <a:bodyPr/>
          <a:lstStyle/>
          <a:p>
            <a:r>
              <a:rPr lang="en-US" dirty="0" smtClean="0"/>
              <a:t>Data Mining Techniques</a:t>
            </a:r>
            <a:endParaRPr lang="en-US" dirty="0"/>
          </a:p>
        </p:txBody>
      </p:sp>
      <p:sp>
        <p:nvSpPr>
          <p:cNvPr id="11" name="Date Placeholder 10"/>
          <p:cNvSpPr>
            <a:spLocks noGrp="1"/>
          </p:cNvSpPr>
          <p:nvPr>
            <p:ph type="dt" sz="half" idx="10"/>
          </p:nvPr>
        </p:nvSpPr>
        <p:spPr>
          <a:xfrm>
            <a:off x="7696200" y="4191000"/>
            <a:ext cx="1447800" cy="457200"/>
          </a:xfrm>
        </p:spPr>
        <p:txBody>
          <a:bodyPr/>
          <a:lstStyle/>
          <a:p>
            <a:r>
              <a:rPr lang="en-US" sz="1050" smtClean="0"/>
              <a:t>Toqir Ahmad Rana</a:t>
            </a:r>
            <a:endParaRPr lang="en-US" sz="1050" dirty="0"/>
          </a:p>
        </p:txBody>
      </p:sp>
      <p:sp>
        <p:nvSpPr>
          <p:cNvPr id="13" name="Footer Placeholder 12"/>
          <p:cNvSpPr>
            <a:spLocks noGrp="1"/>
          </p:cNvSpPr>
          <p:nvPr>
            <p:ph type="ftr" sz="quarter" idx="11"/>
          </p:nvPr>
        </p:nvSpPr>
        <p:spPr>
          <a:xfrm>
            <a:off x="5181600" y="4191000"/>
            <a:ext cx="2209800" cy="457200"/>
          </a:xfrm>
        </p:spPr>
        <p:txBody>
          <a:bodyPr/>
          <a:lstStyle/>
          <a:p>
            <a:r>
              <a:rPr lang="en-US" sz="1050" dirty="0" smtClean="0"/>
              <a:t>Data Mining</a:t>
            </a:r>
            <a:endParaRPr lang="en-US" sz="1050"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a:t>
            </a:fld>
            <a:endParaRPr lang="en-US"/>
          </a:p>
        </p:txBody>
      </p:sp>
      <p:sp>
        <p:nvSpPr>
          <p:cNvPr id="10" name="TextBox 9"/>
          <p:cNvSpPr txBox="1"/>
          <p:nvPr/>
        </p:nvSpPr>
        <p:spPr>
          <a:xfrm>
            <a:off x="2286000" y="3048000"/>
            <a:ext cx="4267200" cy="523220"/>
          </a:xfrm>
          <a:prstGeom prst="rect">
            <a:avLst/>
          </a:prstGeom>
          <a:noFill/>
        </p:spPr>
        <p:txBody>
          <a:bodyPr wrap="square" rtlCol="0">
            <a:spAutoFit/>
          </a:bodyPr>
          <a:lstStyle/>
          <a:p>
            <a:pPr algn="ctr"/>
            <a:r>
              <a:rPr lang="en-US" sz="2800" u="sng" dirty="0" smtClean="0"/>
              <a:t>Lecture 3</a:t>
            </a:r>
            <a:endParaRPr lang="en-US" sz="2800" u="sng"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838200"/>
            <a:ext cx="8229600" cy="1066800"/>
          </a:xfrm>
        </p:spPr>
        <p:txBody>
          <a:bodyPr/>
          <a:lstStyle/>
          <a:p>
            <a:r>
              <a:rPr lang="en-US" dirty="0"/>
              <a:t>Classification: Definition</a:t>
            </a:r>
          </a:p>
        </p:txBody>
      </p:sp>
      <p:sp>
        <p:nvSpPr>
          <p:cNvPr id="736259" name="Rectangle 3"/>
          <p:cNvSpPr>
            <a:spLocks noGrp="1" noChangeArrowheads="1"/>
          </p:cNvSpPr>
          <p:nvPr>
            <p:ph type="body" idx="1"/>
          </p:nvPr>
        </p:nvSpPr>
        <p:spPr>
          <a:xfrm>
            <a:off x="685800" y="1905000"/>
            <a:ext cx="7924800" cy="4419600"/>
          </a:xfrm>
        </p:spPr>
        <p:txBody>
          <a:bodyPr/>
          <a:lstStyle/>
          <a:p>
            <a:pPr marL="342900" indent="-342900">
              <a:lnSpc>
                <a:spcPct val="90000"/>
              </a:lnSpc>
            </a:pPr>
            <a:r>
              <a:rPr lang="en-US" dirty="0"/>
              <a:t>Given a collection of records (</a:t>
            </a:r>
            <a:r>
              <a:rPr lang="en-US" i="1" dirty="0">
                <a:solidFill>
                  <a:srgbClr val="CC0000"/>
                </a:solidFill>
              </a:rPr>
              <a:t>training set </a:t>
            </a:r>
            <a:r>
              <a:rPr lang="en-US" dirty="0"/>
              <a:t>)</a:t>
            </a:r>
          </a:p>
          <a:p>
            <a:pPr marL="742950" lvl="1" indent="-285750">
              <a:lnSpc>
                <a:spcPct val="90000"/>
              </a:lnSpc>
            </a:pPr>
            <a:r>
              <a:rPr lang="en-US" sz="2400" dirty="0"/>
              <a:t>Each record contains a set of </a:t>
            </a:r>
            <a:r>
              <a:rPr lang="en-US" sz="2400" i="1" dirty="0">
                <a:solidFill>
                  <a:srgbClr val="CC0000"/>
                </a:solidFill>
              </a:rPr>
              <a:t>attributes</a:t>
            </a:r>
            <a:r>
              <a:rPr lang="en-US" sz="2400" dirty="0"/>
              <a:t>, one of the attributes is the </a:t>
            </a:r>
            <a:r>
              <a:rPr lang="en-US" sz="2400" i="1" dirty="0">
                <a:solidFill>
                  <a:srgbClr val="CC0000"/>
                </a:solidFill>
              </a:rPr>
              <a:t>class</a:t>
            </a:r>
            <a:r>
              <a:rPr lang="en-US" sz="2400" dirty="0"/>
              <a:t>.</a:t>
            </a:r>
            <a:endParaRPr lang="en-US" dirty="0"/>
          </a:p>
          <a:p>
            <a:pPr marL="342900" indent="-342900">
              <a:lnSpc>
                <a:spcPct val="90000"/>
              </a:lnSpc>
            </a:pPr>
            <a:r>
              <a:rPr lang="en-US" dirty="0"/>
              <a:t>Find a </a:t>
            </a:r>
            <a:r>
              <a:rPr lang="en-US" i="1" dirty="0">
                <a:solidFill>
                  <a:srgbClr val="CC0000"/>
                </a:solidFill>
              </a:rPr>
              <a:t>model</a:t>
            </a:r>
            <a:r>
              <a:rPr lang="en-US" dirty="0"/>
              <a:t>  for class attribute as a function of the values of other attributes.</a:t>
            </a:r>
          </a:p>
          <a:p>
            <a:pPr marL="342900" indent="-342900">
              <a:lnSpc>
                <a:spcPct val="90000"/>
              </a:lnSpc>
            </a:pPr>
            <a:r>
              <a:rPr lang="en-US" dirty="0"/>
              <a:t>Goal: </a:t>
            </a:r>
            <a:r>
              <a:rPr lang="en-US" u="sng" dirty="0"/>
              <a:t>previously unseen</a:t>
            </a:r>
            <a:r>
              <a:rPr lang="en-US" dirty="0"/>
              <a:t> records should be assigned a class as accurately as possible.</a:t>
            </a:r>
          </a:p>
          <a:p>
            <a:pPr marL="742950" lvl="1" indent="-285750">
              <a:lnSpc>
                <a:spcPct val="90000"/>
              </a:lnSpc>
            </a:pPr>
            <a:r>
              <a:rPr lang="en-US" sz="2400" dirty="0"/>
              <a:t>A </a:t>
            </a:r>
            <a:r>
              <a:rPr lang="en-US" sz="2400" i="1" dirty="0">
                <a:solidFill>
                  <a:srgbClr val="CC0000"/>
                </a:solidFill>
              </a:rPr>
              <a:t>test set</a:t>
            </a:r>
            <a:r>
              <a:rPr lang="en-US" sz="2400" dirty="0"/>
              <a:t> is used to determine the accuracy of the model. Usually, the given data set is divided into training and test sets, with training set used to build the model and test set used to validate it.</a:t>
            </a:r>
            <a:endParaRPr lang="en-US" dirty="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685800"/>
            <a:ext cx="8229600" cy="1069848"/>
          </a:xfrm>
        </p:spPr>
        <p:txBody>
          <a:bodyPr/>
          <a:lstStyle/>
          <a:p>
            <a:r>
              <a:rPr lang="en-US" dirty="0"/>
              <a:t>Classification Example</a:t>
            </a:r>
          </a:p>
        </p:txBody>
      </p:sp>
      <p:graphicFrame>
        <p:nvGraphicFramePr>
          <p:cNvPr id="738307" name="Object 3"/>
          <p:cNvGraphicFramePr>
            <a:graphicFrameLocks noChangeAspect="1"/>
          </p:cNvGraphicFramePr>
          <p:nvPr/>
        </p:nvGraphicFramePr>
        <p:xfrm>
          <a:off x="228600" y="2752725"/>
          <a:ext cx="3565525" cy="3687763"/>
        </p:xfrm>
        <a:graphic>
          <a:graphicData uri="http://schemas.openxmlformats.org/presentationml/2006/ole">
            <mc:AlternateContent xmlns:mc="http://schemas.openxmlformats.org/markup-compatibility/2006">
              <mc:Choice xmlns:v="urn:schemas-microsoft-com:vml" Requires="v">
                <p:oleObj spid="_x0000_s1028" name="Document" r:id="rId4" imgW="5405040" imgH="5781600" progId="Word.Document.8">
                  <p:embed/>
                </p:oleObj>
              </mc:Choice>
              <mc:Fallback>
                <p:oleObj name="Document" r:id="rId4" imgW="5405040" imgH="57816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752725"/>
                        <a:ext cx="3565525" cy="368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308" name="Text Box 4"/>
          <p:cNvSpPr txBox="1">
            <a:spLocks noChangeArrowheads="1"/>
          </p:cNvSpPr>
          <p:nvPr/>
        </p:nvSpPr>
        <p:spPr bwMode="auto">
          <a:xfrm rot="-2416809">
            <a:off x="838200" y="2128838"/>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738309" name="Text Box 5"/>
          <p:cNvSpPr txBox="1">
            <a:spLocks noChangeArrowheads="1"/>
          </p:cNvSpPr>
          <p:nvPr/>
        </p:nvSpPr>
        <p:spPr bwMode="auto">
          <a:xfrm rot="-2416809">
            <a:off x="1600200" y="2128838"/>
            <a:ext cx="125730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categorical</a:t>
            </a:r>
            <a:endParaRPr lang="en-US" sz="1600">
              <a:solidFill>
                <a:schemeClr val="bg2"/>
              </a:solidFill>
            </a:endParaRPr>
          </a:p>
        </p:txBody>
      </p:sp>
      <p:sp>
        <p:nvSpPr>
          <p:cNvPr id="738310" name="Text Box 6"/>
          <p:cNvSpPr txBox="1">
            <a:spLocks noChangeArrowheads="1"/>
          </p:cNvSpPr>
          <p:nvPr/>
        </p:nvSpPr>
        <p:spPr bwMode="auto">
          <a:xfrm rot="-2416809">
            <a:off x="2362200" y="2128838"/>
            <a:ext cx="1277938"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continuous</a:t>
            </a:r>
            <a:endParaRPr lang="en-US" sz="1600">
              <a:solidFill>
                <a:schemeClr val="bg2"/>
              </a:solidFill>
            </a:endParaRPr>
          </a:p>
        </p:txBody>
      </p:sp>
      <p:sp>
        <p:nvSpPr>
          <p:cNvPr id="738311" name="Text Box 7"/>
          <p:cNvSpPr txBox="1">
            <a:spLocks noChangeArrowheads="1"/>
          </p:cNvSpPr>
          <p:nvPr/>
        </p:nvSpPr>
        <p:spPr bwMode="auto">
          <a:xfrm rot="-2416809">
            <a:off x="3124200" y="2357438"/>
            <a:ext cx="692150" cy="33655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1600">
                <a:solidFill>
                  <a:srgbClr val="006600"/>
                </a:solidFill>
              </a:rPr>
              <a:t>class</a:t>
            </a:r>
            <a:endParaRPr lang="en-US" sz="1600">
              <a:solidFill>
                <a:schemeClr val="bg2"/>
              </a:solidFill>
            </a:endParaRPr>
          </a:p>
        </p:txBody>
      </p:sp>
      <p:graphicFrame>
        <p:nvGraphicFramePr>
          <p:cNvPr id="738312" name="Object 8"/>
          <p:cNvGraphicFramePr>
            <a:graphicFrameLocks noChangeAspect="1"/>
          </p:cNvGraphicFramePr>
          <p:nvPr/>
        </p:nvGraphicFramePr>
        <p:xfrm>
          <a:off x="4267200" y="2738438"/>
          <a:ext cx="2994025" cy="2646362"/>
        </p:xfrm>
        <a:graphic>
          <a:graphicData uri="http://schemas.openxmlformats.org/presentationml/2006/ole">
            <mc:AlternateContent xmlns:mc="http://schemas.openxmlformats.org/markup-compatibility/2006">
              <mc:Choice xmlns:v="urn:schemas-microsoft-com:vml" Requires="v">
                <p:oleObj spid="_x0000_s1029" name="Document" r:id="rId7" imgW="4614480" imgH="4076640" progId="Word.Document.8">
                  <p:embed/>
                </p:oleObj>
              </mc:Choice>
              <mc:Fallback>
                <p:oleObj name="Document" r:id="rId7" imgW="4614480" imgH="4076640" progId="Word.Document.8">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738438"/>
                        <a:ext cx="2994025" cy="2646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696200" y="4643438"/>
            <a:ext cx="990600" cy="685800"/>
            <a:chOff x="4944" y="2736"/>
            <a:chExt cx="624" cy="432"/>
          </a:xfrm>
        </p:grpSpPr>
        <p:sp>
          <p:nvSpPr>
            <p:cNvPr id="738314"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p:spPr>
          <p:txBody>
            <a:bodyPr wrap="none" anchor="ctr"/>
            <a:lstStyle/>
            <a:p>
              <a:endParaRPr lang="en-US"/>
            </a:p>
          </p:txBody>
        </p:sp>
        <p:sp>
          <p:nvSpPr>
            <p:cNvPr id="738315" name="Text Box 11"/>
            <p:cNvSpPr txBox="1">
              <a:spLocks noChangeArrowheads="1"/>
            </p:cNvSpPr>
            <p:nvPr/>
          </p:nvSpPr>
          <p:spPr bwMode="auto">
            <a:xfrm>
              <a:off x="5086" y="2856"/>
              <a:ext cx="345" cy="299"/>
            </a:xfrm>
            <a:prstGeom prst="rect">
              <a:avLst/>
            </a:prstGeom>
            <a:solidFill>
              <a:srgbClr val="CCCCFF"/>
            </a:solidFill>
            <a:ln w="12700">
              <a:noFill/>
              <a:miter lim="800000"/>
              <a:headEnd/>
              <a:tailEnd/>
            </a:ln>
            <a:effectLst/>
          </p:spPr>
          <p:txBody>
            <a:bodyPr wrap="none">
              <a:spAutoFit/>
            </a:bodyPr>
            <a:lstStyle/>
            <a:p>
              <a:pPr marL="342900" indent="-342900" algn="ctr">
                <a:lnSpc>
                  <a:spcPct val="80000"/>
                </a:lnSpc>
                <a:spcBef>
                  <a:spcPct val="20000"/>
                </a:spcBef>
                <a:buClr>
                  <a:schemeClr val="accent2"/>
                </a:buClr>
                <a:buSzPct val="75000"/>
                <a:buFont typeface="Monotype Sorts" pitchFamily="2" charset="2"/>
                <a:buNone/>
              </a:pPr>
              <a:r>
                <a:rPr lang="en-US">
                  <a:solidFill>
                    <a:srgbClr val="0000CC"/>
                  </a:solidFill>
                </a:rPr>
                <a:t>Test</a:t>
              </a:r>
            </a:p>
            <a:p>
              <a:pPr marL="342900" indent="-342900" algn="ctr">
                <a:lnSpc>
                  <a:spcPct val="80000"/>
                </a:lnSpc>
                <a:spcBef>
                  <a:spcPct val="20000"/>
                </a:spcBef>
                <a:buClr>
                  <a:schemeClr val="accent2"/>
                </a:buClr>
                <a:buSzPct val="75000"/>
                <a:buFont typeface="Monotype Sorts" pitchFamily="2" charset="2"/>
                <a:buNone/>
              </a:pPr>
              <a:r>
                <a:rPr lang="en-US">
                  <a:solidFill>
                    <a:srgbClr val="0000CC"/>
                  </a:solidFill>
                </a:rPr>
                <a:t>Set</a:t>
              </a:r>
              <a:endParaRPr lang="en-US" b="0">
                <a:solidFill>
                  <a:schemeClr val="bg2"/>
                </a:solidFill>
              </a:endParaRPr>
            </a:p>
          </p:txBody>
        </p:sp>
      </p:grpSp>
      <p:sp>
        <p:nvSpPr>
          <p:cNvPr id="738316" name="AutoShape 12"/>
          <p:cNvSpPr>
            <a:spLocks noChangeArrowheads="1"/>
          </p:cNvSpPr>
          <p:nvPr/>
        </p:nvSpPr>
        <p:spPr bwMode="auto">
          <a:xfrm>
            <a:off x="3886200" y="5786438"/>
            <a:ext cx="990600" cy="685800"/>
          </a:xfrm>
          <a:prstGeom prst="can">
            <a:avLst>
              <a:gd name="adj" fmla="val 25056"/>
            </a:avLst>
          </a:prstGeom>
          <a:solidFill>
            <a:schemeClr val="accent2"/>
          </a:solidFill>
          <a:ln w="12700">
            <a:solidFill>
              <a:srgbClr val="0000FF"/>
            </a:solidFill>
            <a:round/>
            <a:headEnd/>
            <a:tailEnd/>
          </a:ln>
          <a:effectLst/>
        </p:spPr>
        <p:txBody>
          <a:bodyPr wrap="none" anchor="ctr"/>
          <a:lstStyle/>
          <a:p>
            <a:endParaRPr lang="en-US"/>
          </a:p>
        </p:txBody>
      </p:sp>
      <p:sp>
        <p:nvSpPr>
          <p:cNvPr id="738317" name="Text Box 13"/>
          <p:cNvSpPr txBox="1">
            <a:spLocks noChangeArrowheads="1"/>
          </p:cNvSpPr>
          <p:nvPr/>
        </p:nvSpPr>
        <p:spPr bwMode="auto">
          <a:xfrm>
            <a:off x="3886200" y="5934075"/>
            <a:ext cx="1042988" cy="531813"/>
          </a:xfrm>
          <a:prstGeom prst="rect">
            <a:avLst/>
          </a:prstGeom>
          <a:noFill/>
          <a:ln w="12700">
            <a:noFill/>
            <a:miter lim="800000"/>
            <a:headEnd/>
            <a:tailEnd/>
          </a:ln>
          <a:effectLst/>
        </p:spPr>
        <p:txBody>
          <a:bodyPr wrap="none">
            <a:spAutoFit/>
          </a:bodyPr>
          <a:lstStyle/>
          <a:p>
            <a:pPr marL="342900" indent="-342900" algn="ctr">
              <a:lnSpc>
                <a:spcPct val="80000"/>
              </a:lnSpc>
              <a:spcBef>
                <a:spcPct val="20000"/>
              </a:spcBef>
              <a:buClr>
                <a:schemeClr val="accent2"/>
              </a:buClr>
              <a:buSzPct val="75000"/>
              <a:buFont typeface="Monotype Sorts" pitchFamily="2" charset="2"/>
              <a:buNone/>
            </a:pPr>
            <a:r>
              <a:rPr lang="en-US" sz="1600">
                <a:solidFill>
                  <a:schemeClr val="tx2"/>
                </a:solidFill>
              </a:rPr>
              <a:t>Training </a:t>
            </a:r>
          </a:p>
          <a:p>
            <a:pPr marL="342900" indent="-342900" algn="ctr">
              <a:lnSpc>
                <a:spcPct val="80000"/>
              </a:lnSpc>
              <a:spcBef>
                <a:spcPct val="20000"/>
              </a:spcBef>
              <a:buClr>
                <a:schemeClr val="accent2"/>
              </a:buClr>
              <a:buSzPct val="75000"/>
              <a:buFont typeface="Monotype Sorts" pitchFamily="2" charset="2"/>
              <a:buNone/>
            </a:pPr>
            <a:r>
              <a:rPr lang="en-US" sz="1600">
                <a:solidFill>
                  <a:schemeClr val="tx2"/>
                </a:solidFill>
              </a:rPr>
              <a:t>Set</a:t>
            </a:r>
            <a:endParaRPr lang="en-US" b="0">
              <a:solidFill>
                <a:schemeClr val="bg2"/>
              </a:solidFill>
            </a:endParaRPr>
          </a:p>
        </p:txBody>
      </p:sp>
      <p:grpSp>
        <p:nvGrpSpPr>
          <p:cNvPr id="3" name="Group 14"/>
          <p:cNvGrpSpPr>
            <a:grpSpLocks/>
          </p:cNvGrpSpPr>
          <p:nvPr/>
        </p:nvGrpSpPr>
        <p:grpSpPr bwMode="auto">
          <a:xfrm>
            <a:off x="7637463" y="5781675"/>
            <a:ext cx="1125537" cy="690563"/>
            <a:chOff x="3360" y="2880"/>
            <a:chExt cx="672" cy="415"/>
          </a:xfrm>
        </p:grpSpPr>
        <p:sp>
          <p:nvSpPr>
            <p:cNvPr id="738319"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p:spPr>
          <p:txBody>
            <a:bodyPr wrap="none" anchor="ctr"/>
            <a:lstStyle/>
            <a:p>
              <a:endParaRPr lang="en-US"/>
            </a:p>
          </p:txBody>
        </p:sp>
        <p:sp>
          <p:nvSpPr>
            <p:cNvPr id="738320" name="Text Box 16"/>
            <p:cNvSpPr txBox="1">
              <a:spLocks noChangeArrowheads="1"/>
            </p:cNvSpPr>
            <p:nvPr/>
          </p:nvSpPr>
          <p:spPr bwMode="auto">
            <a:xfrm>
              <a:off x="3392" y="2978"/>
              <a:ext cx="547" cy="239"/>
            </a:xfrm>
            <a:prstGeom prst="rect">
              <a:avLst/>
            </a:prstGeom>
            <a:noFill/>
            <a:ln w="12700">
              <a:noFill/>
              <a:miter lim="800000"/>
              <a:headEnd/>
              <a:tailEnd/>
            </a:ln>
            <a:effectLst/>
          </p:spPr>
          <p:txBody>
            <a:bodyPr wrap="none">
              <a:spAutoFit/>
            </a:bodyPr>
            <a:lstStyle/>
            <a:p>
              <a:pPr marL="342900" indent="-342900" algn="r">
                <a:spcBef>
                  <a:spcPct val="20000"/>
                </a:spcBef>
                <a:buClr>
                  <a:schemeClr val="accent2"/>
                </a:buClr>
                <a:buSzPct val="75000"/>
                <a:buFont typeface="Monotype Sorts" pitchFamily="2" charset="2"/>
                <a:buNone/>
              </a:pPr>
              <a:r>
                <a:rPr lang="en-US" sz="2000">
                  <a:solidFill>
                    <a:srgbClr val="CC0000"/>
                  </a:solidFill>
                </a:rPr>
                <a:t>Model</a:t>
              </a:r>
              <a:endParaRPr lang="en-US" b="0">
                <a:solidFill>
                  <a:schemeClr val="bg2"/>
                </a:solidFill>
              </a:endParaRPr>
            </a:p>
          </p:txBody>
        </p:sp>
      </p:grpSp>
      <p:sp>
        <p:nvSpPr>
          <p:cNvPr id="738321" name="AutoShape 17"/>
          <p:cNvSpPr>
            <a:spLocks noChangeArrowheads="1"/>
          </p:cNvSpPr>
          <p:nvPr/>
        </p:nvSpPr>
        <p:spPr bwMode="auto">
          <a:xfrm>
            <a:off x="5486400" y="5634038"/>
            <a:ext cx="1447800" cy="995362"/>
          </a:xfrm>
          <a:prstGeom prst="bevel">
            <a:avLst>
              <a:gd name="adj" fmla="val 12500"/>
            </a:avLst>
          </a:prstGeom>
          <a:solidFill>
            <a:srgbClr val="C0C0C0"/>
          </a:solidFill>
          <a:ln w="12700">
            <a:noFill/>
            <a:miter lim="800000"/>
            <a:headEnd/>
            <a:tailEnd/>
          </a:ln>
          <a:effectLst/>
        </p:spPr>
        <p:txBody>
          <a:bodyPr wrap="none" anchor="ctr"/>
          <a:lstStyle/>
          <a:p>
            <a:endParaRPr lang="en-US"/>
          </a:p>
        </p:txBody>
      </p:sp>
      <p:sp>
        <p:nvSpPr>
          <p:cNvPr id="738322" name="Text Box 18"/>
          <p:cNvSpPr txBox="1">
            <a:spLocks noChangeArrowheads="1"/>
          </p:cNvSpPr>
          <p:nvPr/>
        </p:nvSpPr>
        <p:spPr bwMode="auto">
          <a:xfrm>
            <a:off x="5562600" y="5710238"/>
            <a:ext cx="1325563" cy="762000"/>
          </a:xfrm>
          <a:prstGeom prst="rect">
            <a:avLst/>
          </a:prstGeom>
          <a:noFill/>
          <a:ln w="12700">
            <a:noFill/>
            <a:miter lim="800000"/>
            <a:headEnd/>
            <a:tailEnd/>
          </a:ln>
          <a:effectLst/>
        </p:spPr>
        <p:txBody>
          <a:bodyPr wrap="none">
            <a:spAutoFit/>
          </a:bodyPr>
          <a:lstStyle/>
          <a:p>
            <a:pPr marL="342900" indent="-342900" algn="ctr">
              <a:spcBef>
                <a:spcPct val="20000"/>
              </a:spcBef>
              <a:buClr>
                <a:schemeClr val="accent2"/>
              </a:buClr>
              <a:buSzPct val="75000"/>
              <a:buFont typeface="Monotype Sorts" pitchFamily="2" charset="2"/>
              <a:buNone/>
            </a:pPr>
            <a:r>
              <a:rPr lang="en-US" sz="2000">
                <a:solidFill>
                  <a:srgbClr val="000000"/>
                </a:solidFill>
              </a:rPr>
              <a:t>Learn </a:t>
            </a:r>
          </a:p>
          <a:p>
            <a:pPr marL="342900" indent="-342900" algn="ctr">
              <a:spcBef>
                <a:spcPct val="20000"/>
              </a:spcBef>
              <a:buClr>
                <a:schemeClr val="accent2"/>
              </a:buClr>
              <a:buSzPct val="75000"/>
              <a:buFont typeface="Monotype Sorts" pitchFamily="2" charset="2"/>
              <a:buNone/>
            </a:pPr>
            <a:r>
              <a:rPr lang="en-US" sz="2000">
                <a:solidFill>
                  <a:srgbClr val="000000"/>
                </a:solidFill>
              </a:rPr>
              <a:t>Classifier</a:t>
            </a:r>
            <a:endParaRPr lang="en-US" b="0">
              <a:solidFill>
                <a:srgbClr val="00E0CB"/>
              </a:solidFill>
            </a:endParaRPr>
          </a:p>
        </p:txBody>
      </p:sp>
      <p:sp>
        <p:nvSpPr>
          <p:cNvPr id="738323" name="AutoShape 19"/>
          <p:cNvSpPr>
            <a:spLocks noChangeArrowheads="1"/>
          </p:cNvSpPr>
          <p:nvPr/>
        </p:nvSpPr>
        <p:spPr bwMode="auto">
          <a:xfrm>
            <a:off x="4987925" y="6045200"/>
            <a:ext cx="484188" cy="141288"/>
          </a:xfrm>
          <a:prstGeom prst="rightArrow">
            <a:avLst>
              <a:gd name="adj1" fmla="val 50000"/>
              <a:gd name="adj2" fmla="val 85674"/>
            </a:avLst>
          </a:prstGeom>
          <a:solidFill>
            <a:srgbClr val="CC0000"/>
          </a:solidFill>
          <a:ln w="12700">
            <a:solidFill>
              <a:srgbClr val="CC0000"/>
            </a:solidFill>
            <a:miter lim="800000"/>
            <a:headEnd/>
            <a:tailEnd/>
          </a:ln>
          <a:effectLst/>
        </p:spPr>
        <p:txBody>
          <a:bodyPr wrap="none" anchor="ctr"/>
          <a:lstStyle/>
          <a:p>
            <a:endParaRPr lang="en-US"/>
          </a:p>
        </p:txBody>
      </p:sp>
      <p:sp>
        <p:nvSpPr>
          <p:cNvPr id="738324" name="AutoShape 20"/>
          <p:cNvSpPr>
            <a:spLocks noChangeArrowheads="1"/>
          </p:cNvSpPr>
          <p:nvPr/>
        </p:nvSpPr>
        <p:spPr bwMode="auto">
          <a:xfrm>
            <a:off x="7010400" y="6010275"/>
            <a:ext cx="484188" cy="141288"/>
          </a:xfrm>
          <a:prstGeom prst="rightArrow">
            <a:avLst>
              <a:gd name="adj1" fmla="val 50000"/>
              <a:gd name="adj2" fmla="val 85674"/>
            </a:avLst>
          </a:prstGeom>
          <a:solidFill>
            <a:srgbClr val="CC0000"/>
          </a:solidFill>
          <a:ln w="12700">
            <a:solidFill>
              <a:srgbClr val="CC0000"/>
            </a:solidFill>
            <a:miter lim="800000"/>
            <a:headEnd/>
            <a:tailEnd/>
          </a:ln>
          <a:effectLst/>
        </p:spPr>
        <p:txBody>
          <a:bodyPr wrap="none" anchor="ctr"/>
          <a:lstStyle/>
          <a:p>
            <a:endParaRPr lang="en-US"/>
          </a:p>
        </p:txBody>
      </p:sp>
      <p:sp>
        <p:nvSpPr>
          <p:cNvPr id="738325" name="AutoShape 21"/>
          <p:cNvSpPr>
            <a:spLocks noChangeArrowheads="1"/>
          </p:cNvSpPr>
          <p:nvPr/>
        </p:nvSpPr>
        <p:spPr bwMode="auto">
          <a:xfrm rot="5400000">
            <a:off x="8073231" y="5485607"/>
            <a:ext cx="312737" cy="152400"/>
          </a:xfrm>
          <a:prstGeom prst="rightArrow">
            <a:avLst>
              <a:gd name="adj1" fmla="val 50000"/>
              <a:gd name="adj2" fmla="val 51302"/>
            </a:avLst>
          </a:prstGeom>
          <a:solidFill>
            <a:srgbClr val="CC0000"/>
          </a:solidFill>
          <a:ln w="12700">
            <a:solidFill>
              <a:srgbClr val="CC0000"/>
            </a:solidFill>
            <a:miter lim="800000"/>
            <a:headEnd/>
            <a:tailEnd/>
          </a:ln>
          <a:effectLst/>
        </p:spPr>
        <p:txBody>
          <a:bodyPr wrap="none" anchor="ctr"/>
          <a:lstStyle/>
          <a:p>
            <a:endParaRPr lang="en-US"/>
          </a:p>
        </p:txBody>
      </p:sp>
      <p:sp>
        <p:nvSpPr>
          <p:cNvPr id="738326" name="Line 22"/>
          <p:cNvSpPr>
            <a:spLocks noChangeShapeType="1"/>
          </p:cNvSpPr>
          <p:nvPr/>
        </p:nvSpPr>
        <p:spPr bwMode="auto">
          <a:xfrm>
            <a:off x="3657600" y="5176838"/>
            <a:ext cx="3048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738327" name="Line 23"/>
          <p:cNvSpPr>
            <a:spLocks noChangeShapeType="1"/>
          </p:cNvSpPr>
          <p:nvPr/>
        </p:nvSpPr>
        <p:spPr bwMode="auto">
          <a:xfrm>
            <a:off x="7315200" y="4110038"/>
            <a:ext cx="3048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Date Placeholder 23"/>
          <p:cNvSpPr>
            <a:spLocks noGrp="1"/>
          </p:cNvSpPr>
          <p:nvPr>
            <p:ph type="dt" sz="half" idx="10"/>
          </p:nvPr>
        </p:nvSpPr>
        <p:spPr/>
        <p:txBody>
          <a:bodyPr/>
          <a:lstStyle/>
          <a:p>
            <a:r>
              <a:rPr lang="en-US" smtClean="0"/>
              <a:t>Toqir Ahmad Rana</a:t>
            </a:r>
            <a:endParaRPr lang="en-US"/>
          </a:p>
        </p:txBody>
      </p:sp>
      <p:sp>
        <p:nvSpPr>
          <p:cNvPr id="25" name="Slide Number Placeholder 24"/>
          <p:cNvSpPr>
            <a:spLocks noGrp="1"/>
          </p:cNvSpPr>
          <p:nvPr>
            <p:ph type="sldNum" sz="quarter" idx="12"/>
          </p:nvPr>
        </p:nvSpPr>
        <p:spPr/>
        <p:txBody>
          <a:bodyPr/>
          <a:lstStyle/>
          <a:p>
            <a:fld id="{B6F15528-21DE-4FAA-801E-634DDDAF4B2B}" type="slidenum">
              <a:rPr lang="en-US" smtClean="0"/>
              <a:pPr/>
              <a:t>11</a:t>
            </a:fld>
            <a:endParaRPr lang="en-US"/>
          </a:p>
        </p:txBody>
      </p:sp>
      <p:sp>
        <p:nvSpPr>
          <p:cNvPr id="26" name="Footer Placeholder 2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81000" y="609600"/>
            <a:ext cx="8229600" cy="1066800"/>
          </a:xfrm>
        </p:spPr>
        <p:txBody>
          <a:bodyPr/>
          <a:lstStyle/>
          <a:p>
            <a:r>
              <a:rPr lang="en-US" dirty="0"/>
              <a:t>Classification: Application 1</a:t>
            </a:r>
          </a:p>
        </p:txBody>
      </p:sp>
      <p:sp>
        <p:nvSpPr>
          <p:cNvPr id="739331" name="Rectangle 3"/>
          <p:cNvSpPr>
            <a:spLocks noGrp="1" noChangeArrowheads="1"/>
          </p:cNvSpPr>
          <p:nvPr>
            <p:ph type="body" idx="1"/>
          </p:nvPr>
        </p:nvSpPr>
        <p:spPr>
          <a:xfrm>
            <a:off x="457200" y="1981200"/>
            <a:ext cx="8178800" cy="4876800"/>
          </a:xfrm>
        </p:spPr>
        <p:txBody>
          <a:bodyPr/>
          <a:lstStyle/>
          <a:p>
            <a:pPr marL="342900" indent="-342900"/>
            <a:r>
              <a:rPr lang="en-US" sz="2400" dirty="0"/>
              <a:t>Direct Marketing</a:t>
            </a:r>
          </a:p>
          <a:p>
            <a:pPr marL="742950" lvl="1" indent="-285750"/>
            <a:r>
              <a:rPr lang="en-US" sz="2400" dirty="0"/>
              <a:t>Goal: Reduce cost of mailing by </a:t>
            </a:r>
            <a:r>
              <a:rPr lang="en-US" sz="2400" i="1" dirty="0">
                <a:solidFill>
                  <a:srgbClr val="FF0066"/>
                </a:solidFill>
              </a:rPr>
              <a:t>targeting</a:t>
            </a:r>
            <a:r>
              <a:rPr lang="en-US" sz="2400" dirty="0"/>
              <a:t> a set of consumers likely to buy a new cell-phone product.</a:t>
            </a:r>
          </a:p>
          <a:p>
            <a:pPr marL="742950" lvl="1" indent="-285750"/>
            <a:r>
              <a:rPr lang="en-US" sz="2400" dirty="0"/>
              <a:t>Approach:</a:t>
            </a:r>
          </a:p>
          <a:p>
            <a:pPr marL="1143000" lvl="2" indent="-228600"/>
            <a:r>
              <a:rPr lang="en-US" sz="2000" dirty="0"/>
              <a:t>Use the data for a similar product introduced before. </a:t>
            </a:r>
          </a:p>
          <a:p>
            <a:pPr marL="1143000" lvl="2" indent="-228600"/>
            <a:r>
              <a:rPr lang="en-US" sz="2000" dirty="0"/>
              <a:t>We know which customers decided to buy and which decided otherwise. This </a:t>
            </a:r>
            <a:r>
              <a:rPr lang="en-US" sz="2000" i="1" dirty="0">
                <a:solidFill>
                  <a:srgbClr val="0000FF"/>
                </a:solidFill>
              </a:rPr>
              <a:t>{buy, don’t buy}</a:t>
            </a:r>
            <a:r>
              <a:rPr lang="en-US" sz="2000" dirty="0"/>
              <a:t> decision forms the </a:t>
            </a:r>
            <a:r>
              <a:rPr lang="en-US" sz="2000" i="1" dirty="0">
                <a:solidFill>
                  <a:srgbClr val="0000FF"/>
                </a:solidFill>
              </a:rPr>
              <a:t>class attribute</a:t>
            </a:r>
            <a:r>
              <a:rPr lang="en-US" sz="2000" dirty="0"/>
              <a:t>.</a:t>
            </a:r>
          </a:p>
          <a:p>
            <a:pPr marL="1143000" lvl="2" indent="-228600"/>
            <a:r>
              <a:rPr lang="en-US" sz="2000" dirty="0"/>
              <a:t>Collect various demographic, lifestyle, and company-interaction related information about all such customers.</a:t>
            </a:r>
          </a:p>
          <a:p>
            <a:pPr lvl="3"/>
            <a:r>
              <a:rPr lang="en-US" sz="1800" dirty="0"/>
              <a:t>Type of business, where they stay, how much they earn, etc.</a:t>
            </a:r>
          </a:p>
          <a:p>
            <a:pPr marL="1143000" lvl="2" indent="-228600"/>
            <a:r>
              <a:rPr lang="en-US" sz="2000" dirty="0"/>
              <a:t>Use this information as input attributes to learn a classifier model.</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Classification: Application 2</a:t>
            </a:r>
          </a:p>
        </p:txBody>
      </p:sp>
      <p:sp>
        <p:nvSpPr>
          <p:cNvPr id="740355" name="Rectangle 3"/>
          <p:cNvSpPr>
            <a:spLocks noGrp="1" noChangeArrowheads="1"/>
          </p:cNvSpPr>
          <p:nvPr>
            <p:ph type="body" idx="1"/>
          </p:nvPr>
        </p:nvSpPr>
        <p:spPr>
          <a:xfrm>
            <a:off x="457200" y="2362200"/>
            <a:ext cx="8178800" cy="4171950"/>
          </a:xfrm>
        </p:spPr>
        <p:txBody>
          <a:bodyPr/>
          <a:lstStyle/>
          <a:p>
            <a:pPr marL="342900" indent="-342900">
              <a:lnSpc>
                <a:spcPct val="90000"/>
              </a:lnSpc>
            </a:pPr>
            <a:r>
              <a:rPr lang="en-US" sz="2400" dirty="0"/>
              <a:t>Fraud Detection</a:t>
            </a:r>
          </a:p>
          <a:p>
            <a:pPr marL="742950" lvl="1" indent="-285750">
              <a:lnSpc>
                <a:spcPct val="90000"/>
              </a:lnSpc>
            </a:pPr>
            <a:r>
              <a:rPr lang="en-US" sz="2400" dirty="0"/>
              <a:t>Goal: Predict fraudulent cases in credit card transactions.</a:t>
            </a:r>
          </a:p>
          <a:p>
            <a:pPr marL="742950" lvl="1" indent="-285750">
              <a:lnSpc>
                <a:spcPct val="90000"/>
              </a:lnSpc>
            </a:pPr>
            <a:r>
              <a:rPr lang="en-US" sz="2400" dirty="0"/>
              <a:t>Approach:</a:t>
            </a:r>
          </a:p>
          <a:p>
            <a:pPr marL="1143000" lvl="2" indent="-228600">
              <a:lnSpc>
                <a:spcPct val="90000"/>
              </a:lnSpc>
            </a:pPr>
            <a:r>
              <a:rPr lang="en-US" sz="2000" dirty="0"/>
              <a:t>Use credit card transactions and the information on its account-holder as attributes.</a:t>
            </a:r>
          </a:p>
          <a:p>
            <a:pPr lvl="3">
              <a:lnSpc>
                <a:spcPct val="90000"/>
              </a:lnSpc>
            </a:pPr>
            <a:r>
              <a:rPr lang="en-US" sz="1800" dirty="0"/>
              <a:t>When does a customer buy, what does he buy, how often he pays on time, etc</a:t>
            </a:r>
          </a:p>
          <a:p>
            <a:pPr marL="1143000" lvl="2" indent="-228600">
              <a:lnSpc>
                <a:spcPct val="90000"/>
              </a:lnSpc>
            </a:pPr>
            <a:r>
              <a:rPr lang="en-US" sz="2000" dirty="0"/>
              <a:t>Label past transactions as fraud or fair transactions. This forms the class attribute.</a:t>
            </a:r>
          </a:p>
          <a:p>
            <a:pPr marL="1143000" lvl="2" indent="-228600">
              <a:lnSpc>
                <a:spcPct val="90000"/>
              </a:lnSpc>
            </a:pPr>
            <a:r>
              <a:rPr lang="en-US" sz="2000" dirty="0"/>
              <a:t>Learn a model for the class of the transactions.</a:t>
            </a:r>
          </a:p>
          <a:p>
            <a:pPr marL="1143000" lvl="2" indent="-228600">
              <a:lnSpc>
                <a:spcPct val="90000"/>
              </a:lnSpc>
            </a:pPr>
            <a:r>
              <a:rPr lang="en-US" sz="2000" dirty="0"/>
              <a:t>Use this model to detect fraud by observing credit card transactions on an account.</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t>Classification: Application 3</a:t>
            </a:r>
          </a:p>
        </p:txBody>
      </p:sp>
      <p:sp>
        <p:nvSpPr>
          <p:cNvPr id="742403" name="Rectangle 3"/>
          <p:cNvSpPr>
            <a:spLocks noGrp="1" noChangeArrowheads="1"/>
          </p:cNvSpPr>
          <p:nvPr>
            <p:ph type="body" idx="1"/>
          </p:nvPr>
        </p:nvSpPr>
        <p:spPr/>
        <p:txBody>
          <a:bodyPr>
            <a:normAutofit lnSpcReduction="10000"/>
          </a:bodyPr>
          <a:lstStyle/>
          <a:p>
            <a:pPr marL="342900" indent="-342900"/>
            <a:r>
              <a:rPr lang="en-US" dirty="0"/>
              <a:t>Customer Attrition/Churn:</a:t>
            </a:r>
          </a:p>
          <a:p>
            <a:pPr marL="742950" lvl="1" indent="-285750"/>
            <a:r>
              <a:rPr lang="en-US" dirty="0"/>
              <a:t>Goal: To predict whether a customer is likely to be lost to a competitor.</a:t>
            </a:r>
          </a:p>
          <a:p>
            <a:pPr marL="742950" lvl="1" indent="-285750"/>
            <a:r>
              <a:rPr lang="en-US" dirty="0"/>
              <a:t>Approach:</a:t>
            </a:r>
          </a:p>
          <a:p>
            <a:pPr marL="1143000" lvl="2" indent="-228600"/>
            <a:r>
              <a:rPr lang="en-US" dirty="0"/>
              <a:t>Use detailed record of transactions with each of the past and present customers, to find attributes.</a:t>
            </a:r>
          </a:p>
          <a:p>
            <a:pPr lvl="3"/>
            <a:r>
              <a:rPr lang="en-US" dirty="0"/>
              <a:t>How often the customer calls, where he calls, what time-of-the day he calls most, his financial status, marital status, etc. </a:t>
            </a:r>
          </a:p>
          <a:p>
            <a:pPr marL="1143000" lvl="2" indent="-228600"/>
            <a:r>
              <a:rPr lang="en-US" dirty="0"/>
              <a:t>Label the customers as loyal or disloyal.</a:t>
            </a:r>
          </a:p>
          <a:p>
            <a:pPr marL="1143000" lvl="2" indent="-228600"/>
            <a:r>
              <a:rPr lang="en-US" dirty="0"/>
              <a:t>Find a model for loyalty.</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en-US"/>
              <a:t>Classification: Application 4</a:t>
            </a:r>
          </a:p>
        </p:txBody>
      </p:sp>
      <p:sp>
        <p:nvSpPr>
          <p:cNvPr id="743427" name="Rectangle 3"/>
          <p:cNvSpPr>
            <a:spLocks noGrp="1" noChangeArrowheads="1"/>
          </p:cNvSpPr>
          <p:nvPr>
            <p:ph type="body" idx="1"/>
          </p:nvPr>
        </p:nvSpPr>
        <p:spPr/>
        <p:txBody>
          <a:bodyPr/>
          <a:lstStyle/>
          <a:p>
            <a:pPr marL="342900" indent="-342900"/>
            <a:r>
              <a:rPr lang="en-US" sz="2400"/>
              <a:t>Sky Survey Cataloging</a:t>
            </a:r>
          </a:p>
          <a:p>
            <a:pPr marL="742950" lvl="1" indent="-285750"/>
            <a:r>
              <a:rPr lang="en-US" sz="2400"/>
              <a:t>Goal: To predict class (star or galaxy) of sky objects, especially visually faint ones, based on the telescopic survey images (from Palomar Observatory).</a:t>
            </a:r>
          </a:p>
          <a:p>
            <a:pPr lvl="3"/>
            <a:r>
              <a:rPr lang="en-US" sz="1800"/>
              <a:t>3000 images with 23,040 x 23,040 pixels per image.</a:t>
            </a:r>
          </a:p>
          <a:p>
            <a:pPr marL="742950" lvl="1" indent="-285750"/>
            <a:r>
              <a:rPr lang="en-US" sz="2400"/>
              <a:t>Approach:</a:t>
            </a:r>
          </a:p>
          <a:p>
            <a:pPr marL="1143000" lvl="2" indent="-228600"/>
            <a:r>
              <a:rPr lang="en-US" sz="2000"/>
              <a:t>Segment the image. </a:t>
            </a:r>
          </a:p>
          <a:p>
            <a:pPr marL="1143000" lvl="2" indent="-228600"/>
            <a:r>
              <a:rPr lang="en-US" sz="2000"/>
              <a:t>Measure image attributes (features) - 40 of them per object.</a:t>
            </a:r>
          </a:p>
          <a:p>
            <a:pPr marL="1143000" lvl="2" indent="-228600"/>
            <a:r>
              <a:rPr lang="en-US" sz="2000"/>
              <a:t>Model the class based on these features.</a:t>
            </a:r>
          </a:p>
          <a:p>
            <a:pPr marL="1143000" lvl="2" indent="-228600"/>
            <a:r>
              <a:rPr lang="en-US" sz="2000"/>
              <a:t>Success Story: Could find 16 new high red-shift quasars, some of the farthest objects that are difficult to find!</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838200"/>
            <a:ext cx="8229600" cy="1069848"/>
          </a:xfrm>
        </p:spPr>
        <p:txBody>
          <a:bodyPr/>
          <a:lstStyle/>
          <a:p>
            <a:r>
              <a:rPr lang="en-US" dirty="0"/>
              <a:t>Classifying Galaxies</a:t>
            </a:r>
          </a:p>
        </p:txBody>
      </p:sp>
      <p:pic>
        <p:nvPicPr>
          <p:cNvPr id="744451" name="Picture 3" descr="early"/>
          <p:cNvPicPr>
            <a:picLocks noChangeAspect="1" noChangeArrowheads="1"/>
          </p:cNvPicPr>
          <p:nvPr/>
        </p:nvPicPr>
        <p:blipFill>
          <a:blip r:embed="rId2"/>
          <a:srcRect/>
          <a:stretch>
            <a:fillRect/>
          </a:stretch>
        </p:blipFill>
        <p:spPr bwMode="auto">
          <a:xfrm>
            <a:off x="533400" y="2444750"/>
            <a:ext cx="2590800" cy="2014538"/>
          </a:xfrm>
          <a:prstGeom prst="rect">
            <a:avLst/>
          </a:prstGeom>
          <a:noFill/>
        </p:spPr>
      </p:pic>
      <p:pic>
        <p:nvPicPr>
          <p:cNvPr id="744452" name="Picture 4" descr="intermediate"/>
          <p:cNvPicPr>
            <a:picLocks noChangeAspect="1" noChangeArrowheads="1"/>
          </p:cNvPicPr>
          <p:nvPr/>
        </p:nvPicPr>
        <p:blipFill>
          <a:blip r:embed="rId3"/>
          <a:srcRect/>
          <a:stretch>
            <a:fillRect/>
          </a:stretch>
        </p:blipFill>
        <p:spPr bwMode="auto">
          <a:xfrm>
            <a:off x="3352800" y="3511550"/>
            <a:ext cx="2590800" cy="2032000"/>
          </a:xfrm>
          <a:prstGeom prst="rect">
            <a:avLst/>
          </a:prstGeom>
          <a:noFill/>
        </p:spPr>
      </p:pic>
      <p:pic>
        <p:nvPicPr>
          <p:cNvPr id="744453" name="Picture 5" descr="late"/>
          <p:cNvPicPr>
            <a:picLocks noChangeAspect="1" noChangeArrowheads="1"/>
          </p:cNvPicPr>
          <p:nvPr/>
        </p:nvPicPr>
        <p:blipFill>
          <a:blip r:embed="rId4"/>
          <a:srcRect/>
          <a:stretch>
            <a:fillRect/>
          </a:stretch>
        </p:blipFill>
        <p:spPr bwMode="auto">
          <a:xfrm>
            <a:off x="6172200" y="4486275"/>
            <a:ext cx="2643188" cy="2066925"/>
          </a:xfrm>
          <a:prstGeom prst="rect">
            <a:avLst/>
          </a:prstGeom>
          <a:noFill/>
        </p:spPr>
      </p:pic>
      <p:sp>
        <p:nvSpPr>
          <p:cNvPr id="744454" name="Text Box 6"/>
          <p:cNvSpPr txBox="1">
            <a:spLocks noChangeArrowheads="1"/>
          </p:cNvSpPr>
          <p:nvPr/>
        </p:nvSpPr>
        <p:spPr bwMode="auto">
          <a:xfrm>
            <a:off x="1447800" y="2063750"/>
            <a:ext cx="742950" cy="366713"/>
          </a:xfrm>
          <a:prstGeom prst="rect">
            <a:avLst/>
          </a:prstGeom>
          <a:noFill/>
          <a:ln w="12700">
            <a:noFill/>
            <a:miter lim="800000"/>
            <a:headEnd type="none" w="sm" len="sm"/>
            <a:tailEnd type="none" w="sm" len="sm"/>
          </a:ln>
          <a:effectLst/>
        </p:spPr>
        <p:txBody>
          <a:bodyPr wrap="none">
            <a:spAutoFit/>
          </a:bodyPr>
          <a:lstStyle/>
          <a:p>
            <a:r>
              <a:rPr lang="en-US" sz="1800" i="1"/>
              <a:t>Early</a:t>
            </a:r>
            <a:endParaRPr lang="en-US" sz="2800"/>
          </a:p>
        </p:txBody>
      </p:sp>
      <p:sp>
        <p:nvSpPr>
          <p:cNvPr id="744455" name="Text Box 7"/>
          <p:cNvSpPr txBox="1">
            <a:spLocks noChangeArrowheads="1"/>
          </p:cNvSpPr>
          <p:nvPr/>
        </p:nvSpPr>
        <p:spPr bwMode="auto">
          <a:xfrm>
            <a:off x="3886200" y="3130550"/>
            <a:ext cx="1543050" cy="366713"/>
          </a:xfrm>
          <a:prstGeom prst="rect">
            <a:avLst/>
          </a:prstGeom>
          <a:noFill/>
          <a:ln w="12700">
            <a:noFill/>
            <a:miter lim="800000"/>
            <a:headEnd type="none" w="sm" len="sm"/>
            <a:tailEnd type="none" w="sm" len="sm"/>
          </a:ln>
          <a:effectLst/>
        </p:spPr>
        <p:txBody>
          <a:bodyPr wrap="none">
            <a:spAutoFit/>
          </a:bodyPr>
          <a:lstStyle/>
          <a:p>
            <a:r>
              <a:rPr lang="en-US" sz="1800" i="1"/>
              <a:t>Intermediate</a:t>
            </a:r>
            <a:endParaRPr lang="en-US" sz="2400" i="1"/>
          </a:p>
        </p:txBody>
      </p:sp>
      <p:sp>
        <p:nvSpPr>
          <p:cNvPr id="744456" name="Text Box 8"/>
          <p:cNvSpPr txBox="1">
            <a:spLocks noChangeArrowheads="1"/>
          </p:cNvSpPr>
          <p:nvPr/>
        </p:nvSpPr>
        <p:spPr bwMode="auto">
          <a:xfrm>
            <a:off x="7162800" y="4121150"/>
            <a:ext cx="654050" cy="366713"/>
          </a:xfrm>
          <a:prstGeom prst="rect">
            <a:avLst/>
          </a:prstGeom>
          <a:noFill/>
          <a:ln w="12700">
            <a:noFill/>
            <a:miter lim="800000"/>
            <a:headEnd type="none" w="sm" len="sm"/>
            <a:tailEnd type="none" w="sm" len="sm"/>
          </a:ln>
          <a:effectLst/>
        </p:spPr>
        <p:txBody>
          <a:bodyPr wrap="none">
            <a:spAutoFit/>
          </a:bodyPr>
          <a:lstStyle/>
          <a:p>
            <a:r>
              <a:rPr lang="en-US" sz="1800" i="1"/>
              <a:t>Late</a:t>
            </a:r>
            <a:endParaRPr lang="en-US" sz="2800"/>
          </a:p>
        </p:txBody>
      </p:sp>
      <p:sp>
        <p:nvSpPr>
          <p:cNvPr id="744457" name="Text Box 9"/>
          <p:cNvSpPr txBox="1">
            <a:spLocks noChangeArrowheads="1"/>
          </p:cNvSpPr>
          <p:nvPr/>
        </p:nvSpPr>
        <p:spPr bwMode="auto">
          <a:xfrm>
            <a:off x="381000" y="5416550"/>
            <a:ext cx="3986213" cy="1130300"/>
          </a:xfrm>
          <a:prstGeom prst="rect">
            <a:avLst/>
          </a:prstGeom>
          <a:noFill/>
          <a:ln w="12700">
            <a:noFill/>
            <a:miter lim="800000"/>
            <a:headEnd type="none" w="sm" len="sm"/>
            <a:tailEnd type="none" w="sm" len="sm"/>
          </a:ln>
          <a:effectLst/>
        </p:spPr>
        <p:txBody>
          <a:bodyPr wrap="none">
            <a:spAutoFit/>
          </a:bodyPr>
          <a:lstStyle/>
          <a:p>
            <a:pPr marL="173038" indent="-173038"/>
            <a:r>
              <a:rPr lang="en-US" sz="1800">
                <a:latin typeface="Tahoma" pitchFamily="34" charset="0"/>
              </a:rPr>
              <a:t>Data Size: </a:t>
            </a:r>
          </a:p>
          <a:p>
            <a:pPr marL="173038" indent="-173038">
              <a:buFontTx/>
              <a:buChar char="•"/>
            </a:pPr>
            <a:r>
              <a:rPr lang="en-US" sz="1600">
                <a:latin typeface="Tahoma" pitchFamily="34" charset="0"/>
              </a:rPr>
              <a:t>72 million stars, 20 million galaxies</a:t>
            </a:r>
          </a:p>
          <a:p>
            <a:pPr marL="173038" indent="-173038">
              <a:buFontTx/>
              <a:buChar char="•"/>
            </a:pPr>
            <a:r>
              <a:rPr lang="en-US" sz="1600">
                <a:latin typeface="Tahoma" pitchFamily="34" charset="0"/>
              </a:rPr>
              <a:t>Object Catalog: 9 GB</a:t>
            </a:r>
          </a:p>
          <a:p>
            <a:pPr marL="173038" indent="-173038">
              <a:buFontTx/>
              <a:buChar char="•"/>
            </a:pPr>
            <a:r>
              <a:rPr lang="en-US" sz="1600">
                <a:latin typeface="Tahoma" pitchFamily="34" charset="0"/>
              </a:rPr>
              <a:t>Image Database: 150 GB</a:t>
            </a:r>
            <a:r>
              <a:rPr lang="en-US" sz="1800">
                <a:latin typeface="Tahoma" pitchFamily="34" charset="0"/>
              </a:rPr>
              <a:t> </a:t>
            </a:r>
            <a:endParaRPr lang="en-US" sz="2400">
              <a:latin typeface="Tahoma" pitchFamily="34" charset="0"/>
            </a:endParaRPr>
          </a:p>
        </p:txBody>
      </p:sp>
      <p:sp>
        <p:nvSpPr>
          <p:cNvPr id="744458" name="Text Box 10"/>
          <p:cNvSpPr txBox="1">
            <a:spLocks noChangeArrowheads="1"/>
          </p:cNvSpPr>
          <p:nvPr/>
        </p:nvSpPr>
        <p:spPr bwMode="auto">
          <a:xfrm>
            <a:off x="3581400" y="2063750"/>
            <a:ext cx="2516188" cy="611188"/>
          </a:xfrm>
          <a:prstGeom prst="rect">
            <a:avLst/>
          </a:prstGeom>
          <a:noFill/>
          <a:ln w="12700">
            <a:noFill/>
            <a:miter lim="800000"/>
            <a:headEnd type="none" w="sm" len="sm"/>
            <a:tailEnd type="none" w="sm" len="sm"/>
          </a:ln>
          <a:effectLst/>
        </p:spPr>
        <p:txBody>
          <a:bodyPr>
            <a:spAutoFit/>
          </a:bodyPr>
          <a:lstStyle/>
          <a:p>
            <a:pPr marL="173038" indent="-173038"/>
            <a:r>
              <a:rPr lang="en-US" sz="1800">
                <a:latin typeface="Tahoma" pitchFamily="34" charset="0"/>
              </a:rPr>
              <a:t>Class: </a:t>
            </a:r>
          </a:p>
          <a:p>
            <a:pPr marL="173038" indent="-173038">
              <a:buFontTx/>
              <a:buChar char="•"/>
            </a:pPr>
            <a:r>
              <a:rPr lang="en-US" sz="1600">
                <a:latin typeface="Tahoma" pitchFamily="34" charset="0"/>
              </a:rPr>
              <a:t>Stages of Formation</a:t>
            </a:r>
            <a:endParaRPr lang="en-US" sz="1800">
              <a:latin typeface="Tahoma" pitchFamily="34" charset="0"/>
            </a:endParaRPr>
          </a:p>
        </p:txBody>
      </p:sp>
      <p:sp>
        <p:nvSpPr>
          <p:cNvPr id="744459" name="Text Box 11"/>
          <p:cNvSpPr txBox="1">
            <a:spLocks noChangeArrowheads="1"/>
          </p:cNvSpPr>
          <p:nvPr/>
        </p:nvSpPr>
        <p:spPr bwMode="auto">
          <a:xfrm>
            <a:off x="6253163" y="2058988"/>
            <a:ext cx="2890837" cy="1100137"/>
          </a:xfrm>
          <a:prstGeom prst="rect">
            <a:avLst/>
          </a:prstGeom>
          <a:noFill/>
          <a:ln w="12700">
            <a:noFill/>
            <a:miter lim="800000"/>
            <a:headEnd type="none" w="sm" len="sm"/>
            <a:tailEnd type="none" w="sm" len="sm"/>
          </a:ln>
          <a:effectLst/>
        </p:spPr>
        <p:txBody>
          <a:bodyPr>
            <a:spAutoFit/>
          </a:bodyPr>
          <a:lstStyle/>
          <a:p>
            <a:pPr marL="173038" indent="-173038"/>
            <a:r>
              <a:rPr lang="en-US" sz="1800">
                <a:latin typeface="Tahoma" pitchFamily="34" charset="0"/>
              </a:rPr>
              <a:t>Attributes:</a:t>
            </a:r>
          </a:p>
          <a:p>
            <a:pPr marL="173038" indent="-173038">
              <a:buFontTx/>
              <a:buChar char="•"/>
            </a:pPr>
            <a:r>
              <a:rPr lang="en-US" sz="1600">
                <a:latin typeface="Tahoma" pitchFamily="34" charset="0"/>
              </a:rPr>
              <a:t>Image features, </a:t>
            </a:r>
          </a:p>
          <a:p>
            <a:pPr marL="173038" indent="-173038">
              <a:buFontTx/>
              <a:buChar char="•"/>
            </a:pPr>
            <a:r>
              <a:rPr lang="en-US" sz="1600">
                <a:latin typeface="Tahoma" pitchFamily="34" charset="0"/>
              </a:rPr>
              <a:t>Characteristics of light waves received, etc.</a:t>
            </a:r>
          </a:p>
        </p:txBody>
      </p:sp>
      <p:sp>
        <p:nvSpPr>
          <p:cNvPr id="12" name="Date Placeholder 11"/>
          <p:cNvSpPr>
            <a:spLocks noGrp="1"/>
          </p:cNvSpPr>
          <p:nvPr>
            <p:ph type="dt" sz="half" idx="10"/>
          </p:nvPr>
        </p:nvSpPr>
        <p:spPr/>
        <p:txBody>
          <a:bodyPr/>
          <a:lstStyle/>
          <a:p>
            <a:r>
              <a:rPr lang="en-US" smtClean="0"/>
              <a:t>Toqir Ahmad Rana</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16</a:t>
            </a:fld>
            <a:endParaRPr lang="en-US"/>
          </a:p>
        </p:txBody>
      </p:sp>
      <p:sp>
        <p:nvSpPr>
          <p:cNvPr id="14" name="Footer Placeholder 13"/>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t>Clustering Definition</a:t>
            </a:r>
          </a:p>
        </p:txBody>
      </p:sp>
      <p:sp>
        <p:nvSpPr>
          <p:cNvPr id="745475" name="Rectangle 3"/>
          <p:cNvSpPr>
            <a:spLocks noGrp="1" noChangeArrowheads="1"/>
          </p:cNvSpPr>
          <p:nvPr>
            <p:ph type="body" idx="1"/>
          </p:nvPr>
        </p:nvSpPr>
        <p:spPr/>
        <p:txBody>
          <a:bodyPr/>
          <a:lstStyle/>
          <a:p>
            <a:pPr marL="342900" indent="-342900">
              <a:lnSpc>
                <a:spcPct val="90000"/>
              </a:lnSpc>
            </a:pPr>
            <a:r>
              <a:rPr lang="en-US"/>
              <a:t>Given a set of data points, each having a set of attributes, and a similarity measure among them, find clusters such that</a:t>
            </a:r>
          </a:p>
          <a:p>
            <a:pPr marL="742950" lvl="1" indent="-285750">
              <a:lnSpc>
                <a:spcPct val="90000"/>
              </a:lnSpc>
            </a:pPr>
            <a:r>
              <a:rPr lang="en-US"/>
              <a:t>Data points in one cluster are more similar to one another.</a:t>
            </a:r>
          </a:p>
          <a:p>
            <a:pPr marL="742950" lvl="1" indent="-285750">
              <a:lnSpc>
                <a:spcPct val="90000"/>
              </a:lnSpc>
            </a:pPr>
            <a:r>
              <a:rPr lang="en-US"/>
              <a:t>Data points in separate clusters are less similar to one another.</a:t>
            </a:r>
          </a:p>
          <a:p>
            <a:pPr marL="342900" indent="-342900">
              <a:lnSpc>
                <a:spcPct val="90000"/>
              </a:lnSpc>
            </a:pPr>
            <a:r>
              <a:rPr lang="en-US"/>
              <a:t>Similarity Measures:</a:t>
            </a:r>
          </a:p>
          <a:p>
            <a:pPr marL="742950" lvl="1" indent="-285750">
              <a:lnSpc>
                <a:spcPct val="90000"/>
              </a:lnSpc>
            </a:pPr>
            <a:r>
              <a:rPr lang="en-US"/>
              <a:t>Euclidean Distance if attributes are continuous.</a:t>
            </a:r>
          </a:p>
          <a:p>
            <a:pPr marL="742950" lvl="1" indent="-285750">
              <a:lnSpc>
                <a:spcPct val="90000"/>
              </a:lnSpc>
            </a:pPr>
            <a:r>
              <a:rPr lang="en-US"/>
              <a:t>Other Problem-specific Measures.</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762000"/>
            <a:ext cx="8229600" cy="1069848"/>
          </a:xfrm>
        </p:spPr>
        <p:txBody>
          <a:bodyPr/>
          <a:lstStyle/>
          <a:p>
            <a:r>
              <a:rPr lang="en-US" dirty="0"/>
              <a:t>Illustrating Clustering</a:t>
            </a:r>
          </a:p>
        </p:txBody>
      </p:sp>
      <p:sp>
        <p:nvSpPr>
          <p:cNvPr id="747523" name="Text Box 3"/>
          <p:cNvSpPr txBox="1">
            <a:spLocks noChangeArrowheads="1"/>
          </p:cNvSpPr>
          <p:nvPr/>
        </p:nvSpPr>
        <p:spPr bwMode="auto">
          <a:xfrm>
            <a:off x="381000" y="1970087"/>
            <a:ext cx="5951538" cy="396875"/>
          </a:xfrm>
          <a:prstGeom prst="rect">
            <a:avLst/>
          </a:prstGeom>
          <a:noFill/>
          <a:ln w="9525">
            <a:noFill/>
            <a:miter lim="800000"/>
            <a:headEnd/>
            <a:tailEnd/>
          </a:ln>
          <a:effectLst/>
        </p:spPr>
        <p:txBody>
          <a:bodyPr wrap="none">
            <a:spAutoFit/>
          </a:bodyPr>
          <a:lstStyle/>
          <a:p>
            <a:pPr marL="168275" indent="-168275">
              <a:spcBef>
                <a:spcPct val="20000"/>
              </a:spcBef>
              <a:buClr>
                <a:schemeClr val="accent2"/>
              </a:buClr>
              <a:buFont typeface="Monotype Sorts" pitchFamily="2" charset="2"/>
              <a:buChar char="x"/>
            </a:pPr>
            <a:r>
              <a:rPr kumimoji="1" lang="en-US" sz="2000" b="0">
                <a:latin typeface="Tahoma" pitchFamily="34" charset="0"/>
              </a:rPr>
              <a:t>Euclidean Distance Based Clustering in 3-D space.</a:t>
            </a:r>
          </a:p>
        </p:txBody>
      </p:sp>
      <p:sp>
        <p:nvSpPr>
          <p:cNvPr id="747524" name="Text Box 4"/>
          <p:cNvSpPr txBox="1">
            <a:spLocks noChangeArrowheads="1"/>
          </p:cNvSpPr>
          <p:nvPr/>
        </p:nvSpPr>
        <p:spPr bwMode="auto">
          <a:xfrm>
            <a:off x="1295400" y="2655887"/>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a:r>
              <a:rPr lang="en-US" sz="2400" b="0">
                <a:latin typeface="Times New Roman" pitchFamily="18" charset="0"/>
              </a:rPr>
              <a:t>Intracluster distances</a:t>
            </a:r>
          </a:p>
          <a:p>
            <a:pPr algn="ctr"/>
            <a:r>
              <a:rPr lang="en-US" sz="2400" b="0">
                <a:latin typeface="Times New Roman" pitchFamily="18" charset="0"/>
              </a:rPr>
              <a:t>are minimized</a:t>
            </a:r>
          </a:p>
        </p:txBody>
      </p:sp>
      <p:sp>
        <p:nvSpPr>
          <p:cNvPr id="747525" name="Text Box 5"/>
          <p:cNvSpPr txBox="1">
            <a:spLocks noChangeArrowheads="1"/>
          </p:cNvSpPr>
          <p:nvPr/>
        </p:nvSpPr>
        <p:spPr bwMode="auto">
          <a:xfrm>
            <a:off x="5181600" y="2655887"/>
            <a:ext cx="2762250" cy="822325"/>
          </a:xfrm>
          <a:prstGeom prst="rect">
            <a:avLst/>
          </a:prstGeom>
          <a:solidFill>
            <a:srgbClr val="00FFCC"/>
          </a:solidFill>
          <a:ln w="9525">
            <a:noFill/>
            <a:miter lim="800000"/>
            <a:headEnd/>
            <a:tailEnd/>
          </a:ln>
          <a:effectLst>
            <a:outerShdw dist="107763" dir="2700000" algn="ctr" rotWithShape="0">
              <a:schemeClr val="bg2"/>
            </a:outerShdw>
          </a:effectLst>
        </p:spPr>
        <p:txBody>
          <a:bodyPr wrap="none">
            <a:spAutoFit/>
          </a:bodyPr>
          <a:lstStyle/>
          <a:p>
            <a:pPr algn="ctr"/>
            <a:r>
              <a:rPr lang="en-US" sz="2400" b="0">
                <a:latin typeface="Times New Roman" pitchFamily="18" charset="0"/>
              </a:rPr>
              <a:t>Intercluster distances</a:t>
            </a:r>
          </a:p>
          <a:p>
            <a:pPr algn="ctr"/>
            <a:r>
              <a:rPr lang="en-US" sz="2400" b="0">
                <a:latin typeface="Times New Roman" pitchFamily="18" charset="0"/>
              </a:rPr>
              <a:t>are maximized</a:t>
            </a:r>
          </a:p>
        </p:txBody>
      </p:sp>
      <p:grpSp>
        <p:nvGrpSpPr>
          <p:cNvPr id="2" name="Group 6"/>
          <p:cNvGrpSpPr>
            <a:grpSpLocks/>
          </p:cNvGrpSpPr>
          <p:nvPr/>
        </p:nvGrpSpPr>
        <p:grpSpPr bwMode="auto">
          <a:xfrm>
            <a:off x="3276600" y="3875087"/>
            <a:ext cx="3048000" cy="2678113"/>
            <a:chOff x="2160" y="2544"/>
            <a:chExt cx="1920" cy="1687"/>
          </a:xfrm>
        </p:grpSpPr>
        <p:sp>
          <p:nvSpPr>
            <p:cNvPr id="747527" name="Line 7"/>
            <p:cNvSpPr>
              <a:spLocks noChangeShapeType="1"/>
            </p:cNvSpPr>
            <p:nvPr/>
          </p:nvSpPr>
          <p:spPr bwMode="auto">
            <a:xfrm>
              <a:off x="2736" y="2544"/>
              <a:ext cx="0" cy="1152"/>
            </a:xfrm>
            <a:prstGeom prst="line">
              <a:avLst/>
            </a:prstGeom>
            <a:noFill/>
            <a:ln w="9525">
              <a:solidFill>
                <a:schemeClr val="tx1"/>
              </a:solidFill>
              <a:round/>
              <a:headEnd/>
              <a:tailEnd/>
            </a:ln>
            <a:effectLst/>
          </p:spPr>
          <p:txBody>
            <a:bodyPr wrap="none" anchor="ctr"/>
            <a:lstStyle/>
            <a:p>
              <a:endParaRPr lang="en-US"/>
            </a:p>
          </p:txBody>
        </p:sp>
        <p:sp>
          <p:nvSpPr>
            <p:cNvPr id="747528" name="Line 8"/>
            <p:cNvSpPr>
              <a:spLocks noChangeShapeType="1"/>
            </p:cNvSpPr>
            <p:nvPr/>
          </p:nvSpPr>
          <p:spPr bwMode="auto">
            <a:xfrm>
              <a:off x="2736" y="3696"/>
              <a:ext cx="1344" cy="0"/>
            </a:xfrm>
            <a:prstGeom prst="line">
              <a:avLst/>
            </a:prstGeom>
            <a:noFill/>
            <a:ln w="9525">
              <a:solidFill>
                <a:schemeClr val="tx1"/>
              </a:solidFill>
              <a:round/>
              <a:headEnd/>
              <a:tailEnd/>
            </a:ln>
            <a:effectLst/>
          </p:spPr>
          <p:txBody>
            <a:bodyPr wrap="none" anchor="ctr"/>
            <a:lstStyle/>
            <a:p>
              <a:endParaRPr lang="en-US"/>
            </a:p>
          </p:txBody>
        </p:sp>
        <p:sp>
          <p:nvSpPr>
            <p:cNvPr id="747529" name="Freeform 9"/>
            <p:cNvSpPr>
              <a:spLocks/>
            </p:cNvSpPr>
            <p:nvPr/>
          </p:nvSpPr>
          <p:spPr bwMode="auto">
            <a:xfrm>
              <a:off x="2226" y="3696"/>
              <a:ext cx="510" cy="535"/>
            </a:xfrm>
            <a:custGeom>
              <a:avLst/>
              <a:gdLst/>
              <a:ahLst/>
              <a:cxnLst>
                <a:cxn ang="0">
                  <a:pos x="510" y="0"/>
                </a:cxn>
                <a:cxn ang="0">
                  <a:pos x="0" y="535"/>
                </a:cxn>
              </a:cxnLst>
              <a:rect l="0" t="0" r="r" b="b"/>
              <a:pathLst>
                <a:path w="510" h="535">
                  <a:moveTo>
                    <a:pt x="510" y="0"/>
                  </a:moveTo>
                  <a:lnTo>
                    <a:pt x="0" y="535"/>
                  </a:lnTo>
                </a:path>
              </a:pathLst>
            </a:custGeom>
            <a:noFill/>
            <a:ln w="9525">
              <a:solidFill>
                <a:schemeClr val="tx1"/>
              </a:solidFill>
              <a:round/>
              <a:headEnd type="none" w="med" len="med"/>
              <a:tailEnd type="none" w="med" len="med"/>
            </a:ln>
            <a:effectLst/>
          </p:spPr>
          <p:txBody>
            <a:bodyPr wrap="none" anchor="ctr"/>
            <a:lstStyle/>
            <a:p>
              <a:endParaRPr lang="en-US"/>
            </a:p>
          </p:txBody>
        </p:sp>
        <p:sp>
          <p:nvSpPr>
            <p:cNvPr id="74753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p:spPr>
          <p:txBody>
            <a:bodyPr wrap="none" anchor="ctr"/>
            <a:lstStyle/>
            <a:p>
              <a:endParaRPr lang="en-US"/>
            </a:p>
          </p:txBody>
        </p:sp>
        <p:sp>
          <p:nvSpPr>
            <p:cNvPr id="74753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p:spPr>
          <p:txBody>
            <a:bodyPr wrap="none" anchor="ctr"/>
            <a:lstStyle/>
            <a:p>
              <a:endParaRPr lang="en-US"/>
            </a:p>
          </p:txBody>
        </p:sp>
        <p:sp>
          <p:nvSpPr>
            <p:cNvPr id="74754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4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4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4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5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5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sp>
          <p:nvSpPr>
            <p:cNvPr id="74755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p:spPr>
          <p:txBody>
            <a:bodyPr wrap="none" anchor="ctr"/>
            <a:lstStyle/>
            <a:p>
              <a:endParaRPr lang="en-US"/>
            </a:p>
          </p:txBody>
        </p:sp>
      </p:grpSp>
      <p:sp>
        <p:nvSpPr>
          <p:cNvPr id="33" name="Date Placeholder 32"/>
          <p:cNvSpPr>
            <a:spLocks noGrp="1"/>
          </p:cNvSpPr>
          <p:nvPr>
            <p:ph type="dt" sz="half" idx="10"/>
          </p:nvPr>
        </p:nvSpPr>
        <p:spPr/>
        <p:txBody>
          <a:bodyPr/>
          <a:lstStyle/>
          <a:p>
            <a:r>
              <a:rPr lang="en-US" smtClean="0"/>
              <a:t>Toqir Ahmad Rana</a:t>
            </a:r>
            <a:endParaRPr lang="en-US"/>
          </a:p>
        </p:txBody>
      </p:sp>
      <p:sp>
        <p:nvSpPr>
          <p:cNvPr id="34" name="Slide Number Placeholder 33"/>
          <p:cNvSpPr>
            <a:spLocks noGrp="1"/>
          </p:cNvSpPr>
          <p:nvPr>
            <p:ph type="sldNum" sz="quarter" idx="12"/>
          </p:nvPr>
        </p:nvSpPr>
        <p:spPr/>
        <p:txBody>
          <a:bodyPr/>
          <a:lstStyle/>
          <a:p>
            <a:fld id="{B6F15528-21DE-4FAA-801E-634DDDAF4B2B}" type="slidenum">
              <a:rPr lang="en-US" smtClean="0"/>
              <a:pPr/>
              <a:t>18</a:t>
            </a:fld>
            <a:endParaRPr lang="en-US"/>
          </a:p>
        </p:txBody>
      </p:sp>
      <p:sp>
        <p:nvSpPr>
          <p:cNvPr id="35" name="Footer Placeholder 34"/>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a:t>Clustering: Application 1</a:t>
            </a:r>
          </a:p>
        </p:txBody>
      </p:sp>
      <p:sp>
        <p:nvSpPr>
          <p:cNvPr id="748547" name="Rectangle 3"/>
          <p:cNvSpPr>
            <a:spLocks noGrp="1" noChangeArrowheads="1"/>
          </p:cNvSpPr>
          <p:nvPr>
            <p:ph type="body" idx="1"/>
          </p:nvPr>
        </p:nvSpPr>
        <p:spPr>
          <a:xfrm>
            <a:off x="457200" y="2133600"/>
            <a:ext cx="8178800" cy="4171950"/>
          </a:xfrm>
        </p:spPr>
        <p:txBody>
          <a:bodyPr/>
          <a:lstStyle/>
          <a:p>
            <a:pPr marL="342900" indent="-342900">
              <a:lnSpc>
                <a:spcPct val="90000"/>
              </a:lnSpc>
            </a:pPr>
            <a:r>
              <a:rPr lang="en-US" sz="2400" dirty="0"/>
              <a:t>Market Segmentation:</a:t>
            </a:r>
          </a:p>
          <a:p>
            <a:pPr marL="742950" lvl="1" indent="-285750">
              <a:lnSpc>
                <a:spcPct val="90000"/>
              </a:lnSpc>
            </a:pPr>
            <a:r>
              <a:rPr lang="en-US" sz="2400" dirty="0"/>
              <a:t>Goal: subdivide a market into distinct subsets of customers where any subset may conceivably be selected as a market target to be reached with a distinct marketing mix.</a:t>
            </a:r>
          </a:p>
          <a:p>
            <a:pPr marL="742950" lvl="1" indent="-285750">
              <a:lnSpc>
                <a:spcPct val="90000"/>
              </a:lnSpc>
            </a:pPr>
            <a:r>
              <a:rPr lang="en-US" sz="2400" dirty="0"/>
              <a:t>Approach: </a:t>
            </a:r>
          </a:p>
          <a:p>
            <a:pPr marL="1143000" lvl="2" indent="-228600">
              <a:lnSpc>
                <a:spcPct val="90000"/>
              </a:lnSpc>
            </a:pPr>
            <a:r>
              <a:rPr lang="en-US" sz="2000" dirty="0"/>
              <a:t>Collect different attributes of customers based on their geographical and lifestyle related information.</a:t>
            </a:r>
          </a:p>
          <a:p>
            <a:pPr marL="1143000" lvl="2" indent="-228600">
              <a:lnSpc>
                <a:spcPct val="90000"/>
              </a:lnSpc>
            </a:pPr>
            <a:r>
              <a:rPr lang="en-US" sz="2000" dirty="0"/>
              <a:t>Find clusters of similar customers.</a:t>
            </a:r>
          </a:p>
          <a:p>
            <a:pPr marL="1143000" lvl="2" indent="-228600">
              <a:lnSpc>
                <a:spcPct val="90000"/>
              </a:lnSpc>
            </a:pPr>
            <a:r>
              <a:rPr lang="en-US" sz="2000" dirty="0"/>
              <a:t>Measure the clustering quality by observing buying patterns of customers in same cluster vs. those from different clusters. </a:t>
            </a:r>
            <a:endParaRPr lang="en-US" dirty="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14400"/>
            <a:ext cx="8229600" cy="1066800"/>
          </a:xfrm>
        </p:spPr>
        <p:txBody>
          <a:bodyPr/>
          <a:lstStyle/>
          <a:p>
            <a:r>
              <a:rPr lang="en-US" dirty="0"/>
              <a:t>Data Mining Tasks</a:t>
            </a:r>
          </a:p>
        </p:txBody>
      </p:sp>
      <p:sp>
        <p:nvSpPr>
          <p:cNvPr id="733187" name="Rectangle 3"/>
          <p:cNvSpPr>
            <a:spLocks noGrp="1" noChangeArrowheads="1"/>
          </p:cNvSpPr>
          <p:nvPr>
            <p:ph type="body" idx="1"/>
          </p:nvPr>
        </p:nvSpPr>
        <p:spPr>
          <a:xfrm>
            <a:off x="457200" y="1981200"/>
            <a:ext cx="8178800" cy="4171950"/>
          </a:xfrm>
        </p:spPr>
        <p:txBody>
          <a:bodyPr/>
          <a:lstStyle/>
          <a:p>
            <a:r>
              <a:rPr lang="en-US" dirty="0"/>
              <a:t>Prediction Methods</a:t>
            </a:r>
          </a:p>
          <a:p>
            <a:pPr lvl="1"/>
            <a:r>
              <a:rPr lang="en-US" dirty="0"/>
              <a:t>Use some variables to predict unknown or future values of other variables.</a:t>
            </a:r>
          </a:p>
          <a:p>
            <a:pPr lvl="2">
              <a:buFont typeface="Wingdings" pitchFamily="2" charset="2"/>
              <a:buNone/>
            </a:pPr>
            <a:endParaRPr lang="en-US" dirty="0"/>
          </a:p>
          <a:p>
            <a:r>
              <a:rPr lang="en-US" dirty="0"/>
              <a:t>Description Methods</a:t>
            </a:r>
          </a:p>
          <a:p>
            <a:pPr lvl="1"/>
            <a:r>
              <a:rPr lang="en-US" dirty="0"/>
              <a:t>Find human-interpretable patterns that describe the data.</a:t>
            </a:r>
          </a:p>
          <a:p>
            <a:pPr lvl="2">
              <a:buFont typeface="Wingdings" pitchFamily="2" charset="2"/>
              <a:buNone/>
            </a:pPr>
            <a:endParaRPr lang="en-US" dirty="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a:t>Clustering: Application 2</a:t>
            </a:r>
          </a:p>
        </p:txBody>
      </p:sp>
      <p:sp>
        <p:nvSpPr>
          <p:cNvPr id="750595" name="Rectangle 3"/>
          <p:cNvSpPr>
            <a:spLocks noGrp="1" noChangeArrowheads="1"/>
          </p:cNvSpPr>
          <p:nvPr>
            <p:ph type="body" idx="1"/>
          </p:nvPr>
        </p:nvSpPr>
        <p:spPr/>
        <p:txBody>
          <a:bodyPr>
            <a:normAutofit lnSpcReduction="10000"/>
          </a:bodyPr>
          <a:lstStyle/>
          <a:p>
            <a:pPr marL="342900" indent="-342900"/>
            <a:r>
              <a:rPr lang="en-US"/>
              <a:t>Document Clustering:</a:t>
            </a:r>
          </a:p>
          <a:p>
            <a:pPr marL="742950" lvl="1" indent="-285750"/>
            <a:r>
              <a:rPr lang="en-US"/>
              <a:t>Goal: To find groups of documents that are similar to each other based on the important terms appearing in them.</a:t>
            </a:r>
          </a:p>
          <a:p>
            <a:pPr marL="742950" lvl="1" indent="-285750"/>
            <a:r>
              <a:rPr lang="en-US"/>
              <a:t>Approach: To identify frequently occurring terms in each document. Form a similarity measure based on the frequencies of different terms. Use it to cluster.</a:t>
            </a:r>
          </a:p>
          <a:p>
            <a:pPr marL="742950" lvl="1" indent="-285750"/>
            <a:r>
              <a:rPr lang="en-US"/>
              <a:t>Gain: Information Retrieval can utilize the clusters to relate a new document or search term to clustered documents.</a:t>
            </a:r>
            <a:endParaRPr lang="en-US" sz="320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762000"/>
            <a:ext cx="8229600" cy="1066800"/>
          </a:xfrm>
        </p:spPr>
        <p:txBody>
          <a:bodyPr/>
          <a:lstStyle/>
          <a:p>
            <a:r>
              <a:rPr lang="en-US" dirty="0"/>
              <a:t>Illustrating Document Clustering</a:t>
            </a:r>
          </a:p>
        </p:txBody>
      </p:sp>
      <p:sp>
        <p:nvSpPr>
          <p:cNvPr id="752643" name="Rectangle 3"/>
          <p:cNvSpPr>
            <a:spLocks noGrp="1" noChangeArrowheads="1"/>
          </p:cNvSpPr>
          <p:nvPr>
            <p:ph type="body" idx="1"/>
          </p:nvPr>
        </p:nvSpPr>
        <p:spPr>
          <a:xfrm>
            <a:off x="381000" y="1676400"/>
            <a:ext cx="8178800" cy="1295400"/>
          </a:xfrm>
        </p:spPr>
        <p:txBody>
          <a:bodyPr/>
          <a:lstStyle/>
          <a:p>
            <a:pPr marL="342900" indent="-342900"/>
            <a:r>
              <a:rPr lang="en-US" sz="2400"/>
              <a:t>Clustering Points: 3204 Articles of Los Angeles Times.</a:t>
            </a:r>
          </a:p>
          <a:p>
            <a:pPr marL="342900" indent="-342900"/>
            <a:r>
              <a:rPr lang="en-US" sz="2400"/>
              <a:t>Similarity Measure: How many words are common in these documents (after some word filtering).</a:t>
            </a:r>
            <a:endParaRPr lang="en-US" sz="2000"/>
          </a:p>
        </p:txBody>
      </p:sp>
      <p:graphicFrame>
        <p:nvGraphicFramePr>
          <p:cNvPr id="752644" name="Object 4"/>
          <p:cNvGraphicFramePr>
            <a:graphicFrameLocks noChangeAspect="1"/>
          </p:cNvGraphicFramePr>
          <p:nvPr/>
        </p:nvGraphicFramePr>
        <p:xfrm>
          <a:off x="2057400" y="3182937"/>
          <a:ext cx="4424363" cy="3675063"/>
        </p:xfrm>
        <a:graphic>
          <a:graphicData uri="http://schemas.openxmlformats.org/presentationml/2006/ole">
            <mc:AlternateContent xmlns:mc="http://schemas.openxmlformats.org/markup-compatibility/2006">
              <mc:Choice xmlns:v="urn:schemas-microsoft-com:vml" Requires="v">
                <p:oleObj spid="_x0000_s2051" name="Document" r:id="rId4" imgW="6108120" imgH="5064120" progId="Word.Document.8">
                  <p:embed/>
                </p:oleObj>
              </mc:Choice>
              <mc:Fallback>
                <p:oleObj name="Document" r:id="rId4" imgW="6108120" imgH="50641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82937"/>
                        <a:ext cx="4424363" cy="367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r>
              <a:rPr lang="en-US" smtClean="0"/>
              <a:t>Toqir Ahmad Rana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a:xfrm>
            <a:off x="533400" y="1143000"/>
            <a:ext cx="7772400" cy="457200"/>
          </a:xfrm>
        </p:spPr>
        <p:txBody>
          <a:bodyPr>
            <a:normAutofit fontScale="90000"/>
          </a:bodyPr>
          <a:lstStyle/>
          <a:p>
            <a:r>
              <a:rPr lang="en-US" dirty="0"/>
              <a:t>Clustering of S&amp;P 500 Stock Data</a:t>
            </a:r>
          </a:p>
        </p:txBody>
      </p:sp>
      <p:graphicFrame>
        <p:nvGraphicFramePr>
          <p:cNvPr id="753667" name="Object 3"/>
          <p:cNvGraphicFramePr>
            <a:graphicFrameLocks noChangeAspect="1"/>
          </p:cNvGraphicFramePr>
          <p:nvPr/>
        </p:nvGraphicFramePr>
        <p:xfrm>
          <a:off x="1219200" y="3429000"/>
          <a:ext cx="5895975" cy="5942013"/>
        </p:xfrm>
        <a:graphic>
          <a:graphicData uri="http://schemas.openxmlformats.org/presentationml/2006/ole">
            <mc:AlternateContent xmlns:mc="http://schemas.openxmlformats.org/markup-compatibility/2006">
              <mc:Choice xmlns:v="urn:schemas-microsoft-com:vml" Requires="v">
                <p:oleObj spid="_x0000_s3075" name="Document" r:id="rId4" imgW="5632920" imgH="5680080" progId="Word.Document.8">
                  <p:embed/>
                </p:oleObj>
              </mc:Choice>
              <mc:Fallback>
                <p:oleObj name="Document" r:id="rId4" imgW="5632920" imgH="5680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429000"/>
                        <a:ext cx="5895975" cy="594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68" name="Text Box 4"/>
          <p:cNvSpPr txBox="1">
            <a:spLocks noChangeArrowheads="1"/>
          </p:cNvSpPr>
          <p:nvPr/>
        </p:nvSpPr>
        <p:spPr bwMode="auto">
          <a:xfrm>
            <a:off x="609600" y="1752600"/>
            <a:ext cx="8229600" cy="1616075"/>
          </a:xfrm>
          <a:prstGeom prst="rect">
            <a:avLst/>
          </a:prstGeom>
          <a:noFill/>
          <a:ln w="9525">
            <a:noFill/>
            <a:miter lim="800000"/>
            <a:headEnd/>
            <a:tailEnd/>
          </a:ln>
          <a:effectLst/>
        </p:spPr>
        <p:txBody>
          <a:bodyPr>
            <a:spAutoFit/>
          </a:bodyPr>
          <a:lstStyle/>
          <a:p>
            <a:pPr marL="346075" indent="-346075">
              <a:buClr>
                <a:schemeClr val="accent2"/>
              </a:buClr>
              <a:buFont typeface="Monotype Sorts" pitchFamily="2" charset="2"/>
              <a:buChar char="z"/>
            </a:pPr>
            <a:r>
              <a:rPr lang="en-US" sz="2000" b="0" dirty="0">
                <a:latin typeface="Tahoma" pitchFamily="34" charset="0"/>
              </a:rPr>
              <a:t>Observe Stock Movements every day. </a:t>
            </a:r>
          </a:p>
          <a:p>
            <a:pPr marL="346075" indent="-346075">
              <a:buClr>
                <a:schemeClr val="accent2"/>
              </a:buClr>
              <a:buFont typeface="Monotype Sorts" pitchFamily="2" charset="2"/>
              <a:buChar char="z"/>
            </a:pPr>
            <a:r>
              <a:rPr lang="en-US" sz="2000" b="0" dirty="0">
                <a:latin typeface="Tahoma" pitchFamily="34" charset="0"/>
              </a:rPr>
              <a:t>Clustering points: Stock-{UP/DOWN}</a:t>
            </a:r>
          </a:p>
          <a:p>
            <a:pPr marL="346075" indent="-346075">
              <a:buClr>
                <a:schemeClr val="accent2"/>
              </a:buClr>
              <a:buFont typeface="Monotype Sorts" pitchFamily="2" charset="2"/>
              <a:buChar char="z"/>
            </a:pPr>
            <a:r>
              <a:rPr lang="en-US" sz="2000" b="0" dirty="0">
                <a:latin typeface="Tahoma" pitchFamily="34" charset="0"/>
              </a:rPr>
              <a:t>Similarity Measure: Two points are more similar if the events described by them frequently happen together on the same day. </a:t>
            </a:r>
          </a:p>
          <a:p>
            <a:pPr marL="742950" lvl="1" indent="-233363">
              <a:buClr>
                <a:schemeClr val="accent2"/>
              </a:buClr>
              <a:buFont typeface="Monotype Sorts" pitchFamily="2" charset="2"/>
              <a:buChar char="z"/>
            </a:pPr>
            <a:r>
              <a:rPr lang="en-US" sz="1800" b="0" dirty="0">
                <a:latin typeface="Tahoma" pitchFamily="34" charset="0"/>
              </a:rPr>
              <a:t>We used association rules to quantify a similarity measure.</a:t>
            </a:r>
            <a:r>
              <a:rPr lang="en-US" sz="2000" b="0" dirty="0">
                <a:latin typeface="Times New Roman" pitchFamily="18" charset="0"/>
              </a:rPr>
              <a:t> </a:t>
            </a:r>
          </a:p>
        </p:txBody>
      </p:sp>
      <p:sp>
        <p:nvSpPr>
          <p:cNvPr id="5" name="Date Placeholder 4"/>
          <p:cNvSpPr>
            <a:spLocks noGrp="1"/>
          </p:cNvSpPr>
          <p:nvPr>
            <p:ph type="dt" sz="half" idx="10"/>
          </p:nvPr>
        </p:nvSpPr>
        <p:spPr/>
        <p:txBody>
          <a:bodyPr/>
          <a:lstStyle/>
          <a:p>
            <a:r>
              <a:rPr lang="en-US" smtClean="0"/>
              <a:t>Toqir Ahmad Rana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t>Data Mining Tasks...</a:t>
            </a:r>
          </a:p>
        </p:txBody>
      </p:sp>
      <p:sp>
        <p:nvSpPr>
          <p:cNvPr id="734211" name="Rectangle 3"/>
          <p:cNvSpPr>
            <a:spLocks noGrp="1" noChangeArrowheads="1"/>
          </p:cNvSpPr>
          <p:nvPr>
            <p:ph type="body" idx="1"/>
          </p:nvPr>
        </p:nvSpPr>
        <p:spPr/>
        <p:txBody>
          <a:bodyPr/>
          <a:lstStyle/>
          <a:p>
            <a:r>
              <a:rPr lang="en-US" dirty="0" smtClean="0"/>
              <a:t>Association Rule Discovery </a:t>
            </a:r>
            <a:r>
              <a:rPr lang="en-US" sz="2000" dirty="0" smtClean="0"/>
              <a:t>[Descriptive]</a:t>
            </a:r>
            <a:endParaRPr lang="en-US" dirty="0" smtClean="0"/>
          </a:p>
          <a:p>
            <a:r>
              <a:rPr lang="en-US" dirty="0" smtClean="0"/>
              <a:t>Sequential Pattern Discovery </a:t>
            </a:r>
            <a:r>
              <a:rPr lang="en-US" sz="2000" dirty="0" smtClean="0"/>
              <a:t>[Descriptive]</a:t>
            </a:r>
            <a:endParaRPr lang="en-US" dirty="0" smtClean="0"/>
          </a:p>
          <a:p>
            <a:r>
              <a:rPr lang="en-US" dirty="0" smtClean="0"/>
              <a:t>Classification </a:t>
            </a:r>
            <a:r>
              <a:rPr lang="en-US" sz="2000" dirty="0"/>
              <a:t>[Predictive]</a:t>
            </a:r>
            <a:endParaRPr lang="en-US" dirty="0"/>
          </a:p>
          <a:p>
            <a:r>
              <a:rPr lang="en-US" dirty="0"/>
              <a:t>Clustering </a:t>
            </a:r>
            <a:r>
              <a:rPr lang="en-US" sz="2000" dirty="0"/>
              <a:t>[Descriptive]</a:t>
            </a:r>
            <a:endParaRPr lang="en-US" dirty="0"/>
          </a:p>
          <a:p>
            <a:r>
              <a:rPr lang="en-US" dirty="0" smtClean="0"/>
              <a:t>Regression </a:t>
            </a:r>
            <a:r>
              <a:rPr lang="en-US" sz="2000" dirty="0"/>
              <a:t>[Predictive]</a:t>
            </a:r>
            <a:endParaRPr lang="en-US" dirty="0"/>
          </a:p>
          <a:p>
            <a:r>
              <a:rPr lang="en-US" dirty="0"/>
              <a:t>Deviation Detection </a:t>
            </a:r>
            <a:r>
              <a:rPr lang="en-US" sz="2000" dirty="0"/>
              <a:t>[Predictive]</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normAutofit fontScale="90000"/>
          </a:bodyPr>
          <a:lstStyle/>
          <a:p>
            <a:r>
              <a:rPr lang="en-US"/>
              <a:t>Association Rule Discovery: Definition</a:t>
            </a:r>
          </a:p>
        </p:txBody>
      </p:sp>
      <p:sp>
        <p:nvSpPr>
          <p:cNvPr id="754691" name="Rectangle 3"/>
          <p:cNvSpPr>
            <a:spLocks noGrp="1" noChangeArrowheads="1"/>
          </p:cNvSpPr>
          <p:nvPr>
            <p:ph type="body" idx="1"/>
          </p:nvPr>
        </p:nvSpPr>
        <p:spPr/>
        <p:txBody>
          <a:bodyPr/>
          <a:lstStyle/>
          <a:p>
            <a:r>
              <a:rPr lang="en-US" sz="2400"/>
              <a:t>Given a set of records each of which contain some number of items from a given collection;</a:t>
            </a:r>
          </a:p>
          <a:p>
            <a:pPr lvl="1"/>
            <a:r>
              <a:rPr lang="en-US" sz="2400"/>
              <a:t>Produce dependency rules which will predict occurrence of an item based on occurrences of other items.</a:t>
            </a:r>
            <a:endParaRPr lang="en-US"/>
          </a:p>
        </p:txBody>
      </p:sp>
      <p:graphicFrame>
        <p:nvGraphicFramePr>
          <p:cNvPr id="754692" name="Object 4"/>
          <p:cNvGraphicFramePr>
            <a:graphicFrameLocks noChangeAspect="1"/>
          </p:cNvGraphicFramePr>
          <p:nvPr/>
        </p:nvGraphicFramePr>
        <p:xfrm>
          <a:off x="381000" y="4191000"/>
          <a:ext cx="4181475" cy="2152650"/>
        </p:xfrm>
        <a:graphic>
          <a:graphicData uri="http://schemas.openxmlformats.org/presentationml/2006/ole">
            <mc:AlternateContent xmlns:mc="http://schemas.openxmlformats.org/markup-compatibility/2006">
              <mc:Choice xmlns:v="urn:schemas-microsoft-com:vml" Requires="v">
                <p:oleObj spid="_x0000_s51203" name="Document" r:id="rId4" imgW="3823200" imgH="1999080" progId="Word.Document.8">
                  <p:embed/>
                </p:oleObj>
              </mc:Choice>
              <mc:Fallback>
                <p:oleObj name="Document" r:id="rId4" imgW="3823200" imgH="199908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191000"/>
                        <a:ext cx="418147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4693" name="Text Box 5"/>
          <p:cNvSpPr txBox="1">
            <a:spLocks noChangeArrowheads="1"/>
          </p:cNvSpPr>
          <p:nvPr/>
        </p:nvSpPr>
        <p:spPr bwMode="auto">
          <a:xfrm>
            <a:off x="4876800" y="4876800"/>
            <a:ext cx="3443288" cy="976313"/>
          </a:xfrm>
          <a:prstGeom prst="rect">
            <a:avLst/>
          </a:prstGeom>
          <a:solidFill>
            <a:srgbClr val="CCCCFF"/>
          </a:solidFill>
          <a:ln w="9525">
            <a:noFill/>
            <a:miter lim="800000"/>
            <a:headEnd/>
            <a:tailEnd/>
          </a:ln>
          <a:effectLst>
            <a:outerShdw dist="107763" dir="2700000" algn="ctr" rotWithShape="0">
              <a:schemeClr val="bg2"/>
            </a:outerShdw>
          </a:effectLst>
        </p:spPr>
        <p:txBody>
          <a:bodyPr wrap="none">
            <a:spAutoFit/>
          </a:bodyPr>
          <a:lstStyle/>
          <a:p>
            <a:r>
              <a:rPr lang="en-US" sz="2000" b="0">
                <a:latin typeface="Times New Roman" pitchFamily="18" charset="0"/>
              </a:rPr>
              <a:t>Rules Discovered:</a:t>
            </a:r>
          </a:p>
          <a:p>
            <a:r>
              <a:rPr lang="en-US" sz="2000" b="0">
                <a:latin typeface="Times New Roman" pitchFamily="18" charset="0"/>
              </a:rPr>
              <a:t>    </a:t>
            </a:r>
            <a:r>
              <a:rPr lang="en-US" sz="1800">
                <a:solidFill>
                  <a:srgbClr val="CC0000"/>
                </a:solidFill>
                <a:latin typeface="Tahoma" pitchFamily="34" charset="0"/>
              </a:rPr>
              <a:t>{Milk} --&gt; {Coke}</a:t>
            </a:r>
          </a:p>
          <a:p>
            <a:r>
              <a:rPr lang="en-US" sz="1800">
                <a:solidFill>
                  <a:srgbClr val="CC0000"/>
                </a:solidFill>
                <a:latin typeface="Tahoma" pitchFamily="34" charset="0"/>
              </a:rPr>
              <a:t>    {Diaper, Milk} --&gt; {Beer}</a:t>
            </a:r>
            <a:endParaRPr lang="en-US" sz="2400" b="0">
              <a:latin typeface="Times New Roman" pitchFamily="18" charset="0"/>
            </a:endParaRPr>
          </a:p>
        </p:txBody>
      </p:sp>
      <p:sp>
        <p:nvSpPr>
          <p:cNvPr id="6" name="Date Placeholder 5"/>
          <p:cNvSpPr>
            <a:spLocks noGrp="1"/>
          </p:cNvSpPr>
          <p:nvPr>
            <p:ph type="dt" sz="half" idx="10"/>
          </p:nvPr>
        </p:nvSpPr>
        <p:spPr/>
        <p:txBody>
          <a:bodyPr/>
          <a:lstStyle/>
          <a:p>
            <a:r>
              <a:rPr lang="en-US" smtClean="0"/>
              <a:t>Toqir Ahmad Rana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Footer Placeholder 7"/>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sz="2800"/>
              <a:t>Association Rule Discovery: Application 1</a:t>
            </a:r>
          </a:p>
        </p:txBody>
      </p:sp>
      <p:sp>
        <p:nvSpPr>
          <p:cNvPr id="755715" name="Rectangle 3"/>
          <p:cNvSpPr>
            <a:spLocks noGrp="1" noChangeArrowheads="1"/>
          </p:cNvSpPr>
          <p:nvPr>
            <p:ph type="body" idx="1"/>
          </p:nvPr>
        </p:nvSpPr>
        <p:spPr>
          <a:xfrm>
            <a:off x="381000" y="2133600"/>
            <a:ext cx="8178800" cy="4171950"/>
          </a:xfrm>
          <a:ln/>
        </p:spPr>
        <p:txBody>
          <a:bodyPr/>
          <a:lstStyle/>
          <a:p>
            <a:pPr marL="342900" indent="-342900">
              <a:lnSpc>
                <a:spcPct val="90000"/>
              </a:lnSpc>
            </a:pPr>
            <a:r>
              <a:rPr lang="en-US" sz="2400" dirty="0"/>
              <a:t>Marketing and Sales Promotion:</a:t>
            </a:r>
            <a:endParaRPr lang="en-US" sz="2000" dirty="0"/>
          </a:p>
          <a:p>
            <a:pPr marL="742950" lvl="1" indent="-285750">
              <a:lnSpc>
                <a:spcPct val="90000"/>
              </a:lnSpc>
            </a:pPr>
            <a:r>
              <a:rPr lang="en-US" sz="2400" dirty="0">
                <a:solidFill>
                  <a:srgbClr val="FF0066"/>
                </a:solidFill>
              </a:rPr>
              <a:t>Let the rule discovered be</a:t>
            </a:r>
            <a:r>
              <a:rPr lang="en-US" sz="2400" i="1" dirty="0">
                <a:solidFill>
                  <a:srgbClr val="FF0066"/>
                </a:solidFill>
              </a:rPr>
              <a:t> </a:t>
            </a:r>
          </a:p>
          <a:p>
            <a:pPr marL="742950" lvl="1" indent="-285750">
              <a:lnSpc>
                <a:spcPct val="90000"/>
              </a:lnSpc>
              <a:buFont typeface="Arial" pitchFamily="34" charset="0"/>
              <a:buNone/>
            </a:pPr>
            <a:r>
              <a:rPr lang="en-US" sz="2400" i="1" dirty="0">
                <a:solidFill>
                  <a:srgbClr val="FF0066"/>
                </a:solidFill>
              </a:rPr>
              <a:t> 			{Bagels, … } --&gt; {Potato Chips}</a:t>
            </a:r>
            <a:endParaRPr lang="en-US" sz="2400" dirty="0"/>
          </a:p>
          <a:p>
            <a:pPr marL="742950" lvl="1" indent="-285750">
              <a:lnSpc>
                <a:spcPct val="90000"/>
              </a:lnSpc>
            </a:pPr>
            <a:r>
              <a:rPr lang="en-US" sz="2400" u="sng" dirty="0">
                <a:solidFill>
                  <a:srgbClr val="0000FF"/>
                </a:solidFill>
              </a:rPr>
              <a:t>Potato Chips</a:t>
            </a:r>
            <a:r>
              <a:rPr lang="en-US" sz="2400" u="sng" dirty="0"/>
              <a:t> </a:t>
            </a:r>
            <a:r>
              <a:rPr lang="en-US" sz="2400" u="sng" dirty="0">
                <a:solidFill>
                  <a:srgbClr val="0000FF"/>
                </a:solidFill>
              </a:rPr>
              <a:t>as consequent</a:t>
            </a:r>
            <a:r>
              <a:rPr lang="en-US" sz="2000" dirty="0"/>
              <a:t> =&gt; </a:t>
            </a:r>
            <a:r>
              <a:rPr lang="en-US" sz="2400" dirty="0"/>
              <a:t>Can be used to determine what should be done to boost its sales.</a:t>
            </a:r>
          </a:p>
          <a:p>
            <a:pPr marL="742950" lvl="1" indent="-285750">
              <a:lnSpc>
                <a:spcPct val="90000"/>
              </a:lnSpc>
            </a:pPr>
            <a:r>
              <a:rPr lang="en-US" sz="2400" u="sng" dirty="0">
                <a:solidFill>
                  <a:srgbClr val="0000FF"/>
                </a:solidFill>
              </a:rPr>
              <a:t>Bagels in the antecedent</a:t>
            </a:r>
            <a:r>
              <a:rPr lang="en-US" sz="2000" dirty="0"/>
              <a:t> =&gt; C</a:t>
            </a:r>
            <a:r>
              <a:rPr lang="en-US" sz="2400" dirty="0"/>
              <a:t>an be used to see which products would be affected if the store discontinues selling bagels.</a:t>
            </a:r>
          </a:p>
          <a:p>
            <a:pPr marL="742950" lvl="1" indent="-285750">
              <a:lnSpc>
                <a:spcPct val="90000"/>
              </a:lnSpc>
            </a:pPr>
            <a:r>
              <a:rPr lang="en-US" sz="2400" u="sng" dirty="0">
                <a:solidFill>
                  <a:srgbClr val="0000FF"/>
                </a:solidFill>
              </a:rPr>
              <a:t>Bagels in antecedent</a:t>
            </a:r>
            <a:r>
              <a:rPr lang="en-US" sz="2400" u="sng" dirty="0"/>
              <a:t> </a:t>
            </a:r>
            <a:r>
              <a:rPr lang="en-US" sz="2400" i="1" u="sng" dirty="0">
                <a:solidFill>
                  <a:srgbClr val="0000FF"/>
                </a:solidFill>
              </a:rPr>
              <a:t>and</a:t>
            </a:r>
            <a:r>
              <a:rPr lang="en-US" sz="2400" u="sng" dirty="0"/>
              <a:t> </a:t>
            </a:r>
            <a:r>
              <a:rPr lang="en-US" sz="2400" u="sng" dirty="0">
                <a:solidFill>
                  <a:srgbClr val="0000FF"/>
                </a:solidFill>
              </a:rPr>
              <a:t>Potato chips in consequent</a:t>
            </a:r>
            <a:r>
              <a:rPr lang="en-US" sz="2000" u="sng" dirty="0">
                <a:solidFill>
                  <a:srgbClr val="0000FF"/>
                </a:solidFill>
              </a:rPr>
              <a:t> </a:t>
            </a:r>
            <a:r>
              <a:rPr lang="en-US" sz="2000" dirty="0">
                <a:solidFill>
                  <a:schemeClr val="tx2"/>
                </a:solidFill>
              </a:rPr>
              <a:t>=&gt; </a:t>
            </a:r>
            <a:r>
              <a:rPr lang="en-US" sz="2400" dirty="0"/>
              <a:t>Can be used to see what products should be sold with Bagels to promote sale of Potato chips!</a:t>
            </a:r>
            <a:endParaRPr lang="en-US" dirty="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US" sz="2800"/>
              <a:t>Association Rule Discovery: Application 2</a:t>
            </a:r>
          </a:p>
        </p:txBody>
      </p:sp>
      <p:sp>
        <p:nvSpPr>
          <p:cNvPr id="757763" name="Rectangle 3"/>
          <p:cNvSpPr>
            <a:spLocks noGrp="1" noChangeArrowheads="1"/>
          </p:cNvSpPr>
          <p:nvPr>
            <p:ph type="body" idx="1"/>
          </p:nvPr>
        </p:nvSpPr>
        <p:spPr/>
        <p:txBody>
          <a:bodyPr>
            <a:normAutofit lnSpcReduction="10000"/>
          </a:bodyPr>
          <a:lstStyle/>
          <a:p>
            <a:pPr marL="342900" indent="-342900"/>
            <a:r>
              <a:rPr lang="en-US"/>
              <a:t>Supermarket shelf management.</a:t>
            </a:r>
          </a:p>
          <a:p>
            <a:pPr marL="742950" lvl="1" indent="-285750"/>
            <a:r>
              <a:rPr lang="en-US"/>
              <a:t>Goal: To identify items that are bought together by sufficiently many customers.</a:t>
            </a:r>
          </a:p>
          <a:p>
            <a:pPr marL="742950" lvl="1" indent="-285750"/>
            <a:r>
              <a:rPr lang="en-US"/>
              <a:t>Approach: Process the point-of-sale data collected with barcode scanners to find dependencies among items.</a:t>
            </a:r>
          </a:p>
          <a:p>
            <a:pPr marL="742950" lvl="1" indent="-285750"/>
            <a:r>
              <a:rPr lang="en-US"/>
              <a:t>A classic rule --</a:t>
            </a:r>
          </a:p>
          <a:p>
            <a:pPr marL="1143000" lvl="2" indent="-228600"/>
            <a:r>
              <a:rPr lang="en-US"/>
              <a:t>If a customer buys diaper and milk, then he is very likely to buy beer.</a:t>
            </a:r>
          </a:p>
          <a:p>
            <a:pPr marL="1143000" lvl="2" indent="-228600"/>
            <a:r>
              <a:rPr lang="en-US"/>
              <a:t>So, don’t be surprised if you find six-packs stacked next to diapers!</a:t>
            </a:r>
            <a:endParaRPr lang="en-US" sz="2800"/>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381000" y="1447800"/>
            <a:ext cx="8305800" cy="533400"/>
          </a:xfrm>
        </p:spPr>
        <p:txBody>
          <a:bodyPr/>
          <a:lstStyle/>
          <a:p>
            <a:r>
              <a:rPr lang="en-US" sz="2800"/>
              <a:t>Association Rule Discovery: Application 3</a:t>
            </a:r>
          </a:p>
        </p:txBody>
      </p:sp>
      <p:sp>
        <p:nvSpPr>
          <p:cNvPr id="759811" name="Rectangle 3"/>
          <p:cNvSpPr>
            <a:spLocks noGrp="1" noChangeArrowheads="1"/>
          </p:cNvSpPr>
          <p:nvPr>
            <p:ph type="body" idx="1"/>
          </p:nvPr>
        </p:nvSpPr>
        <p:spPr/>
        <p:txBody>
          <a:bodyPr/>
          <a:lstStyle/>
          <a:p>
            <a:r>
              <a:rPr lang="en-US" sz="2400"/>
              <a:t>Inventory Management:</a:t>
            </a:r>
          </a:p>
          <a:p>
            <a:pPr lvl="1"/>
            <a:r>
              <a:rPr lang="en-US" sz="2400"/>
              <a:t>Goal: A consumer appliance repair company wants to anticipate the nature of repairs on its consumer products and keep the service vehicles equipped with right parts to reduce on number of visits to consumer households.</a:t>
            </a:r>
          </a:p>
          <a:p>
            <a:pPr lvl="1"/>
            <a:r>
              <a:rPr lang="en-US" sz="2400"/>
              <a:t>Approach: Process the data on tools and parts required in previous repairs at different consumer locations and discover the co-occurrence patterns.</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381000" y="1066800"/>
            <a:ext cx="8763000" cy="533400"/>
          </a:xfrm>
        </p:spPr>
        <p:txBody>
          <a:bodyPr>
            <a:normAutofit fontScale="90000"/>
          </a:bodyPr>
          <a:lstStyle/>
          <a:p>
            <a:r>
              <a:rPr lang="en-US"/>
              <a:t>Sequential Pattern Discovery: Definition</a:t>
            </a:r>
          </a:p>
        </p:txBody>
      </p:sp>
      <p:sp>
        <p:nvSpPr>
          <p:cNvPr id="761859" name="Rectangle 3"/>
          <p:cNvSpPr>
            <a:spLocks noGrp="1" noChangeArrowheads="1"/>
          </p:cNvSpPr>
          <p:nvPr>
            <p:ph type="body" idx="1"/>
          </p:nvPr>
        </p:nvSpPr>
        <p:spPr>
          <a:xfrm>
            <a:off x="228600" y="2209800"/>
            <a:ext cx="8382000" cy="1143000"/>
          </a:xfrm>
        </p:spPr>
        <p:txBody>
          <a:bodyPr>
            <a:noAutofit/>
          </a:bodyPr>
          <a:lstStyle/>
          <a:p>
            <a:pPr marL="342900" indent="-342900">
              <a:lnSpc>
                <a:spcPct val="90000"/>
              </a:lnSpc>
            </a:pPr>
            <a:r>
              <a:rPr lang="en-US" sz="1800" dirty="0"/>
              <a:t>Given is a set of </a:t>
            </a:r>
            <a:r>
              <a:rPr lang="en-US" sz="1800" i="1" dirty="0"/>
              <a:t>objects</a:t>
            </a:r>
            <a:r>
              <a:rPr lang="en-US" sz="1800" dirty="0"/>
              <a:t>, with each object associated with its own </a:t>
            </a:r>
            <a:r>
              <a:rPr lang="en-US" sz="1800" i="1" dirty="0"/>
              <a:t>timeline of events</a:t>
            </a:r>
            <a:r>
              <a:rPr lang="en-US" sz="1800" dirty="0"/>
              <a:t>, find rules that predict strong </a:t>
            </a:r>
            <a:r>
              <a:rPr lang="en-US" sz="1800" dirty="0">
                <a:solidFill>
                  <a:srgbClr val="0000FF"/>
                </a:solidFill>
              </a:rPr>
              <a:t>sequential dependencies</a:t>
            </a:r>
            <a:r>
              <a:rPr lang="en-US" sz="1800" dirty="0"/>
              <a:t> among different events</a:t>
            </a:r>
            <a:r>
              <a:rPr lang="en-US" sz="1800" dirty="0" smtClean="0"/>
              <a:t>.</a:t>
            </a:r>
          </a:p>
          <a:p>
            <a:pPr marL="342900" indent="-342900">
              <a:lnSpc>
                <a:spcPct val="90000"/>
              </a:lnSpc>
            </a:pPr>
            <a:endParaRPr lang="en-US" sz="1800" dirty="0"/>
          </a:p>
          <a:p>
            <a:pPr marL="342900" indent="-342900">
              <a:lnSpc>
                <a:spcPct val="90000"/>
              </a:lnSpc>
            </a:pPr>
            <a:r>
              <a:rPr lang="en-US" sz="1800" dirty="0"/>
              <a:t>Rules are formed by first </a:t>
            </a:r>
            <a:r>
              <a:rPr lang="en-US" sz="1800" dirty="0" smtClean="0"/>
              <a:t>discovering </a:t>
            </a:r>
            <a:r>
              <a:rPr lang="en-US" sz="1800" dirty="0"/>
              <a:t>patterns. Event occurrences in the patterns are governed by timing constraints.</a:t>
            </a:r>
          </a:p>
        </p:txBody>
      </p:sp>
      <p:grpSp>
        <p:nvGrpSpPr>
          <p:cNvPr id="2" name="Group 4"/>
          <p:cNvGrpSpPr>
            <a:grpSpLocks/>
          </p:cNvGrpSpPr>
          <p:nvPr/>
        </p:nvGrpSpPr>
        <p:grpSpPr bwMode="auto">
          <a:xfrm>
            <a:off x="2667000" y="5029200"/>
            <a:ext cx="3657600" cy="1752600"/>
            <a:chOff x="1728" y="2928"/>
            <a:chExt cx="2304" cy="1104"/>
          </a:xfrm>
        </p:grpSpPr>
        <p:sp>
          <p:nvSpPr>
            <p:cNvPr id="761861" name="Rectangle 5"/>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761862" name="Text Box 6"/>
            <p:cNvSpPr txBox="1">
              <a:spLocks noChangeArrowheads="1"/>
            </p:cNvSpPr>
            <p:nvPr/>
          </p:nvSpPr>
          <p:spPr bwMode="auto">
            <a:xfrm>
              <a:off x="1776" y="2983"/>
              <a:ext cx="2190" cy="327"/>
            </a:xfrm>
            <a:prstGeom prst="rect">
              <a:avLst/>
            </a:prstGeom>
            <a:solidFill>
              <a:srgbClr val="FFFFCC"/>
            </a:solidFill>
            <a:ln w="9525">
              <a:noFill/>
              <a:miter lim="800000"/>
              <a:headEnd/>
              <a:tailEnd/>
            </a:ln>
            <a:effectLst/>
          </p:spPr>
          <p:txBody>
            <a:bodyPr wrap="none">
              <a:spAutoFit/>
            </a:bodyPr>
            <a:lstStyle/>
            <a:p>
              <a:r>
                <a:rPr lang="en-US" sz="2800">
                  <a:latin typeface="Times New Roman" pitchFamily="18" charset="0"/>
                </a:rPr>
                <a:t>(A   B)     (C)    (D   E)</a:t>
              </a:r>
            </a:p>
          </p:txBody>
        </p:sp>
        <p:sp>
          <p:nvSpPr>
            <p:cNvPr id="761863" name="Text Box 7"/>
            <p:cNvSpPr txBox="1">
              <a:spLocks noChangeArrowheads="1"/>
            </p:cNvSpPr>
            <p:nvPr/>
          </p:nvSpPr>
          <p:spPr bwMode="auto">
            <a:xfrm>
              <a:off x="2688" y="3660"/>
              <a:ext cx="439" cy="192"/>
            </a:xfrm>
            <a:prstGeom prst="rect">
              <a:avLst/>
            </a:prstGeom>
            <a:solidFill>
              <a:srgbClr val="FFFFCC"/>
            </a:solidFill>
            <a:ln w="9525">
              <a:noFill/>
              <a:miter lim="800000"/>
              <a:headEnd/>
              <a:tailEnd/>
            </a:ln>
            <a:effectLst/>
          </p:spPr>
          <p:txBody>
            <a:bodyPr wrap="none">
              <a:spAutoFit/>
            </a:bodyPr>
            <a:lstStyle/>
            <a:p>
              <a:r>
                <a:rPr lang="en-US">
                  <a:solidFill>
                    <a:srgbClr val="0000FF"/>
                  </a:solidFill>
                </a:rPr>
                <a:t>&lt;= ms</a:t>
              </a:r>
              <a:endParaRPr lang="en-US" sz="1600">
                <a:latin typeface="Times New Roman" pitchFamily="18" charset="0"/>
              </a:endParaRPr>
            </a:p>
          </p:txBody>
        </p:sp>
        <p:sp>
          <p:nvSpPr>
            <p:cNvPr id="761864" name="Text Box 8"/>
            <p:cNvSpPr txBox="1">
              <a:spLocks noChangeArrowheads="1"/>
            </p:cNvSpPr>
            <p:nvPr/>
          </p:nvSpPr>
          <p:spPr bwMode="auto">
            <a:xfrm>
              <a:off x="2256" y="3312"/>
              <a:ext cx="407" cy="192"/>
            </a:xfrm>
            <a:prstGeom prst="rect">
              <a:avLst/>
            </a:prstGeom>
            <a:solidFill>
              <a:srgbClr val="FFFFCC"/>
            </a:solidFill>
            <a:ln w="9525">
              <a:noFill/>
              <a:miter lim="800000"/>
              <a:headEnd/>
              <a:tailEnd/>
            </a:ln>
            <a:effectLst/>
          </p:spPr>
          <p:txBody>
            <a:bodyPr wrap="none">
              <a:spAutoFit/>
            </a:bodyPr>
            <a:lstStyle/>
            <a:p>
              <a:r>
                <a:rPr lang="en-US">
                  <a:solidFill>
                    <a:srgbClr val="0000FF"/>
                  </a:solidFill>
                </a:rPr>
                <a:t>&lt;= xg</a:t>
              </a:r>
              <a:endParaRPr lang="en-US" sz="1600">
                <a:latin typeface="Times New Roman" pitchFamily="18" charset="0"/>
              </a:endParaRPr>
            </a:p>
          </p:txBody>
        </p:sp>
        <p:sp>
          <p:nvSpPr>
            <p:cNvPr id="761865" name="Text Box 9"/>
            <p:cNvSpPr txBox="1">
              <a:spLocks noChangeArrowheads="1"/>
            </p:cNvSpPr>
            <p:nvPr/>
          </p:nvSpPr>
          <p:spPr bwMode="auto">
            <a:xfrm>
              <a:off x="2976" y="3324"/>
              <a:ext cx="348" cy="192"/>
            </a:xfrm>
            <a:prstGeom prst="rect">
              <a:avLst/>
            </a:prstGeom>
            <a:solidFill>
              <a:srgbClr val="FFFFCC"/>
            </a:solidFill>
            <a:ln w="9525">
              <a:noFill/>
              <a:miter lim="800000"/>
              <a:headEnd/>
              <a:tailEnd/>
            </a:ln>
            <a:effectLst/>
          </p:spPr>
          <p:txBody>
            <a:bodyPr wrap="none">
              <a:spAutoFit/>
            </a:bodyPr>
            <a:lstStyle/>
            <a:p>
              <a:r>
                <a:rPr lang="en-US">
                  <a:solidFill>
                    <a:srgbClr val="0000FF"/>
                  </a:solidFill>
                </a:rPr>
                <a:t> &gt;ng</a:t>
              </a:r>
              <a:endParaRPr lang="en-US" sz="1600">
                <a:latin typeface="Times New Roman" pitchFamily="18" charset="0"/>
              </a:endParaRPr>
            </a:p>
          </p:txBody>
        </p:sp>
        <p:sp>
          <p:nvSpPr>
            <p:cNvPr id="761866" name="Text Box 10"/>
            <p:cNvSpPr txBox="1">
              <a:spLocks noChangeArrowheads="1"/>
            </p:cNvSpPr>
            <p:nvPr/>
          </p:nvSpPr>
          <p:spPr bwMode="auto">
            <a:xfrm>
              <a:off x="3360" y="3324"/>
              <a:ext cx="426" cy="192"/>
            </a:xfrm>
            <a:prstGeom prst="rect">
              <a:avLst/>
            </a:prstGeom>
            <a:solidFill>
              <a:srgbClr val="FFFFCC"/>
            </a:solidFill>
            <a:ln w="9525">
              <a:noFill/>
              <a:miter lim="800000"/>
              <a:headEnd/>
              <a:tailEnd/>
            </a:ln>
            <a:effectLst/>
          </p:spPr>
          <p:txBody>
            <a:bodyPr wrap="none">
              <a:spAutoFit/>
            </a:bodyPr>
            <a:lstStyle/>
            <a:p>
              <a:r>
                <a:rPr lang="en-US">
                  <a:solidFill>
                    <a:srgbClr val="0000FF"/>
                  </a:solidFill>
                </a:rPr>
                <a:t>&lt;= ws</a:t>
              </a:r>
              <a:endParaRPr lang="en-US" sz="1600">
                <a:latin typeface="Times New Roman" pitchFamily="18" charset="0"/>
              </a:endParaRPr>
            </a:p>
          </p:txBody>
        </p:sp>
        <p:sp>
          <p:nvSpPr>
            <p:cNvPr id="761867" name="Line 11"/>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61868" name="Line 12"/>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61869" name="Line 13"/>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61870" name="Line 14"/>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761871" name="Line 15"/>
            <p:cNvSpPr>
              <a:spLocks noChangeShapeType="1"/>
            </p:cNvSpPr>
            <p:nvPr/>
          </p:nvSpPr>
          <p:spPr bwMode="auto">
            <a:xfrm>
              <a:off x="1824" y="3264"/>
              <a:ext cx="0" cy="709"/>
            </a:xfrm>
            <a:prstGeom prst="line">
              <a:avLst/>
            </a:prstGeom>
            <a:noFill/>
            <a:ln w="9525">
              <a:solidFill>
                <a:schemeClr val="tx1"/>
              </a:solidFill>
              <a:round/>
              <a:headEnd/>
              <a:tailEnd/>
            </a:ln>
            <a:effectLst/>
          </p:spPr>
          <p:txBody>
            <a:bodyPr wrap="none" anchor="ctr"/>
            <a:lstStyle/>
            <a:p>
              <a:endParaRPr lang="en-US"/>
            </a:p>
          </p:txBody>
        </p:sp>
        <p:sp>
          <p:nvSpPr>
            <p:cNvPr id="761872" name="Line 16"/>
            <p:cNvSpPr>
              <a:spLocks noChangeShapeType="1"/>
            </p:cNvSpPr>
            <p:nvPr/>
          </p:nvSpPr>
          <p:spPr bwMode="auto">
            <a:xfrm flipV="1">
              <a:off x="3024" y="3319"/>
              <a:ext cx="0" cy="327"/>
            </a:xfrm>
            <a:prstGeom prst="line">
              <a:avLst/>
            </a:prstGeom>
            <a:noFill/>
            <a:ln w="9525">
              <a:solidFill>
                <a:schemeClr val="tx1"/>
              </a:solidFill>
              <a:round/>
              <a:headEnd/>
              <a:tailEnd/>
            </a:ln>
            <a:effectLst/>
          </p:spPr>
          <p:txBody>
            <a:bodyPr wrap="none" anchor="ctr"/>
            <a:lstStyle/>
            <a:p>
              <a:endParaRPr lang="en-US"/>
            </a:p>
          </p:txBody>
        </p:sp>
        <p:sp>
          <p:nvSpPr>
            <p:cNvPr id="761873" name="Line 17"/>
            <p:cNvSpPr>
              <a:spLocks noChangeShapeType="1"/>
            </p:cNvSpPr>
            <p:nvPr/>
          </p:nvSpPr>
          <p:spPr bwMode="auto">
            <a:xfrm flipV="1">
              <a:off x="3312" y="3319"/>
              <a:ext cx="0" cy="327"/>
            </a:xfrm>
            <a:prstGeom prst="line">
              <a:avLst/>
            </a:prstGeom>
            <a:noFill/>
            <a:ln w="9525">
              <a:solidFill>
                <a:schemeClr val="tx1"/>
              </a:solidFill>
              <a:round/>
              <a:headEnd/>
              <a:tailEnd/>
            </a:ln>
            <a:effectLst/>
          </p:spPr>
          <p:txBody>
            <a:bodyPr wrap="none" anchor="ctr"/>
            <a:lstStyle/>
            <a:p>
              <a:endParaRPr lang="en-US"/>
            </a:p>
          </p:txBody>
        </p:sp>
        <p:sp>
          <p:nvSpPr>
            <p:cNvPr id="761874" name="Line 18"/>
            <p:cNvSpPr>
              <a:spLocks noChangeShapeType="1"/>
            </p:cNvSpPr>
            <p:nvPr/>
          </p:nvSpPr>
          <p:spPr bwMode="auto">
            <a:xfrm>
              <a:off x="3888" y="3264"/>
              <a:ext cx="0" cy="709"/>
            </a:xfrm>
            <a:prstGeom prst="line">
              <a:avLst/>
            </a:prstGeom>
            <a:noFill/>
            <a:ln w="9525">
              <a:solidFill>
                <a:schemeClr val="tx1"/>
              </a:solidFill>
              <a:round/>
              <a:headEnd/>
              <a:tailEnd/>
            </a:ln>
            <a:effectLst/>
          </p:spPr>
          <p:txBody>
            <a:bodyPr wrap="none" anchor="ctr"/>
            <a:lstStyle/>
            <a:p>
              <a:endParaRPr lang="en-US"/>
            </a:p>
          </p:txBody>
        </p:sp>
      </p:grpSp>
      <p:grpSp>
        <p:nvGrpSpPr>
          <p:cNvPr id="3" name="Group 19"/>
          <p:cNvGrpSpPr>
            <a:grpSpLocks/>
          </p:cNvGrpSpPr>
          <p:nvPr/>
        </p:nvGrpSpPr>
        <p:grpSpPr bwMode="auto">
          <a:xfrm>
            <a:off x="2598738" y="4191000"/>
            <a:ext cx="4038600" cy="685800"/>
            <a:chOff x="1632" y="1728"/>
            <a:chExt cx="2304" cy="432"/>
          </a:xfrm>
        </p:grpSpPr>
        <p:sp>
          <p:nvSpPr>
            <p:cNvPr id="761876" name="Rectangle 20"/>
            <p:cNvSpPr>
              <a:spLocks noChangeArrowheads="1"/>
            </p:cNvSpPr>
            <p:nvPr/>
          </p:nvSpPr>
          <p:spPr bwMode="auto">
            <a:xfrm>
              <a:off x="1632" y="1728"/>
              <a:ext cx="2304" cy="43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761877" name="Text Box 21"/>
            <p:cNvSpPr txBox="1">
              <a:spLocks noChangeArrowheads="1"/>
            </p:cNvSpPr>
            <p:nvPr/>
          </p:nvSpPr>
          <p:spPr bwMode="auto">
            <a:xfrm>
              <a:off x="1680" y="1783"/>
              <a:ext cx="2186" cy="327"/>
            </a:xfrm>
            <a:prstGeom prst="rect">
              <a:avLst/>
            </a:prstGeom>
            <a:solidFill>
              <a:srgbClr val="FFFFCC"/>
            </a:solidFill>
            <a:ln w="9525">
              <a:noFill/>
              <a:miter lim="800000"/>
              <a:headEnd/>
              <a:tailEnd/>
            </a:ln>
            <a:effectLst/>
          </p:spPr>
          <p:txBody>
            <a:bodyPr wrap="none">
              <a:spAutoFit/>
            </a:bodyPr>
            <a:lstStyle/>
            <a:p>
              <a:r>
                <a:rPr lang="en-US" sz="2800">
                  <a:latin typeface="Times New Roman" pitchFamily="18" charset="0"/>
                </a:rPr>
                <a:t>(A   B)     (C)        (D   E)</a:t>
              </a:r>
            </a:p>
          </p:txBody>
        </p:sp>
      </p:grpSp>
      <p:sp>
        <p:nvSpPr>
          <p:cNvPr id="761878" name="Line 22"/>
          <p:cNvSpPr>
            <a:spLocks noChangeShapeType="1"/>
          </p:cNvSpPr>
          <p:nvPr/>
        </p:nvSpPr>
        <p:spPr bwMode="auto">
          <a:xfrm>
            <a:off x="4800600" y="4573089"/>
            <a:ext cx="457200" cy="0"/>
          </a:xfrm>
          <a:prstGeom prst="line">
            <a:avLst/>
          </a:prstGeom>
          <a:noFill/>
          <a:ln w="28575">
            <a:solidFill>
              <a:schemeClr val="tx1"/>
            </a:solidFill>
            <a:round/>
            <a:headEnd/>
            <a:tailEnd type="stealth" w="med" len="med"/>
          </a:ln>
          <a:effectLst/>
        </p:spPr>
        <p:txBody>
          <a:bodyPr wrap="none" anchor="ctr"/>
          <a:lstStyle/>
          <a:p>
            <a:endParaRPr lang="en-US"/>
          </a:p>
        </p:txBody>
      </p:sp>
      <p:sp>
        <p:nvSpPr>
          <p:cNvPr id="23" name="Date Placeholder 22"/>
          <p:cNvSpPr>
            <a:spLocks noGrp="1"/>
          </p:cNvSpPr>
          <p:nvPr>
            <p:ph type="dt" sz="half" idx="10"/>
          </p:nvPr>
        </p:nvSpPr>
        <p:spPr/>
        <p:txBody>
          <a:bodyPr/>
          <a:lstStyle/>
          <a:p>
            <a:r>
              <a:rPr lang="en-US" smtClean="0"/>
              <a:t>Toqir Ahmad Rana</a:t>
            </a:r>
            <a:endParaRPr lang="en-US"/>
          </a:p>
        </p:txBody>
      </p:sp>
      <p:sp>
        <p:nvSpPr>
          <p:cNvPr id="24" name="Slide Number Placeholder 23"/>
          <p:cNvSpPr>
            <a:spLocks noGrp="1"/>
          </p:cNvSpPr>
          <p:nvPr>
            <p:ph type="sldNum" sz="quarter" idx="12"/>
          </p:nvPr>
        </p:nvSpPr>
        <p:spPr/>
        <p:txBody>
          <a:bodyPr/>
          <a:lstStyle/>
          <a:p>
            <a:fld id="{B6F15528-21DE-4FAA-801E-634DDDAF4B2B}" type="slidenum">
              <a:rPr lang="en-US" smtClean="0"/>
              <a:pPr/>
              <a:t>8</a:t>
            </a:fld>
            <a:endParaRPr lang="en-US"/>
          </a:p>
        </p:txBody>
      </p:sp>
      <p:sp>
        <p:nvSpPr>
          <p:cNvPr id="25" name="Footer Placeholder 24"/>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381000" y="1276350"/>
            <a:ext cx="8534400" cy="533400"/>
          </a:xfrm>
        </p:spPr>
        <p:txBody>
          <a:bodyPr>
            <a:normAutofit fontScale="90000"/>
          </a:bodyPr>
          <a:lstStyle/>
          <a:p>
            <a:r>
              <a:rPr lang="en-US"/>
              <a:t>Sequential Pattern Discovery: Examples</a:t>
            </a:r>
          </a:p>
        </p:txBody>
      </p:sp>
      <p:sp>
        <p:nvSpPr>
          <p:cNvPr id="762883" name="Rectangle 3"/>
          <p:cNvSpPr>
            <a:spLocks noGrp="1" noChangeArrowheads="1"/>
          </p:cNvSpPr>
          <p:nvPr>
            <p:ph type="body" idx="1"/>
          </p:nvPr>
        </p:nvSpPr>
        <p:spPr>
          <a:xfrm>
            <a:off x="381000" y="2266950"/>
            <a:ext cx="8229600" cy="4286250"/>
          </a:xfrm>
        </p:spPr>
        <p:txBody>
          <a:bodyPr/>
          <a:lstStyle/>
          <a:p>
            <a:r>
              <a:rPr lang="en-US" sz="2000"/>
              <a:t>In telecommunications alarm logs,</a:t>
            </a:r>
            <a:r>
              <a:rPr lang="en-US" sz="1800"/>
              <a:t> </a:t>
            </a:r>
          </a:p>
          <a:p>
            <a:pPr lvl="1"/>
            <a:r>
              <a:rPr lang="en-US" sz="2000"/>
              <a:t>(Inverter_Problem  Excessive_Line_Current) </a:t>
            </a:r>
          </a:p>
          <a:p>
            <a:pPr lvl="1">
              <a:buFont typeface="Arial" pitchFamily="34" charset="0"/>
              <a:buNone/>
            </a:pPr>
            <a:r>
              <a:rPr lang="en-US" sz="2000"/>
              <a:t>        (Rectifier_Alarm) --&gt; (Fire_Alarm)</a:t>
            </a:r>
          </a:p>
          <a:p>
            <a:r>
              <a:rPr lang="en-US" sz="2000"/>
              <a:t>In point-of-sale transaction sequences,</a:t>
            </a:r>
          </a:p>
          <a:p>
            <a:pPr lvl="1"/>
            <a:r>
              <a:rPr lang="en-US" sz="2000"/>
              <a:t>Computer Bookstore:  </a:t>
            </a:r>
          </a:p>
          <a:p>
            <a:pPr lvl="1">
              <a:buFont typeface="Arial" pitchFamily="34" charset="0"/>
              <a:buNone/>
            </a:pPr>
            <a:r>
              <a:rPr lang="en-US" sz="2000"/>
              <a:t>	  (Intro_To_Visual_C)  (C++_Primer) --&gt; 							(Perl_for_dummies,Tcl_Tk)</a:t>
            </a:r>
          </a:p>
          <a:p>
            <a:pPr lvl="1"/>
            <a:r>
              <a:rPr lang="en-US" sz="2000"/>
              <a:t>Athletic Apparel Store: </a:t>
            </a:r>
          </a:p>
          <a:p>
            <a:pPr lvl="1">
              <a:buFont typeface="Arial" pitchFamily="34" charset="0"/>
              <a:buNone/>
            </a:pPr>
            <a:r>
              <a:rPr lang="en-US" sz="2000"/>
              <a:t>	  (Shoes) (Racket, Racketball) --&gt; (Sports_Jacket)</a:t>
            </a:r>
          </a:p>
        </p:txBody>
      </p:sp>
      <p:sp>
        <p:nvSpPr>
          <p:cNvPr id="4" name="Date Placeholder 3"/>
          <p:cNvSpPr>
            <a:spLocks noGrp="1"/>
          </p:cNvSpPr>
          <p:nvPr>
            <p:ph type="dt" sz="half" idx="10"/>
          </p:nvPr>
        </p:nvSpPr>
        <p:spPr/>
        <p:txBody>
          <a:bodyPr/>
          <a:lstStyle/>
          <a:p>
            <a:r>
              <a:rPr lang="en-US" smtClean="0"/>
              <a:t>Toqir Ahmad Rana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Data Mining</a:t>
            </a:r>
            <a:endParaRPr lang="en-US"/>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139</TotalTime>
  <Words>1388</Words>
  <Application>Microsoft Office PowerPoint</Application>
  <PresentationFormat>On-screen Show (4:3)</PresentationFormat>
  <Paragraphs>224</Paragraphs>
  <Slides>22</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Urban</vt:lpstr>
      <vt:lpstr>Document</vt:lpstr>
      <vt:lpstr>Data Mining</vt:lpstr>
      <vt:lpstr>Data Mining Tasks</vt:lpstr>
      <vt:lpstr>Data Mining Tasks...</vt:lpstr>
      <vt:lpstr>Association Rule Discovery: Definition</vt:lpstr>
      <vt:lpstr>Association Rule Discovery: Application 1</vt:lpstr>
      <vt:lpstr>Association Rule Discovery: Application 2</vt:lpstr>
      <vt:lpstr>Association Rule Discovery: Application 3</vt:lpstr>
      <vt:lpstr>Sequential Pattern Discovery: Definition</vt:lpstr>
      <vt:lpstr>Sequential Pattern Discovery: Examples</vt:lpstr>
      <vt:lpstr>Classification: Definition</vt:lpstr>
      <vt:lpstr>Classification Example</vt:lpstr>
      <vt:lpstr>Classification: Application 1</vt:lpstr>
      <vt:lpstr>Classification: Application 2</vt:lpstr>
      <vt:lpstr>Classification: Application 3</vt:lpstr>
      <vt:lpstr>Classification: Application 4</vt:lpstr>
      <vt:lpstr>Classifying Galaxies</vt:lpstr>
      <vt:lpstr>Clustering Definition</vt:lpstr>
      <vt:lpstr>Illustrating Clustering</vt:lpstr>
      <vt:lpstr>Clustering: Application 1</vt:lpstr>
      <vt:lpstr>Clustering: Application 2</vt:lpstr>
      <vt:lpstr>Illustrating Document Clustering</vt:lpstr>
      <vt:lpstr>Clustering of S&amp;P 500 Stock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RANA</dc:creator>
  <cp:lastModifiedBy>RANA</cp:lastModifiedBy>
  <cp:revision>11</cp:revision>
  <dcterms:created xsi:type="dcterms:W3CDTF">2006-08-16T00:00:00Z</dcterms:created>
  <dcterms:modified xsi:type="dcterms:W3CDTF">2019-02-14T10:12:56Z</dcterms:modified>
</cp:coreProperties>
</file>