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5CD98-38EB-4562-978C-96CB53D4F30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061D6-A6AB-488B-A20E-71BBFDD9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F7063-28ED-4549-A364-E888D2096AF2}" type="slidenum">
              <a:rPr lang="en-US"/>
              <a:pPr/>
              <a:t>25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4800"/>
          </a:xfrm>
        </p:spPr>
        <p:txBody>
          <a:bodyPr/>
          <a:lstStyle/>
          <a:p>
            <a:r>
              <a:rPr lang="en-US" dirty="0"/>
              <a:t>Mine for:</a:t>
            </a:r>
          </a:p>
          <a:p>
            <a:pPr>
              <a:buFontTx/>
              <a:buChar char="•"/>
            </a:pPr>
            <a:r>
              <a:rPr lang="en-US" dirty="0"/>
              <a:t>Selection</a:t>
            </a:r>
          </a:p>
          <a:p>
            <a:pPr>
              <a:buFontTx/>
              <a:buChar char="•"/>
            </a:pPr>
            <a:r>
              <a:rPr lang="en-US" dirty="0"/>
              <a:t>Aggregation</a:t>
            </a:r>
          </a:p>
          <a:p>
            <a:pPr>
              <a:buFontTx/>
              <a:buChar char="•"/>
            </a:pPr>
            <a:r>
              <a:rPr lang="en-US" dirty="0"/>
              <a:t>Abstraction</a:t>
            </a:r>
          </a:p>
          <a:p>
            <a:pPr>
              <a:buFontTx/>
              <a:buChar char="•"/>
            </a:pPr>
            <a:r>
              <a:rPr lang="en-US" dirty="0"/>
              <a:t>Visualization</a:t>
            </a:r>
          </a:p>
          <a:p>
            <a:pPr>
              <a:buFontTx/>
              <a:buChar char="•"/>
            </a:pPr>
            <a:r>
              <a:rPr lang="en-US" dirty="0"/>
              <a:t>Transformation/Conversion</a:t>
            </a:r>
          </a:p>
          <a:p>
            <a:pPr>
              <a:buFontTx/>
              <a:buChar char="•"/>
            </a:pPr>
            <a:r>
              <a:rPr lang="en-US" dirty="0"/>
              <a:t>Statistical Analysis</a:t>
            </a:r>
          </a:p>
          <a:p>
            <a:pPr>
              <a:buFontTx/>
              <a:buChar char="•"/>
            </a:pPr>
            <a:r>
              <a:rPr lang="en-US" dirty="0"/>
              <a:t>“Cleaning”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14D0B2-615D-46D7-B667-134D341E72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96200" y="4191000"/>
            <a:ext cx="1447800" cy="457200"/>
          </a:xfrm>
        </p:spPr>
        <p:txBody>
          <a:bodyPr/>
          <a:lstStyle/>
          <a:p>
            <a:r>
              <a:rPr lang="en-US" sz="1050" smtClean="0"/>
              <a:t>Toqir Ahmad Rana</a:t>
            </a:r>
            <a:endParaRPr lang="en-US" sz="105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81600" y="4191000"/>
            <a:ext cx="2209800" cy="457200"/>
          </a:xfrm>
        </p:spPr>
        <p:txBody>
          <a:bodyPr/>
          <a:lstStyle/>
          <a:p>
            <a:r>
              <a:rPr lang="en-US" sz="1050" dirty="0" smtClean="0"/>
              <a:t>Data Mining</a:t>
            </a:r>
            <a:endParaRPr lang="en-US" sz="10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048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Lecture 4</a:t>
            </a:r>
            <a:endParaRPr lang="en-US" sz="2800" u="sn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13176"/>
          </a:xfrm>
        </p:spPr>
        <p:txBody>
          <a:bodyPr/>
          <a:lstStyle/>
          <a:p>
            <a:r>
              <a:rPr lang="en-US" dirty="0" smtClean="0"/>
              <a:t>I = {i</a:t>
            </a:r>
            <a:r>
              <a:rPr lang="en-US" baseline="-25000" dirty="0" smtClean="0"/>
              <a:t>1</a:t>
            </a:r>
            <a:r>
              <a:rPr lang="en-US" dirty="0" smtClean="0"/>
              <a:t> , i</a:t>
            </a:r>
            <a:r>
              <a:rPr lang="en-US" baseline="-25000" dirty="0" smtClean="0"/>
              <a:t>2</a:t>
            </a:r>
            <a:r>
              <a:rPr lang="en-US" dirty="0" smtClean="0"/>
              <a:t>, …….., i</a:t>
            </a:r>
            <a:r>
              <a:rPr lang="en-US" baseline="-25000" dirty="0" smtClean="0"/>
              <a:t>n</a:t>
            </a:r>
            <a:r>
              <a:rPr lang="en-US" dirty="0" smtClean="0"/>
              <a:t>} : a set of items</a:t>
            </a:r>
          </a:p>
          <a:p>
            <a:r>
              <a:rPr lang="en-US" dirty="0" smtClean="0"/>
              <a:t>Transaction T : a set of items such that T ⊆ I</a:t>
            </a:r>
          </a:p>
          <a:p>
            <a:r>
              <a:rPr lang="en-US" dirty="0" smtClean="0"/>
              <a:t>Database D: a set of transactions</a:t>
            </a:r>
          </a:p>
          <a:p>
            <a:r>
              <a:rPr lang="en-US" dirty="0" smtClean="0"/>
              <a:t>A transaction T contains X, a set of some items in I, X ⊆ I, if X ⊆ T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An Association Rule</a:t>
            </a:r>
            <a:r>
              <a:rPr lang="en-US" dirty="0" smtClean="0"/>
              <a:t>: is an  implication of the form X ⇒ Y, where X, Y ⊆ 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943600"/>
            <a:ext cx="1447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antecedent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5943600"/>
            <a:ext cx="1447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consequent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8832962">
            <a:off x="1160829" y="5542452"/>
            <a:ext cx="821725" cy="18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167881">
            <a:off x="2463103" y="5588422"/>
            <a:ext cx="717905" cy="14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→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962400" cy="4325112"/>
          </a:xfrm>
        </p:spPr>
        <p:txBody>
          <a:bodyPr/>
          <a:lstStyle/>
          <a:p>
            <a:r>
              <a:rPr lang="en-US" b="1" dirty="0" err="1" smtClean="0"/>
              <a:t>Itemsets</a:t>
            </a:r>
            <a:r>
              <a:rPr lang="en-US" b="1" dirty="0" smtClean="0"/>
              <a:t> (X,Y) appear in 10% of the transaction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80% of the time Y appears when X is given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648200" y="28194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3200" y="2743200"/>
            <a:ext cx="1447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Support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800600"/>
            <a:ext cx="1447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Confidence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8200" y="48006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7467600" y="31242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676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prevalence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predictability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7543800" y="5181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→ Y : Probabilistic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962400" cy="4325112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Itemsets</a:t>
            </a:r>
            <a:r>
              <a:rPr lang="en-US" sz="2400" b="1" dirty="0" smtClean="0"/>
              <a:t> (X,Y) appear in 10% of the total transactions together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400" b="1" dirty="0" smtClean="0"/>
              <a:t>80% of the total transactions in   which X appears Y also appears with X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648200" y="28194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3200" y="2743200"/>
            <a:ext cx="1447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Support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800600"/>
            <a:ext cx="14478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Confidence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8200" y="48006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9342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3600" y="3733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Prevalence               P(XUY)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Predictability              P(XUY)/P(X)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7277100" y="5448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39000" y="3962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81800" y="6096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( </a:t>
            </a:r>
            <a:r>
              <a:rPr lang="en-US" sz="2400" dirty="0" smtClean="0"/>
              <a:t>P(XUY)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Total Transactions in Database: N</a:t>
            </a:r>
          </a:p>
          <a:p>
            <a:pPr lvl="1"/>
            <a:r>
              <a:rPr lang="en-US" b="1" dirty="0" smtClean="0"/>
              <a:t>Support(X):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000" b="1" dirty="0" smtClean="0"/>
              <a:t>(Number of times X appears in dataset) / N</a:t>
            </a:r>
          </a:p>
          <a:p>
            <a:pPr lvl="1"/>
            <a:r>
              <a:rPr lang="en-US" b="1" dirty="0" smtClean="0"/>
              <a:t>Support(X,Y):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1800" b="1" dirty="0" smtClean="0"/>
              <a:t>(Number of times X and Y appears together in dataset) / N</a:t>
            </a:r>
          </a:p>
          <a:p>
            <a:pPr lvl="1"/>
            <a:r>
              <a:rPr lang="en-US" b="1" dirty="0" smtClean="0"/>
              <a:t>Confidence (X→Y):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000" b="1" dirty="0" smtClean="0"/>
              <a:t>Support(X,Y) / Support(X):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000" b="1" dirty="0" smtClean="0"/>
              <a:t>	No. of times X and Y appear/No. of times 	X appears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 err="1" smtClean="0"/>
              <a:t>vs</a:t>
            </a:r>
            <a:r>
              <a:rPr lang="en-US" dirty="0" smtClean="0"/>
              <a:t>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124200"/>
            <a:ext cx="6629400" cy="87477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Which one is higher, support or confidence?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Support/Confidence?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229600" cy="125577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Helpful in finding patterns or </a:t>
            </a:r>
            <a:r>
              <a:rPr lang="en-US" b="1" dirty="0" err="1" smtClean="0"/>
              <a:t>itemsets</a:t>
            </a:r>
            <a:r>
              <a:rPr lang="en-US" b="1" dirty="0" smtClean="0"/>
              <a:t> that occurs frequently in a data set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19600" y="2057400"/>
            <a:ext cx="152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5105400"/>
            <a:ext cx="64008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Used for Association rules </a:t>
            </a:r>
            <a:r>
              <a:rPr lang="en-US" sz="2400" b="1" dirty="0" err="1" smtClean="0"/>
              <a:t>thresholding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Minimum support: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sz="2400" b="1" dirty="0" smtClean="0"/>
              <a:t>high ⇒ few valid rules that occur very often</a:t>
            </a:r>
            <a:endParaRPr lang="en-US" b="1" dirty="0" smtClean="0"/>
          </a:p>
          <a:p>
            <a:pPr>
              <a:buNone/>
            </a:pPr>
            <a:r>
              <a:rPr lang="en-US" sz="2400" dirty="0" smtClean="0"/>
              <a:t>	– </a:t>
            </a:r>
            <a:r>
              <a:rPr lang="en-US" sz="2400" b="1" dirty="0" smtClean="0"/>
              <a:t>low   ⇒ many valid rules that occur rarely</a:t>
            </a:r>
          </a:p>
          <a:p>
            <a:r>
              <a:rPr lang="en-US" b="1" dirty="0" smtClean="0"/>
              <a:t>Minimum confidence: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– </a:t>
            </a:r>
            <a:r>
              <a:rPr lang="en-US" sz="2200" b="1" dirty="0" smtClean="0"/>
              <a:t>high ⇒ few rules, but all “almost logically true”</a:t>
            </a:r>
          </a:p>
          <a:p>
            <a:pPr>
              <a:buNone/>
            </a:pPr>
            <a:r>
              <a:rPr lang="en-US" sz="2200" dirty="0" smtClean="0"/>
              <a:t>	– </a:t>
            </a:r>
            <a:r>
              <a:rPr lang="en-US" sz="2200" b="1" dirty="0" smtClean="0"/>
              <a:t>low  ⇒ many rules, but many of them very   			uncertain </a:t>
            </a:r>
          </a:p>
          <a:p>
            <a:r>
              <a:rPr lang="en-US" b="1" dirty="0" smtClean="0"/>
              <a:t>Typical values: </a:t>
            </a:r>
            <a:r>
              <a:rPr lang="en-US" b="1" dirty="0" err="1" smtClean="0"/>
              <a:t>minsup</a:t>
            </a:r>
            <a:r>
              <a:rPr lang="en-US" b="1" dirty="0" smtClean="0"/>
              <a:t>= 2% to 10%</a:t>
            </a:r>
          </a:p>
          <a:p>
            <a:pPr>
              <a:buNone/>
            </a:pPr>
            <a:r>
              <a:rPr lang="en-US" b="1" dirty="0" smtClean="0"/>
              <a:t>				  </a:t>
            </a:r>
            <a:r>
              <a:rPr lang="en-US" b="1" dirty="0" err="1" smtClean="0"/>
              <a:t>minconf</a:t>
            </a:r>
            <a:r>
              <a:rPr lang="en-US" b="1" dirty="0" smtClean="0"/>
              <a:t> = 70% to 90%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Finding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7467600" cy="22463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Find all rules that have support and confidence greater than user-specified minimum support and minimum confidence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Find rules with </a:t>
            </a:r>
            <a:r>
              <a:rPr lang="en-US" sz="2400" b="1" dirty="0" err="1" smtClean="0"/>
              <a:t>minsup</a:t>
            </a:r>
            <a:r>
              <a:rPr lang="en-US" sz="2400" b="1" dirty="0" smtClean="0"/>
              <a:t>=50% and </a:t>
            </a:r>
            <a:r>
              <a:rPr lang="en-US" sz="2400" b="1" dirty="0" err="1" smtClean="0"/>
              <a:t>minconf</a:t>
            </a:r>
            <a:r>
              <a:rPr lang="en-US" sz="2400" b="1" dirty="0" smtClean="0"/>
              <a:t>=50%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200" b="1" dirty="0" smtClean="0"/>
              <a:t>A ⇒ C, the rule has 50% support and 66.6% confidence</a:t>
            </a:r>
          </a:p>
          <a:p>
            <a:pPr>
              <a:buNone/>
            </a:pPr>
            <a:r>
              <a:rPr lang="en-US" sz="2200" b="1" dirty="0" smtClean="0"/>
              <a:t>C ⇒ A, the rule has 50% support and 100% confidence</a:t>
            </a:r>
          </a:p>
          <a:p>
            <a:pPr>
              <a:buNone/>
            </a:pPr>
            <a:r>
              <a:rPr lang="en-US" sz="2200" b="1" dirty="0" smtClean="0"/>
              <a:t>All other rules have values less than the threshold specified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124200"/>
            <a:ext cx="26574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Find associations between most frequently occurring </a:t>
            </a:r>
            <a:r>
              <a:rPr lang="en-US" b="1" dirty="0" err="1" smtClean="0"/>
              <a:t>itemsets</a:t>
            </a:r>
            <a:endParaRPr lang="en-US" b="1" dirty="0" smtClean="0"/>
          </a:p>
          <a:p>
            <a:r>
              <a:rPr lang="en-US" b="1" dirty="0" err="1" smtClean="0"/>
              <a:t>Itemsets</a:t>
            </a:r>
            <a:r>
              <a:rPr lang="en-US" b="1" dirty="0" smtClean="0"/>
              <a:t>: Items / entities that occur often in the data set.</a:t>
            </a:r>
          </a:p>
          <a:p>
            <a:r>
              <a:rPr lang="en-US" b="1" dirty="0" smtClean="0"/>
              <a:t>Various ways are available to find frequent </a:t>
            </a:r>
            <a:r>
              <a:rPr lang="en-US" b="1" dirty="0" err="1" smtClean="0"/>
              <a:t>itemsets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Association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Association rule mining: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Finding frequent patterns, associations, correlations, or causal structures among sets of items or objects in transaction databases, relational databases, and other information repositories.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Frequent pattern</a:t>
            </a:r>
            <a:r>
              <a:rPr lang="en-US" sz="2000" dirty="0" smtClean="0"/>
              <a:t>: pattern (set of items, sequence, etc.) that occurs frequently in a database [AIS93]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Motivation: finding regularities in data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What products were often purchased together? — Beer and diapers?!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What are the subsequent purchases after buying a PC?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What kinds of DNA are sensitive to this new drug?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we automatically classify web documents?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 of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Market Basket Analysis</a:t>
            </a:r>
          </a:p>
          <a:p>
            <a:pPr lvl="1">
              <a:buNone/>
            </a:pPr>
            <a:r>
              <a:rPr lang="en-US" b="1" i="1" dirty="0" smtClean="0"/>
              <a:t>******* ? ********* ⇒ Profits Increase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Factors that effect the increase in profit</a:t>
            </a:r>
          </a:p>
          <a:p>
            <a:pPr lvl="1">
              <a:buNone/>
            </a:pPr>
            <a:endParaRPr lang="en-US" b="1" i="1" dirty="0" smtClean="0"/>
          </a:p>
          <a:p>
            <a:pPr lvl="1">
              <a:buNone/>
            </a:pPr>
            <a:r>
              <a:rPr lang="en-US" b="1" i="1" dirty="0" smtClean="0"/>
              <a:t>High Income ⇒ ******** ? *******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Factors that follow high income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Frequent Pattern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Frequent pattern: a pattern (a set of items, </a:t>
            </a:r>
            <a:r>
              <a:rPr lang="fr-FR" b="1" dirty="0" err="1" smtClean="0"/>
              <a:t>subsequences</a:t>
            </a:r>
            <a:r>
              <a:rPr lang="fr-FR" b="1" dirty="0" smtClean="0"/>
              <a:t>, substructures, etc.) </a:t>
            </a:r>
            <a:r>
              <a:rPr lang="fr-FR" b="1" dirty="0" err="1" smtClean="0"/>
              <a:t>that</a:t>
            </a:r>
            <a:r>
              <a:rPr lang="fr-FR" b="1" dirty="0" smtClean="0"/>
              <a:t> </a:t>
            </a:r>
            <a:r>
              <a:rPr lang="fr-FR" b="1" dirty="0" err="1" smtClean="0"/>
              <a:t>occurs</a:t>
            </a:r>
            <a:r>
              <a:rPr lang="fr-FR" b="1" dirty="0" smtClean="0"/>
              <a:t> </a:t>
            </a:r>
            <a:r>
              <a:rPr lang="en-US" b="1" dirty="0" smtClean="0"/>
              <a:t>frequently in a data set</a:t>
            </a:r>
          </a:p>
          <a:p>
            <a:r>
              <a:rPr lang="en-US" b="1" dirty="0" smtClean="0"/>
              <a:t>First proposed by </a:t>
            </a:r>
            <a:r>
              <a:rPr lang="en-US" b="1" dirty="0" err="1" smtClean="0"/>
              <a:t>Agrawal</a:t>
            </a:r>
            <a:r>
              <a:rPr lang="en-US" b="1" dirty="0" smtClean="0"/>
              <a:t>, </a:t>
            </a:r>
            <a:r>
              <a:rPr lang="en-US" b="1" dirty="0" err="1" smtClean="0"/>
              <a:t>Imielinski</a:t>
            </a:r>
            <a:r>
              <a:rPr lang="en-US" b="1" dirty="0" smtClean="0"/>
              <a:t>, and Swami in the context of frequent </a:t>
            </a:r>
            <a:r>
              <a:rPr lang="en-US" b="1" dirty="0" err="1" smtClean="0"/>
              <a:t>itemsets</a:t>
            </a:r>
            <a:r>
              <a:rPr lang="en-US" b="1" dirty="0" smtClean="0"/>
              <a:t> and association rule mining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Frequent Patterns/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Motivation: Finding inherent regularities in data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What products were often purchased</a:t>
            </a:r>
          </a:p>
          <a:p>
            <a:pPr lvl="1">
              <a:buNone/>
            </a:pPr>
            <a:r>
              <a:rPr lang="en-US" b="1" dirty="0" smtClean="0"/>
              <a:t>	together?— Beer and diapers !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What are the subsequent purchases after</a:t>
            </a:r>
          </a:p>
          <a:p>
            <a:pPr lvl="1">
              <a:buNone/>
            </a:pPr>
            <a:r>
              <a:rPr lang="en-US" b="1" dirty="0" smtClean="0"/>
              <a:t>	buying a PC?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What kinds of DNA are sensitive to a new drug?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Can we automatically classify web documents?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Basket data analysis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cross-marketing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catalog design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sale campaign analysis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Web log (click stream) analysis, and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DNA sequence analysis.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and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Intrinsic and important property of data sets are revealed</a:t>
            </a:r>
          </a:p>
          <a:p>
            <a:r>
              <a:rPr lang="en-US" b="1" dirty="0" smtClean="0"/>
              <a:t>This forms the basis for many data mining tasks/algorithms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Association, correlation, and causality analysis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Sequential, structural (e.g., sub-graph) patterns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Pattern analysis in spatiotemporal, multimedia,</a:t>
            </a:r>
          </a:p>
          <a:p>
            <a:pPr lvl="1">
              <a:buNone/>
            </a:pPr>
            <a:r>
              <a:rPr lang="en-US" b="1" dirty="0" smtClean="0"/>
              <a:t>time-series, and stream data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Classification: associative classification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Cluster analysis: frequent pattern-based clustering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85888" y="4525963"/>
            <a:ext cx="809625" cy="1101725"/>
            <a:chOff x="1050" y="2937"/>
            <a:chExt cx="510" cy="69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50" y="3118"/>
              <a:ext cx="510" cy="513"/>
              <a:chOff x="1050" y="3118"/>
              <a:chExt cx="510" cy="513"/>
            </a:xfrm>
          </p:grpSpPr>
          <p:pic>
            <p:nvPicPr>
              <p:cNvPr id="288773" name="Picture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73" y="3163"/>
                <a:ext cx="287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8774" name="Picture 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50" y="3118"/>
                <a:ext cx="288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8775" name="Picture 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42" y="3341"/>
                <a:ext cx="286" cy="2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88776" name="Rectangle 8"/>
            <p:cNvSpPr>
              <a:spLocks noChangeArrowheads="1"/>
            </p:cNvSpPr>
            <p:nvPr/>
          </p:nvSpPr>
          <p:spPr bwMode="auto">
            <a:xfrm>
              <a:off x="1122" y="2937"/>
              <a:ext cx="39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63838" y="4114800"/>
            <a:ext cx="785812" cy="1041400"/>
            <a:chOff x="1918" y="2678"/>
            <a:chExt cx="495" cy="656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985" y="2678"/>
              <a:ext cx="370" cy="363"/>
              <a:chOff x="1985" y="2678"/>
              <a:chExt cx="370" cy="363"/>
            </a:xfrm>
          </p:grpSpPr>
          <p:pic>
            <p:nvPicPr>
              <p:cNvPr id="288779" name="Picture 1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191" y="2697"/>
                <a:ext cx="164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8780" name="Picture 1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985" y="2678"/>
                <a:ext cx="164" cy="1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8781" name="Picture 1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60" y="2875"/>
                <a:ext cx="163" cy="1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88782" name="Rectangle 14"/>
            <p:cNvSpPr>
              <a:spLocks noChangeArrowheads="1"/>
            </p:cNvSpPr>
            <p:nvPr/>
          </p:nvSpPr>
          <p:spPr bwMode="auto">
            <a:xfrm>
              <a:off x="1918" y="3006"/>
              <a:ext cx="49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pPr algn="ctr"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581150" y="3840163"/>
            <a:ext cx="1257300" cy="1092200"/>
            <a:chOff x="1173" y="2505"/>
            <a:chExt cx="792" cy="688"/>
          </a:xfrm>
        </p:grpSpPr>
        <p:sp>
          <p:nvSpPr>
            <p:cNvPr id="288784" name="Line 16"/>
            <p:cNvSpPr>
              <a:spLocks noChangeShapeType="1"/>
            </p:cNvSpPr>
            <p:nvPr/>
          </p:nvSpPr>
          <p:spPr bwMode="auto">
            <a:xfrm flipV="1">
              <a:off x="1634" y="2985"/>
              <a:ext cx="331" cy="20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1732" y="3071"/>
              <a:ext cx="80" cy="7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6" name="AutoShape 18"/>
            <p:cNvSpPr>
              <a:spLocks noChangeArrowheads="1"/>
            </p:cNvSpPr>
            <p:nvPr/>
          </p:nvSpPr>
          <p:spPr bwMode="auto">
            <a:xfrm>
              <a:off x="1173" y="2505"/>
              <a:ext cx="632" cy="21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Selection</a:t>
              </a:r>
            </a:p>
          </p:txBody>
        </p:sp>
        <p:sp>
          <p:nvSpPr>
            <p:cNvPr id="288787" name="Line 19"/>
            <p:cNvSpPr>
              <a:spLocks noChangeShapeType="1"/>
            </p:cNvSpPr>
            <p:nvPr/>
          </p:nvSpPr>
          <p:spPr bwMode="auto">
            <a:xfrm>
              <a:off x="1554" y="2740"/>
              <a:ext cx="166" cy="30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788" name="AutoShape 20"/>
          <p:cNvSpPr>
            <a:spLocks noChangeArrowheads="1"/>
          </p:cNvSpPr>
          <p:nvPr/>
        </p:nvSpPr>
        <p:spPr bwMode="auto">
          <a:xfrm>
            <a:off x="6378575" y="2265363"/>
            <a:ext cx="1374775" cy="552450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1"/>
            </a:outerShdw>
          </a:effec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200" b="1" dirty="0">
              <a:solidFill>
                <a:schemeClr val="tx2"/>
              </a:solidFill>
            </a:endParaRPr>
          </a:p>
          <a:p>
            <a:pPr algn="ctr" eaLnBrk="0" hangingPunct="0"/>
            <a:r>
              <a:rPr lang="en-US" sz="1200" b="1" dirty="0">
                <a:solidFill>
                  <a:schemeClr val="tx2"/>
                </a:solidFill>
              </a:rPr>
              <a:t>Knowledge</a:t>
            </a:r>
            <a:endParaRPr lang="en-US" sz="1200" b="1" dirty="0">
              <a:solidFill>
                <a:srgbClr val="3365FB"/>
              </a:solidFill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62401" y="3276600"/>
            <a:ext cx="1914526" cy="1327150"/>
            <a:chOff x="2665" y="2159"/>
            <a:chExt cx="1206" cy="836"/>
          </a:xfrm>
        </p:grpSpPr>
        <p:sp>
          <p:nvSpPr>
            <p:cNvPr id="288790" name="Rectangle 22"/>
            <p:cNvSpPr>
              <a:spLocks noChangeArrowheads="1"/>
            </p:cNvSpPr>
            <p:nvPr/>
          </p:nvSpPr>
          <p:spPr bwMode="auto">
            <a:xfrm>
              <a:off x="2665" y="2667"/>
              <a:ext cx="1206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endParaRPr lang="en-US" sz="1400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 eaLnBrk="0" hangingPunct="0"/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</a:rPr>
                <a:t>Preprocessed Data</a:t>
              </a:r>
              <a:endParaRPr lang="en-US" sz="1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836" y="2159"/>
              <a:ext cx="142" cy="514"/>
              <a:chOff x="2836" y="2159"/>
              <a:chExt cx="142" cy="514"/>
            </a:xfrm>
          </p:grpSpPr>
          <p:sp>
            <p:nvSpPr>
              <p:cNvPr id="288792" name="Rectangle 24"/>
              <p:cNvSpPr>
                <a:spLocks noChangeArrowheads="1"/>
              </p:cNvSpPr>
              <p:nvPr/>
            </p:nvSpPr>
            <p:spPr bwMode="auto">
              <a:xfrm>
                <a:off x="2836" y="2159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93" name="Rectangle 25"/>
              <p:cNvSpPr>
                <a:spLocks noChangeArrowheads="1"/>
              </p:cNvSpPr>
              <p:nvPr/>
            </p:nvSpPr>
            <p:spPr bwMode="auto">
              <a:xfrm>
                <a:off x="2861" y="2198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94" name="Rectangle 26"/>
              <p:cNvSpPr>
                <a:spLocks noChangeArrowheads="1"/>
              </p:cNvSpPr>
              <p:nvPr/>
            </p:nvSpPr>
            <p:spPr bwMode="auto">
              <a:xfrm>
                <a:off x="2894" y="2238"/>
                <a:ext cx="26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95" name="Rectangle 27"/>
              <p:cNvSpPr>
                <a:spLocks noChangeArrowheads="1"/>
              </p:cNvSpPr>
              <p:nvPr/>
            </p:nvSpPr>
            <p:spPr bwMode="auto">
              <a:xfrm>
                <a:off x="2928" y="2277"/>
                <a:ext cx="25" cy="34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96" name="Rectangle 28"/>
              <p:cNvSpPr>
                <a:spLocks noChangeArrowheads="1"/>
              </p:cNvSpPr>
              <p:nvPr/>
            </p:nvSpPr>
            <p:spPr bwMode="auto">
              <a:xfrm>
                <a:off x="2953" y="2333"/>
                <a:ext cx="25" cy="34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060952" y="2705100"/>
            <a:ext cx="971551" cy="915988"/>
            <a:chOff x="3365" y="1790"/>
            <a:chExt cx="612" cy="57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3471" y="1790"/>
              <a:ext cx="408" cy="340"/>
              <a:chOff x="3471" y="1790"/>
              <a:chExt cx="408" cy="340"/>
            </a:xfrm>
          </p:grpSpPr>
          <p:sp>
            <p:nvSpPr>
              <p:cNvPr id="288799" name="Rectangle 31"/>
              <p:cNvSpPr>
                <a:spLocks noChangeArrowheads="1"/>
              </p:cNvSpPr>
              <p:nvPr/>
            </p:nvSpPr>
            <p:spPr bwMode="auto">
              <a:xfrm>
                <a:off x="3471" y="1790"/>
                <a:ext cx="59" cy="340"/>
              </a:xfrm>
              <a:prstGeom prst="rect">
                <a:avLst/>
              </a:prstGeom>
              <a:gradFill rotWithShape="0">
                <a:gsLst>
                  <a:gs pos="0">
                    <a:srgbClr val="3399FF">
                      <a:gamma/>
                      <a:shade val="46275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800" name="Rectangle 32"/>
              <p:cNvSpPr>
                <a:spLocks noChangeArrowheads="1"/>
              </p:cNvSpPr>
              <p:nvPr/>
            </p:nvSpPr>
            <p:spPr bwMode="auto">
              <a:xfrm>
                <a:off x="3555" y="1885"/>
                <a:ext cx="75" cy="245"/>
              </a:xfrm>
              <a:prstGeom prst="rect">
                <a:avLst/>
              </a:prstGeom>
              <a:gradFill rotWithShape="0">
                <a:gsLst>
                  <a:gs pos="0">
                    <a:srgbClr val="66FF33">
                      <a:gamma/>
                      <a:shade val="46275"/>
                      <a:invGamma/>
                    </a:srgbClr>
                  </a:gs>
                  <a:gs pos="50000">
                    <a:srgbClr val="66FF33"/>
                  </a:gs>
                  <a:gs pos="100000">
                    <a:srgbClr val="66FF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801" name="Rectangle 33"/>
              <p:cNvSpPr>
                <a:spLocks noChangeArrowheads="1"/>
              </p:cNvSpPr>
              <p:nvPr/>
            </p:nvSpPr>
            <p:spPr bwMode="auto">
              <a:xfrm>
                <a:off x="3654" y="1821"/>
                <a:ext cx="91" cy="309"/>
              </a:xfrm>
              <a:prstGeom prst="rect">
                <a:avLst/>
              </a:prstGeom>
              <a:gradFill rotWithShape="0">
                <a:gsLst>
                  <a:gs pos="0">
                    <a:srgbClr val="CC00FF">
                      <a:gamma/>
                      <a:shade val="46275"/>
                      <a:invGamma/>
                    </a:srgbClr>
                  </a:gs>
                  <a:gs pos="50000">
                    <a:srgbClr val="CC00FF"/>
                  </a:gs>
                  <a:gs pos="100000">
                    <a:srgbClr val="CC00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802" name="Rectangle 34"/>
              <p:cNvSpPr>
                <a:spLocks noChangeArrowheads="1"/>
              </p:cNvSpPr>
              <p:nvPr/>
            </p:nvSpPr>
            <p:spPr bwMode="auto">
              <a:xfrm>
                <a:off x="3771" y="2003"/>
                <a:ext cx="108" cy="127"/>
              </a:xfrm>
              <a:prstGeom prst="rect">
                <a:avLst/>
              </a:prstGeom>
              <a:gradFill rotWithShape="0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8803" name="Rectangle 35"/>
            <p:cNvSpPr>
              <a:spLocks noChangeArrowheads="1"/>
            </p:cNvSpPr>
            <p:nvPr/>
          </p:nvSpPr>
          <p:spPr bwMode="auto">
            <a:xfrm>
              <a:off x="3365" y="2175"/>
              <a:ext cx="61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</a:rPr>
                <a:t>Patterns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3325813" y="2406650"/>
            <a:ext cx="1792287" cy="1196975"/>
            <a:chOff x="2272" y="1602"/>
            <a:chExt cx="1129" cy="754"/>
          </a:xfrm>
        </p:grpSpPr>
        <p:sp>
          <p:nvSpPr>
            <p:cNvPr id="288805" name="Line 37"/>
            <p:cNvSpPr>
              <a:spLocks noChangeShapeType="1"/>
            </p:cNvSpPr>
            <p:nvPr/>
          </p:nvSpPr>
          <p:spPr bwMode="auto">
            <a:xfrm flipV="1">
              <a:off x="3092" y="2165"/>
              <a:ext cx="309" cy="191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06" name="Oval 38"/>
            <p:cNvSpPr>
              <a:spLocks noChangeArrowheads="1"/>
            </p:cNvSpPr>
            <p:nvPr/>
          </p:nvSpPr>
          <p:spPr bwMode="auto">
            <a:xfrm>
              <a:off x="3184" y="2237"/>
              <a:ext cx="76" cy="7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07" name="AutoShape 39"/>
            <p:cNvSpPr>
              <a:spLocks noChangeArrowheads="1"/>
            </p:cNvSpPr>
            <p:nvPr/>
          </p:nvSpPr>
          <p:spPr bwMode="auto">
            <a:xfrm>
              <a:off x="2272" y="1602"/>
              <a:ext cx="1109" cy="28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2000" b="1" i="1">
                  <a:solidFill>
                    <a:schemeClr val="folHlink"/>
                  </a:solidFill>
                </a:rPr>
                <a:t>Data Mining</a:t>
              </a:r>
            </a:p>
          </p:txBody>
        </p:sp>
        <p:sp>
          <p:nvSpPr>
            <p:cNvPr id="288808" name="Line 40"/>
            <p:cNvSpPr>
              <a:spLocks noChangeShapeType="1"/>
            </p:cNvSpPr>
            <p:nvPr/>
          </p:nvSpPr>
          <p:spPr bwMode="auto">
            <a:xfrm>
              <a:off x="3026" y="1889"/>
              <a:ext cx="175" cy="3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230813" y="1828800"/>
            <a:ext cx="1422400" cy="1069975"/>
            <a:chOff x="3472" y="1238"/>
            <a:chExt cx="896" cy="674"/>
          </a:xfrm>
        </p:grpSpPr>
        <p:sp>
          <p:nvSpPr>
            <p:cNvPr id="288810" name="Line 42"/>
            <p:cNvSpPr>
              <a:spLocks noChangeShapeType="1"/>
            </p:cNvSpPr>
            <p:nvPr/>
          </p:nvSpPr>
          <p:spPr bwMode="auto">
            <a:xfrm flipV="1">
              <a:off x="3925" y="1722"/>
              <a:ext cx="308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11" name="Oval 43"/>
            <p:cNvSpPr>
              <a:spLocks noChangeArrowheads="1"/>
            </p:cNvSpPr>
            <p:nvPr/>
          </p:nvSpPr>
          <p:spPr bwMode="auto">
            <a:xfrm>
              <a:off x="4007" y="1802"/>
              <a:ext cx="77" cy="71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12" name="AutoShape 44"/>
            <p:cNvSpPr>
              <a:spLocks noChangeArrowheads="1"/>
            </p:cNvSpPr>
            <p:nvPr/>
          </p:nvSpPr>
          <p:spPr bwMode="auto">
            <a:xfrm>
              <a:off x="3472" y="1238"/>
              <a:ext cx="896" cy="35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Interpretation/</a:t>
              </a:r>
            </a:p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Evaluation</a:t>
              </a:r>
            </a:p>
          </p:txBody>
        </p:sp>
        <p:sp>
          <p:nvSpPr>
            <p:cNvPr id="288813" name="Line 45"/>
            <p:cNvSpPr>
              <a:spLocks noChangeShapeType="1"/>
            </p:cNvSpPr>
            <p:nvPr/>
          </p:nvSpPr>
          <p:spPr bwMode="auto">
            <a:xfrm>
              <a:off x="3950" y="1612"/>
              <a:ext cx="41" cy="11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817" name="Rectangle 49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Associations: Basic Algorithm</a:t>
            </a:r>
          </a:p>
        </p:txBody>
      </p: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2516188" y="3121025"/>
            <a:ext cx="1546225" cy="1146175"/>
            <a:chOff x="1585" y="1966"/>
            <a:chExt cx="974" cy="722"/>
          </a:xfrm>
        </p:grpSpPr>
        <p:sp>
          <p:nvSpPr>
            <p:cNvPr id="288819" name="Line 51"/>
            <p:cNvSpPr>
              <a:spLocks noChangeShapeType="1"/>
            </p:cNvSpPr>
            <p:nvPr/>
          </p:nvSpPr>
          <p:spPr bwMode="auto">
            <a:xfrm flipV="1">
              <a:off x="2229" y="2481"/>
              <a:ext cx="330" cy="2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20" name="AutoShape 52"/>
            <p:cNvSpPr>
              <a:spLocks noChangeArrowheads="1"/>
            </p:cNvSpPr>
            <p:nvPr/>
          </p:nvSpPr>
          <p:spPr bwMode="auto">
            <a:xfrm>
              <a:off x="1585" y="1966"/>
              <a:ext cx="912" cy="210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chemeClr val="hlink"/>
                  </a:solidFill>
                </a:rPr>
                <a:t>Preprocessing</a:t>
              </a:r>
            </a:p>
          </p:txBody>
        </p:sp>
        <p:sp>
          <p:nvSpPr>
            <p:cNvPr id="288821" name="Line 53"/>
            <p:cNvSpPr>
              <a:spLocks noChangeShapeType="1"/>
            </p:cNvSpPr>
            <p:nvPr/>
          </p:nvSpPr>
          <p:spPr bwMode="auto">
            <a:xfrm>
              <a:off x="2079" y="2200"/>
              <a:ext cx="248" cy="36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22" name="Oval 54"/>
            <p:cNvSpPr>
              <a:spLocks noChangeArrowheads="1"/>
            </p:cNvSpPr>
            <p:nvPr/>
          </p:nvSpPr>
          <p:spPr bwMode="auto">
            <a:xfrm>
              <a:off x="2295" y="2562"/>
              <a:ext cx="82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6553200" y="3352800"/>
            <a:ext cx="20574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Frequent Item Sets</a:t>
            </a:r>
            <a:endParaRPr lang="en-US" dirty="0"/>
          </a:p>
        </p:txBody>
      </p:sp>
      <p:sp>
        <p:nvSpPr>
          <p:cNvPr id="60" name="Cube 59"/>
          <p:cNvSpPr/>
          <p:nvPr/>
        </p:nvSpPr>
        <p:spPr>
          <a:xfrm>
            <a:off x="6096000" y="4572000"/>
            <a:ext cx="20574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All Possible Association</a:t>
            </a:r>
            <a:endParaRPr lang="en-US" dirty="0"/>
          </a:p>
        </p:txBody>
      </p:sp>
      <p:sp>
        <p:nvSpPr>
          <p:cNvPr id="61" name="Cube 60"/>
          <p:cNvSpPr/>
          <p:nvPr/>
        </p:nvSpPr>
        <p:spPr>
          <a:xfrm>
            <a:off x="5181600" y="5562600"/>
            <a:ext cx="297180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Retain Associations with min support and min confidence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288803" idx="3"/>
          </p:cNvCxnSpPr>
          <p:nvPr/>
        </p:nvCxnSpPr>
        <p:spPr>
          <a:xfrm>
            <a:off x="6032503" y="3468688"/>
            <a:ext cx="520697" cy="112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6667500" y="4305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6248400" y="5410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5"/>
            <a:endCxn id="59" idx="5"/>
          </p:cNvCxnSpPr>
          <p:nvPr/>
        </p:nvCxnSpPr>
        <p:spPr>
          <a:xfrm flipV="1">
            <a:off x="8153400" y="3609975"/>
            <a:ext cx="457200" cy="2324100"/>
          </a:xfrm>
          <a:prstGeom prst="bentConnector3">
            <a:avLst>
              <a:gd name="adj1" fmla="val 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8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Algorithm for finding</a:t>
            </a:r>
            <a:br>
              <a:rPr lang="en-US" dirty="0" smtClean="0"/>
            </a:br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Find all sets of items</a:t>
            </a:r>
          </a:p>
          <a:p>
            <a:pPr lvl="1"/>
            <a:r>
              <a:rPr lang="en-US" sz="2400" b="1" dirty="0" smtClean="0"/>
              <a:t>Li={Ii1, Ii2, ..., </a:t>
            </a:r>
            <a:r>
              <a:rPr lang="en-US" sz="2400" b="1" dirty="0" err="1" smtClean="0"/>
              <a:t>Iim</a:t>
            </a:r>
            <a:r>
              <a:rPr lang="en-US" sz="2400" b="1" dirty="0" smtClean="0"/>
              <a:t>}, Li ⊆ I, that have</a:t>
            </a:r>
          </a:p>
          <a:p>
            <a:pPr lvl="1"/>
            <a:r>
              <a:rPr lang="en-US" sz="2400" i="1" dirty="0" smtClean="0"/>
              <a:t>support</a:t>
            </a:r>
            <a:r>
              <a:rPr lang="en-US" sz="2400" b="1" i="1" dirty="0" smtClean="0"/>
              <a:t>(Li) ≥ </a:t>
            </a:r>
            <a:r>
              <a:rPr lang="en-US" sz="2400" b="1" i="1" dirty="0" err="1" smtClean="0"/>
              <a:t>minsup</a:t>
            </a:r>
            <a:r>
              <a:rPr lang="en-US" sz="2400" b="1" i="1" dirty="0" smtClean="0"/>
              <a:t>.</a:t>
            </a:r>
          </a:p>
          <a:p>
            <a:pPr lvl="1"/>
            <a:r>
              <a:rPr lang="en-US" sz="2400" b="1" dirty="0" smtClean="0"/>
              <a:t>Sets Li are </a:t>
            </a:r>
            <a:r>
              <a:rPr lang="en-US" sz="2400" b="1" i="1" dirty="0" smtClean="0"/>
              <a:t>frequent </a:t>
            </a:r>
            <a:r>
              <a:rPr lang="en-US" sz="2400" b="1" i="1" dirty="0" err="1" smtClean="0"/>
              <a:t>itemsets</a:t>
            </a:r>
            <a:r>
              <a:rPr lang="en-US" sz="2400" b="1" i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Use the frequent </a:t>
            </a:r>
            <a:r>
              <a:rPr lang="en-US" b="1" dirty="0" err="1" smtClean="0"/>
              <a:t>itemsets</a:t>
            </a:r>
            <a:r>
              <a:rPr lang="en-US" b="1" dirty="0" smtClean="0"/>
              <a:t> to generate the association rules of the form: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2400" b="1" dirty="0" smtClean="0"/>
              <a:t>Li → </a:t>
            </a:r>
            <a:r>
              <a:rPr lang="en-US" sz="2400" b="1" dirty="0" err="1" smtClean="0"/>
              <a:t>Lj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≠ j 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7848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Freq.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Input: The market base transaction dataset.</a:t>
            </a:r>
          </a:p>
          <a:p>
            <a:pPr>
              <a:buNone/>
            </a:pPr>
            <a:r>
              <a:rPr lang="en-US" b="1" dirty="0" smtClean="0"/>
              <a:t>Process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Determine large 1-itemsets.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Repeat until no new large 1-itemsets are identified.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i="1" dirty="0" smtClean="0"/>
              <a:t>Generate (k+1) length candidate </a:t>
            </a:r>
            <a:r>
              <a:rPr lang="en-US" b="1" i="1" dirty="0" err="1" smtClean="0"/>
              <a:t>itemsets</a:t>
            </a:r>
            <a:r>
              <a:rPr lang="en-US" b="1" i="1" dirty="0" smtClean="0"/>
              <a:t> from length k large </a:t>
            </a:r>
            <a:r>
              <a:rPr lang="en-US" b="1" i="1" dirty="0" err="1" smtClean="0"/>
              <a:t>itemsets</a:t>
            </a:r>
            <a:r>
              <a:rPr lang="en-US" b="1" i="1" dirty="0" smtClean="0"/>
              <a:t>.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Prune candidate </a:t>
            </a:r>
            <a:r>
              <a:rPr lang="en-US" b="1" dirty="0" err="1" smtClean="0"/>
              <a:t>itemsets</a:t>
            </a:r>
            <a:r>
              <a:rPr lang="en-US" b="1" dirty="0" smtClean="0"/>
              <a:t> that are not large.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Count the support of each candidate </a:t>
            </a:r>
            <a:r>
              <a:rPr lang="en-US" b="1" dirty="0" err="1" smtClean="0"/>
              <a:t>itemset</a:t>
            </a:r>
            <a:r>
              <a:rPr lang="en-US" b="1" dirty="0" smtClean="0"/>
              <a:t>.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Eliminate candidate </a:t>
            </a:r>
            <a:r>
              <a:rPr lang="en-US" b="1" dirty="0" err="1" smtClean="0"/>
              <a:t>itemsets</a:t>
            </a:r>
            <a:r>
              <a:rPr lang="en-US" b="1" dirty="0" smtClean="0"/>
              <a:t> that are small.</a:t>
            </a:r>
          </a:p>
          <a:p>
            <a:pPr>
              <a:buNone/>
            </a:pPr>
            <a:r>
              <a:rPr lang="en-US" b="1" dirty="0" smtClean="0"/>
              <a:t>Output</a:t>
            </a:r>
          </a:p>
          <a:p>
            <a:pPr>
              <a:buNone/>
            </a:pPr>
            <a:r>
              <a:rPr lang="en-US" b="1" dirty="0" smtClean="0"/>
              <a:t>Frequent </a:t>
            </a:r>
            <a:r>
              <a:rPr lang="en-US" b="1" dirty="0" err="1" smtClean="0"/>
              <a:t>Itemsets</a:t>
            </a:r>
            <a:r>
              <a:rPr lang="en-US" b="1" dirty="0" smtClean="0"/>
              <a:t> (large &gt; min support threshold).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Freq.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C</a:t>
            </a:r>
            <a:r>
              <a:rPr lang="en-US" b="1" i="1" baseline="-25000" dirty="0" smtClean="0"/>
              <a:t>k</a:t>
            </a:r>
            <a:r>
              <a:rPr lang="en-US" b="1" i="1" dirty="0" smtClean="0"/>
              <a:t>: Candidate </a:t>
            </a:r>
            <a:r>
              <a:rPr lang="en-US" b="1" i="1" dirty="0" err="1" smtClean="0"/>
              <a:t>itemset</a:t>
            </a:r>
            <a:r>
              <a:rPr lang="en-US" b="1" i="1" dirty="0" smtClean="0"/>
              <a:t> of size k</a:t>
            </a:r>
          </a:p>
          <a:p>
            <a:r>
              <a:rPr lang="en-US" b="1" i="1" dirty="0" err="1" smtClean="0"/>
              <a:t>L</a:t>
            </a:r>
            <a:r>
              <a:rPr lang="en-US" b="1" i="1" baseline="-25000" dirty="0" err="1" smtClean="0"/>
              <a:t>k</a:t>
            </a:r>
            <a:r>
              <a:rPr lang="en-US" b="1" i="1" baseline="-25000" dirty="0" smtClean="0"/>
              <a:t> </a:t>
            </a:r>
            <a:r>
              <a:rPr lang="en-US" b="1" i="1" dirty="0" smtClean="0"/>
              <a:t>: frequent </a:t>
            </a:r>
            <a:r>
              <a:rPr lang="en-US" b="1" i="1" dirty="0" err="1" smtClean="0"/>
              <a:t>itemset</a:t>
            </a:r>
            <a:r>
              <a:rPr lang="en-US" b="1" i="1" dirty="0" smtClean="0"/>
              <a:t> of size k</a:t>
            </a:r>
          </a:p>
          <a:p>
            <a:r>
              <a:rPr lang="en-US" b="1" i="1" dirty="0" smtClean="0"/>
              <a:t>L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 = {frequent items};</a:t>
            </a:r>
          </a:p>
          <a:p>
            <a:r>
              <a:rPr lang="nn-NO" b="1" dirty="0" smtClean="0"/>
              <a:t>for (k = 1; </a:t>
            </a:r>
            <a:r>
              <a:rPr lang="nn-NO" b="1" i="1" dirty="0" smtClean="0"/>
              <a:t>L</a:t>
            </a:r>
            <a:r>
              <a:rPr lang="nn-NO" b="1" i="1" baseline="-25000" dirty="0" smtClean="0"/>
              <a:t>k</a:t>
            </a:r>
            <a:r>
              <a:rPr lang="nn-NO" b="1" i="1" dirty="0" smtClean="0"/>
              <a:t> !=∅; k++) do</a:t>
            </a:r>
          </a:p>
          <a:p>
            <a:pPr marL="925830" lvl="1" indent="-514350">
              <a:buAutoNum type="arabicPeriod"/>
            </a:pPr>
            <a:r>
              <a:rPr lang="en-US" b="1" i="1" dirty="0" smtClean="0"/>
              <a:t>Ck+1 = candidates generated from </a:t>
            </a:r>
            <a:r>
              <a:rPr lang="en-US" b="1" i="1" dirty="0" err="1" smtClean="0"/>
              <a:t>L</a:t>
            </a:r>
            <a:r>
              <a:rPr lang="en-US" b="1" i="1" baseline="-25000" dirty="0" err="1" smtClean="0"/>
              <a:t>k</a:t>
            </a:r>
            <a:r>
              <a:rPr lang="en-US" b="1" i="1" dirty="0" smtClean="0"/>
              <a:t>; </a:t>
            </a:r>
          </a:p>
          <a:p>
            <a:pPr marL="411480" lvl="1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for</a:t>
            </a:r>
          </a:p>
          <a:p>
            <a:pPr lvl="3">
              <a:buNone/>
            </a:pPr>
            <a:r>
              <a:rPr lang="en-US" sz="2800" b="1" dirty="0" smtClean="0"/>
              <a:t>each transaction t in database</a:t>
            </a:r>
          </a:p>
          <a:p>
            <a:pPr lvl="3">
              <a:buNone/>
            </a:pPr>
            <a:r>
              <a:rPr lang="en-US" sz="2800" b="1" dirty="0" smtClean="0"/>
              <a:t>do</a:t>
            </a:r>
          </a:p>
          <a:p>
            <a:pPr lvl="3">
              <a:buNone/>
            </a:pPr>
            <a:r>
              <a:rPr lang="en-US" sz="2800" b="1" dirty="0" smtClean="0"/>
              <a:t>increment the count of all candidates in </a:t>
            </a:r>
            <a:r>
              <a:rPr lang="en-US" sz="2800" b="1" i="1" dirty="0" smtClean="0"/>
              <a:t>C</a:t>
            </a:r>
            <a:r>
              <a:rPr lang="en-US" sz="2800" b="1" i="1" baseline="-25000" dirty="0" smtClean="0"/>
              <a:t>k+1</a:t>
            </a:r>
            <a:r>
              <a:rPr lang="en-US" sz="2800" b="1" i="1" dirty="0" smtClean="0"/>
              <a:t> that are </a:t>
            </a:r>
            <a:r>
              <a:rPr lang="en-US" sz="2800" b="1" dirty="0" smtClean="0"/>
              <a:t>contained </a:t>
            </a:r>
            <a:r>
              <a:rPr lang="en-US" b="1" dirty="0" smtClean="0"/>
              <a:t>in t</a:t>
            </a:r>
          </a:p>
          <a:p>
            <a:pPr lvl="1">
              <a:buNone/>
            </a:pPr>
            <a:r>
              <a:rPr lang="en-US" b="1" i="1" dirty="0" smtClean="0"/>
              <a:t>2. L</a:t>
            </a:r>
            <a:r>
              <a:rPr lang="en-US" b="1" i="1" baseline="-25000" dirty="0" smtClean="0"/>
              <a:t>k+1 </a:t>
            </a:r>
            <a:r>
              <a:rPr lang="en-US" b="1" i="1" dirty="0" smtClean="0"/>
              <a:t>= candidates in C</a:t>
            </a:r>
            <a:r>
              <a:rPr lang="en-US" b="1" i="1" baseline="-25000" dirty="0" smtClean="0"/>
              <a:t>k+1</a:t>
            </a:r>
            <a:r>
              <a:rPr lang="en-US" b="1" i="1" dirty="0" smtClean="0"/>
              <a:t> with </a:t>
            </a:r>
            <a:r>
              <a:rPr lang="en-US" b="1" dirty="0" err="1" smtClean="0"/>
              <a:t>min_support</a:t>
            </a:r>
            <a:endParaRPr lang="en-US" b="1" dirty="0" smtClean="0"/>
          </a:p>
          <a:p>
            <a:r>
              <a:rPr lang="en-US" b="1" dirty="0" smtClean="0"/>
              <a:t>return ∪</a:t>
            </a:r>
            <a:r>
              <a:rPr lang="en-US" b="1" i="1" baseline="-25000" dirty="0" smtClean="0"/>
              <a:t>k</a:t>
            </a:r>
            <a:r>
              <a:rPr lang="en-US" b="1" i="1" dirty="0" smtClean="0"/>
              <a:t> </a:t>
            </a:r>
            <a:r>
              <a:rPr lang="en-US" b="1" i="1" dirty="0" err="1" smtClean="0"/>
              <a:t>L</a:t>
            </a:r>
            <a:r>
              <a:rPr lang="en-US" b="1" i="1" baseline="-25000" dirty="0" err="1" smtClean="0"/>
              <a:t>k</a:t>
            </a:r>
            <a:r>
              <a:rPr lang="en-US" b="1" i="1" dirty="0" smtClean="0"/>
              <a:t>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to generate candidates?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1: self-joining </a:t>
            </a:r>
            <a:r>
              <a:rPr lang="en-US" b="1" dirty="0" err="1" smtClean="0"/>
              <a:t>L</a:t>
            </a:r>
            <a:r>
              <a:rPr lang="en-US" b="1" baseline="-25000" dirty="0" err="1" smtClean="0"/>
              <a:t>k</a:t>
            </a:r>
            <a:endParaRPr lang="en-US" b="1" baseline="-25000" dirty="0" smtClean="0"/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2: pruning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Wal-Mart collects more than 20 million point of sale transaction data every day</a:t>
            </a:r>
          </a:p>
          <a:p>
            <a:endParaRPr lang="en-US" b="1" dirty="0" smtClean="0"/>
          </a:p>
          <a:p>
            <a:r>
              <a:rPr lang="en-US" b="1" dirty="0" smtClean="0"/>
              <a:t>Effective analysis could yield a lot of interesting patterns</a:t>
            </a:r>
          </a:p>
          <a:p>
            <a:endParaRPr lang="en-US" b="1" dirty="0" smtClean="0"/>
          </a:p>
          <a:p>
            <a:r>
              <a:rPr lang="en-US" b="1" dirty="0" smtClean="0"/>
              <a:t>One way of doing analysis is to mine rules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</a:t>
            </a:r>
            <a:r>
              <a:rPr lang="en-US" dirty="0" smtClean="0"/>
              <a:t>: Generating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Suppose the items in </a:t>
            </a:r>
            <a:r>
              <a:rPr lang="en-US" b="1" i="1" dirty="0" smtClean="0"/>
              <a:t>L</a:t>
            </a:r>
            <a:r>
              <a:rPr lang="en-US" b="1" i="1" baseline="-25000" dirty="0" smtClean="0"/>
              <a:t>k-1</a:t>
            </a:r>
            <a:r>
              <a:rPr lang="en-US" b="1" i="1" dirty="0" smtClean="0"/>
              <a:t> are listed in an </a:t>
            </a:r>
            <a:r>
              <a:rPr lang="en-US" b="1" dirty="0" smtClean="0"/>
              <a:t>order</a:t>
            </a:r>
          </a:p>
          <a:p>
            <a:r>
              <a:rPr lang="en-US" b="1" dirty="0" smtClean="0"/>
              <a:t>1: self-join </a:t>
            </a:r>
            <a:r>
              <a:rPr lang="en-US" b="1" i="1" dirty="0" smtClean="0"/>
              <a:t>L</a:t>
            </a:r>
            <a:r>
              <a:rPr lang="en-US" b="1" i="1" baseline="-25000" dirty="0" smtClean="0"/>
              <a:t>k-1</a:t>
            </a:r>
          </a:p>
          <a:p>
            <a:pPr lvl="1">
              <a:buNone/>
            </a:pPr>
            <a:r>
              <a:rPr lang="en-US" b="1" dirty="0" smtClean="0"/>
              <a:t>INSERT INTO 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k</a:t>
            </a:r>
          </a:p>
          <a:p>
            <a:pPr lvl="1">
              <a:buNone/>
            </a:pPr>
            <a:r>
              <a:rPr lang="en-US" b="1" dirty="0" smtClean="0"/>
              <a:t>SELECT </a:t>
            </a:r>
            <a:r>
              <a:rPr lang="en-US" b="1" i="1" dirty="0" smtClean="0"/>
              <a:t>p.item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 p.item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, …, p.item</a:t>
            </a:r>
            <a:r>
              <a:rPr lang="en-US" b="1" i="1" baseline="-25000" dirty="0" smtClean="0"/>
              <a:t>k-1</a:t>
            </a:r>
            <a:r>
              <a:rPr lang="en-US" b="1" i="1" dirty="0" smtClean="0"/>
              <a:t>, q.item</a:t>
            </a:r>
            <a:r>
              <a:rPr lang="en-US" b="1" i="1" baseline="-25000" dirty="0" smtClean="0"/>
              <a:t>k-1</a:t>
            </a:r>
          </a:p>
          <a:p>
            <a:pPr lvl="1">
              <a:buNone/>
            </a:pPr>
            <a:r>
              <a:rPr lang="en-US" b="1" dirty="0" smtClean="0"/>
              <a:t>FROM </a:t>
            </a:r>
            <a:r>
              <a:rPr lang="en-US" b="1" i="1" dirty="0" smtClean="0"/>
              <a:t>L</a:t>
            </a:r>
            <a:r>
              <a:rPr lang="en-US" b="1" i="1" baseline="-25000" dirty="0" smtClean="0"/>
              <a:t>k-1</a:t>
            </a:r>
            <a:r>
              <a:rPr lang="en-US" b="1" i="1" dirty="0" smtClean="0"/>
              <a:t> p, L</a:t>
            </a:r>
            <a:r>
              <a:rPr lang="en-US" b="1" i="1" baseline="-25000" dirty="0" smtClean="0"/>
              <a:t>k-1</a:t>
            </a:r>
            <a:r>
              <a:rPr lang="en-US" b="1" i="1" dirty="0" smtClean="0"/>
              <a:t> q</a:t>
            </a:r>
          </a:p>
          <a:p>
            <a:pPr lvl="1">
              <a:buNone/>
            </a:pPr>
            <a:r>
              <a:rPr lang="en-US" b="1" dirty="0" smtClean="0"/>
              <a:t>WHERE </a:t>
            </a:r>
            <a:r>
              <a:rPr lang="en-US" b="1" i="1" dirty="0" smtClean="0"/>
              <a:t>p.item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=q.item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, …, p.item</a:t>
            </a:r>
            <a:r>
              <a:rPr lang="en-US" b="1" i="1" baseline="-25000" dirty="0" smtClean="0"/>
              <a:t>k-2</a:t>
            </a:r>
            <a:r>
              <a:rPr lang="en-US" b="1" i="1" dirty="0" smtClean="0"/>
              <a:t>=q.item</a:t>
            </a:r>
            <a:r>
              <a:rPr lang="en-US" b="1" i="1" baseline="-25000" dirty="0" smtClean="0"/>
              <a:t>k-2</a:t>
            </a:r>
            <a:r>
              <a:rPr lang="en-US" b="1" i="1" dirty="0" smtClean="0"/>
              <a:t>,</a:t>
            </a:r>
          </a:p>
          <a:p>
            <a:pPr lvl="1">
              <a:buNone/>
            </a:pPr>
            <a:r>
              <a:rPr lang="en-US" b="1" i="1" dirty="0" smtClean="0"/>
              <a:t>p.item</a:t>
            </a:r>
            <a:r>
              <a:rPr lang="en-US" b="1" i="1" baseline="-25000" dirty="0" smtClean="0"/>
              <a:t>k-1 </a:t>
            </a:r>
            <a:r>
              <a:rPr lang="en-US" b="1" i="1" dirty="0" smtClean="0"/>
              <a:t>&lt; q.item</a:t>
            </a:r>
            <a:r>
              <a:rPr lang="en-US" b="1" i="1" baseline="-25000" dirty="0" smtClean="0"/>
              <a:t>k-1</a:t>
            </a:r>
          </a:p>
          <a:p>
            <a:r>
              <a:rPr lang="en-US" b="1" dirty="0" smtClean="0"/>
              <a:t>2: pruning</a:t>
            </a:r>
          </a:p>
          <a:p>
            <a:pPr lvl="1">
              <a:buNone/>
            </a:pPr>
            <a:r>
              <a:rPr lang="en-US" dirty="0" smtClean="0"/>
              <a:t>– </a:t>
            </a:r>
            <a:r>
              <a:rPr lang="en-US" b="1" dirty="0" smtClean="0"/>
              <a:t>For each </a:t>
            </a:r>
            <a:r>
              <a:rPr lang="en-US" b="1" dirty="0" err="1" smtClean="0"/>
              <a:t>itemset</a:t>
            </a:r>
            <a:r>
              <a:rPr lang="en-US" b="1" dirty="0" smtClean="0"/>
              <a:t> </a:t>
            </a:r>
            <a:r>
              <a:rPr lang="en-US" b="1" i="1" dirty="0" smtClean="0"/>
              <a:t>c in C</a:t>
            </a:r>
            <a:r>
              <a:rPr lang="en-US" b="1" i="1" baseline="-25000" dirty="0" smtClean="0"/>
              <a:t>k</a:t>
            </a:r>
            <a:r>
              <a:rPr lang="en-US" b="1" i="1" dirty="0" smtClean="0"/>
              <a:t> do</a:t>
            </a:r>
          </a:p>
          <a:p>
            <a:pPr lvl="1">
              <a:buNone/>
            </a:pPr>
            <a:r>
              <a:rPr lang="en-US" dirty="0" smtClean="0"/>
              <a:t>	• </a:t>
            </a:r>
            <a:r>
              <a:rPr lang="en-US" b="1" dirty="0" smtClean="0"/>
              <a:t>For each (</a:t>
            </a:r>
            <a:r>
              <a:rPr lang="en-US" b="1" i="1" dirty="0" smtClean="0"/>
              <a:t>k-1)-subsets s of c do if (s is not in L</a:t>
            </a:r>
            <a:r>
              <a:rPr lang="en-US" b="1" i="1" baseline="-25000" dirty="0" smtClean="0"/>
              <a:t>k-1</a:t>
            </a:r>
            <a:r>
              <a:rPr lang="en-US" b="1" i="1" dirty="0" smtClean="0"/>
              <a:t>) then </a:t>
            </a:r>
            <a:r>
              <a:rPr lang="en-US" b="1" dirty="0" smtClean="0"/>
              <a:t>delete </a:t>
            </a:r>
            <a:r>
              <a:rPr lang="en-US" b="1" i="1" dirty="0" smtClean="0"/>
              <a:t>c from C</a:t>
            </a:r>
            <a:r>
              <a:rPr lang="en-US" b="1" i="1" baseline="-25000" dirty="0" smtClean="0"/>
              <a:t>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Candidate-generation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L</a:t>
            </a:r>
            <a:r>
              <a:rPr lang="en-US" b="1" i="1" baseline="-25000" dirty="0" smtClean="0"/>
              <a:t>3</a:t>
            </a:r>
            <a:r>
              <a:rPr lang="en-US" b="1" i="1" dirty="0" smtClean="0"/>
              <a:t>={</a:t>
            </a:r>
            <a:r>
              <a:rPr lang="en-US" b="1" i="1" dirty="0" err="1" smtClean="0"/>
              <a:t>abc</a:t>
            </a:r>
            <a:r>
              <a:rPr lang="en-US" b="1" i="1" dirty="0" smtClean="0"/>
              <a:t>, </a:t>
            </a:r>
            <a:r>
              <a:rPr lang="en-US" b="1" i="1" dirty="0" err="1" smtClean="0"/>
              <a:t>abd</a:t>
            </a:r>
            <a:r>
              <a:rPr lang="en-US" b="1" i="1" dirty="0" smtClean="0"/>
              <a:t>, </a:t>
            </a:r>
            <a:r>
              <a:rPr lang="en-US" b="1" i="1" dirty="0" err="1" smtClean="0"/>
              <a:t>acd</a:t>
            </a:r>
            <a:r>
              <a:rPr lang="en-US" b="1" i="1" dirty="0" smtClean="0"/>
              <a:t>, ace, </a:t>
            </a:r>
            <a:r>
              <a:rPr lang="en-US" b="1" i="1" dirty="0" err="1" smtClean="0"/>
              <a:t>bcd</a:t>
            </a:r>
            <a:r>
              <a:rPr lang="en-US" b="1" i="1" dirty="0" smtClean="0"/>
              <a:t>}</a:t>
            </a:r>
          </a:p>
          <a:p>
            <a:r>
              <a:rPr lang="en-US" b="1" dirty="0" smtClean="0"/>
              <a:t>Self-joining: </a:t>
            </a:r>
            <a:r>
              <a:rPr lang="en-US" b="1" i="1" dirty="0" smtClean="0"/>
              <a:t>L</a:t>
            </a:r>
            <a:r>
              <a:rPr lang="en-US" b="1" i="1" baseline="-25000" dirty="0" smtClean="0"/>
              <a:t>3</a:t>
            </a:r>
            <a:r>
              <a:rPr lang="en-US" b="1" i="1" dirty="0" smtClean="0"/>
              <a:t>*L</a:t>
            </a:r>
            <a:r>
              <a:rPr lang="en-US" b="1" i="1" baseline="-25000" dirty="0" smtClean="0"/>
              <a:t>3</a:t>
            </a:r>
          </a:p>
          <a:p>
            <a:pPr lvl="1">
              <a:buNone/>
            </a:pPr>
            <a:r>
              <a:rPr lang="en-US" b="1" i="1" dirty="0" smtClean="0"/>
              <a:t>- </a:t>
            </a:r>
            <a:r>
              <a:rPr lang="en-US" b="1" i="1" dirty="0" err="1" smtClean="0"/>
              <a:t>abcd</a:t>
            </a:r>
            <a:r>
              <a:rPr lang="en-US" b="1" i="1" dirty="0" smtClean="0"/>
              <a:t> from </a:t>
            </a:r>
            <a:r>
              <a:rPr lang="en-US" b="1" i="1" dirty="0" err="1" smtClean="0"/>
              <a:t>abc</a:t>
            </a:r>
            <a:r>
              <a:rPr lang="en-US" b="1" i="1" dirty="0" smtClean="0"/>
              <a:t> and </a:t>
            </a:r>
            <a:r>
              <a:rPr lang="en-US" b="1" i="1" dirty="0" err="1" smtClean="0"/>
              <a:t>abd</a:t>
            </a:r>
            <a:endParaRPr lang="en-US" b="1" i="1" dirty="0" smtClean="0"/>
          </a:p>
          <a:p>
            <a:pPr lvl="1">
              <a:buNone/>
            </a:pPr>
            <a:r>
              <a:rPr lang="en-US" b="1" i="1" dirty="0" smtClean="0"/>
              <a:t>- </a:t>
            </a:r>
            <a:r>
              <a:rPr lang="en-US" b="1" i="1" dirty="0" err="1" smtClean="0"/>
              <a:t>acde</a:t>
            </a:r>
            <a:r>
              <a:rPr lang="en-US" b="1" i="1" dirty="0" smtClean="0"/>
              <a:t> from </a:t>
            </a:r>
            <a:r>
              <a:rPr lang="en-US" b="1" i="1" dirty="0" err="1" smtClean="0"/>
              <a:t>acd</a:t>
            </a:r>
            <a:r>
              <a:rPr lang="en-US" b="1" i="1" dirty="0" smtClean="0"/>
              <a:t> and ace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Pruning: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chemeClr val="accent6"/>
                </a:solidFill>
              </a:rPr>
              <a:t>– </a:t>
            </a:r>
            <a:r>
              <a:rPr lang="en-US" sz="2400" b="1" i="1" dirty="0" err="1" smtClean="0">
                <a:solidFill>
                  <a:schemeClr val="accent6"/>
                </a:solidFill>
              </a:rPr>
              <a:t>acde</a:t>
            </a:r>
            <a:r>
              <a:rPr lang="en-US" sz="2400" b="1" i="1" dirty="0" smtClean="0">
                <a:solidFill>
                  <a:schemeClr val="accent6"/>
                </a:solidFill>
              </a:rPr>
              <a:t> is removed because </a:t>
            </a:r>
            <a:r>
              <a:rPr lang="en-US" sz="2400" b="1" i="1" dirty="0" err="1" smtClean="0">
                <a:solidFill>
                  <a:schemeClr val="accent6"/>
                </a:solidFill>
              </a:rPr>
              <a:t>ade</a:t>
            </a:r>
            <a:r>
              <a:rPr lang="en-US" sz="2400" b="1" i="1" dirty="0" smtClean="0">
                <a:solidFill>
                  <a:schemeClr val="accent6"/>
                </a:solidFill>
              </a:rPr>
              <a:t> is not in L</a:t>
            </a:r>
            <a:r>
              <a:rPr lang="en-US" sz="2400" b="1" i="1" baseline="-25000" dirty="0" smtClean="0">
                <a:solidFill>
                  <a:schemeClr val="accent6"/>
                </a:solidFill>
              </a:rPr>
              <a:t>3</a:t>
            </a:r>
            <a:endParaRPr lang="en-US" b="1" i="1" baseline="-25000" dirty="0" smtClean="0">
              <a:solidFill>
                <a:schemeClr val="accent6"/>
              </a:solidFill>
            </a:endParaRPr>
          </a:p>
          <a:p>
            <a:r>
              <a:rPr lang="en-US" b="1" i="1" dirty="0" smtClean="0"/>
              <a:t>C4={</a:t>
            </a:r>
            <a:r>
              <a:rPr lang="en-US" b="1" i="1" dirty="0" err="1" smtClean="0"/>
              <a:t>abcd</a:t>
            </a:r>
            <a:r>
              <a:rPr lang="en-US" b="1" i="1" dirty="0" smtClean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576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A level-wise, candidate-generation-and-test approach (</a:t>
            </a:r>
            <a:r>
              <a:rPr lang="en-US" sz="1600" dirty="0" err="1" smtClean="0"/>
              <a:t>Agrawal</a:t>
            </a:r>
            <a:r>
              <a:rPr lang="en-US" sz="1600" dirty="0" smtClean="0"/>
              <a:t>&amp; </a:t>
            </a:r>
            <a:r>
              <a:rPr lang="en-US" sz="1600" dirty="0" err="1" smtClean="0"/>
              <a:t>Srikant</a:t>
            </a:r>
            <a:r>
              <a:rPr lang="en-US" sz="1600" dirty="0" smtClean="0"/>
              <a:t> 1994)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6096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Combine those </a:t>
            </a:r>
            <a:r>
              <a:rPr lang="en-US" dirty="0" err="1" smtClean="0"/>
              <a:t>itemsets</a:t>
            </a:r>
            <a:r>
              <a:rPr lang="en-US" dirty="0" smtClean="0"/>
              <a:t> that have same prefixes, ac and </a:t>
            </a:r>
            <a:r>
              <a:rPr lang="en-US" dirty="0" err="1" smtClean="0"/>
              <a:t>ce</a:t>
            </a:r>
            <a:r>
              <a:rPr lang="en-US" dirty="0" smtClean="0"/>
              <a:t> cannot be combined, however </a:t>
            </a:r>
            <a:r>
              <a:rPr lang="en-US" dirty="0" err="1" smtClean="0"/>
              <a:t>bc</a:t>
            </a:r>
            <a:r>
              <a:rPr lang="en-US" dirty="0" smtClean="0"/>
              <a:t> and be can be combined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Algorithm for finding</a:t>
            </a:r>
            <a:br>
              <a:rPr lang="en-US" dirty="0" smtClean="0"/>
            </a:br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Find all sets of items</a:t>
            </a:r>
          </a:p>
          <a:p>
            <a:pPr lvl="1"/>
            <a:r>
              <a:rPr lang="en-US" sz="2400" b="1" dirty="0" smtClean="0"/>
              <a:t>Li={Ii1, Ii2, ..., </a:t>
            </a:r>
            <a:r>
              <a:rPr lang="en-US" sz="2400" b="1" dirty="0" err="1" smtClean="0"/>
              <a:t>Iim</a:t>
            </a:r>
            <a:r>
              <a:rPr lang="en-US" sz="2400" b="1" dirty="0" smtClean="0"/>
              <a:t>}, Li ⊆ I, that have</a:t>
            </a:r>
          </a:p>
          <a:p>
            <a:pPr lvl="1"/>
            <a:r>
              <a:rPr lang="en-US" sz="2400" i="1" dirty="0" smtClean="0"/>
              <a:t>support</a:t>
            </a:r>
            <a:r>
              <a:rPr lang="en-US" sz="2400" b="1" i="1" dirty="0" smtClean="0"/>
              <a:t>(Li) ≥ </a:t>
            </a:r>
            <a:r>
              <a:rPr lang="en-US" sz="2400" b="1" i="1" dirty="0" err="1" smtClean="0"/>
              <a:t>minsup</a:t>
            </a:r>
            <a:r>
              <a:rPr lang="en-US" sz="2400" b="1" i="1" dirty="0" smtClean="0"/>
              <a:t>.</a:t>
            </a:r>
          </a:p>
          <a:p>
            <a:pPr lvl="1"/>
            <a:r>
              <a:rPr lang="en-US" sz="2400" b="1" dirty="0" smtClean="0"/>
              <a:t>Sets Li are </a:t>
            </a:r>
            <a:r>
              <a:rPr lang="en-US" sz="2400" b="1" i="1" dirty="0" smtClean="0"/>
              <a:t>frequent </a:t>
            </a:r>
            <a:r>
              <a:rPr lang="en-US" sz="2400" b="1" i="1" dirty="0" err="1" smtClean="0"/>
              <a:t>itemsets</a:t>
            </a:r>
            <a:r>
              <a:rPr lang="en-US" sz="2400" b="1" i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Use the frequent </a:t>
            </a:r>
            <a:r>
              <a:rPr lang="en-US" b="1" dirty="0" err="1" smtClean="0"/>
              <a:t>itemsets</a:t>
            </a:r>
            <a:r>
              <a:rPr lang="en-US" b="1" dirty="0" smtClean="0"/>
              <a:t> to generate the association rules of the form: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2400" b="1" dirty="0" smtClean="0"/>
              <a:t>Li → </a:t>
            </a:r>
            <a:r>
              <a:rPr lang="en-US" sz="2400" b="1" dirty="0" err="1" smtClean="0"/>
              <a:t>Lj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≠ j 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962400"/>
            <a:ext cx="7848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Freq 3-itemsets</a:t>
            </a:r>
          </a:p>
          <a:p>
            <a:pPr>
              <a:buNone/>
            </a:pPr>
            <a:r>
              <a:rPr lang="en-US" b="1" dirty="0" smtClean="0"/>
              <a:t>b c → e</a:t>
            </a:r>
          </a:p>
          <a:p>
            <a:pPr>
              <a:buNone/>
            </a:pPr>
            <a:r>
              <a:rPr lang="en-US" b="1" dirty="0" smtClean="0"/>
              <a:t>b e → c</a:t>
            </a:r>
          </a:p>
          <a:p>
            <a:pPr>
              <a:buNone/>
            </a:pPr>
            <a:r>
              <a:rPr lang="en-US" b="1" dirty="0" smtClean="0"/>
              <a:t>c e → b</a:t>
            </a:r>
          </a:p>
          <a:p>
            <a:pPr>
              <a:buNone/>
            </a:pPr>
            <a:r>
              <a:rPr lang="en-US" b="1" dirty="0" smtClean="0"/>
              <a:t>b → c e</a:t>
            </a:r>
          </a:p>
          <a:p>
            <a:pPr>
              <a:buNone/>
            </a:pPr>
            <a:r>
              <a:rPr lang="en-US" b="1" dirty="0" smtClean="0"/>
              <a:t>c → b e</a:t>
            </a:r>
          </a:p>
          <a:p>
            <a:pPr>
              <a:buNone/>
            </a:pPr>
            <a:r>
              <a:rPr lang="en-US" b="1" dirty="0" smtClean="0"/>
              <a:t>e → b c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From freq 3 item set only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124200"/>
            <a:ext cx="2571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the following database: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Assume the following values for </a:t>
            </a:r>
            <a:r>
              <a:rPr lang="en-US" dirty="0" err="1" smtClean="0"/>
              <a:t>minsup</a:t>
            </a:r>
            <a:r>
              <a:rPr lang="en-US" dirty="0" smtClean="0"/>
              <a:t> and </a:t>
            </a:r>
            <a:r>
              <a:rPr lang="en-US" dirty="0" err="1" smtClean="0"/>
              <a:t>minconf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minsup</a:t>
            </a:r>
            <a:r>
              <a:rPr lang="en-US" dirty="0" smtClean="0"/>
              <a:t> = 30%</a:t>
            </a:r>
          </a:p>
          <a:p>
            <a:pPr>
              <a:buNone/>
            </a:pPr>
            <a:r>
              <a:rPr lang="en-US" dirty="0" err="1" smtClean="0"/>
              <a:t>minconf</a:t>
            </a:r>
            <a:r>
              <a:rPr lang="en-US" dirty="0" smtClean="0"/>
              <a:t> = 70%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956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1: Generating Freq. </a:t>
            </a:r>
            <a:r>
              <a:rPr lang="en-US" b="1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C1                                                       L1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C2                                                      L2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</a:t>
            </a:r>
            <a:r>
              <a:rPr lang="en-US" sz="1800" dirty="0" smtClean="0"/>
              <a:t>only these could combine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365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200400"/>
            <a:ext cx="32004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105400"/>
            <a:ext cx="3505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953000"/>
            <a:ext cx="3429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>
            <a:off x="5791200" y="6096000"/>
            <a:ext cx="76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1: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C3                                                    L3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C4 = ∅ L4 = ∅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No More Frequent </a:t>
            </a:r>
            <a:r>
              <a:rPr lang="en-US" dirty="0" err="1" smtClean="0"/>
              <a:t>Itemsets</a:t>
            </a:r>
            <a:r>
              <a:rPr lang="en-US" dirty="0" smtClean="0"/>
              <a:t> possible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29000"/>
            <a:ext cx="2895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505200"/>
            <a:ext cx="28003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2: Generating Rules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60960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Applying Confidence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0271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Final result of </a:t>
            </a:r>
            <a:r>
              <a:rPr lang="en-US" b="1" i="1" dirty="0" err="1" smtClean="0"/>
              <a:t>Apriori</a:t>
            </a:r>
            <a:r>
              <a:rPr lang="en-US" b="1" i="1" dirty="0" smtClean="0"/>
              <a:t> algorithm:</a:t>
            </a:r>
          </a:p>
          <a:p>
            <a:pPr>
              <a:buNone/>
            </a:pPr>
            <a:r>
              <a:rPr lang="en-US" dirty="0" smtClean="0"/>
              <a:t>(rules with confidence above 70%)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6477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179576"/>
          </a:xfrm>
        </p:spPr>
        <p:txBody>
          <a:bodyPr/>
          <a:lstStyle/>
          <a:p>
            <a:r>
              <a:rPr lang="en-US" b="1" dirty="0" smtClean="0"/>
              <a:t>Finding interesting customer habits by finding associations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267200" y="3276600"/>
            <a:ext cx="3810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4876800"/>
            <a:ext cx="44958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Market Basket Analysis (MBA)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Monotonicity property: all subsets of a frequent </a:t>
            </a:r>
            <a:r>
              <a:rPr lang="en-US" b="1" dirty="0" err="1" smtClean="0"/>
              <a:t>itemset</a:t>
            </a:r>
            <a:r>
              <a:rPr lang="en-US" b="1" dirty="0" smtClean="0"/>
              <a:t> are frequent, in </a:t>
            </a:r>
            <a:r>
              <a:rPr lang="en-US" b="1" dirty="0" smtClean="0"/>
              <a:t>other </a:t>
            </a:r>
            <a:r>
              <a:rPr lang="en-US" b="1" dirty="0" smtClean="0"/>
              <a:t>words, if B is frequent and A ⊆ , then A is also frequent</a:t>
            </a:r>
          </a:p>
          <a:p>
            <a:r>
              <a:rPr lang="en-US" b="1" dirty="0" smtClean="0"/>
              <a:t>Consequence: if A is not frequent, then it is not necessary to generate the </a:t>
            </a:r>
            <a:r>
              <a:rPr lang="en-US" b="1" dirty="0" err="1" smtClean="0"/>
              <a:t>itemsets</a:t>
            </a:r>
            <a:r>
              <a:rPr lang="en-US" b="1" dirty="0" smtClean="0"/>
              <a:t> which include 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Super set freq. Then Subsets Freq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50863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6781800" y="3505200"/>
            <a:ext cx="1066800" cy="1447800"/>
          </a:xfrm>
          <a:prstGeom prst="wedgeRectCallout">
            <a:avLst>
              <a:gd name="adj1" fmla="val -136596"/>
              <a:gd name="adj2" fmla="val 39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{</a:t>
            </a:r>
            <a:r>
              <a:rPr lang="en-US" sz="1200" dirty="0" err="1" smtClean="0"/>
              <a:t>c,d,e</a:t>
            </a:r>
            <a:r>
              <a:rPr lang="en-US" sz="1200" dirty="0" smtClean="0"/>
              <a:t>} is frequent</a:t>
            </a:r>
          </a:p>
          <a:p>
            <a:r>
              <a:rPr lang="en-US" sz="1200" dirty="0" smtClean="0"/>
              <a:t>then all its subsets</a:t>
            </a:r>
          </a:p>
          <a:p>
            <a:r>
              <a:rPr lang="en-US" sz="1200" dirty="0" smtClean="0"/>
              <a:t>must also be</a:t>
            </a:r>
          </a:p>
          <a:p>
            <a:r>
              <a:rPr lang="en-US" sz="1200" dirty="0" smtClean="0"/>
              <a:t>frequent</a:t>
            </a:r>
          </a:p>
          <a:p>
            <a:pPr algn="ctr"/>
            <a:endParaRPr lang="en-US" sz="1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Subset </a:t>
            </a:r>
            <a:r>
              <a:rPr lang="en-US" dirty="0" err="1" smtClean="0"/>
              <a:t>Infreq</a:t>
            </a:r>
            <a:r>
              <a:rPr lang="en-US" dirty="0" smtClean="0"/>
              <a:t>. Then Superset is</a:t>
            </a:r>
            <a:br>
              <a:rPr lang="en-US" dirty="0" smtClean="0"/>
            </a:br>
            <a:r>
              <a:rPr lang="en-US" dirty="0" smtClean="0"/>
              <a:t>also </a:t>
            </a:r>
            <a:r>
              <a:rPr lang="en-US" dirty="0" err="1" smtClean="0"/>
              <a:t>Infreq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50864"/>
            <a:ext cx="8229600" cy="70713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This would help prune the search space for frequent patterns</a:t>
            </a:r>
          </a:p>
          <a:p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828800"/>
            <a:ext cx="5181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1676400" y="2667000"/>
            <a:ext cx="1066800" cy="1447800"/>
          </a:xfrm>
          <a:prstGeom prst="wedgeRectCallout">
            <a:avLst>
              <a:gd name="adj1" fmla="val 112096"/>
              <a:gd name="adj2" fmla="val 3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{</a:t>
            </a:r>
            <a:r>
              <a:rPr lang="en-US" sz="1200" dirty="0" err="1" smtClean="0"/>
              <a:t>c,d,e</a:t>
            </a:r>
            <a:r>
              <a:rPr lang="en-US" sz="1200" dirty="0" smtClean="0"/>
              <a:t>} is infrequent</a:t>
            </a:r>
          </a:p>
          <a:p>
            <a:r>
              <a:rPr lang="en-US" sz="1200" dirty="0" smtClean="0"/>
              <a:t>then all its subsets</a:t>
            </a:r>
          </a:p>
          <a:p>
            <a:r>
              <a:rPr lang="en-US" sz="1200" dirty="0" smtClean="0"/>
              <a:t>must also be</a:t>
            </a:r>
          </a:p>
          <a:p>
            <a:r>
              <a:rPr lang="en-US" sz="1200" dirty="0" smtClean="0"/>
              <a:t>infrequent</a:t>
            </a:r>
          </a:p>
          <a:p>
            <a:pPr algn="ctr"/>
            <a:endParaRPr lang="en-US" sz="1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Bottleneck of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For every count operation DB scan is required</a:t>
            </a:r>
          </a:p>
          <a:p>
            <a:r>
              <a:rPr lang="en-US" b="1" dirty="0" smtClean="0"/>
              <a:t>Multiple database scans are costly</a:t>
            </a:r>
          </a:p>
          <a:p>
            <a:r>
              <a:rPr lang="en-US" b="1" dirty="0" smtClean="0"/>
              <a:t>Mining long patterns needs many passes of scanning and generates lots of candidates</a:t>
            </a:r>
          </a:p>
          <a:p>
            <a:pPr lvl="1"/>
            <a:r>
              <a:rPr lang="en-US" dirty="0" smtClean="0"/>
              <a:t>– </a:t>
            </a:r>
            <a:r>
              <a:rPr lang="en-US" b="1" dirty="0" smtClean="0"/>
              <a:t>To find frequent </a:t>
            </a:r>
            <a:r>
              <a:rPr lang="en-US" b="1" dirty="0" err="1" smtClean="0"/>
              <a:t>itemset</a:t>
            </a:r>
            <a:r>
              <a:rPr lang="en-US" b="1" dirty="0" smtClean="0"/>
              <a:t> </a:t>
            </a:r>
            <a:r>
              <a:rPr lang="en-US" b="1" i="1" dirty="0" smtClean="0"/>
              <a:t>i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i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…i</a:t>
            </a:r>
            <a:r>
              <a:rPr lang="en-US" b="1" i="1" baseline="-25000" dirty="0" smtClean="0"/>
              <a:t>100</a:t>
            </a:r>
          </a:p>
          <a:p>
            <a:pPr lvl="2"/>
            <a:r>
              <a:rPr lang="en-US" b="1" dirty="0" smtClean="0"/>
              <a:t># of scans: 100</a:t>
            </a:r>
          </a:p>
          <a:p>
            <a:pPr lvl="2"/>
            <a:r>
              <a:rPr lang="en-US" b="1" dirty="0" smtClean="0"/>
              <a:t># of Candidates: (</a:t>
            </a:r>
            <a:r>
              <a:rPr lang="en-US" b="1" baseline="-25000" dirty="0" smtClean="0"/>
              <a:t>100</a:t>
            </a:r>
            <a:r>
              <a:rPr lang="en-US" b="1" dirty="0" smtClean="0"/>
              <a:t>1) + (</a:t>
            </a:r>
            <a:r>
              <a:rPr lang="en-US" b="1" baseline="-25000" dirty="0" smtClean="0"/>
              <a:t>100</a:t>
            </a:r>
            <a:r>
              <a:rPr lang="en-US" b="1" dirty="0" smtClean="0"/>
              <a:t>2) + … + (</a:t>
            </a:r>
            <a:r>
              <a:rPr lang="en-US" b="1" baseline="-25000" dirty="0" smtClean="0"/>
              <a:t>1</a:t>
            </a:r>
            <a:r>
              <a:rPr lang="en-US" b="1" dirty="0" smtClean="0"/>
              <a:t>1</a:t>
            </a:r>
            <a:r>
              <a:rPr lang="en-US" b="1" baseline="-25000" dirty="0" smtClean="0"/>
              <a:t>0</a:t>
            </a:r>
            <a:r>
              <a:rPr lang="en-US" b="1" dirty="0" smtClean="0"/>
              <a:t>0</a:t>
            </a:r>
            <a:r>
              <a:rPr lang="en-US" b="1" baseline="-25000" dirty="0" smtClean="0"/>
              <a:t>0</a:t>
            </a:r>
            <a:r>
              <a:rPr lang="en-US" b="1" dirty="0" smtClean="0"/>
              <a:t>0) = 2</a:t>
            </a:r>
            <a:r>
              <a:rPr lang="en-US" b="1" baseline="30000" dirty="0" smtClean="0"/>
              <a:t>100</a:t>
            </a:r>
            <a:r>
              <a:rPr lang="en-US" b="1" dirty="0" smtClean="0"/>
              <a:t>-1 =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sz="2100" b="1" dirty="0" smtClean="0"/>
              <a:t>1.27*10</a:t>
            </a:r>
            <a:r>
              <a:rPr lang="en-US" sz="2100" b="1" baseline="30000" dirty="0" smtClean="0"/>
              <a:t>30</a:t>
            </a:r>
            <a:r>
              <a:rPr lang="en-US" sz="2100" b="1" dirty="0" smtClean="0"/>
              <a:t> !</a:t>
            </a:r>
            <a:endParaRPr lang="en-US" b="1" dirty="0" smtClean="0"/>
          </a:p>
          <a:p>
            <a:r>
              <a:rPr lang="en-US" b="1" dirty="0" smtClean="0"/>
              <a:t>Bottleneck: candidate-generation-and-test</a:t>
            </a:r>
          </a:p>
          <a:p>
            <a:r>
              <a:rPr lang="en-US" b="1" dirty="0" smtClean="0"/>
              <a:t>Can we avoid candidate generation?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 to </a:t>
            </a:r>
            <a:r>
              <a:rPr 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Apriori</a:t>
            </a:r>
            <a:r>
              <a:rPr lang="en-US" b="1" dirty="0" smtClean="0"/>
              <a:t> TID</a:t>
            </a:r>
          </a:p>
          <a:p>
            <a:r>
              <a:rPr lang="en-US" b="1" dirty="0" smtClean="0"/>
              <a:t>Direct Hashing and Pruning</a:t>
            </a:r>
          </a:p>
          <a:p>
            <a:r>
              <a:rPr lang="en-US" b="1" dirty="0" smtClean="0"/>
              <a:t>Dynamic </a:t>
            </a:r>
            <a:r>
              <a:rPr lang="en-US" b="1" dirty="0" err="1" smtClean="0"/>
              <a:t>Itemset</a:t>
            </a:r>
            <a:r>
              <a:rPr lang="en-US" b="1" dirty="0" smtClean="0"/>
              <a:t> Counting</a:t>
            </a:r>
          </a:p>
          <a:p>
            <a:r>
              <a:rPr lang="en-US" b="1" dirty="0" smtClean="0"/>
              <a:t>Frequent Pattern Growth</a:t>
            </a:r>
          </a:p>
          <a:p>
            <a:pPr lvl="1">
              <a:buNone/>
            </a:pPr>
            <a:r>
              <a:rPr lang="en-US" b="1" dirty="0" smtClean="0"/>
              <a:t>(not </a:t>
            </a:r>
            <a:r>
              <a:rPr lang="en-US" b="1" dirty="0" err="1" smtClean="0"/>
              <a:t>apriori</a:t>
            </a:r>
            <a:r>
              <a:rPr lang="en-US" b="1" dirty="0" smtClean="0"/>
              <a:t> based, but finds</a:t>
            </a:r>
          </a:p>
          <a:p>
            <a:pPr lvl="1">
              <a:buNone/>
            </a:pPr>
            <a:r>
              <a:rPr lang="en-US" b="1" dirty="0" smtClean="0"/>
              <a:t>associations)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Engineering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Customer segmentation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Medicine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Confidence</a:t>
            </a:r>
          </a:p>
          <a:p>
            <a:r>
              <a:rPr lang="en-US" dirty="0" smtClean="0"/>
              <a:t>Probability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DE6E-A44E-40A0-8F1B-6CDBE602E486}" type="slidenum">
              <a:rPr lang="en-US"/>
              <a:pPr/>
              <a:t>7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Basic </a:t>
            </a:r>
            <a:r>
              <a:rPr lang="en-US" sz="4000" dirty="0" err="1" smtClean="0"/>
              <a:t>Concepts:Association</a:t>
            </a:r>
            <a:r>
              <a:rPr lang="en-US" sz="4000" dirty="0" smtClean="0"/>
              <a:t> </a:t>
            </a:r>
            <a:r>
              <a:rPr lang="en-US" sz="4000" dirty="0"/>
              <a:t>Rules</a:t>
            </a:r>
          </a:p>
        </p:txBody>
      </p:sp>
      <p:graphicFrame>
        <p:nvGraphicFramePr>
          <p:cNvPr id="681999" name="Group 1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4038600" cy="2185989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1987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Itemset X={x</a:t>
            </a:r>
            <a:r>
              <a:rPr lang="en-US" sz="2000" baseline="-25000"/>
              <a:t>1</a:t>
            </a:r>
            <a:r>
              <a:rPr lang="en-US" sz="2000"/>
              <a:t>, …, x</a:t>
            </a:r>
            <a:r>
              <a:rPr lang="en-US" sz="2000" baseline="-25000"/>
              <a:t>k</a:t>
            </a:r>
            <a:r>
              <a:rPr 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sz="2000"/>
              <a:t>Find all the rules </a:t>
            </a:r>
            <a:r>
              <a:rPr lang="en-US" sz="2000" i="1"/>
              <a:t>X</a:t>
            </a:r>
            <a:r>
              <a:rPr lang="en-US" sz="2000" i="1">
                <a:sym typeface="Wingdings" pitchFamily="2" charset="2"/>
              </a:rPr>
              <a:t>Y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000"/>
              <a:t>with min confidence and support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000">
                <a:sym typeface="Symbol" pitchFamily="18" charset="2"/>
              </a:rPr>
              <a:t> that a transaction contains XY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c,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sz="2000">
                <a:sym typeface="Symbol" pitchFamily="18" charset="2"/>
              </a:rPr>
              <a:t> that a transaction having X also contains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4648200" y="4495800"/>
            <a:ext cx="40703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sz="2400" i="1">
                <a:latin typeface="Times New Roman" pitchFamily="18" charset="0"/>
              </a:rPr>
              <a:t>Let  min_support = 50%,    min_conf  = 50%:</a:t>
            </a:r>
            <a:endParaRPr lang="en-US" sz="2800" i="1">
              <a:latin typeface="Times New Roman" pitchFamily="18" charset="0"/>
            </a:endParaRPr>
          </a:p>
          <a:p>
            <a:pPr lvl="1"/>
            <a:r>
              <a:rPr lang="en-US" sz="2400" i="1">
                <a:latin typeface="Times New Roman" pitchFamily="18" charset="0"/>
              </a:rPr>
              <a:t>A </a:t>
            </a:r>
            <a:r>
              <a:rPr lang="en-US" sz="2400">
                <a:latin typeface="Webdings" pitchFamily="18" charset="2"/>
                <a:sym typeface="Wingdings" pitchFamily="2" charset="2"/>
              </a:rPr>
              <a:t>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C 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(50%, 66.7%)</a:t>
            </a:r>
          </a:p>
          <a:p>
            <a:pPr lvl="1"/>
            <a:r>
              <a:rPr lang="en-US" sz="2400" i="1">
                <a:latin typeface="Times New Roman" pitchFamily="18" charset="0"/>
              </a:rPr>
              <a:t>C </a:t>
            </a:r>
            <a:r>
              <a:rPr lang="en-US" sz="2400">
                <a:latin typeface="Webdings" pitchFamily="18" charset="2"/>
                <a:sym typeface="Wingdings" pitchFamily="2" charset="2"/>
              </a:rPr>
              <a:t>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 A 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(50%, 100%)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57200" y="3962400"/>
            <a:ext cx="3886200" cy="2630488"/>
            <a:chOff x="192" y="2400"/>
            <a:chExt cx="2448" cy="1657"/>
          </a:xfrm>
        </p:grpSpPr>
        <p:sp>
          <p:nvSpPr>
            <p:cNvPr id="682044" name="Oval 60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45" name="Oval 61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46" name="Line 62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47" name="Line 63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48" name="Line 64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49" name="Text Box 65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b="1" u="sng">
                <a:latin typeface="Times New Roman" pitchFamily="18" charset="0"/>
              </a:endParaRPr>
            </a:p>
          </p:txBody>
        </p:sp>
        <p:sp>
          <p:nvSpPr>
            <p:cNvPr id="682050" name="Text Box 66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682051" name="Text Box 67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b="1" u="sng">
                <a:latin typeface="Times New Roman" pitchFamily="18" charset="0"/>
              </a:endParaRPr>
            </a:p>
          </p:txBody>
        </p:sp>
        <p:sp>
          <p:nvSpPr>
            <p:cNvPr id="682052" name="Rectangle 68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Mining Association Rules:</a:t>
            </a:r>
            <a:br>
              <a:rPr lang="en-US" sz="4000"/>
            </a:br>
            <a:r>
              <a:rPr lang="en-US" sz="4000"/>
              <a:t>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740275"/>
            <a:ext cx="8047038" cy="2117725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For rule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:</a:t>
            </a:r>
          </a:p>
          <a:p>
            <a:pPr lvl="1">
              <a:buFontTx/>
              <a:buNone/>
            </a:pPr>
            <a:r>
              <a:rPr lang="en-US"/>
              <a:t>support = support({</a:t>
            </a:r>
            <a:r>
              <a:rPr lang="en-US" i="1"/>
              <a:t>A</a:t>
            </a:r>
            <a:r>
              <a:rPr lang="en-US">
                <a:sym typeface="Math B" pitchFamily="2" charset="2"/>
              </a:rPr>
              <a:t>}</a:t>
            </a:r>
            <a:r>
              <a:rPr lang="en-US">
                <a:sym typeface="Symbol" pitchFamily="18" charset="2"/>
              </a:rPr>
              <a:t></a:t>
            </a:r>
            <a:r>
              <a:rPr lang="en-US">
                <a:sym typeface="Math B" pitchFamily="2" charset="2"/>
              </a:rPr>
              <a:t>{</a:t>
            </a:r>
            <a:r>
              <a:rPr lang="en-US" i="1"/>
              <a:t>C</a:t>
            </a:r>
            <a:r>
              <a:rPr lang="en-US"/>
              <a:t>}) = 50%</a:t>
            </a:r>
          </a:p>
          <a:p>
            <a:pPr lvl="1">
              <a:buFontTx/>
              <a:buNone/>
            </a:pPr>
            <a:r>
              <a:rPr lang="en-US"/>
              <a:t>confidence = support({</a:t>
            </a:r>
            <a:r>
              <a:rPr lang="en-US" i="1"/>
              <a:t>A</a:t>
            </a:r>
            <a:r>
              <a:rPr lang="en-US"/>
              <a:t>}</a:t>
            </a:r>
            <a:r>
              <a:rPr lang="en-US">
                <a:sym typeface="Symbol" pitchFamily="18" charset="2"/>
              </a:rPr>
              <a:t>{</a:t>
            </a:r>
            <a:r>
              <a:rPr lang="en-US" i="1"/>
              <a:t>C</a:t>
            </a:r>
            <a:r>
              <a:rPr lang="en-US"/>
              <a:t>})/support({</a:t>
            </a:r>
            <a:r>
              <a:rPr lang="en-US" i="1"/>
              <a:t>A</a:t>
            </a:r>
            <a:r>
              <a:rPr lang="en-US"/>
              <a:t>}) = 66.6%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4895850" y="2225675"/>
            <a:ext cx="2814638" cy="822325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Min. support 50%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Min. confidence 50%</a:t>
            </a:r>
          </a:p>
        </p:txBody>
      </p:sp>
      <p:cxnSp>
        <p:nvCxnSpPr>
          <p:cNvPr id="683013" name="AutoShape 5"/>
          <p:cNvCxnSpPr>
            <a:cxnSpLocks noChangeShapeType="1"/>
          </p:cNvCxnSpPr>
          <p:nvPr/>
        </p:nvCxnSpPr>
        <p:spPr bwMode="auto">
          <a:xfrm>
            <a:off x="4191000" y="3340100"/>
            <a:ext cx="838200" cy="835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graphicFrame>
        <p:nvGraphicFramePr>
          <p:cNvPr id="683014" name="Group 6"/>
          <p:cNvGraphicFramePr>
            <a:graphicFrameLocks noGrp="1"/>
          </p:cNvGraphicFramePr>
          <p:nvPr/>
        </p:nvGraphicFramePr>
        <p:xfrm>
          <a:off x="304800" y="2427288"/>
          <a:ext cx="3886200" cy="18288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3034" name="Group 26"/>
          <p:cNvGraphicFramePr>
            <a:graphicFrameLocks noGrp="1"/>
          </p:cNvGraphicFramePr>
          <p:nvPr/>
        </p:nvGraphicFramePr>
        <p:xfrm>
          <a:off x="5029200" y="3262313"/>
          <a:ext cx="3886200" cy="1828800"/>
        </p:xfrm>
        <a:graphic>
          <a:graphicData uri="http://schemas.openxmlformats.org/drawingml/2006/table">
            <a:tbl>
              <a:tblPr/>
              <a:tblGrid>
                <a:gridCol w="2362200"/>
                <a:gridCol w="15240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Frequent 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Support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Mining Association Rules:</a:t>
            </a:r>
            <a:br>
              <a:rPr lang="en-US" sz="4000"/>
            </a:br>
            <a:r>
              <a:rPr lang="en-US" sz="4000"/>
              <a:t>What We Need to Know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Goal:  Rules with high support/confidence</a:t>
            </a:r>
          </a:p>
          <a:p>
            <a:pPr>
              <a:lnSpc>
                <a:spcPct val="90000"/>
              </a:lnSpc>
            </a:pPr>
            <a:r>
              <a:rPr lang="en-US"/>
              <a:t>How to compute?</a:t>
            </a:r>
          </a:p>
          <a:p>
            <a:pPr lvl="1">
              <a:lnSpc>
                <a:spcPct val="90000"/>
              </a:lnSpc>
            </a:pPr>
            <a:r>
              <a:rPr lang="en-US"/>
              <a:t>Support:  Find sets of items that occur frequently</a:t>
            </a:r>
          </a:p>
          <a:p>
            <a:pPr lvl="1">
              <a:lnSpc>
                <a:spcPct val="90000"/>
              </a:lnSpc>
            </a:pPr>
            <a:r>
              <a:rPr lang="en-US"/>
              <a:t>Confidence:  Find frequency of subsets of supported itemsets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chemeClr val="hlink"/>
                </a:solidFill>
              </a:rPr>
              <a:t>If we have all frequently occurring sets of items (</a:t>
            </a:r>
            <a:r>
              <a:rPr lang="en-US" i="1">
                <a:solidFill>
                  <a:schemeClr val="tx2"/>
                </a:solidFill>
              </a:rPr>
              <a:t>frequent itemsets</a:t>
            </a:r>
            <a:r>
              <a:rPr lang="en-US" i="1">
                <a:solidFill>
                  <a:schemeClr val="hlink"/>
                </a:solidFill>
              </a:rPr>
              <a:t>), we can compute support and confidence!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370</TotalTime>
  <Words>1848</Words>
  <Application>Microsoft Office PowerPoint</Application>
  <PresentationFormat>On-screen Show (4:3)</PresentationFormat>
  <Paragraphs>486</Paragraphs>
  <Slides>44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Urban</vt:lpstr>
      <vt:lpstr>Data Mining</vt:lpstr>
      <vt:lpstr>What Is Association Mining?</vt:lpstr>
      <vt:lpstr>Association Rules</vt:lpstr>
      <vt:lpstr>Association Rules</vt:lpstr>
      <vt:lpstr>Other Applications</vt:lpstr>
      <vt:lpstr>Basic Concepts</vt:lpstr>
      <vt:lpstr>Basic Concepts:Association Rules</vt:lpstr>
      <vt:lpstr>Mining Association Rules: Example</vt:lpstr>
      <vt:lpstr>Mining Association Rules: What We Need to Know</vt:lpstr>
      <vt:lpstr>Problem Statement</vt:lpstr>
      <vt:lpstr>X → Y</vt:lpstr>
      <vt:lpstr>X → Y : Probabilistic Terms</vt:lpstr>
      <vt:lpstr>Support ( P(XUY))</vt:lpstr>
      <vt:lpstr>Support vs Confidence</vt:lpstr>
      <vt:lpstr>Why Support/Confidence?</vt:lpstr>
      <vt:lpstr>Interpretation</vt:lpstr>
      <vt:lpstr>Finding Associations</vt:lpstr>
      <vt:lpstr>Example </vt:lpstr>
      <vt:lpstr>Finding Associations</vt:lpstr>
      <vt:lpstr>Interpretation of Rules</vt:lpstr>
      <vt:lpstr>Frequent Pattern Analysis?</vt:lpstr>
      <vt:lpstr>Frequent Patterns/Itemsets</vt:lpstr>
      <vt:lpstr>Frequent Patterns</vt:lpstr>
      <vt:lpstr>Mining and Frequent Patterns</vt:lpstr>
      <vt:lpstr>Finding Associations: Basic Algorithm</vt:lpstr>
      <vt:lpstr>Basic Algorithm for finding Associations</vt:lpstr>
      <vt:lpstr>Freq. Itemset generation</vt:lpstr>
      <vt:lpstr>Freq. Itemset generation</vt:lpstr>
      <vt:lpstr>Candidate Generation</vt:lpstr>
      <vt:lpstr>Algo: Generating Candidates</vt:lpstr>
      <vt:lpstr>Example: Candidate-generation</vt:lpstr>
      <vt:lpstr>Example:</vt:lpstr>
      <vt:lpstr>Basic Algorithm for finding Associations</vt:lpstr>
      <vt:lpstr>Generating Rules</vt:lpstr>
      <vt:lpstr>Example</vt:lpstr>
      <vt:lpstr>Step 1: Generating Freq. Itemsets</vt:lpstr>
      <vt:lpstr>Step 1: cont…</vt:lpstr>
      <vt:lpstr>Step 2: Generating Rules</vt:lpstr>
      <vt:lpstr>Applying Confidence Threshold</vt:lpstr>
      <vt:lpstr>Properties</vt:lpstr>
      <vt:lpstr>If Super set freq. Then Subsets Freq</vt:lpstr>
      <vt:lpstr>If Subset Infreq. Then Superset is also Infreq.</vt:lpstr>
      <vt:lpstr>Bottleneck of Apriori</vt:lpstr>
      <vt:lpstr>Improvement to Apriori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RANA</dc:creator>
  <cp:lastModifiedBy>RANA</cp:lastModifiedBy>
  <cp:revision>12</cp:revision>
  <dcterms:created xsi:type="dcterms:W3CDTF">2006-08-16T00:00:00Z</dcterms:created>
  <dcterms:modified xsi:type="dcterms:W3CDTF">2019-04-11T12:33:46Z</dcterms:modified>
</cp:coreProperties>
</file>