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5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9" autoAdjust="0"/>
  </p:normalViewPr>
  <p:slideViewPr>
    <p:cSldViewPr>
      <p:cViewPr varScale="1">
        <p:scale>
          <a:sx n="65" d="100"/>
          <a:sy n="65" d="100"/>
        </p:scale>
        <p:origin x="13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B7728-F038-4104-A34D-1A5C96360F44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313EB-B784-4BD5-AD43-DCF31CB995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4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Association rules: Different algorithm types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696200" y="4191000"/>
            <a:ext cx="1447800" cy="457200"/>
          </a:xfrm>
        </p:spPr>
        <p:txBody>
          <a:bodyPr/>
          <a:lstStyle/>
          <a:p>
            <a:r>
              <a:rPr lang="en-US" sz="1050" smtClean="0"/>
              <a:t>Toqir Ahmad Rana</a:t>
            </a:r>
            <a:endParaRPr lang="en-US" sz="105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81600" y="4191000"/>
            <a:ext cx="2209800" cy="457200"/>
          </a:xfrm>
        </p:spPr>
        <p:txBody>
          <a:bodyPr/>
          <a:lstStyle/>
          <a:p>
            <a:r>
              <a:rPr lang="en-US" sz="1050" dirty="0" smtClean="0"/>
              <a:t>Data Mining</a:t>
            </a:r>
            <a:endParaRPr lang="en-US" sz="10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048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Lecture 5</a:t>
            </a:r>
            <a:endParaRPr lang="en-US" sz="2800" u="sn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FP-tree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It consists of one root labeled as </a:t>
            </a:r>
            <a:r>
              <a:rPr lang="en-US" b="1" i="1" dirty="0" smtClean="0"/>
              <a:t>"null".</a:t>
            </a:r>
          </a:p>
          <a:p>
            <a:pPr lvl="1"/>
            <a:r>
              <a:rPr lang="en-US" dirty="0" smtClean="0"/>
              <a:t>– </a:t>
            </a:r>
            <a:r>
              <a:rPr lang="en-US" b="1" dirty="0" smtClean="0"/>
              <a:t>A set of </a:t>
            </a:r>
            <a:r>
              <a:rPr lang="en-US" b="1" i="1" dirty="0" smtClean="0"/>
              <a:t>item prefix </a:t>
            </a:r>
            <a:r>
              <a:rPr lang="en-US" b="1" i="1" dirty="0" err="1" smtClean="0"/>
              <a:t>subtrees</a:t>
            </a:r>
            <a:r>
              <a:rPr lang="en-US" b="1" i="1" dirty="0" smtClean="0"/>
              <a:t> as the children of the </a:t>
            </a:r>
            <a:r>
              <a:rPr lang="en-US" b="1" dirty="0" smtClean="0"/>
              <a:t>root.</a:t>
            </a:r>
          </a:p>
          <a:p>
            <a:pPr lvl="1"/>
            <a:r>
              <a:rPr lang="en-US" dirty="0" smtClean="0"/>
              <a:t>– </a:t>
            </a:r>
            <a:r>
              <a:rPr lang="en-US" b="1" dirty="0" smtClean="0"/>
              <a:t>A </a:t>
            </a:r>
            <a:r>
              <a:rPr lang="en-US" b="1" i="1" dirty="0" smtClean="0"/>
              <a:t>frequent-item header table.</a:t>
            </a:r>
          </a:p>
          <a:p>
            <a:r>
              <a:rPr lang="en-US" b="1" dirty="0" smtClean="0"/>
              <a:t>Each node in the </a:t>
            </a:r>
            <a:r>
              <a:rPr lang="en-US" b="1" i="1" dirty="0" smtClean="0"/>
              <a:t>item prefix </a:t>
            </a:r>
            <a:r>
              <a:rPr lang="en-US" b="1" i="1" dirty="0" err="1" smtClean="0"/>
              <a:t>subtree</a:t>
            </a:r>
            <a:r>
              <a:rPr lang="en-US" b="1" i="1" dirty="0" smtClean="0"/>
              <a:t> consists of three </a:t>
            </a:r>
            <a:r>
              <a:rPr lang="en-US" b="1" dirty="0" smtClean="0"/>
              <a:t>fields:</a:t>
            </a:r>
          </a:p>
          <a:p>
            <a:pPr lvl="1"/>
            <a:r>
              <a:rPr lang="en-US" dirty="0" smtClean="0"/>
              <a:t>– </a:t>
            </a:r>
            <a:r>
              <a:rPr lang="en-US" b="1" i="1" dirty="0" smtClean="0"/>
              <a:t>item-name</a:t>
            </a:r>
          </a:p>
          <a:p>
            <a:pPr lvl="1"/>
            <a:r>
              <a:rPr lang="en-US" dirty="0" smtClean="0"/>
              <a:t>– </a:t>
            </a:r>
            <a:r>
              <a:rPr lang="en-US" b="1" i="1" dirty="0" smtClean="0"/>
              <a:t>count</a:t>
            </a:r>
          </a:p>
          <a:p>
            <a:pPr lvl="1"/>
            <a:r>
              <a:rPr lang="en-US" dirty="0" smtClean="0"/>
              <a:t>– </a:t>
            </a:r>
            <a:r>
              <a:rPr lang="en-US" b="1" i="1" dirty="0" smtClean="0"/>
              <a:t>node-link</a:t>
            </a:r>
          </a:p>
          <a:p>
            <a:r>
              <a:rPr lang="en-US" b="1" i="1" dirty="0" smtClean="0"/>
              <a:t>frequent-item header table consists of two fields:</a:t>
            </a:r>
          </a:p>
          <a:p>
            <a:pPr lvl="1"/>
            <a:r>
              <a:rPr lang="en-US" dirty="0" smtClean="0"/>
              <a:t>– </a:t>
            </a:r>
            <a:r>
              <a:rPr lang="en-US" b="1" i="1" dirty="0" smtClean="0"/>
              <a:t>item-name</a:t>
            </a:r>
          </a:p>
          <a:p>
            <a:pPr lvl="1"/>
            <a:r>
              <a:rPr lang="en-US" dirty="0" smtClean="0"/>
              <a:t>– </a:t>
            </a:r>
            <a:r>
              <a:rPr lang="en-US" b="1" i="1" dirty="0" smtClean="0"/>
              <a:t>head of node-link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pattern bases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Start with the frequent header table.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Traverse tree by following links from frequent items.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Accumulate prefix paths to conditional pattern bases.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" y="4343400"/>
          <a:ext cx="25146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 of node-links</a:t>
                      </a:r>
                      <a:endParaRPr lang="en-US" dirty="0"/>
                    </a:p>
                  </a:txBody>
                  <a:tcPr/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f</a:t>
                      </a:r>
                    </a:p>
                    <a:p>
                      <a:pPr algn="ctr"/>
                      <a:r>
                        <a:rPr lang="en-US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b</a:t>
                      </a:r>
                    </a:p>
                    <a:p>
                      <a:pPr algn="ctr"/>
                      <a:r>
                        <a:rPr lang="en-US" dirty="0" smtClean="0"/>
                        <a:t>m</a:t>
                      </a:r>
                    </a:p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800600" y="30480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352800" y="38100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c:4</a:t>
            </a:r>
            <a:endParaRPr lang="en-US" sz="1400" dirty="0"/>
          </a:p>
        </p:txBody>
      </p:sp>
      <p:cxnSp>
        <p:nvCxnSpPr>
          <p:cNvPr id="11" name="Straight Connector 10"/>
          <p:cNvCxnSpPr>
            <a:stCxn id="8" idx="2"/>
            <a:endCxn id="9" idx="7"/>
          </p:cNvCxnSpPr>
          <p:nvPr/>
        </p:nvCxnSpPr>
        <p:spPr>
          <a:xfrm rot="10800000" flipV="1">
            <a:off x="4003208" y="3276599"/>
            <a:ext cx="797392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52800" y="44958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f:3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3352800" y="51816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a:3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3352800" y="57912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m:2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3352800" y="64008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p:2</a:t>
            </a:r>
            <a:endParaRPr lang="en-US" sz="1400" dirty="0"/>
          </a:p>
        </p:txBody>
      </p:sp>
      <p:cxnSp>
        <p:nvCxnSpPr>
          <p:cNvPr id="17" name="Straight Connector 16"/>
          <p:cNvCxnSpPr>
            <a:stCxn id="9" idx="4"/>
            <a:endCxn id="12" idx="0"/>
          </p:cNvCxnSpPr>
          <p:nvPr/>
        </p:nvCxnSpPr>
        <p:spPr>
          <a:xfrm rot="5400000">
            <a:off x="3619500" y="43815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620294" y="50665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620294" y="57523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620294" y="63619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0" y="44958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b:1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4572000" y="5105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p:1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4839494" y="50665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5"/>
            <a:endCxn id="21" idx="1"/>
          </p:cNvCxnSpPr>
          <p:nvPr/>
        </p:nvCxnSpPr>
        <p:spPr>
          <a:xfrm rot="16200000" flipH="1">
            <a:off x="4162145" y="4041308"/>
            <a:ext cx="362510" cy="680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572000" y="57912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b:1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4572000" y="64008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m:1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839494" y="63619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6"/>
            <a:endCxn id="26" idx="1"/>
          </p:cNvCxnSpPr>
          <p:nvPr/>
        </p:nvCxnSpPr>
        <p:spPr>
          <a:xfrm>
            <a:off x="4114800" y="5410200"/>
            <a:ext cx="568792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00800" y="38100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f:1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6400800" y="44196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b:1</a:t>
            </a:r>
            <a:endParaRPr lang="en-US" sz="1400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6668294" y="43807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6"/>
            <a:endCxn id="31" idx="1"/>
          </p:cNvCxnSpPr>
          <p:nvPr/>
        </p:nvCxnSpPr>
        <p:spPr>
          <a:xfrm>
            <a:off x="5562600" y="3276600"/>
            <a:ext cx="949792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81200" y="66294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81200" y="64008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60960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81200" y="57912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981200" y="54864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81200" y="51816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5" idx="2"/>
          </p:cNvCxnSpPr>
          <p:nvPr/>
        </p:nvCxnSpPr>
        <p:spPr>
          <a:xfrm>
            <a:off x="2895600" y="6629400"/>
            <a:ext cx="4572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4" idx="3"/>
          </p:cNvCxnSpPr>
          <p:nvPr/>
        </p:nvCxnSpPr>
        <p:spPr>
          <a:xfrm flipV="1">
            <a:off x="2895600" y="6181445"/>
            <a:ext cx="568792" cy="219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3" idx="3"/>
          </p:cNvCxnSpPr>
          <p:nvPr/>
        </p:nvCxnSpPr>
        <p:spPr>
          <a:xfrm flipV="1">
            <a:off x="2895600" y="5571845"/>
            <a:ext cx="568792" cy="219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2" idx="3"/>
          </p:cNvCxnSpPr>
          <p:nvPr/>
        </p:nvCxnSpPr>
        <p:spPr>
          <a:xfrm rot="5400000" flipH="1" flipV="1">
            <a:off x="2879819" y="4901827"/>
            <a:ext cx="600355" cy="5687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9" idx="3"/>
          </p:cNvCxnSpPr>
          <p:nvPr/>
        </p:nvCxnSpPr>
        <p:spPr>
          <a:xfrm rot="5400000" flipH="1" flipV="1">
            <a:off x="2689319" y="4406527"/>
            <a:ext cx="981355" cy="5687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895600" y="5715000"/>
            <a:ext cx="7620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6" idx="2"/>
          </p:cNvCxnSpPr>
          <p:nvPr/>
        </p:nvCxnSpPr>
        <p:spPr>
          <a:xfrm>
            <a:off x="3733800" y="5715000"/>
            <a:ext cx="8382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2" idx="3"/>
          </p:cNvCxnSpPr>
          <p:nvPr/>
        </p:nvCxnSpPr>
        <p:spPr>
          <a:xfrm rot="5400000" flipH="1" flipV="1">
            <a:off x="3832319" y="5778127"/>
            <a:ext cx="1133755" cy="5687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7" idx="1"/>
          </p:cNvCxnSpPr>
          <p:nvPr/>
        </p:nvCxnSpPr>
        <p:spPr>
          <a:xfrm>
            <a:off x="4114800" y="6096000"/>
            <a:ext cx="568792" cy="3717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7"/>
            <a:endCxn id="31" idx="2"/>
          </p:cNvCxnSpPr>
          <p:nvPr/>
        </p:nvCxnSpPr>
        <p:spPr>
          <a:xfrm rot="5400000" flipH="1" flipV="1">
            <a:off x="4939927" y="3101882"/>
            <a:ext cx="524155" cy="23975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34000" y="6019800"/>
            <a:ext cx="1447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2" idx="4"/>
          </p:cNvCxnSpPr>
          <p:nvPr/>
        </p:nvCxnSpPr>
        <p:spPr>
          <a:xfrm rot="5400000" flipH="1" flipV="1">
            <a:off x="6214922" y="5443678"/>
            <a:ext cx="1133756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2"/>
            <a:endCxn id="21" idx="6"/>
          </p:cNvCxnSpPr>
          <p:nvPr/>
        </p:nvCxnSpPr>
        <p:spPr>
          <a:xfrm rot="10800000" flipV="1">
            <a:off x="5334000" y="4648200"/>
            <a:ext cx="1066800" cy="76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553200" y="914400"/>
          <a:ext cx="2209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Cond. Pattern 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c:3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cf:3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cfa:1, c:1, f:1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cfa:2, cfab:1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cfam:2, cb:1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Bent-Up Arrow 52"/>
          <p:cNvSpPr/>
          <p:nvPr/>
        </p:nvSpPr>
        <p:spPr>
          <a:xfrm>
            <a:off x="7162800" y="4038600"/>
            <a:ext cx="1295400" cy="1295400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conditional FP-Tree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0817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For every pattern base</a:t>
            </a:r>
          </a:p>
          <a:p>
            <a:pPr lvl="1"/>
            <a:r>
              <a:rPr lang="en-US" b="1" dirty="0" smtClean="0"/>
              <a:t>Accumulate the frequency for each item.</a:t>
            </a:r>
          </a:p>
          <a:p>
            <a:pPr lvl="1"/>
            <a:r>
              <a:rPr lang="en-US" b="1" dirty="0" smtClean="0"/>
              <a:t>Construct as FP-Tree for the frequent items of the pattern base.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810000"/>
          <a:ext cx="2514600" cy="2819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3"/>
                <a:gridCol w="1734207"/>
              </a:tblGrid>
              <a:tr h="5325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Cond. Pattern base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c:3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cf:3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cfa:1, c:1, f:1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cfa:2, cfab:1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cfam:2, cb:1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57800" y="3810000"/>
          <a:ext cx="3200400" cy="2819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3227"/>
                <a:gridCol w="2207173"/>
              </a:tblGrid>
              <a:tr h="5325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Cond. Pattern base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{(c:3)} |</a:t>
                      </a:r>
                      <a:r>
                        <a:rPr lang="en-US" baseline="0" dirty="0" smtClean="0"/>
                        <a:t> f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{(c:3, f:3)} | a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{(c:3, f:3, a:3)} |m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{(c:3)} | 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733800" y="4876800"/>
            <a:ext cx="1219200" cy="381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3276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Conditional pattern base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3124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Conditional FP-tree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FP-Tree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124200"/>
          <a:ext cx="3200400" cy="2819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3227"/>
                <a:gridCol w="2207173"/>
              </a:tblGrid>
              <a:tr h="5325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Cond. Pattern base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{(c:3)} |</a:t>
                      </a:r>
                      <a:r>
                        <a:rPr lang="en-US" baseline="0" dirty="0" smtClean="0"/>
                        <a:t> f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{(c:3, f:3)} | a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{(c:3, f:3, a:3)} |m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{(c:3)} | 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43400" y="2590800"/>
            <a:ext cx="4267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Conditional FP-tree of</a:t>
            </a:r>
          </a:p>
          <a:p>
            <a:pPr algn="ctr"/>
            <a:r>
              <a:rPr lang="en-US" dirty="0" smtClean="0"/>
              <a:t>c            f            a           b          m        p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35814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181600" y="35814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5814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705600" y="35814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91400" y="35814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001000" y="35814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81600" y="43434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c:3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943600" y="43434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c:3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391400" y="43434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c:3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001000" y="43434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c:3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943600" y="51054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f:3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1400" y="51054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f:3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391400" y="58674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a:3</a:t>
            </a:r>
            <a:endParaRPr lang="en-US" sz="1400" dirty="0"/>
          </a:p>
        </p:txBody>
      </p:sp>
      <p:cxnSp>
        <p:nvCxnSpPr>
          <p:cNvPr id="22" name="Straight Connector 21"/>
          <p:cNvCxnSpPr>
            <a:stCxn id="8" idx="2"/>
            <a:endCxn id="13" idx="0"/>
          </p:cNvCxnSpPr>
          <p:nvPr/>
        </p:nvCxnSpPr>
        <p:spPr>
          <a:xfrm rot="5400000">
            <a:off x="5257800" y="4152900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058694" y="4152106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430294" y="4152106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8039894" y="4152106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058694" y="4914106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430294" y="4914106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430294" y="5676106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4400" y="2590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Conditional FP-tree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3886200" y="4267200"/>
            <a:ext cx="304800" cy="762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Enumeration of all frequent</a:t>
            </a:r>
            <a:br>
              <a:rPr lang="en-US" dirty="0" smtClean="0"/>
            </a:br>
            <a:r>
              <a:rPr lang="en-US" dirty="0" smtClean="0"/>
              <a:t>patterns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05400" y="2743200"/>
          <a:ext cx="3810000" cy="36574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6429"/>
                <a:gridCol w="2993571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Generate all frequent patterns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325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Frequent Pattern 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(c:4)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(f:4) , (cf:4)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(a:3), (ca:3), (fa:3), (cfa:3)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(b:3)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(m:3), (cm:3), (fm:3), (am:3), (cfm:3), (cam:3), (fam:3), (cfam:3) </a:t>
                      </a:r>
                      <a:endParaRPr lang="en-US" dirty="0"/>
                    </a:p>
                  </a:txBody>
                  <a:tcPr/>
                </a:tc>
              </a:tr>
              <a:tr h="3811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(p:3), (cp:3)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2667000"/>
            <a:ext cx="4267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Conditional FP-tree of</a:t>
            </a:r>
          </a:p>
          <a:p>
            <a:pPr algn="ctr"/>
            <a:r>
              <a:rPr lang="en-US" dirty="0" smtClean="0"/>
              <a:t>c            f            a           b          m        p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6576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90600" y="36576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752600" y="36576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514600" y="36576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200400" y="36576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810000" y="36576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990600" y="44196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c:3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752600" y="44196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c:3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200400" y="44196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c:3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44196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c:3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752600" y="51816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f:3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200400" y="51816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f:3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200400" y="5943600"/>
            <a:ext cx="533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a:3</a:t>
            </a:r>
            <a:endParaRPr lang="en-US" sz="1400" dirty="0"/>
          </a:p>
        </p:txBody>
      </p:sp>
      <p:cxnSp>
        <p:nvCxnSpPr>
          <p:cNvPr id="22" name="Straight Connector 21"/>
          <p:cNvCxnSpPr>
            <a:stCxn id="8" idx="2"/>
            <a:endCxn id="13" idx="0"/>
          </p:cNvCxnSpPr>
          <p:nvPr/>
        </p:nvCxnSpPr>
        <p:spPr>
          <a:xfrm rot="5400000">
            <a:off x="1066800" y="4229100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867694" y="4228306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239294" y="4228306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848894" y="4228306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867694" y="4990306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239294" y="4990306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3239294" y="5752306"/>
            <a:ext cx="381000" cy="1588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4572000" y="4267200"/>
            <a:ext cx="304800" cy="762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1</a:t>
            </a:r>
            <a:br>
              <a:rPr lang="en-US" dirty="0" smtClean="0"/>
            </a:br>
            <a:r>
              <a:rPr lang="en-US" dirty="0" smtClean="0"/>
              <a:t>(FP-Tree construction)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 smtClean="0">
                <a:solidFill>
                  <a:schemeClr val="accent4"/>
                </a:solidFill>
              </a:rPr>
              <a:t>Input:</a:t>
            </a:r>
            <a:r>
              <a:rPr lang="en-US" b="1" i="1" dirty="0" smtClean="0"/>
              <a:t> Transaction DB, minimum support threshold.</a:t>
            </a:r>
          </a:p>
          <a:p>
            <a:r>
              <a:rPr lang="en-US" b="1" i="1" dirty="0" smtClean="0">
                <a:solidFill>
                  <a:schemeClr val="accent4"/>
                </a:solidFill>
              </a:rPr>
              <a:t>Output:</a:t>
            </a:r>
            <a:r>
              <a:rPr lang="en-US" b="1" i="1" dirty="0" smtClean="0"/>
              <a:t> FP-Tree</a:t>
            </a:r>
          </a:p>
          <a:p>
            <a:pPr>
              <a:buNone/>
            </a:pPr>
            <a:r>
              <a:rPr lang="en-US" b="1" dirty="0" smtClean="0"/>
              <a:t>1. Collect the set of frequent items F and their support. </a:t>
            </a:r>
          </a:p>
          <a:p>
            <a:pPr>
              <a:buNone/>
            </a:pPr>
            <a:r>
              <a:rPr lang="en-US" b="1" dirty="0" smtClean="0"/>
              <a:t>	Sort F in support order as prefix.</a:t>
            </a:r>
          </a:p>
          <a:p>
            <a:pPr>
              <a:buNone/>
            </a:pPr>
            <a:r>
              <a:rPr lang="en-US" b="1" dirty="0" smtClean="0"/>
              <a:t>2. Create the root T of an FP-Tree, and label it as "null“. </a:t>
            </a:r>
          </a:p>
          <a:p>
            <a:pPr>
              <a:buNone/>
            </a:pPr>
            <a:r>
              <a:rPr lang="en-US" b="1" dirty="0" smtClean="0"/>
              <a:t>	Select and sort F in transaction according to the order of prefix.</a:t>
            </a:r>
          </a:p>
          <a:p>
            <a:pPr>
              <a:buNone/>
            </a:pPr>
            <a:r>
              <a:rPr lang="en-US" b="1" dirty="0" smtClean="0"/>
              <a:t>3. Let the item list be [</a:t>
            </a:r>
            <a:r>
              <a:rPr lang="en-US" b="1" dirty="0" err="1" smtClean="0"/>
              <a:t>p|P</a:t>
            </a:r>
            <a:r>
              <a:rPr lang="en-US" b="1" dirty="0" smtClean="0"/>
              <a:t>], p is the first item and P is remainder.  </a:t>
            </a:r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b="1" i="1" dirty="0" smtClean="0">
                <a:solidFill>
                  <a:schemeClr val="accent4"/>
                </a:solidFill>
              </a:rPr>
              <a:t>for each </a:t>
            </a:r>
            <a:r>
              <a:rPr lang="en-US" b="1" i="1" dirty="0" smtClean="0"/>
              <a:t>item list call </a:t>
            </a:r>
            <a:r>
              <a:rPr lang="en-US" b="1" i="1" dirty="0" err="1" smtClean="0"/>
              <a:t>insertTree</a:t>
            </a:r>
            <a:r>
              <a:rPr lang="en-US" b="1" i="1" dirty="0" smtClean="0"/>
              <a:t>(Items, T); </a:t>
            </a:r>
          </a:p>
          <a:p>
            <a:pPr>
              <a:buNone/>
            </a:pPr>
            <a:r>
              <a:rPr lang="en-US" b="1" dirty="0" smtClean="0"/>
              <a:t>4. function </a:t>
            </a:r>
            <a:r>
              <a:rPr lang="en-US" b="1" dirty="0" err="1" smtClean="0"/>
              <a:t>insertTree</a:t>
            </a:r>
            <a:r>
              <a:rPr lang="en-US" b="1" dirty="0" smtClean="0"/>
              <a:t>([</a:t>
            </a:r>
            <a:r>
              <a:rPr lang="en-US" b="1" dirty="0" err="1" smtClean="0"/>
              <a:t>p|P</a:t>
            </a:r>
            <a:r>
              <a:rPr lang="en-US" b="1" dirty="0" smtClean="0"/>
              <a:t>], T)</a:t>
            </a:r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b="1" i="1" dirty="0" smtClean="0">
                <a:solidFill>
                  <a:schemeClr val="accent4"/>
                </a:solidFill>
              </a:rPr>
              <a:t>if</a:t>
            </a:r>
            <a:r>
              <a:rPr lang="en-US" b="1" i="1" dirty="0" smtClean="0"/>
              <a:t> T has child N and </a:t>
            </a:r>
            <a:r>
              <a:rPr lang="en-US" b="1" i="1" dirty="0" err="1" smtClean="0"/>
              <a:t>N.itemName</a:t>
            </a:r>
            <a:r>
              <a:rPr lang="en-US" b="1" i="1" dirty="0" smtClean="0"/>
              <a:t> = </a:t>
            </a:r>
            <a:r>
              <a:rPr lang="en-US" b="1" i="1" dirty="0" err="1" smtClean="0"/>
              <a:t>p.itemName</a:t>
            </a:r>
            <a:r>
              <a:rPr lang="en-US" b="1" i="1" dirty="0" smtClean="0"/>
              <a:t> then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N.count</a:t>
            </a:r>
            <a:r>
              <a:rPr lang="en-US" b="1" dirty="0" smtClean="0"/>
              <a:t>++;</a:t>
            </a:r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b="1" i="1" dirty="0" smtClean="0">
                <a:solidFill>
                  <a:schemeClr val="accent4"/>
                </a:solidFill>
              </a:rPr>
              <a:t>else</a:t>
            </a:r>
            <a:r>
              <a:rPr lang="en-US" b="1" i="1" dirty="0" smtClean="0"/>
              <a:t> create node N = p, </a:t>
            </a:r>
            <a:r>
              <a:rPr lang="en-US" b="1" i="1" dirty="0" err="1" smtClean="0"/>
              <a:t>N.count</a:t>
            </a:r>
            <a:r>
              <a:rPr lang="en-US" b="1" i="1" dirty="0" smtClean="0"/>
              <a:t>=1, be linked to T,</a:t>
            </a:r>
          </a:p>
          <a:p>
            <a:pPr>
              <a:buNone/>
            </a:pPr>
            <a:r>
              <a:rPr lang="en-US" b="1" dirty="0" smtClean="0"/>
              <a:t>	node-link to the nodes with the same </a:t>
            </a:r>
            <a:r>
              <a:rPr lang="en-US" b="1" dirty="0" err="1" smtClean="0"/>
              <a:t>itemName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b="1" i="1" dirty="0" smtClean="0">
                <a:solidFill>
                  <a:schemeClr val="accent4"/>
                </a:solidFill>
              </a:rPr>
              <a:t>if</a:t>
            </a:r>
            <a:r>
              <a:rPr lang="en-US" b="1" i="1" dirty="0" smtClean="0"/>
              <a:t>  P is nonempty then call </a:t>
            </a:r>
            <a:r>
              <a:rPr lang="en-US" b="1" i="1" dirty="0" err="1" smtClean="0"/>
              <a:t>insertTree</a:t>
            </a:r>
            <a:r>
              <a:rPr lang="en-US" b="1" i="1" dirty="0" smtClean="0"/>
              <a:t>(P, N);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2 (FP-growth)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 smtClean="0">
                <a:solidFill>
                  <a:schemeClr val="accent4"/>
                </a:solidFill>
              </a:rPr>
              <a:t>Input</a:t>
            </a:r>
            <a:r>
              <a:rPr lang="en-US" b="1" i="1" dirty="0" smtClean="0"/>
              <a:t>: FP-Tree, minimum support threshold, </a:t>
            </a:r>
            <a:r>
              <a:rPr lang="en-US" b="1" i="1" dirty="0" smtClean="0">
                <a:solidFill>
                  <a:schemeClr val="accent4"/>
                </a:solidFill>
              </a:rPr>
              <a:t>without DB</a:t>
            </a:r>
            <a:r>
              <a:rPr lang="en-US" b="1" i="1" dirty="0" smtClean="0"/>
              <a:t>.</a:t>
            </a:r>
          </a:p>
          <a:p>
            <a:r>
              <a:rPr lang="en-US" b="1" i="1" dirty="0" smtClean="0">
                <a:solidFill>
                  <a:schemeClr val="accent4"/>
                </a:solidFill>
              </a:rPr>
              <a:t>Output</a:t>
            </a:r>
            <a:r>
              <a:rPr lang="en-US" b="1" i="1" dirty="0" smtClean="0"/>
              <a:t>: The </a:t>
            </a:r>
            <a:r>
              <a:rPr lang="en-US" b="1" i="1" dirty="0" smtClean="0">
                <a:solidFill>
                  <a:schemeClr val="accent4"/>
                </a:solidFill>
              </a:rPr>
              <a:t>complete</a:t>
            </a:r>
            <a:r>
              <a:rPr lang="en-US" b="1" i="1" dirty="0" smtClean="0"/>
              <a:t> set of frequent patterns.</a:t>
            </a:r>
          </a:p>
          <a:p>
            <a:r>
              <a:rPr lang="en-US" b="1" i="1" dirty="0" smtClean="0">
                <a:solidFill>
                  <a:schemeClr val="accent4"/>
                </a:solidFill>
              </a:rPr>
              <a:t>Method</a:t>
            </a:r>
            <a:r>
              <a:rPr lang="en-US" b="1" i="1" dirty="0" smtClean="0"/>
              <a:t>: Call FP-growth (FP-Tree, null)</a:t>
            </a:r>
          </a:p>
          <a:p>
            <a:pPr>
              <a:buNone/>
            </a:pPr>
            <a:r>
              <a:rPr lang="en-US" b="1" dirty="0" smtClean="0"/>
              <a:t>	Procedure FP-growth (Tree, </a:t>
            </a:r>
            <a:r>
              <a:rPr lang="el-GR" b="1" dirty="0" smtClean="0"/>
              <a:t>α) {</a:t>
            </a:r>
          </a:p>
          <a:p>
            <a:pPr>
              <a:buNone/>
            </a:pPr>
            <a:r>
              <a:rPr lang="en-US" b="1" dirty="0" smtClean="0"/>
              <a:t>1. </a:t>
            </a:r>
            <a:r>
              <a:rPr lang="en-US" b="1" i="1" dirty="0" smtClean="0">
                <a:solidFill>
                  <a:schemeClr val="accent4"/>
                </a:solidFill>
              </a:rPr>
              <a:t>if</a:t>
            </a:r>
            <a:r>
              <a:rPr lang="en-US" b="1" i="1" dirty="0" smtClean="0"/>
              <a:t> Tree contain a single path P </a:t>
            </a:r>
            <a:r>
              <a:rPr lang="en-US" b="1" i="1" dirty="0" smtClean="0">
                <a:solidFill>
                  <a:schemeClr val="accent4"/>
                </a:solidFill>
              </a:rPr>
              <a:t>then</a:t>
            </a:r>
          </a:p>
          <a:p>
            <a:pPr>
              <a:buNone/>
            </a:pPr>
            <a:r>
              <a:rPr lang="en-US" b="1" dirty="0" smtClean="0"/>
              <a:t>2. 	</a:t>
            </a:r>
            <a:r>
              <a:rPr lang="en-US" b="1" i="1" dirty="0" smtClean="0">
                <a:solidFill>
                  <a:schemeClr val="accent4"/>
                </a:solidFill>
              </a:rPr>
              <a:t>for each </a:t>
            </a:r>
            <a:r>
              <a:rPr lang="en-US" b="1" i="1" dirty="0" smtClean="0"/>
              <a:t>combination (denote as β) of the nodes in P</a:t>
            </a:r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b="1" i="1" dirty="0" smtClean="0">
                <a:solidFill>
                  <a:schemeClr val="accent4"/>
                </a:solidFill>
              </a:rPr>
              <a:t>do</a:t>
            </a:r>
          </a:p>
          <a:p>
            <a:pPr>
              <a:buNone/>
            </a:pPr>
            <a:r>
              <a:rPr lang="en-US" b="1" dirty="0" smtClean="0"/>
              <a:t>3. 	generate pattern </a:t>
            </a:r>
            <a:r>
              <a:rPr lang="en-US" b="1" dirty="0" err="1" smtClean="0"/>
              <a:t>β∪α</a:t>
            </a:r>
            <a:r>
              <a:rPr lang="en-US" b="1" dirty="0" smtClean="0"/>
              <a:t> with support = minimum support</a:t>
            </a:r>
          </a:p>
          <a:p>
            <a:pPr>
              <a:buNone/>
            </a:pPr>
            <a:r>
              <a:rPr lang="en-US" b="1" dirty="0" smtClean="0"/>
              <a:t>	in </a:t>
            </a:r>
            <a:r>
              <a:rPr lang="el-GR" b="1" dirty="0" smtClean="0"/>
              <a:t>β</a:t>
            </a:r>
          </a:p>
          <a:p>
            <a:pPr>
              <a:buNone/>
            </a:pPr>
            <a:r>
              <a:rPr lang="en-US" b="1" dirty="0" smtClean="0"/>
              <a:t>4. </a:t>
            </a:r>
            <a:r>
              <a:rPr lang="en-US" b="1" i="1" dirty="0" smtClean="0">
                <a:solidFill>
                  <a:schemeClr val="accent4"/>
                </a:solidFill>
              </a:rPr>
              <a:t>else for each </a:t>
            </a:r>
            <a:r>
              <a:rPr lang="en-US" b="1" i="1" dirty="0" err="1" smtClean="0"/>
              <a:t>ai</a:t>
            </a:r>
            <a:r>
              <a:rPr lang="en-US" b="1" i="1" dirty="0" smtClean="0"/>
              <a:t> in the Header Table of Tree </a:t>
            </a:r>
            <a:r>
              <a:rPr lang="en-US" b="1" i="1" dirty="0" smtClean="0">
                <a:solidFill>
                  <a:schemeClr val="accent4"/>
                </a:solidFill>
              </a:rPr>
              <a:t>do</a:t>
            </a:r>
            <a:r>
              <a:rPr lang="en-US" b="1" i="1" dirty="0" smtClean="0"/>
              <a:t> {</a:t>
            </a:r>
          </a:p>
          <a:p>
            <a:pPr>
              <a:buNone/>
            </a:pPr>
            <a:r>
              <a:rPr lang="en-US" b="1" dirty="0" smtClean="0"/>
              <a:t>5. 	generate pattern β = </a:t>
            </a:r>
            <a:r>
              <a:rPr lang="en-US" b="1" dirty="0" err="1" smtClean="0"/>
              <a:t>ai∪α</a:t>
            </a:r>
            <a:r>
              <a:rPr lang="en-US" b="1" dirty="0" smtClean="0"/>
              <a:t> with support = </a:t>
            </a:r>
            <a:r>
              <a:rPr lang="en-US" b="1" dirty="0" err="1" smtClean="0"/>
              <a:t>ai.support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6. 	construct </a:t>
            </a:r>
            <a:r>
              <a:rPr lang="en-US" b="1" dirty="0" err="1" smtClean="0"/>
              <a:t>β's</a:t>
            </a:r>
            <a:r>
              <a:rPr lang="en-US" b="1" dirty="0" smtClean="0"/>
              <a:t> conditional pattern base and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l-GR" b="1" dirty="0" smtClean="0"/>
              <a:t>β'</a:t>
            </a:r>
            <a:r>
              <a:rPr lang="en-US" b="1" dirty="0" smtClean="0"/>
              <a:t>s conditional FP-Tree Tree</a:t>
            </a:r>
            <a:r>
              <a:rPr lang="el-GR" b="1" dirty="0" smtClean="0"/>
              <a:t>β;</a:t>
            </a:r>
          </a:p>
          <a:p>
            <a:pPr>
              <a:buNone/>
            </a:pPr>
            <a:r>
              <a:rPr lang="en-US" b="1" dirty="0" smtClean="0"/>
              <a:t>7.		</a:t>
            </a:r>
            <a:r>
              <a:rPr lang="en-US" b="1" i="1" dirty="0" smtClean="0">
                <a:solidFill>
                  <a:schemeClr val="accent4"/>
                </a:solidFill>
              </a:rPr>
              <a:t>if</a:t>
            </a:r>
            <a:r>
              <a:rPr lang="en-US" b="1" i="1" dirty="0" smtClean="0"/>
              <a:t> </a:t>
            </a:r>
            <a:r>
              <a:rPr lang="en-US" b="1" i="1" dirty="0" err="1" smtClean="0"/>
              <a:t>Treeβ</a:t>
            </a:r>
            <a:r>
              <a:rPr lang="en-US" b="1" i="1" dirty="0" smtClean="0"/>
              <a:t> ≠ null </a:t>
            </a:r>
            <a:r>
              <a:rPr lang="en-US" b="1" i="1" dirty="0" smtClean="0">
                <a:solidFill>
                  <a:schemeClr val="accent4"/>
                </a:solidFill>
              </a:rPr>
              <a:t>then</a:t>
            </a:r>
          </a:p>
          <a:p>
            <a:pPr>
              <a:buNone/>
            </a:pPr>
            <a:r>
              <a:rPr lang="en-US" b="1" dirty="0" smtClean="0"/>
              <a:t>8. 	call FP-growth (</a:t>
            </a:r>
            <a:r>
              <a:rPr lang="en-US" b="1" dirty="0" err="1" smtClean="0"/>
              <a:t>Treeβ</a:t>
            </a:r>
            <a:r>
              <a:rPr lang="en-US" b="1" dirty="0" smtClean="0"/>
              <a:t>, β); } 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FP-Tree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FP-Tree contains the complete information of DB in relevance to frequent pattern mining.</a:t>
            </a:r>
          </a:p>
          <a:p>
            <a:r>
              <a:rPr lang="en-US" b="1" dirty="0" smtClean="0"/>
              <a:t>The height of the tree is the maximal number f frequent items in any transaction in the database.</a:t>
            </a:r>
          </a:p>
          <a:p>
            <a:r>
              <a:rPr lang="en-US" b="1" dirty="0" smtClean="0"/>
              <a:t>All the possible frequent patterns that contain frequent item can be obtained by following it’s node-links, starting from it’s head in the </a:t>
            </a:r>
            <a:r>
              <a:rPr lang="en-US" b="1" dirty="0" err="1" smtClean="0"/>
              <a:t>FPTree</a:t>
            </a:r>
            <a:r>
              <a:rPr lang="en-US" b="1" dirty="0" smtClean="0"/>
              <a:t> header.</a:t>
            </a:r>
          </a:p>
          <a:p>
            <a:r>
              <a:rPr lang="en-US" b="1" dirty="0" smtClean="0"/>
              <a:t>The complete set of the frequent patterns of T can be generated by the enumeration of all the combination of single path with the support is the minimal support of the items contained in the single path.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Evaluation and</a:t>
            </a:r>
            <a:br>
              <a:rPr lang="en-US" dirty="0" smtClean="0"/>
            </a:br>
            <a:r>
              <a:rPr lang="en-US" dirty="0" smtClean="0"/>
              <a:t>Performance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779776"/>
          </a:xfrm>
        </p:spPr>
        <p:txBody>
          <a:bodyPr/>
          <a:lstStyle/>
          <a:p>
            <a:r>
              <a:rPr lang="en-US" b="1" dirty="0" smtClean="0"/>
              <a:t>Experimental environment</a:t>
            </a:r>
          </a:p>
          <a:p>
            <a:pPr lvl="1"/>
            <a:r>
              <a:rPr lang="en-US" dirty="0" smtClean="0"/>
              <a:t>– </a:t>
            </a:r>
            <a:r>
              <a:rPr lang="en-US" b="1" dirty="0" smtClean="0"/>
              <a:t>CPU: 450-MHz Pentium PC</a:t>
            </a:r>
          </a:p>
          <a:p>
            <a:pPr lvl="1"/>
            <a:r>
              <a:rPr lang="en-US" dirty="0" smtClean="0"/>
              <a:t>– </a:t>
            </a:r>
            <a:r>
              <a:rPr lang="en-US" b="1" dirty="0" smtClean="0"/>
              <a:t>RAM: 128MB main memory</a:t>
            </a:r>
          </a:p>
          <a:p>
            <a:pPr lvl="1"/>
            <a:r>
              <a:rPr lang="en-US" dirty="0" smtClean="0"/>
              <a:t>– </a:t>
            </a:r>
            <a:r>
              <a:rPr lang="en-US" b="1" dirty="0" smtClean="0"/>
              <a:t>OS: Microsoft Windows NT</a:t>
            </a:r>
          </a:p>
          <a:p>
            <a:pPr lvl="1"/>
            <a:r>
              <a:rPr lang="en-US" dirty="0" smtClean="0"/>
              <a:t>– </a:t>
            </a:r>
            <a:r>
              <a:rPr lang="en-US" b="1" dirty="0" smtClean="0"/>
              <a:t>Software: Microsoft Visual C++ 6.0</a:t>
            </a:r>
          </a:p>
          <a:p>
            <a:pPr lvl="1"/>
            <a:r>
              <a:rPr lang="en-US" dirty="0" smtClean="0"/>
              <a:t>– </a:t>
            </a:r>
            <a:r>
              <a:rPr lang="en-US" b="1" dirty="0" smtClean="0"/>
              <a:t>Data Sets: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5105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#Trans.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9377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Scalability with threshold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743200"/>
            <a:ext cx="609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Reduces the number of scans of the database</a:t>
            </a:r>
          </a:p>
          <a:p>
            <a:r>
              <a:rPr lang="en-US" b="1" dirty="0" smtClean="0"/>
              <a:t>Shrinks the number of candidates</a:t>
            </a:r>
          </a:p>
          <a:p>
            <a:r>
              <a:rPr lang="en-US" b="1" dirty="0" smtClean="0"/>
              <a:t>Facilitates in finding support for the candidates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9377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Run time of FP-growth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95600"/>
            <a:ext cx="6781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027176"/>
          </a:xfrm>
        </p:spPr>
        <p:txBody>
          <a:bodyPr/>
          <a:lstStyle/>
          <a:p>
            <a:r>
              <a:rPr lang="en-US" b="1" dirty="0" smtClean="0"/>
              <a:t>Scalability with number of transactions</a:t>
            </a:r>
          </a:p>
          <a:p>
            <a:pPr lvl="1"/>
            <a:r>
              <a:rPr lang="en-US" dirty="0" smtClean="0"/>
              <a:t>– </a:t>
            </a:r>
            <a:r>
              <a:rPr lang="en-US" b="1" dirty="0" smtClean="0"/>
              <a:t>Support = 1.5%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352800"/>
            <a:ext cx="6934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Advantage of FP-growth</a:t>
            </a:r>
          </a:p>
          <a:p>
            <a:pPr lvl="1"/>
            <a:r>
              <a:rPr lang="en-US" dirty="0" smtClean="0"/>
              <a:t>– </a:t>
            </a:r>
            <a:r>
              <a:rPr lang="en-US" b="1" dirty="0" smtClean="0"/>
              <a:t>Saves the costly database scans in the subsequent mining processes.</a:t>
            </a:r>
          </a:p>
          <a:p>
            <a:pPr lvl="1"/>
            <a:r>
              <a:rPr lang="en-US" dirty="0" smtClean="0"/>
              <a:t>– </a:t>
            </a:r>
            <a:r>
              <a:rPr lang="en-US" b="1" dirty="0" smtClean="0"/>
              <a:t>Avoids costly candidate generation, count accumulation and prefix path count adjustment are usually much less costly than candidate generation.</a:t>
            </a:r>
          </a:p>
          <a:p>
            <a:pPr lvl="1"/>
            <a:r>
              <a:rPr lang="en-US" dirty="0" smtClean="0"/>
              <a:t>– </a:t>
            </a:r>
            <a:r>
              <a:rPr lang="en-US" b="1" dirty="0" smtClean="0"/>
              <a:t>Reduces the size of the subsequent condition pattern bases and conditional </a:t>
            </a:r>
            <a:r>
              <a:rPr lang="en-US" b="1" dirty="0" err="1" smtClean="0"/>
              <a:t>FPtrees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FP-growth method has also been implemented in the new version </a:t>
            </a:r>
            <a:r>
              <a:rPr lang="en-US" b="1" dirty="0" err="1" smtClean="0"/>
              <a:t>DBMiner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Parameters -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Support</a:t>
            </a:r>
          </a:p>
          <a:p>
            <a:r>
              <a:rPr lang="en-US" b="1" dirty="0" smtClean="0"/>
              <a:t>Confidence</a:t>
            </a:r>
          </a:p>
          <a:p>
            <a:r>
              <a:rPr lang="en-US" b="1" dirty="0" smtClean="0"/>
              <a:t>Lift</a:t>
            </a:r>
          </a:p>
          <a:p>
            <a:r>
              <a:rPr lang="en-US" b="1" dirty="0" smtClean="0"/>
              <a:t>Conviction</a:t>
            </a:r>
          </a:p>
          <a:p>
            <a:r>
              <a:rPr lang="en-US" b="1" dirty="0" smtClean="0"/>
              <a:t>Leverage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Given a rule L =&gt; R, </a:t>
            </a:r>
            <a:r>
              <a:rPr lang="en-US" b="1" i="1" dirty="0" smtClean="0"/>
              <a:t>lift is the:</a:t>
            </a:r>
          </a:p>
          <a:p>
            <a:pPr lvl="1"/>
            <a:r>
              <a:rPr lang="en-US" b="1" dirty="0" smtClean="0"/>
              <a:t>Ratio of the </a:t>
            </a:r>
            <a:r>
              <a:rPr lang="en-US" b="1" i="1" dirty="0" smtClean="0"/>
              <a:t>probability that L and R occur together to the multiple of the two individual probabilities for L and R, i.e.,</a:t>
            </a:r>
          </a:p>
          <a:p>
            <a:pPr>
              <a:buNone/>
            </a:pPr>
            <a:r>
              <a:rPr lang="en-US" b="1" i="1" dirty="0" smtClean="0"/>
              <a:t>			</a:t>
            </a:r>
            <a:r>
              <a:rPr lang="en-US" sz="2000" b="1" i="1" dirty="0" smtClean="0"/>
              <a:t>Lift = [Pr (L,R)] / [Pr(L)Pr(R)]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		Why is lift Important 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 descr="association-rule-support-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84768"/>
            <a:ext cx="31051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021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 this value is 1, then L and R are independent.</a:t>
            </a:r>
          </a:p>
          <a:p>
            <a:r>
              <a:rPr lang="en-US" b="1" dirty="0" smtClean="0"/>
              <a:t>The higher the value of lift, the more likely that the existence of L and R together in a transaction is </a:t>
            </a:r>
            <a:r>
              <a:rPr lang="en-US" b="1" i="1" dirty="0" smtClean="0"/>
              <a:t>not just a random occurrence, but because of </a:t>
            </a:r>
            <a:r>
              <a:rPr lang="en-US" b="1" dirty="0" smtClean="0"/>
              <a:t>some </a:t>
            </a:r>
            <a:r>
              <a:rPr lang="en-US" b="1" i="1" dirty="0" smtClean="0"/>
              <a:t>relationship between them.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Leverage measures the difference between the probability of co-occurrence of L and R and the independent probabilities of each of L and R</a:t>
            </a:r>
          </a:p>
          <a:p>
            <a:pPr lvl="2"/>
            <a:r>
              <a:rPr lang="en-US" b="1" i="1" dirty="0" smtClean="0"/>
              <a:t>Leverage = [Pr (L,R)] - [Pr(L)Pr(R)]</a:t>
            </a:r>
          </a:p>
          <a:p>
            <a:r>
              <a:rPr lang="en-US" b="1" dirty="0" smtClean="0"/>
              <a:t>Similar to Lift (instead of ratio it takes difference)</a:t>
            </a:r>
          </a:p>
          <a:p>
            <a:r>
              <a:rPr lang="en-US" b="1" dirty="0" smtClean="0"/>
              <a:t>Leverage measures the proportion of additional cases covered by both L and R above those expected if L and R were independent of each other.</a:t>
            </a:r>
          </a:p>
          <a:p>
            <a:r>
              <a:rPr lang="en-US" b="1" dirty="0" smtClean="0"/>
              <a:t>Thus, for leverage, values above 0 are desirable, whereas for lift, we want to see values greater than 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Conviction is similar to lift, but it </a:t>
            </a:r>
            <a:r>
              <a:rPr lang="en-US" b="1" dirty="0" smtClean="0"/>
              <a:t>measures the effect of the </a:t>
            </a:r>
            <a:r>
              <a:rPr lang="en-US" b="1" i="1" dirty="0" smtClean="0"/>
              <a:t>right-</a:t>
            </a:r>
            <a:r>
              <a:rPr lang="en-US" b="1" i="1" dirty="0" err="1" smtClean="0"/>
              <a:t>handside</a:t>
            </a:r>
            <a:r>
              <a:rPr lang="en-US" b="1" i="1" dirty="0" smtClean="0"/>
              <a:t> of the rule not being true. It also </a:t>
            </a:r>
            <a:r>
              <a:rPr lang="en-US" b="1" dirty="0" smtClean="0"/>
              <a:t>inverts the ratio. So, conviction is measured as:</a:t>
            </a:r>
          </a:p>
          <a:p>
            <a:pPr lvl="1"/>
            <a:r>
              <a:rPr lang="en-US" b="1" i="1" dirty="0" smtClean="0"/>
              <a:t>Conviction = [Pr (L) Pr(not R)] / [Pr(L,R)]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It is sufficient to focus on a combination of </a:t>
            </a:r>
            <a:r>
              <a:rPr lang="en-US" b="1" i="1" dirty="0" smtClean="0"/>
              <a:t>support, confidence, and </a:t>
            </a:r>
            <a:r>
              <a:rPr lang="en-US" b="1" dirty="0" smtClean="0"/>
              <a:t>either </a:t>
            </a:r>
            <a:r>
              <a:rPr lang="en-US" b="1" i="1" dirty="0" smtClean="0"/>
              <a:t>lift or leverage to quantitatively </a:t>
            </a:r>
            <a:r>
              <a:rPr lang="en-US" b="1" dirty="0" smtClean="0"/>
              <a:t>measure the "quality" of the rule.</a:t>
            </a:r>
          </a:p>
          <a:p>
            <a:r>
              <a:rPr lang="en-US" b="1" dirty="0" smtClean="0"/>
              <a:t>However, the </a:t>
            </a:r>
            <a:r>
              <a:rPr lang="en-US" b="1" i="1" dirty="0" smtClean="0"/>
              <a:t>real value of a rule, in </a:t>
            </a:r>
            <a:r>
              <a:rPr lang="en-US" b="1" dirty="0" smtClean="0"/>
              <a:t>terms of </a:t>
            </a:r>
            <a:r>
              <a:rPr lang="en-US" b="1" i="1" dirty="0" smtClean="0"/>
              <a:t>usefulness and </a:t>
            </a:r>
            <a:r>
              <a:rPr lang="en-US" b="1" i="1" dirty="0" err="1" smtClean="0"/>
              <a:t>actionability</a:t>
            </a:r>
            <a:r>
              <a:rPr lang="en-US" b="1" i="1" dirty="0" smtClean="0"/>
              <a:t> is </a:t>
            </a:r>
            <a:r>
              <a:rPr lang="en-US" b="1" dirty="0" smtClean="0"/>
              <a:t>subjective and depends heavily on the </a:t>
            </a:r>
            <a:r>
              <a:rPr lang="en-US" b="1" i="1" dirty="0" smtClean="0"/>
              <a:t>particular domain and business  objectives.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Same candidate generation function as </a:t>
            </a:r>
            <a:r>
              <a:rPr lang="en-US" b="1" dirty="0" err="1" smtClean="0"/>
              <a:t>Apriori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Does not use database for counting support after the first pass.</a:t>
            </a:r>
          </a:p>
          <a:p>
            <a:r>
              <a:rPr lang="en-US" b="1" dirty="0" smtClean="0"/>
              <a:t>Encoding of the candidate </a:t>
            </a:r>
            <a:r>
              <a:rPr lang="en-US" b="1" dirty="0" err="1" smtClean="0"/>
              <a:t>itemsets</a:t>
            </a:r>
            <a:r>
              <a:rPr lang="en-US" b="1" dirty="0" smtClean="0"/>
              <a:t> used in the previous pass.</a:t>
            </a:r>
          </a:p>
          <a:p>
            <a:r>
              <a:rPr lang="en-US" b="1" dirty="0" smtClean="0"/>
              <a:t>Saves reading effort.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Apriori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 Example: Support Count:2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1295400" cy="381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Database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12858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981200"/>
            <a:ext cx="18002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1981200"/>
            <a:ext cx="15144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657600"/>
            <a:ext cx="12954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3733800"/>
            <a:ext cx="18573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3733800"/>
            <a:ext cx="15144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4400" y="6019800"/>
            <a:ext cx="952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24200" y="5791200"/>
            <a:ext cx="20478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72200" y="5867400"/>
            <a:ext cx="1514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Arrow 12"/>
          <p:cNvSpPr/>
          <p:nvPr/>
        </p:nvSpPr>
        <p:spPr>
          <a:xfrm>
            <a:off x="2286000" y="25908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181600" y="2514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257800" y="41910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286000" y="4419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209800" y="60960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257800" y="60960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248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622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0" y="3733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24800" y="3886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09800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10200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48600" y="579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066800"/>
          </a:xfrm>
        </p:spPr>
        <p:txBody>
          <a:bodyPr/>
          <a:lstStyle/>
          <a:p>
            <a:r>
              <a:rPr lang="en-US" dirty="0" smtClean="0"/>
              <a:t>Frequent Pattern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FP-Tree?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bottleneck of the </a:t>
            </a:r>
            <a:r>
              <a:rPr lang="en-US" b="1" i="1" dirty="0" err="1" smtClean="0"/>
              <a:t>Apriori</a:t>
            </a:r>
            <a:r>
              <a:rPr lang="en-US" b="1" i="1" dirty="0" smtClean="0"/>
              <a:t>-like method is at the candidate set generation and test.</a:t>
            </a:r>
          </a:p>
          <a:p>
            <a:r>
              <a:rPr lang="en-US" b="1" dirty="0" smtClean="0"/>
              <a:t>This problem is attacked in the following three aspects:</a:t>
            </a:r>
          </a:p>
          <a:p>
            <a:pPr lvl="1"/>
            <a:r>
              <a:rPr lang="en-US" dirty="0" smtClean="0"/>
              <a:t>– </a:t>
            </a:r>
            <a:r>
              <a:rPr lang="en-US" b="1" i="1" dirty="0" smtClean="0"/>
              <a:t>FP-tree is an extended prefix-tree structure storing </a:t>
            </a:r>
            <a:r>
              <a:rPr lang="fr-FR" b="1" dirty="0" smtClean="0"/>
              <a:t>crucial, quantitative information about </a:t>
            </a:r>
            <a:r>
              <a:rPr lang="fr-FR" b="1" dirty="0" err="1" smtClean="0"/>
              <a:t>frequent</a:t>
            </a:r>
            <a:r>
              <a:rPr lang="fr-FR" b="1" dirty="0" smtClean="0"/>
              <a:t> </a:t>
            </a:r>
            <a:r>
              <a:rPr lang="en-US" b="1" dirty="0" smtClean="0"/>
              <a:t>patterns.</a:t>
            </a:r>
          </a:p>
          <a:p>
            <a:pPr lvl="1"/>
            <a:r>
              <a:rPr lang="en-US" dirty="0" smtClean="0"/>
              <a:t>– </a:t>
            </a:r>
            <a:r>
              <a:rPr lang="en-US" b="1" i="1" dirty="0" smtClean="0"/>
              <a:t>FP-tree is not </a:t>
            </a:r>
            <a:r>
              <a:rPr lang="en-US" b="1" i="1" dirty="0" err="1" smtClean="0"/>
              <a:t>Apriori</a:t>
            </a:r>
            <a:r>
              <a:rPr lang="en-US" b="1" i="1" dirty="0" smtClean="0"/>
              <a:t>-like restricted generation and- test but restricted test only.</a:t>
            </a:r>
          </a:p>
          <a:p>
            <a:pPr lvl="1"/>
            <a:r>
              <a:rPr lang="en-US" dirty="0" smtClean="0"/>
              <a:t>– </a:t>
            </a:r>
            <a:r>
              <a:rPr lang="en-US" b="1" dirty="0" smtClean="0"/>
              <a:t>Search technique employed in mining is a </a:t>
            </a:r>
            <a:r>
              <a:rPr lang="en-US" b="1" i="1" dirty="0" smtClean="0"/>
              <a:t>partitioning-based, divide-and-conquer method </a:t>
            </a:r>
            <a:r>
              <a:rPr lang="en-US" b="1" dirty="0" smtClean="0"/>
              <a:t>rather than </a:t>
            </a:r>
            <a:r>
              <a:rPr lang="en-US" b="1" i="1" dirty="0" err="1" smtClean="0"/>
              <a:t>Apriori</a:t>
            </a:r>
            <a:r>
              <a:rPr lang="en-US" b="1" i="1" dirty="0" smtClean="0"/>
              <a:t>-like bottom-up generation of frequent </a:t>
            </a:r>
            <a:r>
              <a:rPr lang="en-US" b="1" i="1" dirty="0" err="1" smtClean="0"/>
              <a:t>itemsets</a:t>
            </a:r>
            <a:r>
              <a:rPr lang="en-US" b="1" i="1" dirty="0" smtClean="0"/>
              <a:t> combinations.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FP-Tree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143000" y="2514600"/>
            <a:ext cx="15240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42672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5257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Confidence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2362200"/>
            <a:ext cx="21336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 tree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0" y="2895600"/>
            <a:ext cx="2133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91000" y="3124200"/>
            <a:ext cx="1371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Header Table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191000" y="3581400"/>
            <a:ext cx="1371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FP-Tree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191000" y="4419600"/>
            <a:ext cx="1371600" cy="533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Conditional FP-Tree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191000" y="5486400"/>
            <a:ext cx="1371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Large </a:t>
            </a:r>
            <a:r>
              <a:rPr lang="en-US" sz="1400" dirty="0" err="1" smtClean="0"/>
              <a:t>Itemsets</a:t>
            </a:r>
            <a:endParaRPr lang="en-US" sz="1400" dirty="0"/>
          </a:p>
        </p:txBody>
      </p:sp>
      <p:sp>
        <p:nvSpPr>
          <p:cNvPr id="14" name="Regular Pentagon 13"/>
          <p:cNvSpPr/>
          <p:nvPr/>
        </p:nvSpPr>
        <p:spPr>
          <a:xfrm>
            <a:off x="6400800" y="3886200"/>
            <a:ext cx="2286000" cy="18288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6553200" y="2438400"/>
            <a:ext cx="1752600" cy="1066800"/>
          </a:xfrm>
          <a:prstGeom prst="wedgeRoundRectCallout">
            <a:avLst>
              <a:gd name="adj1" fmla="val -103248"/>
              <a:gd name="adj2" fmla="val 127142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Generate Candidates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648200" y="4038600"/>
            <a:ext cx="381000" cy="381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648200" y="5029200"/>
            <a:ext cx="381000" cy="381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3048000" y="4191000"/>
            <a:ext cx="381000" cy="6858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3048000" y="5181600"/>
            <a:ext cx="381000" cy="6858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3048000" y="2971800"/>
            <a:ext cx="381000" cy="6858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6057900" y="4991100"/>
            <a:ext cx="381000" cy="457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Mining Frequent Patterns using FP-tree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Build the FP-Tree.</a:t>
            </a:r>
          </a:p>
          <a:p>
            <a:r>
              <a:rPr lang="en-US" b="1" dirty="0" smtClean="0"/>
              <a:t>Build the header table.</a:t>
            </a:r>
          </a:p>
          <a:p>
            <a:r>
              <a:rPr lang="en-US" b="1" dirty="0" smtClean="0"/>
              <a:t>Create conditional pattern bases.</a:t>
            </a:r>
          </a:p>
          <a:p>
            <a:r>
              <a:rPr lang="en-US" b="1" dirty="0" smtClean="0"/>
              <a:t>Create conditional FP-Tree.</a:t>
            </a:r>
          </a:p>
          <a:p>
            <a:r>
              <a:rPr lang="en-US" b="1" dirty="0" smtClean="0"/>
              <a:t>Enumeration of all frequent patterns in each conditional FP-Tree.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FP-tree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752600"/>
          <a:ext cx="3429000" cy="248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12192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Item Bought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(Ordered)</a:t>
                      </a:r>
                      <a:r>
                        <a:rPr lang="en-US" sz="1200" baseline="0" dirty="0" smtClean="0"/>
                        <a:t> Frequent Items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f, a, c, d, g,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, m, 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c, f, a, m ,p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a, b,</a:t>
                      </a:r>
                      <a:r>
                        <a:rPr lang="en-US" sz="1100" baseline="0" dirty="0" smtClean="0"/>
                        <a:t> c, f, l, m, 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c, f, a, b, m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b, f, h, j, 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f, b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d, c, k, s, 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c, b, p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a, f, c, e, l, p,</a:t>
                      </a:r>
                      <a:r>
                        <a:rPr lang="en-US" sz="1200" baseline="0" dirty="0" smtClean="0"/>
                        <a:t> m, 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c, f, a, m,</a:t>
                      </a:r>
                      <a:r>
                        <a:rPr lang="en-US" sz="1200" baseline="0" dirty="0" smtClean="0"/>
                        <a:t> p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43400" y="17526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for DB drives frequent items:</a:t>
            </a:r>
          </a:p>
          <a:p>
            <a:r>
              <a:rPr lang="en-US" dirty="0" smtClean="0"/>
              <a:t>&lt;(c:4), (f:4), (a:3), (b:3), (m:3), (p:3)&gt;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2667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Scans of DB drives FP-tree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4343400"/>
          <a:ext cx="25146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 of node-links</a:t>
                      </a:r>
                      <a:endParaRPr lang="en-US" dirty="0"/>
                    </a:p>
                  </a:txBody>
                  <a:tcPr/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f</a:t>
                      </a:r>
                    </a:p>
                    <a:p>
                      <a:pPr algn="ctr"/>
                      <a:r>
                        <a:rPr lang="en-US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b</a:t>
                      </a:r>
                    </a:p>
                    <a:p>
                      <a:pPr algn="ctr"/>
                      <a:r>
                        <a:rPr lang="en-US" dirty="0" smtClean="0"/>
                        <a:t>m</a:t>
                      </a:r>
                    </a:p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943600" y="30480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495800" y="38100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c:4</a:t>
            </a:r>
            <a:endParaRPr lang="en-US" sz="1400" dirty="0"/>
          </a:p>
        </p:txBody>
      </p:sp>
      <p:cxnSp>
        <p:nvCxnSpPr>
          <p:cNvPr id="11" name="Straight Connector 10"/>
          <p:cNvCxnSpPr>
            <a:stCxn id="8" idx="2"/>
            <a:endCxn id="9" idx="7"/>
          </p:cNvCxnSpPr>
          <p:nvPr/>
        </p:nvCxnSpPr>
        <p:spPr>
          <a:xfrm rot="10800000" flipV="1">
            <a:off x="5146208" y="3276599"/>
            <a:ext cx="797392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95800" y="44958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f:3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4495800" y="51816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a:3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495800" y="57912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m:2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4495800" y="64008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p:2</a:t>
            </a:r>
            <a:endParaRPr lang="en-US" sz="1400" dirty="0"/>
          </a:p>
        </p:txBody>
      </p:sp>
      <p:cxnSp>
        <p:nvCxnSpPr>
          <p:cNvPr id="17" name="Straight Connector 16"/>
          <p:cNvCxnSpPr>
            <a:stCxn id="9" idx="4"/>
            <a:endCxn id="12" idx="0"/>
          </p:cNvCxnSpPr>
          <p:nvPr/>
        </p:nvCxnSpPr>
        <p:spPr>
          <a:xfrm rot="5400000">
            <a:off x="4762500" y="43815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763294" y="50665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763294" y="57523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763294" y="63619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5000" y="44958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b:1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5715000" y="5105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p:1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5982494" y="50665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5"/>
            <a:endCxn id="21" idx="1"/>
          </p:cNvCxnSpPr>
          <p:nvPr/>
        </p:nvCxnSpPr>
        <p:spPr>
          <a:xfrm rot="16200000" flipH="1">
            <a:off x="5305145" y="4041308"/>
            <a:ext cx="362510" cy="680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715000" y="57912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b:1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5715000" y="64008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m:1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5982494" y="63619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6"/>
            <a:endCxn id="26" idx="1"/>
          </p:cNvCxnSpPr>
          <p:nvPr/>
        </p:nvCxnSpPr>
        <p:spPr>
          <a:xfrm>
            <a:off x="5257800" y="5410200"/>
            <a:ext cx="568792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3800" y="38100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f:1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7543800" y="44196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b:1</a:t>
            </a:r>
            <a:endParaRPr lang="en-US" sz="1400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7811294" y="43807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6"/>
            <a:endCxn id="31" idx="1"/>
          </p:cNvCxnSpPr>
          <p:nvPr/>
        </p:nvCxnSpPr>
        <p:spPr>
          <a:xfrm>
            <a:off x="6705600" y="3276600"/>
            <a:ext cx="949792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24200" y="66294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124200" y="64008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124200" y="60960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24200" y="57912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124200" y="54864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124200" y="51816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5" idx="2"/>
          </p:cNvCxnSpPr>
          <p:nvPr/>
        </p:nvCxnSpPr>
        <p:spPr>
          <a:xfrm>
            <a:off x="4038600" y="6629400"/>
            <a:ext cx="4572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4" idx="3"/>
          </p:cNvCxnSpPr>
          <p:nvPr/>
        </p:nvCxnSpPr>
        <p:spPr>
          <a:xfrm flipV="1">
            <a:off x="4038600" y="6181445"/>
            <a:ext cx="568792" cy="219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3" idx="3"/>
          </p:cNvCxnSpPr>
          <p:nvPr/>
        </p:nvCxnSpPr>
        <p:spPr>
          <a:xfrm flipV="1">
            <a:off x="4038600" y="5571845"/>
            <a:ext cx="568792" cy="219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2" idx="3"/>
          </p:cNvCxnSpPr>
          <p:nvPr/>
        </p:nvCxnSpPr>
        <p:spPr>
          <a:xfrm rot="5400000" flipH="1" flipV="1">
            <a:off x="4022819" y="4901827"/>
            <a:ext cx="600355" cy="5687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9" idx="3"/>
          </p:cNvCxnSpPr>
          <p:nvPr/>
        </p:nvCxnSpPr>
        <p:spPr>
          <a:xfrm rot="5400000" flipH="1" flipV="1">
            <a:off x="3832319" y="4406527"/>
            <a:ext cx="981355" cy="5687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038600" y="5715000"/>
            <a:ext cx="7620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6" idx="2"/>
          </p:cNvCxnSpPr>
          <p:nvPr/>
        </p:nvCxnSpPr>
        <p:spPr>
          <a:xfrm>
            <a:off x="4876800" y="5715000"/>
            <a:ext cx="8382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2" idx="3"/>
          </p:cNvCxnSpPr>
          <p:nvPr/>
        </p:nvCxnSpPr>
        <p:spPr>
          <a:xfrm rot="5400000" flipH="1" flipV="1">
            <a:off x="4975319" y="5778127"/>
            <a:ext cx="1133755" cy="5687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7" idx="1"/>
          </p:cNvCxnSpPr>
          <p:nvPr/>
        </p:nvCxnSpPr>
        <p:spPr>
          <a:xfrm>
            <a:off x="5257800" y="6096000"/>
            <a:ext cx="568792" cy="3717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7"/>
            <a:endCxn id="31" idx="2"/>
          </p:cNvCxnSpPr>
          <p:nvPr/>
        </p:nvCxnSpPr>
        <p:spPr>
          <a:xfrm rot="5400000" flipH="1" flipV="1">
            <a:off x="6082927" y="3101882"/>
            <a:ext cx="524155" cy="23975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77000" y="6019800"/>
            <a:ext cx="1447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2" idx="4"/>
          </p:cNvCxnSpPr>
          <p:nvPr/>
        </p:nvCxnSpPr>
        <p:spPr>
          <a:xfrm rot="5400000" flipH="1" flipV="1">
            <a:off x="7357922" y="5443678"/>
            <a:ext cx="1133756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2"/>
            <a:endCxn id="21" idx="6"/>
          </p:cNvCxnSpPr>
          <p:nvPr/>
        </p:nvCxnSpPr>
        <p:spPr>
          <a:xfrm rot="10800000" flipV="1">
            <a:off x="6477000" y="4648200"/>
            <a:ext cx="1066800" cy="76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794</TotalTime>
  <Words>1563</Words>
  <Application>Microsoft Office PowerPoint</Application>
  <PresentationFormat>On-screen Show (4:3)</PresentationFormat>
  <Paragraphs>456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Georgia</vt:lpstr>
      <vt:lpstr>Trebuchet MS</vt:lpstr>
      <vt:lpstr>Wingdings 2</vt:lpstr>
      <vt:lpstr>Urban</vt:lpstr>
      <vt:lpstr>Data Mining</vt:lpstr>
      <vt:lpstr>Apriori TID</vt:lpstr>
      <vt:lpstr>Apriori TID</vt:lpstr>
      <vt:lpstr>Apriori Tid Example: Support Count:2 </vt:lpstr>
      <vt:lpstr>Frequent Pattern Tree</vt:lpstr>
      <vt:lpstr>Why FP-Tree?</vt:lpstr>
      <vt:lpstr>FP-Tree</vt:lpstr>
      <vt:lpstr>Mining Frequent Patterns using FP-tree</vt:lpstr>
      <vt:lpstr>Example of FP-tree</vt:lpstr>
      <vt:lpstr>FP-tree Definition</vt:lpstr>
      <vt:lpstr>Conditional pattern bases</vt:lpstr>
      <vt:lpstr>Create conditional FP-Tree</vt:lpstr>
      <vt:lpstr>Conditional FP-Tree</vt:lpstr>
      <vt:lpstr>Enumeration of all frequent patterns</vt:lpstr>
      <vt:lpstr>Algorithm 1 (FP-Tree construction)</vt:lpstr>
      <vt:lpstr>Algorithm 2 (FP-growth)</vt:lpstr>
      <vt:lpstr>Properties of FP-Tree</vt:lpstr>
      <vt:lpstr>Experimental Evaluation and Performance Study</vt:lpstr>
      <vt:lpstr>Experimental Evaluation</vt:lpstr>
      <vt:lpstr>Experimental Evaluation</vt:lpstr>
      <vt:lpstr>Experimental Evaluation</vt:lpstr>
      <vt:lpstr>Conclusion</vt:lpstr>
      <vt:lpstr>Other Parameters - Associations</vt:lpstr>
      <vt:lpstr>Lift</vt:lpstr>
      <vt:lpstr>Lift example</vt:lpstr>
      <vt:lpstr>Lift </vt:lpstr>
      <vt:lpstr>Leverage</vt:lpstr>
      <vt:lpstr>Conviction</vt:lpstr>
      <vt:lpstr>Important Lesson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RANA</dc:creator>
  <cp:lastModifiedBy>SALMAN COMPUTER</cp:lastModifiedBy>
  <cp:revision>15</cp:revision>
  <dcterms:created xsi:type="dcterms:W3CDTF">2006-08-16T00:00:00Z</dcterms:created>
  <dcterms:modified xsi:type="dcterms:W3CDTF">2020-10-26T12:54:56Z</dcterms:modified>
</cp:coreProperties>
</file>