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jtqYiqOSxmv/04BD0/IoNIlPAC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pic>
        <p:nvPicPr>
          <p:cNvPr id="20" name="Google Shape;2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745920"/>
            <a:ext cx="2725899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280" y="6138311"/>
            <a:ext cx="1065405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0229" y="5958311"/>
            <a:ext cx="751043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mparison">
  <p:cSld name="Three Comparis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" type="body"/>
          </p:nvPr>
        </p:nvSpPr>
        <p:spPr>
          <a:xfrm>
            <a:off x="1097280" y="1846052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33"/>
          <p:cNvSpPr txBox="1"/>
          <p:nvPr>
            <p:ph idx="2" type="body"/>
          </p:nvPr>
        </p:nvSpPr>
        <p:spPr>
          <a:xfrm>
            <a:off x="1097280" y="2582334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3" type="body"/>
          </p:nvPr>
        </p:nvSpPr>
        <p:spPr>
          <a:xfrm>
            <a:off x="4506480" y="1846052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2" name="Google Shape;82;p33"/>
          <p:cNvSpPr txBox="1"/>
          <p:nvPr>
            <p:ph idx="4" type="body"/>
          </p:nvPr>
        </p:nvSpPr>
        <p:spPr>
          <a:xfrm>
            <a:off x="4506480" y="2582334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83" name="Google Shape;83;p33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33"/>
          <p:cNvSpPr txBox="1"/>
          <p:nvPr>
            <p:ph idx="5" type="body"/>
          </p:nvPr>
        </p:nvSpPr>
        <p:spPr>
          <a:xfrm>
            <a:off x="7915680" y="1850285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33"/>
          <p:cNvSpPr txBox="1"/>
          <p:nvPr>
            <p:ph idx="6" type="body"/>
          </p:nvPr>
        </p:nvSpPr>
        <p:spPr>
          <a:xfrm>
            <a:off x="7915680" y="2586567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33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4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5"/>
          <p:cNvSpPr/>
          <p:nvPr/>
        </p:nvSpPr>
        <p:spPr>
          <a:xfrm>
            <a:off x="8141209" y="0"/>
            <a:ext cx="40507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35"/>
          <p:cNvCxnSpPr/>
          <p:nvPr/>
        </p:nvCxnSpPr>
        <p:spPr>
          <a:xfrm>
            <a:off x="8322906" y="2699177"/>
            <a:ext cx="3030894" cy="0"/>
          </a:xfrm>
          <a:prstGeom prst="straightConnector1">
            <a:avLst/>
          </a:prstGeom>
          <a:noFill/>
          <a:ln cap="sq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35"/>
          <p:cNvSpPr txBox="1"/>
          <p:nvPr>
            <p:ph type="title"/>
          </p:nvPr>
        </p:nvSpPr>
        <p:spPr>
          <a:xfrm>
            <a:off x="8322906" y="415635"/>
            <a:ext cx="3030894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5"/>
          <p:cNvSpPr txBox="1"/>
          <p:nvPr>
            <p:ph idx="1" type="body"/>
          </p:nvPr>
        </p:nvSpPr>
        <p:spPr>
          <a:xfrm>
            <a:off x="691342" y="731520"/>
            <a:ext cx="7277001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6" name="Google Shape;96;p35"/>
          <p:cNvSpPr txBox="1"/>
          <p:nvPr>
            <p:ph idx="2" type="body"/>
          </p:nvPr>
        </p:nvSpPr>
        <p:spPr>
          <a:xfrm>
            <a:off x="8322906" y="2747356"/>
            <a:ext cx="3030894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7" name="Google Shape;97;p35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6"/>
          <p:cNvSpPr/>
          <p:nvPr>
            <p:ph idx="2" type="pic"/>
          </p:nvPr>
        </p:nvSpPr>
        <p:spPr>
          <a:xfrm>
            <a:off x="15" y="0"/>
            <a:ext cx="12191985" cy="4600574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36"/>
          <p:cNvSpPr/>
          <p:nvPr/>
        </p:nvSpPr>
        <p:spPr>
          <a:xfrm>
            <a:off x="0" y="4600575"/>
            <a:ext cx="12188825" cy="22574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6"/>
          <p:cNvSpPr txBox="1"/>
          <p:nvPr>
            <p:ph type="title"/>
          </p:nvPr>
        </p:nvSpPr>
        <p:spPr>
          <a:xfrm>
            <a:off x="924115" y="4766395"/>
            <a:ext cx="10343769" cy="6686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6"/>
          <p:cNvSpPr txBox="1"/>
          <p:nvPr>
            <p:ph idx="1" type="body"/>
          </p:nvPr>
        </p:nvSpPr>
        <p:spPr>
          <a:xfrm>
            <a:off x="924115" y="5435006"/>
            <a:ext cx="10343769" cy="7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pic>
        <p:nvPicPr>
          <p:cNvPr id="104" name="Google Shape;104;p36"/>
          <p:cNvPicPr preferRelativeResize="0"/>
          <p:nvPr/>
        </p:nvPicPr>
        <p:blipFill rotWithShape="1">
          <a:blip r:embed="rId2">
            <a:alphaModFix/>
          </a:blip>
          <a:srcRect b="8933" l="6481" r="3738" t="7062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36"/>
          <p:cNvCxnSpPr/>
          <p:nvPr/>
        </p:nvCxnSpPr>
        <p:spPr>
          <a:xfrm>
            <a:off x="920940" y="5406763"/>
            <a:ext cx="10346944" cy="0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36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Picture with Caption" showMasterSp="0">
  <p:cSld name="Square Picture with Ca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7"/>
          <p:cNvSpPr/>
          <p:nvPr>
            <p:ph idx="2" type="pic"/>
          </p:nvPr>
        </p:nvSpPr>
        <p:spPr>
          <a:xfrm>
            <a:off x="5391150" y="0"/>
            <a:ext cx="6864856" cy="6864856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37"/>
          <p:cNvSpPr/>
          <p:nvPr/>
        </p:nvSpPr>
        <p:spPr>
          <a:xfrm>
            <a:off x="0" y="0"/>
            <a:ext cx="53911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7"/>
          <p:cNvSpPr txBox="1"/>
          <p:nvPr>
            <p:ph type="title"/>
          </p:nvPr>
        </p:nvSpPr>
        <p:spPr>
          <a:xfrm>
            <a:off x="838200" y="645505"/>
            <a:ext cx="42481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7"/>
          <p:cNvSpPr txBox="1"/>
          <p:nvPr>
            <p:ph idx="1" type="body"/>
          </p:nvPr>
        </p:nvSpPr>
        <p:spPr>
          <a:xfrm>
            <a:off x="838200" y="2977226"/>
            <a:ext cx="424815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pic>
        <p:nvPicPr>
          <p:cNvPr id="115" name="Google Shape;115;p37"/>
          <p:cNvPicPr preferRelativeResize="0"/>
          <p:nvPr/>
        </p:nvPicPr>
        <p:blipFill rotWithShape="1">
          <a:blip r:embed="rId2">
            <a:alphaModFix/>
          </a:blip>
          <a:srcRect b="8933" l="6481" r="3738" t="7062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37"/>
          <p:cNvCxnSpPr/>
          <p:nvPr/>
        </p:nvCxnSpPr>
        <p:spPr>
          <a:xfrm>
            <a:off x="838200" y="2885289"/>
            <a:ext cx="4248150" cy="0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37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End">
    <p:bg>
      <p:bgPr>
        <a:solidFill>
          <a:schemeClr val="accen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8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8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24" name="Google Shape;124;p38"/>
          <p:cNvCxnSpPr/>
          <p:nvPr/>
        </p:nvCxnSpPr>
        <p:spPr>
          <a:xfrm>
            <a:off x="1171575" y="4343400"/>
            <a:ext cx="9906000" cy="0"/>
          </a:xfrm>
          <a:prstGeom prst="straightConnector1">
            <a:avLst/>
          </a:prstGeom>
          <a:noFill/>
          <a:ln cap="sq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38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ernate" showMasterSp="0">
  <p:cSld name="Title Slide - Alternat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9"/>
          <p:cNvSpPr/>
          <p:nvPr/>
        </p:nvSpPr>
        <p:spPr>
          <a:xfrm>
            <a:off x="0" y="5598621"/>
            <a:ext cx="12192000" cy="12593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9"/>
          <p:cNvSpPr txBox="1"/>
          <p:nvPr>
            <p:ph type="ctrTitle"/>
          </p:nvPr>
        </p:nvSpPr>
        <p:spPr>
          <a:xfrm>
            <a:off x="1097280" y="1645920"/>
            <a:ext cx="10058400" cy="42754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0" name="Google Shape;13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745920"/>
            <a:ext cx="2725899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280" y="6138311"/>
            <a:ext cx="1065405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0229" y="5958311"/>
            <a:ext cx="751043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9"/>
          <p:cNvSpPr txBox="1"/>
          <p:nvPr>
            <p:ph idx="1" type="subTitle"/>
          </p:nvPr>
        </p:nvSpPr>
        <p:spPr>
          <a:xfrm>
            <a:off x="1097280" y="22860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3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0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38" name="Google Shape;138;p40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1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1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43" name="Google Shape;143;p41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eparator - Major" showMasterSp="0">
  <p:cSld name="Section Separator - Majo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ctrTitle"/>
          </p:nvPr>
        </p:nvSpPr>
        <p:spPr>
          <a:xfrm>
            <a:off x="1097280" y="1645920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5" name="Google Shape;25;p25"/>
          <p:cNvPicPr preferRelativeResize="0"/>
          <p:nvPr/>
        </p:nvPicPr>
        <p:blipFill rotWithShape="1">
          <a:blip r:embed="rId3">
            <a:alphaModFix/>
          </a:blip>
          <a:srcRect b="8933" l="6481" r="3738" t="7062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5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33" name="Google Shape;33;p26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26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" name="Google Shape;38;p27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27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eparator - Minor">
  <p:cSld name="Section Separator - Minor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44" name="Google Shape;44;p28"/>
          <p:cNvCxnSpPr/>
          <p:nvPr/>
        </p:nvCxnSpPr>
        <p:spPr>
          <a:xfrm>
            <a:off x="1171575" y="4343400"/>
            <a:ext cx="9906000" cy="0"/>
          </a:xfrm>
          <a:prstGeom prst="straightConnector1">
            <a:avLst/>
          </a:prstGeom>
          <a:noFill/>
          <a:ln cap="sq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28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Point">
  <p:cSld name="Key Point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/>
          <p:nvPr>
            <p:ph type="ctrTitle"/>
          </p:nvPr>
        </p:nvSpPr>
        <p:spPr>
          <a:xfrm>
            <a:off x="1097280" y="758951"/>
            <a:ext cx="10058400" cy="51465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9" name="Google Shape;49;p29"/>
          <p:cNvCxnSpPr/>
          <p:nvPr/>
        </p:nvCxnSpPr>
        <p:spPr>
          <a:xfrm>
            <a:off x="1143000" y="5895975"/>
            <a:ext cx="10012680" cy="9525"/>
          </a:xfrm>
          <a:prstGeom prst="straightConnector1">
            <a:avLst/>
          </a:prstGeom>
          <a:noFill/>
          <a:ln cap="sq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29"/>
          <p:cNvSpPr txBox="1"/>
          <p:nvPr/>
        </p:nvSpPr>
        <p:spPr>
          <a:xfrm>
            <a:off x="10393193" y="167670"/>
            <a:ext cx="1114426" cy="156966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D9D9D9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🢇</a:t>
            </a:r>
            <a:endParaRPr b="1" i="0" sz="9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9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57" name="Google Shape;57;p30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30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" type="body"/>
          </p:nvPr>
        </p:nvSpPr>
        <p:spPr>
          <a:xfrm>
            <a:off x="1097279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2" type="body"/>
          </p:nvPr>
        </p:nvSpPr>
        <p:spPr>
          <a:xfrm>
            <a:off x="7915680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64" name="Google Shape;64;p31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31"/>
          <p:cNvSpPr txBox="1"/>
          <p:nvPr>
            <p:ph idx="3" type="body"/>
          </p:nvPr>
        </p:nvSpPr>
        <p:spPr>
          <a:xfrm>
            <a:off x="4506480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32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32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74" name="Google Shape;74;p32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32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7.xml"/><Relationship Id="rId21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9.png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p23"/>
          <p:cNvPicPr preferRelativeResize="0"/>
          <p:nvPr/>
        </p:nvPicPr>
        <p:blipFill rotWithShape="1">
          <a:blip r:embed="rId1">
            <a:alphaModFix/>
          </a:blip>
          <a:srcRect b="8933" l="6481" r="3738" t="7062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3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upport.google.com/chrome/answer/95346?hl=en&amp;co=GENIE.Platform%3DDesktop" TargetMode="External"/><Relationship Id="rId4" Type="http://schemas.openxmlformats.org/officeDocument/2006/relationships/hyperlink" Target="https://support.google.com/chrome/a/answer/7550274?hl=en" TargetMode="External"/><Relationship Id="rId5" Type="http://schemas.openxmlformats.org/officeDocument/2006/relationships/hyperlink" Target="https://code.visualstudio.com/docs/setup/windows" TargetMode="External"/><Relationship Id="rId6" Type="http://schemas.openxmlformats.org/officeDocument/2006/relationships/hyperlink" Target="https://code.visualstudio.com/docs/setup/mac" TargetMode="External"/><Relationship Id="rId7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</a:pPr>
            <a:r>
              <a:rPr lang="en-US" sz="4500"/>
              <a:t>1_JS-1: Introduction to Javascript - SYNC (45 Minutes)</a:t>
            </a:r>
            <a:endParaRPr sz="4500"/>
          </a:p>
        </p:txBody>
      </p:sp>
      <p:sp>
        <p:nvSpPr>
          <p:cNvPr id="150" name="Google Shape;150;p1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MEAN/MERN STACK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Datatype and Operator: </a:t>
            </a:r>
            <a:endParaRPr sz="3300"/>
          </a:p>
        </p:txBody>
      </p:sp>
      <p:sp>
        <p:nvSpPr>
          <p:cNvPr id="238" name="Google Shape;238;p10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39" name="Google Shape;239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10"/>
          <p:cNvSpPr txBox="1"/>
          <p:nvPr/>
        </p:nvSpPr>
        <p:spPr>
          <a:xfrm>
            <a:off x="1330325" y="2144200"/>
            <a:ext cx="9729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Datatype basically the kind of that data being stored a variable. It can be a number or a decimal value or some characters.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5,6,7,8 etc.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“This is a JavaScript tutorial”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Represent a logical entity and can have two values: true or false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This type has only one value : null.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Undefined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 A variable that has not been assigned a value is 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undefined.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t: It is the most important data-type and forms the building blocks for modern JavaScript. We will learn about these data types in detail in further module.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Operator: 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Operators in JavaScript are similar to other operators as well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is and Assignment operator which is used to assign values to variables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Numbers:</a:t>
            </a:r>
            <a:endParaRPr sz="3300"/>
          </a:p>
        </p:txBody>
      </p:sp>
      <p:sp>
        <p:nvSpPr>
          <p:cNvPr id="246" name="Google Shape;246;p11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47" name="Google Shape;247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11"/>
          <p:cNvSpPr txBox="1"/>
          <p:nvPr/>
        </p:nvSpPr>
        <p:spPr>
          <a:xfrm>
            <a:off x="1097275" y="1992200"/>
            <a:ext cx="10097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as discussed earlier is a datatype that store values that can be Integers, Floating Point and Decimal.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Integers are floating-point numbers without a fraction. They can either be positive or negative, e.g. 10, 400, or -5.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Floating point numbers (floats) have decimal points and decimal places, for example 12.5, and 56.7786543.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Doubles are a specific type of floating-point number that have greater precision than standard floating point numbers (meaning that they are accurate to a greater number of decimal places).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other language all of these may have to be defined separately but good news is that in JavaScript it comes under on datatype.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1"/>
          <p:cNvSpPr txBox="1"/>
          <p:nvPr/>
        </p:nvSpPr>
        <p:spPr>
          <a:xfrm>
            <a:off x="1327375" y="3232050"/>
            <a:ext cx="9828300" cy="129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569CD6"/>
                </a:solidFill>
              </a:rPr>
              <a:t>l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et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myInt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= </a:t>
            </a:r>
            <a:r>
              <a:rPr b="0" i="0" lang="en-US" sz="1200" u="none" cap="none" strike="noStrik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; 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myfloat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1200" u="none" cap="none" strike="noStrik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6.67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myInt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+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myfloat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console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200" u="none" cap="none" strike="noStrike">
              <a:solidFill>
                <a:srgbClr val="569C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1"/>
          <p:cNvSpPr txBox="1"/>
          <p:nvPr/>
        </p:nvSpPr>
        <p:spPr>
          <a:xfrm>
            <a:off x="1034450" y="4525050"/>
            <a:ext cx="10160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So, I have one variable myInt that has value 5(Integer) and myfloat = 6.67(float). If we add them in x and we display in our console we would get the value 11.67 which is float value.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So, we can use arithmetic operators with these Numbers to calculate complex equations.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create a simple application that can take two numbers and add them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this we will have use HTML and JavaScript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 your html page by adding two &lt;input/&gt; tags for taking in the value.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 each id a separate name.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 button tag and we will use onclick() function to call function add() in main.js.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a &lt;div&gt; below to display the result.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Numbers:</a:t>
            </a:r>
            <a:endParaRPr sz="3300"/>
          </a:p>
        </p:txBody>
      </p:sp>
      <p:sp>
        <p:nvSpPr>
          <p:cNvPr id="256" name="Google Shape;256;p12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57" name="Google Shape;257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12"/>
          <p:cNvSpPr txBox="1"/>
          <p:nvPr/>
        </p:nvSpPr>
        <p:spPr>
          <a:xfrm>
            <a:off x="1212325" y="2132275"/>
            <a:ext cx="9828300" cy="369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&lt;!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DOCTYPE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lang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"en"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Our Main Page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rel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"stylesheet"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"style.css"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"name"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"numOne"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"0"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br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"name"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"numTwo"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"0"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br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()"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br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"result"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"main.js"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569CD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Numbers:</a:t>
            </a:r>
            <a:endParaRPr sz="3300"/>
          </a:p>
        </p:txBody>
      </p:sp>
      <p:sp>
        <p:nvSpPr>
          <p:cNvPr id="264" name="Google Shape;264;p13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65" name="Google Shape;265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13"/>
          <p:cNvSpPr txBox="1"/>
          <p:nvPr/>
        </p:nvSpPr>
        <p:spPr>
          <a:xfrm>
            <a:off x="1097275" y="1992200"/>
            <a:ext cx="1009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you main.js make function add() which will be called when we click the button. 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3"/>
          <p:cNvSpPr txBox="1"/>
          <p:nvPr/>
        </p:nvSpPr>
        <p:spPr>
          <a:xfrm>
            <a:off x="1267600" y="2361500"/>
            <a:ext cx="9828300" cy="110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numOne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b="0" i="0" lang="en-US" sz="1200" u="none" cap="none" strike="noStrike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"numOne"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numTwo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b="0" i="0" lang="en-US" sz="1200" u="none" cap="none" strike="noStrike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"numTwo"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 parseInt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numOne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 +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 parseInt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numTwo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"result"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innerHTML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result;</a:t>
            </a:r>
            <a:endParaRPr b="0" i="0" sz="1200" u="none" cap="none" strike="noStrike">
              <a:solidFill>
                <a:srgbClr val="569C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3"/>
          <p:cNvSpPr txBox="1"/>
          <p:nvPr/>
        </p:nvSpPr>
        <p:spPr>
          <a:xfrm>
            <a:off x="1101700" y="3621975"/>
            <a:ext cx="10160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a function add()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make a var numOne and it will get its value from the &lt;input&gt; tag id value “numOne”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Similarly for numTwo.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as these value we get is not Number but String cause we are taking it as text we have to convert it. So we use a method called parseInt() which will convert String into Number.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we will add these values and store in variable result.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the &lt;div&gt; we made we have its id set to “result”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change its value and add result to it.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8050" y="4649875"/>
            <a:ext cx="34766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Number Objects:</a:t>
            </a:r>
            <a:endParaRPr sz="3300"/>
          </a:p>
        </p:txBody>
      </p:sp>
      <p:sp>
        <p:nvSpPr>
          <p:cNvPr id="275" name="Google Shape;275;p14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76" name="Google Shape;276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14"/>
          <p:cNvSpPr txBox="1"/>
          <p:nvPr/>
        </p:nvSpPr>
        <p:spPr>
          <a:xfrm>
            <a:off x="1097275" y="1992200"/>
            <a:ext cx="10097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different methods that come with the Number data type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toString() convert Number to String datatype.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toExponential() converts Floating Numbers to exponential notation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toFixed() round Float Number to Numbers up to the desired decimal places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used in previous example some Global JavaScript methods that are related to Number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Such are parseInt() and pareFloat() which convert text to Integer or Float Number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Conditional Statement:</a:t>
            </a:r>
            <a:endParaRPr sz="3300"/>
          </a:p>
        </p:txBody>
      </p:sp>
      <p:sp>
        <p:nvSpPr>
          <p:cNvPr id="283" name="Google Shape;283;p15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84" name="Google Shape;284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15"/>
          <p:cNvSpPr txBox="1"/>
          <p:nvPr/>
        </p:nvSpPr>
        <p:spPr>
          <a:xfrm>
            <a:off x="1097275" y="1992200"/>
            <a:ext cx="10097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often when you write code, you want to perform different actions for different decisions. 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use conditional statements in your code to do this. 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Let's look at by far the most common type of conditional statement you'll use in JavaScript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Commonly known as if .. else state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5"/>
          <p:cNvSpPr txBox="1"/>
          <p:nvPr/>
        </p:nvSpPr>
        <p:spPr>
          <a:xfrm>
            <a:off x="1212325" y="3148325"/>
            <a:ext cx="9828300" cy="166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// if(condition){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//     code to run if the condition is true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// }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// else{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//     code to run if the condition is false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// }</a:t>
            </a:r>
            <a:endParaRPr b="0" i="0" sz="1200" u="none" cap="none" strike="noStrike">
              <a:solidFill>
                <a:srgbClr val="569CD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Conditional Statement:</a:t>
            </a:r>
            <a:endParaRPr sz="3300"/>
          </a:p>
        </p:txBody>
      </p:sp>
      <p:sp>
        <p:nvSpPr>
          <p:cNvPr id="292" name="Google Shape;292;p16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93" name="Google Shape;293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16"/>
          <p:cNvSpPr txBox="1"/>
          <p:nvPr/>
        </p:nvSpPr>
        <p:spPr>
          <a:xfrm>
            <a:off x="1097275" y="1992200"/>
            <a:ext cx="10097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often when you write code, you want to perform different actions for different decisions. 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use conditional statements in your code to do this. 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Let's look at by far the most common type of conditional statement you'll use in JavaScript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Commonly known as if .. else state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6"/>
          <p:cNvSpPr txBox="1"/>
          <p:nvPr/>
        </p:nvSpPr>
        <p:spPr>
          <a:xfrm>
            <a:off x="1212325" y="3148325"/>
            <a:ext cx="9828300" cy="166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// if(condition){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//     code to run if the condition is true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// }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// else{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//     code to run if the condition is false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// }</a:t>
            </a:r>
            <a:endParaRPr b="0" i="0" sz="1200" u="none" cap="none" strike="noStrike">
              <a:solidFill>
                <a:srgbClr val="569C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6"/>
          <p:cNvSpPr txBox="1"/>
          <p:nvPr/>
        </p:nvSpPr>
        <p:spPr>
          <a:xfrm>
            <a:off x="1135550" y="4944550"/>
            <a:ext cx="10747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see it gives us two pathways based on some condition which to choose if condition is true or false.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key word if is used followed by parenthesis. In which we use comparison statement which return true or false.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true we go in immediate block other wise if there is else keyword we go in the that block.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else block is not present we will go to the next statement.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use multiple if conditions and else if.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Conditional Statement:</a:t>
            </a:r>
            <a:endParaRPr sz="3300"/>
          </a:p>
        </p:txBody>
      </p:sp>
      <p:sp>
        <p:nvSpPr>
          <p:cNvPr id="302" name="Google Shape;302;p17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303" name="Google Shape;303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p17"/>
          <p:cNvSpPr txBox="1"/>
          <p:nvPr/>
        </p:nvSpPr>
        <p:spPr>
          <a:xfrm>
            <a:off x="1181850" y="1878650"/>
            <a:ext cx="9828300" cy="258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condition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code to run</a:t>
            </a: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 if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the condition is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 true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condition2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code to run</a:t>
            </a: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 if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the condition2 is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 true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else if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contidion3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code to run</a:t>
            </a: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 if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the condition3 is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 true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code to run</a:t>
            </a: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 if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the condition is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 false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6A99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1135550" y="4519950"/>
            <a:ext cx="1115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care going to change the previous example and incorporate the if … else statement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1135550" y="3955150"/>
            <a:ext cx="9828300" cy="24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numOne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b="0" i="0" lang="en-US" sz="1200" u="none" cap="none" strike="noStrike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"numOne"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numTwo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b="0" i="0" lang="en-US" sz="1200" u="none" cap="none" strike="noStrike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"numTwo"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 parseInt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numOne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 +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 parseInt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numTwo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b="0" i="0" lang="en-US" sz="1200" u="none" cap="none" strike="noStrik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"result"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innerHTML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result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"result"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innerHTML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numOne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C586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Conditional Statement:</a:t>
            </a:r>
            <a:endParaRPr sz="3300"/>
          </a:p>
        </p:txBody>
      </p:sp>
      <p:sp>
        <p:nvSpPr>
          <p:cNvPr id="312" name="Google Shape;312;p18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313" name="Google Shape;313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p18"/>
          <p:cNvSpPr txBox="1"/>
          <p:nvPr/>
        </p:nvSpPr>
        <p:spPr>
          <a:xfrm>
            <a:off x="1036200" y="1891200"/>
            <a:ext cx="1115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care going to change the previous example and incorporate the if … else statement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8"/>
          <p:cNvSpPr txBox="1"/>
          <p:nvPr/>
        </p:nvSpPr>
        <p:spPr>
          <a:xfrm>
            <a:off x="1181850" y="2345725"/>
            <a:ext cx="9828300" cy="24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numOne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b="0" i="0" lang="en-US" sz="1200" u="none" cap="none" strike="noStrike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"numOne"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numTwo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b="0" i="0" lang="en-US" sz="1200" u="none" cap="none" strike="noStrike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"numTwo"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 parseInt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numOne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 +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 parseInt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numTwo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b="0" i="0" lang="en-US" sz="1200" u="none" cap="none" strike="noStrik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"result"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innerHTML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result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"result"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innerHTML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numOne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C586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1181850" y="4832150"/>
            <a:ext cx="986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change we will see that if the after adding two number we have result greater than 10 then change the value of &lt;div&gt; to the result else change its value to the variable numOne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4350" y="5306175"/>
            <a:ext cx="247650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Conditional Statement:</a:t>
            </a:r>
            <a:endParaRPr sz="3300"/>
          </a:p>
        </p:txBody>
      </p:sp>
      <p:sp>
        <p:nvSpPr>
          <p:cNvPr id="323" name="Google Shape;323;p19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324" name="Google Shape;324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5" name="Google Shape;325;p19"/>
          <p:cNvSpPr txBox="1"/>
          <p:nvPr/>
        </p:nvSpPr>
        <p:spPr>
          <a:xfrm>
            <a:off x="1097275" y="1895550"/>
            <a:ext cx="923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+ 9 = 11 which is greater than 11 so we ll go into the if block and display result.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7425" y="2264850"/>
            <a:ext cx="2828925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9"/>
          <p:cNvSpPr txBox="1"/>
          <p:nvPr/>
        </p:nvSpPr>
        <p:spPr>
          <a:xfrm>
            <a:off x="1243650" y="3416375"/>
            <a:ext cx="841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4 + 5 is less then 9 so we display only numOne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also do nested if.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means you and put if statement inside another if statement.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9"/>
          <p:cNvSpPr txBox="1"/>
          <p:nvPr/>
        </p:nvSpPr>
        <p:spPr>
          <a:xfrm>
            <a:off x="1327375" y="4155275"/>
            <a:ext cx="9828300" cy="184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condition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   if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condition2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This code will run</a:t>
            </a: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 if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condition is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 true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and then condition2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is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 true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This code will run</a:t>
            </a: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 if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condition is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 false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569CD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ctrTitle"/>
          </p:nvPr>
        </p:nvSpPr>
        <p:spPr>
          <a:xfrm>
            <a:off x="1097280" y="1645920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Opening (5 mins)</a:t>
            </a:r>
            <a:endParaRPr/>
          </a:p>
        </p:txBody>
      </p:sp>
      <p:sp>
        <p:nvSpPr>
          <p:cNvPr id="156" name="Google Shape;156;p2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MEAN/MERN Stack</a:t>
            </a:r>
            <a:endParaRPr/>
          </a:p>
        </p:txBody>
      </p:sp>
      <p:sp>
        <p:nvSpPr>
          <p:cNvPr id="157" name="Google Shape;157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Conditional Statement:</a:t>
            </a:r>
            <a:endParaRPr sz="3300"/>
          </a:p>
        </p:txBody>
      </p:sp>
      <p:sp>
        <p:nvSpPr>
          <p:cNvPr id="334" name="Google Shape;334;p20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335" name="Google Shape;335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6" name="Google Shape;336;p20"/>
          <p:cNvSpPr txBox="1"/>
          <p:nvPr/>
        </p:nvSpPr>
        <p:spPr>
          <a:xfrm>
            <a:off x="1097275" y="1895550"/>
            <a:ext cx="9236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if...else statements do the job of enabling conditional code well, but they are not without their downsides.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are mainly good for cases where you've got a couple of choices, and each one requires a reasonable amount of code to be run, and/or the conditions are complex (for example, multiple logical operators).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cases where you just want to set a variable to a certain choice of value or print out a particular statement depending on a condition, the syntax can be a bit cumbersome, especially if you've got a large number of choices.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such a case, we use switch statements.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/>
              <a:t>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hey take a single expression/value as an input, and then look through a number of choices until they find one that matches that value, executing the corresponding code that goes along with it.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0"/>
          <p:cNvSpPr txBox="1"/>
          <p:nvPr/>
        </p:nvSpPr>
        <p:spPr>
          <a:xfrm>
            <a:off x="1327375" y="3520425"/>
            <a:ext cx="9828300" cy="27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expression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choice1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  run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 this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code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      break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choice2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  run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 this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code instead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      break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    // include as many cases as you like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  actually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just run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 this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code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 b="0" i="0" sz="1200" u="none" cap="none" strike="noStrike">
              <a:solidFill>
                <a:srgbClr val="C586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Conditional Statement:</a:t>
            </a:r>
            <a:endParaRPr sz="3300"/>
          </a:p>
        </p:txBody>
      </p:sp>
      <p:sp>
        <p:nvSpPr>
          <p:cNvPr id="343" name="Google Shape;343;p21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344" name="Google Shape;344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5" name="Google Shape;345;p21"/>
          <p:cNvSpPr txBox="1"/>
          <p:nvPr/>
        </p:nvSpPr>
        <p:spPr>
          <a:xfrm>
            <a:off x="1097275" y="1895550"/>
            <a:ext cx="923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add you own coded example.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1"/>
          <p:cNvSpPr txBox="1"/>
          <p:nvPr/>
        </p:nvSpPr>
        <p:spPr>
          <a:xfrm>
            <a:off x="1327375" y="2349100"/>
            <a:ext cx="9828300" cy="295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1200" u="none" cap="none" strike="noStrik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alert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      break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alert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      break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    // include as many cases as you like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alert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"This is default case"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 b="0" i="0" sz="1200" u="none" cap="none" strike="noStrike">
              <a:solidFill>
                <a:srgbClr val="C586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/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Closing (5 mins)</a:t>
            </a:r>
            <a:endParaRPr/>
          </a:p>
        </p:txBody>
      </p:sp>
      <p:sp>
        <p:nvSpPr>
          <p:cNvPr id="352" name="Google Shape;352;p22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MEAN/MERN Stack</a:t>
            </a:r>
            <a:endParaRPr/>
          </a:p>
        </p:txBody>
      </p:sp>
      <p:sp>
        <p:nvSpPr>
          <p:cNvPr id="353" name="Google Shape;353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Learning Objectives:</a:t>
            </a:r>
            <a:endParaRPr/>
          </a:p>
        </p:txBody>
      </p:sp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What is JavaScript? Where it is used.</a:t>
            </a:r>
            <a:endParaRPr sz="2000"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What are tools required to work with JavaScript </a:t>
            </a:r>
            <a:endParaRPr sz="2000"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What are variables and how to use them</a:t>
            </a:r>
            <a:endParaRPr sz="2000"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What are numbers in JavaScript and methods attached to it</a:t>
            </a:r>
            <a:endParaRPr sz="2000"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What are the conditional statements and how can we use them </a:t>
            </a:r>
            <a:endParaRPr sz="2000"/>
          </a:p>
          <a:p>
            <a:pPr indent="0" lvl="0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64" name="Google Shape;164;p3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165" name="Google Shape;16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Content (35 mins)</a:t>
            </a:r>
            <a:endParaRPr/>
          </a:p>
        </p:txBody>
      </p:sp>
      <p:sp>
        <p:nvSpPr>
          <p:cNvPr id="171" name="Google Shape;171;p4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MEAN/MERN Stack</a:t>
            </a:r>
            <a:endParaRPr/>
          </a:p>
        </p:txBody>
      </p:sp>
      <p:sp>
        <p:nvSpPr>
          <p:cNvPr id="172" name="Google Shape;172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 Setting-up Javascript Sync</a:t>
            </a:r>
            <a:endParaRPr sz="3300"/>
          </a:p>
        </p:txBody>
      </p:sp>
      <p:sp>
        <p:nvSpPr>
          <p:cNvPr id="178" name="Google Shape;178;p5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179" name="Google Shape;17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5"/>
          <p:cNvSpPr txBox="1"/>
          <p:nvPr/>
        </p:nvSpPr>
        <p:spPr>
          <a:xfrm>
            <a:off x="1202575" y="1813375"/>
            <a:ext cx="9847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Environment Setup:</a:t>
            </a:r>
            <a:endParaRPr b="0" i="0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 up google chrome and Visual Studio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install Google chrome, if you are using use Windows following instructions.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Windows Installation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install Google chrome, if you are using Mac use following instructions.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Mac Installation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install Visual Studio, if you are using Windows following instruction.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Window Installation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install Visual Studio, if you are using Mac following instruction.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Mac Installation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 Console on Google Chrome:</a:t>
            </a:r>
            <a:endParaRPr b="1" i="0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use console in Google chrome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on some webpage. Right click and do inspect element and show what is JavaScript and where you can see on console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command  to show how </a:t>
            </a:r>
            <a:r>
              <a:rPr lang="en-US" sz="1200"/>
              <a:t>things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actually work.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72750" y="4029763"/>
            <a:ext cx="81534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5"/>
          <p:cNvSpPr txBox="1"/>
          <p:nvPr/>
        </p:nvSpPr>
        <p:spPr>
          <a:xfrm>
            <a:off x="1242700" y="4210750"/>
            <a:ext cx="84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you can use this command to show you and give alert on the web page.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 txBox="1"/>
          <p:nvPr/>
        </p:nvSpPr>
        <p:spPr>
          <a:xfrm>
            <a:off x="1372750" y="4515375"/>
            <a:ext cx="81984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alert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"Hello World"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Linking JavaScript File:</a:t>
            </a:r>
            <a:endParaRPr sz="3300"/>
          </a:p>
        </p:txBody>
      </p:sp>
      <p:sp>
        <p:nvSpPr>
          <p:cNvPr id="189" name="Google Shape;189;p6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190" name="Google Shape;190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6"/>
          <p:cNvSpPr txBox="1"/>
          <p:nvPr/>
        </p:nvSpPr>
        <p:spPr>
          <a:xfrm>
            <a:off x="1202575" y="1813375"/>
            <a:ext cx="984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use &lt;script&gt; tags to either write JavaScript inside the HTML page or you and link an external file</a:t>
            </a:r>
            <a:endParaRPr b="1" i="0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 txBox="1"/>
          <p:nvPr/>
        </p:nvSpPr>
        <p:spPr>
          <a:xfrm>
            <a:off x="1712500" y="2367475"/>
            <a:ext cx="9553500" cy="258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&lt;!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DOCTYPE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lang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"en"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Our Main Page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rel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"stylesheet"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"style.css"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console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"Hello World"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"main.js"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CDC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6"/>
          <p:cNvSpPr txBox="1"/>
          <p:nvPr/>
        </p:nvSpPr>
        <p:spPr>
          <a:xfrm>
            <a:off x="1348500" y="5078675"/>
            <a:ext cx="1000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JavaScript in the page by opening &lt;script&gt; tag writing the code and then closing &lt;/script&gt; tag. You can see in the above example that we have written console.log(“Hello World”) in the opening and closing script tags.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6"/>
          <p:cNvSpPr txBox="1"/>
          <p:nvPr/>
        </p:nvSpPr>
        <p:spPr>
          <a:xfrm>
            <a:off x="1712500" y="5673200"/>
            <a:ext cx="9598200" cy="73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console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"Hello World"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Linking JavaScript File:</a:t>
            </a:r>
            <a:endParaRPr sz="3300"/>
          </a:p>
        </p:txBody>
      </p:sp>
      <p:sp>
        <p:nvSpPr>
          <p:cNvPr id="200" name="Google Shape;200;p7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01" name="Google Shape;201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7"/>
          <p:cNvSpPr txBox="1"/>
          <p:nvPr/>
        </p:nvSpPr>
        <p:spPr>
          <a:xfrm>
            <a:off x="1202575" y="1813375"/>
            <a:ext cx="984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another way you </a:t>
            </a:r>
            <a:r>
              <a:rPr lang="en-US" sz="1200"/>
              <a:t>can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JavaScript inside your HTML Page and that is using external JavaScript file. Make a file named main.js in the same directory and using same opening closing &lt;script&gt; &lt;/script&gt; tags. Inside the opening &lt;script&gt; tag use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keyword to specify the path of the file. If it is in the same folder just mention the name of the file with extension in quotes</a:t>
            </a:r>
            <a:endParaRPr b="1" i="0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7"/>
          <p:cNvSpPr txBox="1"/>
          <p:nvPr/>
        </p:nvSpPr>
        <p:spPr>
          <a:xfrm>
            <a:off x="1734850" y="2552275"/>
            <a:ext cx="95982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"main.js"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 txBox="1"/>
          <p:nvPr/>
        </p:nvSpPr>
        <p:spPr>
          <a:xfrm>
            <a:off x="1348500" y="5078675"/>
            <a:ext cx="1000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now on we will use external JavaScript file to write all of our code.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"/>
          <p:cNvSpPr txBox="1"/>
          <p:nvPr/>
        </p:nvSpPr>
        <p:spPr>
          <a:xfrm>
            <a:off x="1734850" y="3382525"/>
            <a:ext cx="95982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alert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"Hello World"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2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7"/>
          <p:cNvSpPr txBox="1"/>
          <p:nvPr/>
        </p:nvSpPr>
        <p:spPr>
          <a:xfrm>
            <a:off x="1348500" y="3013225"/>
            <a:ext cx="984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you and can write your whole JavaScript code inside the main.js file. Write this in your main.js file.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7"/>
          <p:cNvSpPr txBox="1"/>
          <p:nvPr/>
        </p:nvSpPr>
        <p:spPr>
          <a:xfrm>
            <a:off x="1348500" y="3862225"/>
            <a:ext cx="1021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open your HTML page your web page and you will be able to see an a</a:t>
            </a:r>
            <a:r>
              <a:rPr lang="en-US" sz="1200"/>
              <a:t>lert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box on top.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7"/>
          <p:cNvPicPr preferRelativeResize="0"/>
          <p:nvPr/>
        </p:nvPicPr>
        <p:blipFill rotWithShape="1">
          <a:blip r:embed="rId3">
            <a:alphaModFix/>
          </a:blip>
          <a:srcRect b="32495" l="5771" r="29011" t="0"/>
          <a:stretch/>
        </p:blipFill>
        <p:spPr>
          <a:xfrm>
            <a:off x="1734850" y="4236000"/>
            <a:ext cx="371475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Variables:</a:t>
            </a:r>
            <a:endParaRPr sz="3300"/>
          </a:p>
        </p:txBody>
      </p:sp>
      <p:sp>
        <p:nvSpPr>
          <p:cNvPr id="214" name="Google Shape;214;p8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15" name="Google Shape;215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8"/>
          <p:cNvSpPr txBox="1"/>
          <p:nvPr/>
        </p:nvSpPr>
        <p:spPr>
          <a:xfrm>
            <a:off x="1321375" y="1813375"/>
            <a:ext cx="972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variables can be seen a container, a placeholder or  an entity that can hold some value which can be changed over and over.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variable can be declared and then initialized.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1734850" y="2328725"/>
            <a:ext cx="95982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2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1734850" y="3024675"/>
            <a:ext cx="9598200" cy="55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1200" u="none" cap="none" strike="noStrik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 // declaration 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1200" u="none" cap="none" strike="noStrik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1200" u="none" cap="none" strike="noStrik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 // initialization</a:t>
            </a:r>
            <a:endParaRPr b="0" i="0" sz="12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1403800" y="2698025"/>
            <a:ext cx="972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variable declaration in which variable is being defined. If we assign a value to it it will called variable initialization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8"/>
          <p:cNvSpPr txBox="1"/>
          <p:nvPr/>
        </p:nvSpPr>
        <p:spPr>
          <a:xfrm>
            <a:off x="1403800" y="3603638"/>
            <a:ext cx="10128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Remember in JavaScript statement must end with a semicolon ; //option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al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java JavaScript you can use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nothing to initialize variable.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keyword is used in all JavaScript code from 1995 to 2015.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keywords were added to JavaScript in 2015.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want your code to run in older browser, you must use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var.</a:t>
            </a:r>
            <a:endParaRPr b="1" i="1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want to use a variable that value should not change throughout the program, you should use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const.</a:t>
            </a:r>
            <a:endParaRPr b="1" i="1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use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other variables whose value can change</a:t>
            </a:r>
            <a:endParaRPr b="1" i="1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the main difference between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that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changed and redeclared in the program but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only be changed, not redeclared in the program.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8"/>
          <p:cNvSpPr txBox="1"/>
          <p:nvPr/>
        </p:nvSpPr>
        <p:spPr>
          <a:xfrm>
            <a:off x="1668700" y="5414250"/>
            <a:ext cx="9598200" cy="92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1200" u="none" cap="none" strike="noStrik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1200" u="none" cap="none" strike="noStrik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4FC1FF"/>
                </a:solidFill>
                <a:latin typeface="Arial"/>
                <a:ea typeface="Arial"/>
                <a:cs typeface="Arial"/>
                <a:sym typeface="Arial"/>
              </a:rPr>
              <a:t>PI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1200" u="none" cap="none" strike="noStrik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3.14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1200" u="none" cap="none" strike="noStrik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b="0" i="0" sz="1200" u="none" cap="none" strike="noStrike">
              <a:solidFill>
                <a:srgbClr val="569CD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Variables:</a:t>
            </a:r>
            <a:endParaRPr sz="3300"/>
          </a:p>
        </p:txBody>
      </p:sp>
      <p:sp>
        <p:nvSpPr>
          <p:cNvPr id="227" name="Google Shape;227;p9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28" name="Google Shape;228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9"/>
          <p:cNvSpPr txBox="1"/>
          <p:nvPr/>
        </p:nvSpPr>
        <p:spPr>
          <a:xfrm>
            <a:off x="1321375" y="1813375"/>
            <a:ext cx="9729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So, whenever you are using a variable make sure to give meaning full name to it. It will help you to remember the purpose of declaring that variable.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also a concept of naming convention. Naming convention is idea of how to write variable names in the program we will discuss only two here.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use this when you are using two words for variable. This helps in readability.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Camel Case: In this naming convention you should write the first word all lowercase and then the next words first letter should be capital.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9"/>
          <p:cNvSpPr txBox="1"/>
          <p:nvPr/>
        </p:nvSpPr>
        <p:spPr>
          <a:xfrm>
            <a:off x="1426675" y="4099375"/>
            <a:ext cx="95982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full_name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200" u="none" cap="none" strike="noStrike">
              <a:solidFill>
                <a:srgbClr val="569C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9"/>
          <p:cNvSpPr txBox="1"/>
          <p:nvPr/>
        </p:nvSpPr>
        <p:spPr>
          <a:xfrm>
            <a:off x="1426675" y="3082525"/>
            <a:ext cx="95982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fullName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200" u="none" cap="none" strike="noStrike">
              <a:solidFill>
                <a:srgbClr val="569C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1426675" y="3498550"/>
            <a:ext cx="972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Snake Case: In this naming convention you should write the first word in lowercase followed by a underscore and then second word. If there are more than two words use underscore between every word.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TechLift 1">
      <a:dk1>
        <a:srgbClr val="333333"/>
      </a:dk1>
      <a:lt1>
        <a:srgbClr val="F2F2F2"/>
      </a:lt1>
      <a:dk2>
        <a:srgbClr val="273C75"/>
      </a:dk2>
      <a:lt2>
        <a:srgbClr val="FDB823"/>
      </a:lt2>
      <a:accent1>
        <a:srgbClr val="0BE881"/>
      </a:accent1>
      <a:accent2>
        <a:srgbClr val="FED330"/>
      </a:accent2>
      <a:accent3>
        <a:srgbClr val="0097E6"/>
      </a:accent3>
      <a:accent4>
        <a:srgbClr val="FA8231"/>
      </a:accent4>
      <a:accent5>
        <a:srgbClr val="8E44AD"/>
      </a:accent5>
      <a:accent6>
        <a:srgbClr val="FA8231"/>
      </a:accent6>
      <a:hlink>
        <a:srgbClr val="ED1B24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