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jpeg" ContentType="image/jpeg"/>
  <Override PartName="/ppt/media/image15.png" ContentType="image/png"/>
  <Override PartName="/ppt/media/image17.png" ContentType="image/png"/>
  <Override PartName="/ppt/media/image14.png" ContentType="image/png"/>
  <Override PartName="/ppt/media/image10.jpeg" ContentType="image/jpeg"/>
  <Override PartName="/ppt/media/image8.jpeg" ContentType="image/jpeg"/>
  <Override PartName="/ppt/media/image7.jpeg" ContentType="image/jpeg"/>
  <Override PartName="/ppt/media/image4.png" ContentType="image/png"/>
  <Override PartName="/ppt/media/image6.wmf" ContentType="image/x-wmf"/>
  <Override PartName="/ppt/media/image13.jpeg" ContentType="image/jpeg"/>
  <Override PartName="/ppt/media/image12.jpeg" ContentType="image/jpeg"/>
  <Override PartName="/ppt/media/image3.png" ContentType="image/png"/>
  <Override PartName="/ppt/media/image9.jpeg" ContentType="image/jpeg"/>
  <Override PartName="/ppt/media/image5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ffffff"/>
                </a:solidFill>
                <a:latin typeface="Calibri"/>
              </a:rPr>
              <a:t>07/10/15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5EFB2A-A4DA-490A-BF3A-EB20266E38FB}" type="slidenum">
              <a:rPr lang="en-IN" sz="120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ffffff"/>
                </a:solidFill>
                <a:latin typeface="Calibri"/>
              </a:rPr>
              <a:t>07/10/15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CD9C34-DCE5-42E1-A60F-769D205CECAA}" type="slidenum">
              <a:rPr lang="en-IN" sz="120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4572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trike="noStrike">
                <a:solidFill>
                  <a:srgbClr val="ffffff"/>
                </a:solidFill>
                <a:latin typeface="Calibri"/>
              </a:rPr>
              <a:t>Intellisense in a web based Integrated development environment</a:t>
            </a:r>
            <a:endParaRPr/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/>
        </p:blipFill>
        <p:spPr>
          <a:xfrm>
            <a:off x="1967760" y="3744000"/>
            <a:ext cx="4800240" cy="3316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algn="bl" blurRad="50800" dist="25400" rotWithShape="0">
              <a:srgbClr val="000000">
                <a:alpha val="60000"/>
              </a:srgbClr>
            </a:outerShdw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The Big Picture</a:t>
            </a:r>
            <a:endParaRPr/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762120" y="1217880"/>
            <a:ext cx="1795680" cy="18331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07" name="Content Placeholder 7" descr=""/>
          <p:cNvPicPr/>
          <p:nvPr/>
        </p:nvPicPr>
        <p:blipFill>
          <a:blip r:embed="rId2"/>
          <a:stretch/>
        </p:blipFill>
        <p:spPr>
          <a:xfrm>
            <a:off x="6781680" y="5046480"/>
            <a:ext cx="1441800" cy="1441800"/>
          </a:xfrm>
          <a:prstGeom prst="rect">
            <a:avLst/>
          </a:prstGeom>
          <a:ln>
            <a:noFill/>
          </a:ln>
        </p:spPr>
      </p:pic>
      <p:pic>
        <p:nvPicPr>
          <p:cNvPr id="108" name="Picture 8" descr=""/>
          <p:cNvPicPr/>
          <p:nvPr/>
        </p:nvPicPr>
        <p:blipFill>
          <a:blip r:embed="rId3"/>
          <a:stretch/>
        </p:blipFill>
        <p:spPr>
          <a:xfrm>
            <a:off x="762120" y="4876920"/>
            <a:ext cx="1714320" cy="1535040"/>
          </a:xfrm>
          <a:prstGeom prst="rect">
            <a:avLst/>
          </a:prstGeom>
          <a:ln>
            <a:noFill/>
          </a:ln>
        </p:spPr>
      </p:pic>
      <p:pic>
        <p:nvPicPr>
          <p:cNvPr id="109" name="Picture 9" descr=""/>
          <p:cNvPicPr/>
          <p:nvPr/>
        </p:nvPicPr>
        <p:blipFill>
          <a:blip r:embed="rId4"/>
          <a:stretch/>
        </p:blipFill>
        <p:spPr>
          <a:xfrm>
            <a:off x="6054480" y="1261800"/>
            <a:ext cx="1676160" cy="174456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110" name="Picture 10" descr=""/>
          <p:cNvPicPr/>
          <p:nvPr/>
        </p:nvPicPr>
        <p:blipFill>
          <a:blip r:embed="rId5"/>
          <a:stretch/>
        </p:blipFill>
        <p:spPr>
          <a:xfrm>
            <a:off x="3124080" y="3352680"/>
            <a:ext cx="2514240" cy="141624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557800" y="2134440"/>
            <a:ext cx="3496320" cy="360"/>
          </a:xfrm>
          <a:prstGeom prst="straightConnector1">
            <a:avLst/>
          </a:prstGeom>
          <a:noFill/>
          <a:ln w="63360">
            <a:solidFill>
              <a:srgbClr val="4a7ebb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 flipV="1">
            <a:off x="5638680" y="3006000"/>
            <a:ext cx="1253520" cy="1053720"/>
          </a:xfrm>
          <a:prstGeom prst="straightConnector1">
            <a:avLst/>
          </a:prstGeom>
          <a:noFill/>
          <a:ln w="63360">
            <a:solidFill>
              <a:srgbClr val="4a7ebb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 flipV="1">
            <a:off x="2476440" y="4692600"/>
            <a:ext cx="1448640" cy="950760"/>
          </a:xfrm>
          <a:prstGeom prst="straightConnector1">
            <a:avLst/>
          </a:prstGeom>
          <a:noFill/>
          <a:ln w="63360">
            <a:solidFill>
              <a:srgbClr val="4a7ebb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 flipH="1" flipV="1">
            <a:off x="5333400" y="4769640"/>
            <a:ext cx="1447560" cy="1173600"/>
          </a:xfrm>
          <a:prstGeom prst="straightConnector1">
            <a:avLst/>
          </a:prstGeom>
          <a:noFill/>
          <a:ln w="63360">
            <a:solidFill>
              <a:srgbClr val="4a7ebb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 flipV="1" rot="10800000">
            <a:off x="6058080" y="4876920"/>
            <a:ext cx="4686120" cy="2514240"/>
          </a:xfrm>
          <a:prstGeom prst="curvedConnector3">
            <a:avLst>
              <a:gd name="adj1" fmla="val 69899"/>
            </a:avLst>
          </a:prstGeom>
          <a:noFill/>
          <a:ln w="63360">
            <a:solidFill>
              <a:srgbClr val="4a7ebb"/>
            </a:solidFill>
            <a:round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2863440" y="1695960"/>
            <a:ext cx="27752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User logs in to use IDE</a:t>
            </a:r>
            <a:endParaRPr/>
          </a:p>
        </p:txBody>
      </p:sp>
      <p:sp>
        <p:nvSpPr>
          <p:cNvPr id="117" name="CustomShape 8"/>
          <p:cNvSpPr/>
          <p:nvPr/>
        </p:nvSpPr>
        <p:spPr>
          <a:xfrm rot="19474800">
            <a:off x="2874240" y="4773960"/>
            <a:ext cx="14313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Local variables are passed to the IDE via Ajax call</a:t>
            </a:r>
            <a:endParaRPr/>
          </a:p>
        </p:txBody>
      </p:sp>
      <p:sp>
        <p:nvSpPr>
          <p:cNvPr id="118" name="CustomShape 9"/>
          <p:cNvSpPr/>
          <p:nvPr/>
        </p:nvSpPr>
        <p:spPr>
          <a:xfrm rot="2299200">
            <a:off x="4302360" y="5217480"/>
            <a:ext cx="16171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All the library functions are passed to the IDE via Ajax</a:t>
            </a:r>
            <a:endParaRPr/>
          </a:p>
        </p:txBody>
      </p:sp>
      <p:sp>
        <p:nvSpPr>
          <p:cNvPr id="119" name="CustomShape 10"/>
          <p:cNvSpPr/>
          <p:nvPr/>
        </p:nvSpPr>
        <p:spPr>
          <a:xfrm rot="19231800">
            <a:off x="6002280" y="3377880"/>
            <a:ext cx="17938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Ajax call from the IDE gives the required data</a:t>
            </a:r>
            <a:endParaRPr/>
          </a:p>
        </p:txBody>
      </p:sp>
      <p:sp>
        <p:nvSpPr>
          <p:cNvPr id="120" name="CustomShape 11"/>
          <p:cNvSpPr/>
          <p:nvPr/>
        </p:nvSpPr>
        <p:spPr>
          <a:xfrm rot="20096400">
            <a:off x="1283760" y="2817360"/>
            <a:ext cx="41706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All local variables are stored in cache for scope variable detection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User profile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095880" y="1674720"/>
            <a:ext cx="2133360" cy="1630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3" name="Picture 4" descr=""/>
          <p:cNvPicPr/>
          <p:nvPr/>
        </p:nvPicPr>
        <p:blipFill>
          <a:blip r:embed="rId2"/>
          <a:stretch/>
        </p:blipFill>
        <p:spPr>
          <a:xfrm>
            <a:off x="832320" y="1676520"/>
            <a:ext cx="1949040" cy="16761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3901320" y="4191120"/>
            <a:ext cx="1395360" cy="1395360"/>
          </a:xfrm>
          <a:prstGeom prst="ellipse">
            <a:avLst/>
          </a:prstGeom>
          <a:blipFill>
            <a:blip r:embed="rId3"/>
            <a:stretch>
              <a:fillRect l="0" t="26190" r="0" b="-158333"/>
            </a:stretch>
          </a:blipFill>
          <a:ln>
            <a:noFill/>
          </a:ln>
          <a:effectLst>
            <a:outerShdw algn="bl" blurRad="50800" dist="25400" rotWithShape="0">
              <a:srgbClr val="000000">
                <a:alpha val="60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0"/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800280" y="3371760"/>
            <a:ext cx="19807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Calibri"/>
              </a:rPr>
              <a:t>Interviewee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6324480" y="3371760"/>
            <a:ext cx="19807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Calibri"/>
              </a:rPr>
              <a:t>Interviewer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3494160" y="5586480"/>
            <a:ext cx="2209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Calibri"/>
              </a:rPr>
              <a:t>Admin</a:t>
            </a:r>
            <a:endParaRPr/>
          </a:p>
        </p:txBody>
      </p:sp>
      <p:sp>
        <p:nvSpPr>
          <p:cNvPr id="128" name="CustomShape 7"/>
          <p:cNvSpPr/>
          <p:nvPr/>
        </p:nvSpPr>
        <p:spPr>
          <a:xfrm rot="2400600">
            <a:off x="2459520" y="3403080"/>
            <a:ext cx="1968120" cy="628200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algn="bl" blurRad="50800" dist="25400" rotWithShape="0">
              <a:srgbClr val="000000">
                <a:alpha val="60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9" name="CustomShape 8"/>
          <p:cNvSpPr/>
          <p:nvPr/>
        </p:nvSpPr>
        <p:spPr>
          <a:xfrm rot="18848400">
            <a:off x="4803480" y="3403080"/>
            <a:ext cx="1968120" cy="628200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algn="bl" blurRad="50800" dist="25400" rotWithShape="0">
              <a:srgbClr val="000000">
                <a:alpha val="60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Interviewee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5800" strike="noStrike">
                <a:solidFill>
                  <a:srgbClr val="ffffff"/>
                </a:solidFill>
                <a:latin typeface="Calibri"/>
              </a:rPr>
              <a:t>Candidate for a job interview.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219320" y="2247480"/>
            <a:ext cx="74671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Can view the questions provided by the interviewer.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Can select the language specified by the interviewer.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Can code the solution in the selected language using the IDE with the intellisense features.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Interviewer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129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Can be the any representative of a company or any organization.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1600200" y="2895480"/>
            <a:ext cx="708624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Can set the questions for the interviewee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Can put restrictions on the language usage by the interviewee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Can see the results of all the interviewee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Admin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Is manager of the IDE.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14400" y="2438280"/>
            <a:ext cx="784836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Maintains the IDE and the intellisense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Acts as a bridge between interviewer and interviewee.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Pictorial representation of Intellisense</a:t>
            </a:r>
            <a:endParaRPr/>
          </a:p>
        </p:txBody>
      </p:sp>
      <p:pic>
        <p:nvPicPr>
          <p:cNvPr id="140" name="Content Placeholder 4" descr=""/>
          <p:cNvPicPr/>
          <p:nvPr/>
        </p:nvPicPr>
        <p:blipFill>
          <a:blip r:embed="rId1"/>
          <a:stretch/>
        </p:blipFill>
        <p:spPr>
          <a:xfrm>
            <a:off x="380880" y="1600200"/>
            <a:ext cx="3792600" cy="2819160"/>
          </a:xfrm>
          <a:prstGeom prst="rect">
            <a:avLst/>
          </a:prstGeom>
          <a:ln>
            <a:noFill/>
          </a:ln>
        </p:spPr>
      </p:pic>
      <p:pic>
        <p:nvPicPr>
          <p:cNvPr id="141" name="Picture 5" descr=""/>
          <p:cNvPicPr/>
          <p:nvPr/>
        </p:nvPicPr>
        <p:blipFill>
          <a:blip r:embed="rId2"/>
          <a:stretch/>
        </p:blipFill>
        <p:spPr>
          <a:xfrm>
            <a:off x="4343400" y="1650240"/>
            <a:ext cx="4021200" cy="27770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04920" y="4495680"/>
            <a:ext cx="373356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Class “Console” has the Read , Readline , Readkey as functions which pop down as a list when we just type prefix “rea”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343400" y="4629240"/>
            <a:ext cx="41907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A list of all the related functions of the class “#StockEditWindow.show()” are listed down via intellisense.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2971800" y="1143000"/>
            <a:ext cx="3139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Extracting Functions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380880" y="6019920"/>
            <a:ext cx="78483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This way Intellisense not only saves time but also helps us not remembering the exact syntax or function name.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 descr=""/>
          <p:cNvPicPr/>
          <p:nvPr/>
        </p:nvPicPr>
        <p:blipFill>
          <a:blip r:embed="rId1"/>
          <a:srcRect l="0" t="25930" r="0" b="0"/>
          <a:stretch/>
        </p:blipFill>
        <p:spPr>
          <a:xfrm>
            <a:off x="1066680" y="1752480"/>
            <a:ext cx="6857640" cy="3809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33520" y="457200"/>
            <a:ext cx="8381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 strike="noStrike">
                <a:solidFill>
                  <a:srgbClr val="ffffff"/>
                </a:solidFill>
                <a:latin typeface="Calibri"/>
              </a:rPr>
              <a:t>Pictorial representation of Intellisense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729080" y="1219320"/>
            <a:ext cx="5128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Caching and highlighting of local variables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Pictorial representation of Intellisense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80880" y="121932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Syntax highlighting</a:t>
            </a:r>
            <a:endParaRPr/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861480" y="1981080"/>
            <a:ext cx="5496840" cy="21445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762120" y="4686840"/>
            <a:ext cx="61203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000" strike="noStrike">
                <a:solidFill>
                  <a:srgbClr val="ffffff"/>
                </a:solidFill>
                <a:latin typeface="Calibri"/>
              </a:rPr>
              <a:t>The Syntax Highlighting feature allows you to easily distinguish between local variables and fields in your code.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Future Prospects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The IDE has more potential to be enhanced , improved and added with varied functionalities.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914400" y="2771640"/>
            <a:ext cx="746712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Improved cache based storage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Code snippets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Improved intellisense with library dependent data retrieval , reducing the irrelevant suggestions.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Resources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To know more about assessmachines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c6d9f1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c6d9f1"/>
                </a:solidFill>
                <a:latin typeface="Calibri"/>
              </a:rPr>
              <a:t>www.assessmachines.com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To know more about intellisense visit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 u="sng">
                <a:solidFill>
                  <a:srgbClr val="ccccff"/>
                </a:solidFill>
                <a:latin typeface="Calibri"/>
              </a:rPr>
              <a:t>www.en.wikipedia.org/wiki/Intelligent_code_completion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-1219320" y="38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For Assess Machines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990720" y="1447920"/>
            <a:ext cx="4114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Amit Kriplani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Barna Bhattacharya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5791320" y="5257800"/>
            <a:ext cx="28951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IN" sz="3200" strike="noStrike">
                <a:solidFill>
                  <a:srgbClr val="ffffff"/>
                </a:solidFill>
                <a:latin typeface="Calibri"/>
              </a:rPr>
              <a:t>TA Mentor </a:t>
            </a:r>
            <a:endParaRPr/>
          </a:p>
          <a:p>
            <a:pPr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IN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lang="en-IN" sz="2800" strike="noStrike">
                <a:solidFill>
                  <a:srgbClr val="ffffff"/>
                </a:solidFill>
                <a:latin typeface="Calibri"/>
              </a:rPr>
              <a:t>- Rohit SVK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Team on Project 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04920" y="2209680"/>
            <a:ext cx="8229240" cy="297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Calibri"/>
              </a:rPr>
              <a:t>Syed Juned Ali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Calibri"/>
              </a:rPr>
              <a:t>Lashit Jain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Calibri"/>
              </a:rPr>
              <a:t>Raj Manvar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Calibri"/>
              </a:rPr>
              <a:t>Shalin Agrawal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Calibri"/>
              </a:rPr>
              <a:t>Shivang Nagaria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62120" y="1338480"/>
            <a:ext cx="2895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ffffff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1371600" y="1981080"/>
            <a:ext cx="7093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What is the project , how does it help ?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826200" y="2819520"/>
            <a:ext cx="3733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ffffff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1447920" y="3344040"/>
            <a:ext cx="7169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How does it help the users ?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990720" y="4648320"/>
            <a:ext cx="18432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820080" y="4086000"/>
            <a:ext cx="5409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strike="noStrike">
                <a:solidFill>
                  <a:srgbClr val="ffffff"/>
                </a:solidFill>
                <a:latin typeface="Calibri"/>
              </a:rPr>
              <a:t>Resources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1464480" y="4724280"/>
            <a:ext cx="71524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Where to get more information about the application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What is an IDE?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396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An IDE i.e Integrated development environment is a software application that helps a software programmer to build software applications by providing comprehensive tools and features.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An IDE normally consists of a source code editor,build automation tools and a debugger.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Modern IDE's provide with a great helpful functionality of intelligent code completion.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Examples – Eclipse , Netbeans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Intellisense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strike="noStrike">
                <a:solidFill>
                  <a:srgbClr val="ffffff"/>
                </a:solidFill>
                <a:latin typeface="Calibri"/>
              </a:rPr>
              <a:t>Intellisense which is intelligent code completion is the main     focus of our IDE.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We are using intellisense in our IDE to apply it in recruitment of candidates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The IDE will make a really programming friendly environment , mainly focusing on logic and voiding the syntactical dependence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Intellisense will be extended to many languages like C, C++, Java and C#.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lang="en-US" sz="2400" strike="noStrike">
                <a:solidFill>
                  <a:srgbClr val="ffffff"/>
                </a:solidFill>
                <a:latin typeface="Calibri"/>
              </a:rPr>
              <a:t>This recruitment procedure will save time.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-609480" y="304920"/>
            <a:ext cx="647676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"/>
              </a:rPr>
              <a:t>Features of Intellisense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04920" y="1143000"/>
            <a:ext cx="8229240" cy="243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Auto-completion of function names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Scope variable detection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Variable highlighting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Code snippets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Extracting all the related functions of a particular class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376560" y="3087360"/>
            <a:ext cx="4571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 strike="noStrike">
                <a:solidFill>
                  <a:srgbClr val="ffffff"/>
                </a:solidFill>
                <a:latin typeface="Calibri"/>
              </a:rPr>
              <a:t>Major Advantages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376560" y="3733920"/>
            <a:ext cx="80812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Syntactical independence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More emphasis on logic rather than code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Learning more about the code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IN" sz="2400" strike="noStrike">
                <a:solidFill>
                  <a:srgbClr val="ffffff"/>
                </a:solidFill>
                <a:latin typeface="Calibri"/>
              </a:rPr>
              <a:t>Time saving , less key presses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Calibri"/>
              </a:rPr>
              <a:t>Advantages of intellisense from the project point of view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ffff"/>
                </a:solidFill>
                <a:latin typeface="Calibri"/>
              </a:rPr>
              <a:t>Help in the interview process by assisting the interviewee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Logic based selection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strike="noStrike">
                <a:solidFill>
                  <a:srgbClr val="ffffff"/>
                </a:solidFill>
                <a:latin typeface="Calibri"/>
              </a:rPr>
              <a:t>No need to be thorough with the libraries and common functions of the language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0880" y="83808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5300" strike="noStrike">
                <a:solidFill>
                  <a:srgbClr val="ffffff"/>
                </a:solidFill>
                <a:latin typeface="Calibri"/>
              </a:rPr>
              <a:t>How does it work?</a:t>
            </a:r>
            <a:r>
              <a:rPr b="1" lang="en-US" sz="4400" strike="noStrike">
                <a:solidFill>
                  <a:srgbClr val="ffffff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The interviewee logs in and is redirected to the editor page.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The interviewee types the name of a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A list of functions related to the input drops down via a Ajax call to the database of the application.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The list contains the name , signature , return type and the argument types of a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Even the local variables are cached and when a user types the prefix of a local variable a drop down list comes up having the names of all local variables having the same prefix.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Calibri"/>
              </a:rPr>
              <a:t>This list is then rendered into our base editor and is available to interviewee as intellisense data.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