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33" r:id="rId3"/>
    <p:sldId id="349" r:id="rId4"/>
    <p:sldId id="350" r:id="rId5"/>
    <p:sldId id="357" r:id="rId6"/>
    <p:sldId id="365" r:id="rId7"/>
    <p:sldId id="355" r:id="rId8"/>
    <p:sldId id="358" r:id="rId9"/>
    <p:sldId id="359" r:id="rId10"/>
    <p:sldId id="360" r:id="rId11"/>
    <p:sldId id="361" r:id="rId12"/>
    <p:sldId id="362" r:id="rId13"/>
    <p:sldId id="29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F3852-DA2A-4F9D-8193-13744CA6A8A5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F0EF1-EFF7-4145-A15B-DAC39069B1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3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0EF1-EFF7-4145-A15B-DAC39069B1C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6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Calibri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280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76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Calibri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214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2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25B4-C7F1-4537-AA4E-98D94074B840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BA2-9815-4CF9-8313-6F7F96C33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25B4-C7F1-4537-AA4E-98D94074B840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BA2-9815-4CF9-8313-6F7F96C33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25B4-C7F1-4537-AA4E-98D94074B840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BA2-9815-4CF9-8313-6F7F96C33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25B4-C7F1-4537-AA4E-98D94074B840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BA2-9815-4CF9-8313-6F7F96C33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25B4-C7F1-4537-AA4E-98D94074B840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BA2-9815-4CF9-8313-6F7F96C33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25B4-C7F1-4537-AA4E-98D94074B840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BA2-9815-4CF9-8313-6F7F96C33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25B4-C7F1-4537-AA4E-98D94074B840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BA2-9815-4CF9-8313-6F7F96C33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25B4-C7F1-4537-AA4E-98D94074B840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BA2-9815-4CF9-8313-6F7F96C33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25B4-C7F1-4537-AA4E-98D94074B840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BA2-9815-4CF9-8313-6F7F96C33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25B4-C7F1-4537-AA4E-98D94074B840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BA2-9815-4CF9-8313-6F7F96C33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25B4-C7F1-4537-AA4E-98D94074B840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BA2-9815-4CF9-8313-6F7F96C33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625B4-C7F1-4537-AA4E-98D94074B840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07BA2-9815-4CF9-8313-6F7F96C33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828800"/>
            <a:ext cx="8001000" cy="2057400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Mobile Application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Development with ANDROID</a:t>
            </a:r>
            <a:endParaRPr lang="en-US" sz="5400" b="1" dirty="0" smtClean="0">
              <a:solidFill>
                <a:srgbClr val="606060"/>
              </a:solidFill>
              <a:latin typeface="AR CARTER" pitchFamily="2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ct val="0"/>
              </a:spcBef>
              <a:buClr>
                <a:srgbClr val="606060"/>
              </a:buClr>
              <a:buSzPct val="80000"/>
              <a:defRPr/>
            </a:pPr>
            <a:endParaRPr lang="en-US" sz="1000" b="1" dirty="0" smtClean="0">
              <a:solidFill>
                <a:srgbClr val="606060"/>
              </a:solidFill>
              <a:latin typeface="Arial" charset="0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733800"/>
            <a:ext cx="4648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3"/>
          <p:cNvSpPr txBox="1">
            <a:spLocks noGrp="1"/>
          </p:cNvSpPr>
          <p:nvPr/>
        </p:nvSpPr>
        <p:spPr bwMode="auto">
          <a:xfrm>
            <a:off x="7010877" y="6553677"/>
            <a:ext cx="2133123" cy="3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/>
          <a:lstStyle/>
          <a:p>
            <a:pPr algn="r"/>
            <a:fld id="{1C2DC3B6-B6EA-434E-8A85-F26C072B7A22}" type="slidenum">
              <a:rPr lang="en-US" sz="1000">
                <a:latin typeface="Verdana" pitchFamily="34" charset="0"/>
              </a:rPr>
              <a:pPr algn="r"/>
              <a:t>10</a:t>
            </a:fld>
            <a:endParaRPr lang="en-US" sz="1000" dirty="0">
              <a:latin typeface="Verdana" pitchFamily="34" charset="0"/>
            </a:endParaRPr>
          </a:p>
        </p:txBody>
      </p:sp>
      <p:sp>
        <p:nvSpPr>
          <p:cNvPr id="29700" name="제목 1"/>
          <p:cNvSpPr>
            <a:spLocks noGrp="1"/>
          </p:cNvSpPr>
          <p:nvPr>
            <p:ph type="title" idx="4294967295"/>
          </p:nvPr>
        </p:nvSpPr>
        <p:spPr>
          <a:xfrm>
            <a:off x="650082" y="0"/>
            <a:ext cx="7772400" cy="857250"/>
          </a:xfrm>
        </p:spPr>
        <p:txBody>
          <a:bodyPr lIns="90486" tIns="44449" rIns="90486" bIns="44449" anchor="b">
            <a:normAutofit/>
          </a:bodyPr>
          <a:lstStyle/>
          <a:p>
            <a:r>
              <a:rPr lang="en-US" altLang="ko-KR" sz="3200" b="1" dirty="0" smtClean="0">
                <a:latin typeface="+mn-lt"/>
                <a:cs typeface="Courier New" pitchFamily="49" charset="0"/>
              </a:rPr>
              <a:t>Android  – Execution  </a:t>
            </a:r>
            <a:endParaRPr lang="ko-KR" altLang="en-US" sz="3200" b="1" dirty="0" smtClean="0">
              <a:latin typeface="+mn-lt"/>
              <a:cs typeface="Courier New" pitchFamily="49" charset="0"/>
            </a:endParaRPr>
          </a:p>
        </p:txBody>
      </p:sp>
      <p:sp>
        <p:nvSpPr>
          <p:cNvPr id="29701" name="내용 개체 틀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029575" cy="5410200"/>
          </a:xfrm>
        </p:spPr>
        <p:txBody>
          <a:bodyPr lIns="90486" tIns="44449" rIns="90486" bIns="44449">
            <a:normAutofit fontScale="77500" lnSpcReduction="20000"/>
          </a:bodyPr>
          <a:lstStyle/>
          <a:p>
            <a:pPr algn="just">
              <a:lnSpc>
                <a:spcPct val="170000"/>
              </a:lnSpc>
              <a:buSzPct val="150000"/>
              <a:buBlip>
                <a:blip r:embed="rId3"/>
              </a:buBlip>
            </a:pPr>
            <a:r>
              <a:rPr lang="en-US" altLang="ko-KR" dirty="0" err="1" smtClean="0">
                <a:ea typeface="Gulim" pitchFamily="34" charset="-127"/>
              </a:rPr>
              <a:t>Dalvik</a:t>
            </a:r>
            <a:r>
              <a:rPr lang="en-US" altLang="ko-KR" dirty="0" smtClean="0">
                <a:ea typeface="Gulim" pitchFamily="34" charset="-127"/>
              </a:rPr>
              <a:t> Virtual Machine </a:t>
            </a:r>
          </a:p>
          <a:p>
            <a:pPr algn="just">
              <a:lnSpc>
                <a:spcPct val="170000"/>
              </a:lnSpc>
              <a:buSzPct val="150000"/>
              <a:buBlip>
                <a:blip r:embed="rId3"/>
              </a:buBlip>
            </a:pPr>
            <a:r>
              <a:rPr lang="en-US" altLang="ko-KR" dirty="0" smtClean="0">
                <a:ea typeface="Gulim" pitchFamily="34" charset="-127"/>
              </a:rPr>
              <a:t>Executing the </a:t>
            </a:r>
            <a:r>
              <a:rPr lang="en-US" altLang="ko-KR" dirty="0" err="1" smtClean="0">
                <a:ea typeface="Gulim" pitchFamily="34" charset="-127"/>
              </a:rPr>
              <a:t>Dalvik</a:t>
            </a:r>
            <a:r>
              <a:rPr lang="en-US" altLang="ko-KR" dirty="0" smtClean="0">
                <a:ea typeface="Gulim" pitchFamily="34" charset="-127"/>
              </a:rPr>
              <a:t> Executable (.</a:t>
            </a:r>
            <a:r>
              <a:rPr lang="en-US" altLang="ko-KR" dirty="0" err="1" smtClean="0">
                <a:ea typeface="Gulim" pitchFamily="34" charset="-127"/>
              </a:rPr>
              <a:t>dex</a:t>
            </a:r>
            <a:r>
              <a:rPr lang="en-US" altLang="ko-KR" dirty="0" smtClean="0">
                <a:ea typeface="Gulim" pitchFamily="34" charset="-127"/>
              </a:rPr>
              <a:t>) format</a:t>
            </a:r>
          </a:p>
          <a:p>
            <a:pPr algn="just">
              <a:lnSpc>
                <a:spcPct val="170000"/>
              </a:lnSpc>
              <a:buSzPct val="150000"/>
              <a:buBlip>
                <a:blip r:embed="rId3"/>
              </a:buBlip>
            </a:pPr>
            <a:r>
              <a:rPr lang="en-US" altLang="ko-KR" dirty="0" smtClean="0">
                <a:ea typeface="Gulim" pitchFamily="34" charset="-127"/>
              </a:rPr>
              <a:t>.</a:t>
            </a:r>
            <a:r>
              <a:rPr lang="en-US" altLang="ko-KR" dirty="0" err="1" smtClean="0">
                <a:ea typeface="Gulim" pitchFamily="34" charset="-127"/>
              </a:rPr>
              <a:t>dex</a:t>
            </a:r>
            <a:r>
              <a:rPr lang="en-US" altLang="ko-KR" dirty="0" smtClean="0">
                <a:ea typeface="Gulim" pitchFamily="34" charset="-127"/>
              </a:rPr>
              <a:t> format is optimized for minimal memory footprint.</a:t>
            </a:r>
          </a:p>
          <a:p>
            <a:pPr algn="just">
              <a:lnSpc>
                <a:spcPct val="170000"/>
              </a:lnSpc>
              <a:buSzPct val="150000"/>
              <a:buBlip>
                <a:blip r:embed="rId3"/>
              </a:buBlip>
            </a:pPr>
            <a:r>
              <a:rPr lang="en-US" altLang="ko-KR" dirty="0" smtClean="0">
                <a:ea typeface="Gulim" pitchFamily="34" charset="-127"/>
              </a:rPr>
              <a:t>Compilation</a:t>
            </a:r>
          </a:p>
          <a:p>
            <a:pPr algn="just">
              <a:lnSpc>
                <a:spcPct val="170000"/>
              </a:lnSpc>
              <a:buSzPct val="150000"/>
              <a:buBlip>
                <a:blip r:embed="rId3"/>
              </a:buBlip>
            </a:pPr>
            <a:endParaRPr lang="en-US" altLang="ko-KR" dirty="0" smtClean="0">
              <a:ea typeface="Gulim" pitchFamily="34" charset="-127"/>
            </a:endParaRPr>
          </a:p>
          <a:p>
            <a:pPr algn="just">
              <a:lnSpc>
                <a:spcPct val="170000"/>
              </a:lnSpc>
              <a:buSzPct val="150000"/>
              <a:buBlip>
                <a:blip r:embed="rId3"/>
              </a:buBlip>
            </a:pPr>
            <a:r>
              <a:rPr lang="en-US" altLang="ko-KR" dirty="0" smtClean="0">
                <a:ea typeface="Gulim" pitchFamily="34" charset="-127"/>
              </a:rPr>
              <a:t>Relying on the Linux Kernel for</a:t>
            </a:r>
          </a:p>
          <a:p>
            <a:pPr lvl="1" algn="just">
              <a:lnSpc>
                <a:spcPct val="170000"/>
              </a:lnSpc>
              <a:buSzPct val="150000"/>
              <a:buBlip>
                <a:blip r:embed="rId3"/>
              </a:buBlip>
            </a:pPr>
            <a:r>
              <a:rPr lang="en-US" altLang="ko-KR" dirty="0" smtClean="0">
                <a:ea typeface="Gulim" pitchFamily="34" charset="-127"/>
              </a:rPr>
              <a:t>Threading</a:t>
            </a:r>
          </a:p>
          <a:p>
            <a:pPr lvl="1" algn="just">
              <a:lnSpc>
                <a:spcPct val="170000"/>
              </a:lnSpc>
              <a:buSzPct val="150000"/>
              <a:buBlip>
                <a:blip r:embed="rId3"/>
              </a:buBlip>
            </a:pPr>
            <a:r>
              <a:rPr lang="en-US" altLang="ko-KR" dirty="0" smtClean="0">
                <a:ea typeface="Gulim" pitchFamily="34" charset="-127"/>
              </a:rPr>
              <a:t>Low-level memory management</a:t>
            </a:r>
          </a:p>
          <a:p>
            <a:pPr lvl="1" eaLnBrk="1" hangingPunct="1">
              <a:buFontTx/>
              <a:buNone/>
            </a:pPr>
            <a:endParaRPr lang="ko-KR" altLang="en-US" dirty="0" smtClean="0">
              <a:ea typeface="Gulim" pitchFamily="34" charset="-127"/>
            </a:endParaRPr>
          </a:p>
        </p:txBody>
      </p:sp>
      <p:pic>
        <p:nvPicPr>
          <p:cNvPr id="29702" name="그림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3200400"/>
            <a:ext cx="4953000" cy="1210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0"/>
            <a:ext cx="914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latin typeface="+mn-lt"/>
                <a:cs typeface="Courier New" pitchFamily="49" charset="0"/>
              </a:rPr>
              <a:t>Android applications </a:t>
            </a:r>
            <a:br>
              <a:rPr lang="en-US" altLang="ko-KR" sz="3200" b="1" dirty="0" smtClean="0">
                <a:latin typeface="+mn-lt"/>
                <a:cs typeface="Courier New" pitchFamily="49" charset="0"/>
              </a:rPr>
            </a:br>
            <a:r>
              <a:rPr lang="en-US" altLang="ko-KR" sz="3200" b="1" dirty="0" smtClean="0">
                <a:latin typeface="+mn-lt"/>
                <a:cs typeface="Courier New" pitchFamily="49" charset="0"/>
              </a:rPr>
              <a:t>compiled to </a:t>
            </a:r>
            <a:r>
              <a:rPr lang="en-US" altLang="ko-KR" sz="3200" b="1" dirty="0" err="1" smtClean="0">
                <a:latin typeface="+mn-lt"/>
                <a:cs typeface="Courier New" pitchFamily="49" charset="0"/>
              </a:rPr>
              <a:t>Dalvik</a:t>
            </a:r>
            <a:r>
              <a:rPr lang="en-US" altLang="ko-KR" sz="3200" b="1" dirty="0" smtClean="0">
                <a:latin typeface="+mn-lt"/>
                <a:cs typeface="Courier New" pitchFamily="49" charset="0"/>
              </a:rPr>
              <a:t> byte code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05247" y="1752600"/>
            <a:ext cx="1961753" cy="400108"/>
          </a:xfrm>
          <a:prstGeom prst="rect">
            <a:avLst/>
          </a:prstGeom>
          <a:solidFill>
            <a:schemeClr val="bg1"/>
          </a:solidFill>
          <a:ln w="28575">
            <a:solidFill>
              <a:srgbClr val="0E2AAE"/>
            </a:solidFill>
            <a:miter lim="800000"/>
            <a:headEnd type="none" w="sm" len="sm"/>
            <a:tailEnd type="none" w="sm" len="sm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91439" tIns="45719" rIns="91439" bIns="45719">
            <a:sp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-65" charset="-128"/>
              </a:rPr>
              <a:t>Write app in Java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343400" y="2190692"/>
            <a:ext cx="1922319" cy="400108"/>
          </a:xfrm>
          <a:prstGeom prst="rect">
            <a:avLst/>
          </a:prstGeom>
          <a:solidFill>
            <a:schemeClr val="bg1"/>
          </a:solidFill>
          <a:ln w="28575">
            <a:solidFill>
              <a:srgbClr val="0E2AAE"/>
            </a:solidFill>
            <a:miter lim="800000"/>
            <a:headEnd type="none" w="sm" len="sm"/>
            <a:tailEnd type="none" w="sm" len="sm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91439" tIns="45719" rIns="91439" bIns="45719">
            <a:sp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-65" charset="-128"/>
              </a:rPr>
              <a:t>Compiled in Java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514600" y="3353277"/>
            <a:ext cx="3490634" cy="400108"/>
          </a:xfrm>
          <a:prstGeom prst="rect">
            <a:avLst/>
          </a:prstGeom>
          <a:solidFill>
            <a:schemeClr val="bg1"/>
          </a:solidFill>
          <a:ln w="28575">
            <a:solidFill>
              <a:srgbClr val="0E2AAE"/>
            </a:solidFill>
            <a:miter lim="800000"/>
            <a:headEnd type="none" w="sm" len="sm"/>
            <a:tailEnd type="none" w="sm" len="sm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91439" tIns="45719" rIns="91439" bIns="45719">
            <a:sp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-65" charset="-128"/>
              </a:rPr>
              <a:t>Transformed to </a:t>
            </a:r>
            <a:r>
              <a:rPr lang="en-US" sz="2000" dirty="0" err="1">
                <a:ea typeface="ＭＳ Ｐゴシック" pitchFamily="-65" charset="-128"/>
              </a:rPr>
              <a:t>Dalvik</a:t>
            </a:r>
            <a:r>
              <a:rPr lang="en-US" sz="2000" dirty="0">
                <a:ea typeface="ＭＳ Ｐゴシック" pitchFamily="-65" charset="-128"/>
              </a:rPr>
              <a:t> </a:t>
            </a:r>
            <a:r>
              <a:rPr lang="en-US" sz="2000" dirty="0" err="1">
                <a:ea typeface="ＭＳ Ｐゴシック" pitchFamily="-65" charset="-128"/>
              </a:rPr>
              <a:t>bytecode</a:t>
            </a:r>
            <a:endParaRPr lang="en-US" sz="2000" dirty="0">
              <a:ea typeface="ＭＳ Ｐゴシック" pitchFamily="-65" charset="-128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104924" y="4038600"/>
            <a:ext cx="3353276" cy="2209325"/>
            <a:chOff x="960" y="2064"/>
            <a:chExt cx="2112" cy="1392"/>
          </a:xfrm>
        </p:grpSpPr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960" y="2064"/>
              <a:ext cx="2112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3200" dirty="0">
                  <a:ea typeface="ＭＳ Ｐゴシック" pitchFamily="-65" charset="-128"/>
                </a:rPr>
                <a:t>Linux OS</a:t>
              </a:r>
              <a:r>
                <a:rPr lang="en-US" dirty="0">
                  <a:ea typeface="ＭＳ Ｐゴシック" pitchFamily="-65" charset="-128"/>
                </a:rPr>
                <a:t> </a:t>
              </a:r>
            </a:p>
          </p:txBody>
        </p:sp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1248" y="2304"/>
              <a:ext cx="1592" cy="2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E2AAE"/>
              </a:solidFill>
              <a:miter lim="800000"/>
              <a:headEnd type="none" w="sm" len="sm"/>
              <a:tailEnd type="none" w="sm" len="sm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ea typeface="ＭＳ Ｐゴシック" pitchFamily="-65" charset="-128"/>
                </a:rPr>
                <a:t>Loaded into </a:t>
              </a:r>
              <a:r>
                <a:rPr lang="en-US" sz="2000" dirty="0" err="1">
                  <a:ea typeface="ＭＳ Ｐゴシック" pitchFamily="-65" charset="-128"/>
                </a:rPr>
                <a:t>Dalvik</a:t>
              </a:r>
              <a:r>
                <a:rPr lang="en-US" sz="2000" dirty="0">
                  <a:ea typeface="ＭＳ Ｐゴシック" pitchFamily="-65" charset="-128"/>
                </a:rPr>
                <a:t> VM</a:t>
              </a:r>
            </a:p>
          </p:txBody>
        </p:sp>
      </p:grpSp>
      <p:sp>
        <p:nvSpPr>
          <p:cNvPr id="30728" name="Line 11"/>
          <p:cNvSpPr>
            <a:spLocks noChangeShapeType="1"/>
          </p:cNvSpPr>
          <p:nvPr/>
        </p:nvSpPr>
        <p:spPr bwMode="auto">
          <a:xfrm>
            <a:off x="2667000" y="2057400"/>
            <a:ext cx="1676399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lIns="91439" tIns="45719" rIns="91439" bIns="45719" anchor="ctr"/>
          <a:lstStyle/>
          <a:p>
            <a:endParaRPr lang="en-US"/>
          </a:p>
        </p:txBody>
      </p:sp>
      <p:sp>
        <p:nvSpPr>
          <p:cNvPr id="30729" name="Line 12"/>
          <p:cNvSpPr>
            <a:spLocks noChangeShapeType="1"/>
          </p:cNvSpPr>
          <p:nvPr/>
        </p:nvSpPr>
        <p:spPr bwMode="auto">
          <a:xfrm flipH="1">
            <a:off x="3657600" y="2590800"/>
            <a:ext cx="9906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lIns="91439" tIns="45719" rIns="91439" bIns="45719" anchor="ctr"/>
          <a:lstStyle/>
          <a:p>
            <a:endParaRPr lang="en-US"/>
          </a:p>
        </p:txBody>
      </p:sp>
      <p:sp>
        <p:nvSpPr>
          <p:cNvPr id="30730" name="Line 13"/>
          <p:cNvSpPr>
            <a:spLocks noChangeShapeType="1"/>
          </p:cNvSpPr>
          <p:nvPr/>
        </p:nvSpPr>
        <p:spPr bwMode="auto">
          <a:xfrm>
            <a:off x="5181601" y="3733800"/>
            <a:ext cx="990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lIns="91439" tIns="45719" rIns="91439" bIns="45719" anchor="ctr"/>
          <a:lstStyle/>
          <a:p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0"/>
            <a:ext cx="914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7"/>
          <p:cNvSpPr txBox="1">
            <a:spLocks noChangeArrowheads="1"/>
          </p:cNvSpPr>
          <p:nvPr/>
        </p:nvSpPr>
        <p:spPr bwMode="auto">
          <a:xfrm>
            <a:off x="685800" y="1167905"/>
            <a:ext cx="8419623" cy="546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606060"/>
                </a:solidFill>
                <a:latin typeface="Arial" charset="0"/>
              </a:rPr>
              <a:t> 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sz="2400" b="1" dirty="0">
                <a:latin typeface="Arial" charset="0"/>
              </a:rPr>
              <a:t>Android SDK</a:t>
            </a:r>
            <a:r>
              <a:rPr lang="en-US" sz="2400" dirty="0">
                <a:latin typeface="Arial" charset="0"/>
              </a:rPr>
              <a:t> </a:t>
            </a:r>
            <a:endParaRPr lang="en-US" sz="2400" dirty="0"/>
          </a:p>
          <a:p>
            <a:pPr marL="800100" lvl="2" indent="-342900" algn="just">
              <a:lnSpc>
                <a:spcPct val="150000"/>
              </a:lnSpc>
              <a:spcBef>
                <a:spcPct val="20000"/>
              </a:spcBef>
              <a:buClr>
                <a:srgbClr val="606060"/>
              </a:buClr>
              <a:buSzPct val="150000"/>
              <a:buBlip>
                <a:blip r:embed="rId3"/>
              </a:buBlip>
            </a:pPr>
            <a:r>
              <a:rPr lang="en-US" altLang="ko-KR" sz="2200" dirty="0" smtClean="0">
                <a:ea typeface="Gulim" pitchFamily="34" charset="-127"/>
              </a:rPr>
              <a:t>Class Library</a:t>
            </a:r>
          </a:p>
          <a:p>
            <a:pPr marL="800100" lvl="2" indent="-342900" algn="just">
              <a:lnSpc>
                <a:spcPct val="150000"/>
              </a:lnSpc>
              <a:spcBef>
                <a:spcPct val="20000"/>
              </a:spcBef>
              <a:buClr>
                <a:srgbClr val="606060"/>
              </a:buClr>
              <a:buSzPct val="150000"/>
              <a:buBlip>
                <a:blip r:embed="rId3"/>
              </a:buBlip>
            </a:pPr>
            <a:r>
              <a:rPr lang="en-US" altLang="ko-KR" sz="2200" dirty="0" smtClean="0">
                <a:ea typeface="Gulim" pitchFamily="34" charset="-127"/>
              </a:rPr>
              <a:t>Developer Tools </a:t>
            </a:r>
          </a:p>
          <a:p>
            <a:pPr marL="800100" lvl="2" indent="-342900" algn="just">
              <a:lnSpc>
                <a:spcPct val="150000"/>
              </a:lnSpc>
              <a:spcBef>
                <a:spcPct val="20000"/>
              </a:spcBef>
              <a:buClr>
                <a:srgbClr val="606060"/>
              </a:buClr>
              <a:buSzPct val="150000"/>
              <a:buBlip>
                <a:blip r:embed="rId3"/>
              </a:buBlip>
            </a:pPr>
            <a:r>
              <a:rPr lang="en-US" altLang="ko-KR" sz="2200" dirty="0" smtClean="0">
                <a:ea typeface="Gulim" pitchFamily="34" charset="-127"/>
              </a:rPr>
              <a:t>Emulator and System Images </a:t>
            </a:r>
          </a:p>
          <a:p>
            <a:pPr marL="800100" lvl="2" indent="-342900" algn="just">
              <a:lnSpc>
                <a:spcPct val="150000"/>
              </a:lnSpc>
              <a:spcBef>
                <a:spcPct val="20000"/>
              </a:spcBef>
              <a:buClr>
                <a:srgbClr val="606060"/>
              </a:buClr>
              <a:buSzPct val="150000"/>
              <a:buBlip>
                <a:blip r:embed="rId3"/>
              </a:buBlip>
            </a:pPr>
            <a:r>
              <a:rPr lang="en-US" altLang="ko-KR" sz="2200" dirty="0" smtClean="0">
                <a:ea typeface="Gulim" pitchFamily="34" charset="-127"/>
              </a:rPr>
              <a:t>Documentation and Sample Code</a:t>
            </a:r>
          </a:p>
          <a:p>
            <a:pPr lvl="1" indent="-308610">
              <a:lnSpc>
                <a:spcPct val="95000"/>
              </a:lnSpc>
              <a:buClr>
                <a:srgbClr val="606060"/>
              </a:buClr>
              <a:buSzPct val="100000"/>
              <a:buFontTx/>
              <a:buChar char=" "/>
            </a:pPr>
            <a:endParaRPr lang="en-US" dirty="0">
              <a:latin typeface="Arial" charset="0"/>
            </a:endParaRPr>
          </a:p>
          <a:p>
            <a:pPr>
              <a:lnSpc>
                <a:spcPct val="95000"/>
              </a:lnSpc>
            </a:pPr>
            <a:r>
              <a:rPr lang="en-US" sz="2400" b="1" dirty="0">
                <a:latin typeface="Arial" charset="0"/>
              </a:rPr>
              <a:t>Eclipse IDE + ADT (Android Development Tools)</a:t>
            </a:r>
            <a:r>
              <a:rPr lang="en-US" sz="2400" dirty="0">
                <a:latin typeface="Arial" charset="0"/>
              </a:rPr>
              <a:t> </a:t>
            </a:r>
            <a:endParaRPr lang="en-US" sz="2400" dirty="0"/>
          </a:p>
          <a:p>
            <a:pPr marL="800100" lvl="2" indent="-342900" algn="just">
              <a:lnSpc>
                <a:spcPct val="150000"/>
              </a:lnSpc>
              <a:spcBef>
                <a:spcPct val="20000"/>
              </a:spcBef>
              <a:buClr>
                <a:srgbClr val="606060"/>
              </a:buClr>
              <a:buSzPct val="150000"/>
              <a:buBlip>
                <a:blip r:embed="rId3"/>
              </a:buBlip>
            </a:pPr>
            <a:r>
              <a:rPr lang="en-US" altLang="ko-KR" sz="2200" dirty="0" smtClean="0">
                <a:ea typeface="Gulim" pitchFamily="34" charset="-127"/>
              </a:rPr>
              <a:t>Reduces Development and Testing Time</a:t>
            </a:r>
          </a:p>
          <a:p>
            <a:pPr marL="800100" lvl="2" indent="-342900" algn="just">
              <a:lnSpc>
                <a:spcPct val="150000"/>
              </a:lnSpc>
              <a:spcBef>
                <a:spcPct val="20000"/>
              </a:spcBef>
              <a:buClr>
                <a:srgbClr val="606060"/>
              </a:buClr>
              <a:buSzPct val="150000"/>
              <a:buBlip>
                <a:blip r:embed="rId3"/>
              </a:buBlip>
            </a:pPr>
            <a:r>
              <a:rPr lang="en-US" altLang="ko-KR" sz="2200" dirty="0" smtClean="0">
                <a:ea typeface="Gulim" pitchFamily="34" charset="-127"/>
              </a:rPr>
              <a:t>Makes User Interface-Creation easier</a:t>
            </a:r>
          </a:p>
          <a:p>
            <a:pPr marL="800100" lvl="2" indent="-342900" algn="just">
              <a:lnSpc>
                <a:spcPct val="150000"/>
              </a:lnSpc>
              <a:spcBef>
                <a:spcPct val="20000"/>
              </a:spcBef>
              <a:buClr>
                <a:srgbClr val="606060"/>
              </a:buClr>
              <a:buSzPct val="150000"/>
              <a:buBlip>
                <a:blip r:embed="rId3"/>
              </a:buBlip>
            </a:pPr>
            <a:r>
              <a:rPr lang="en-US" altLang="ko-KR" sz="2200" dirty="0" smtClean="0">
                <a:ea typeface="Gulim" pitchFamily="34" charset="-127"/>
              </a:rPr>
              <a:t>Makes Application Description Easier</a:t>
            </a:r>
            <a:endParaRPr lang="en-US" sz="2200" dirty="0">
              <a:solidFill>
                <a:srgbClr val="606060"/>
              </a:solidFill>
              <a:latin typeface="Arial" charset="0"/>
            </a:endParaRPr>
          </a:p>
          <a:p>
            <a:pPr>
              <a:lnSpc>
                <a:spcPct val="95000"/>
              </a:lnSpc>
            </a:pPr>
            <a:endParaRPr lang="en-US" sz="1600" b="1" dirty="0">
              <a:solidFill>
                <a:srgbClr val="606060"/>
              </a:solidFill>
              <a:latin typeface="Arial" charset="0"/>
            </a:endParaRPr>
          </a:p>
        </p:txBody>
      </p:sp>
      <p:sp>
        <p:nvSpPr>
          <p:cNvPr id="34819" name="Rectangle 1"/>
          <p:cNvSpPr txBox="1">
            <a:spLocks noChangeArrowheads="1"/>
          </p:cNvSpPr>
          <p:nvPr/>
        </p:nvSpPr>
        <p:spPr bwMode="auto">
          <a:xfrm>
            <a:off x="856297" y="304800"/>
            <a:ext cx="790670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en-US" altLang="ko-KR" sz="3200" b="1" dirty="0" smtClean="0">
                <a:ea typeface="+mj-ea"/>
                <a:cs typeface="Courier New" pitchFamily="49" charset="0"/>
              </a:rPr>
              <a:t>Software development - IDE and Tools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0"/>
            <a:ext cx="914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Thank you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  <a:cs typeface="Courier New" pitchFamily="49" charset="0"/>
              </a:rPr>
              <a:t>Android – Introduction</a:t>
            </a:r>
            <a:endParaRPr lang="en-US" sz="3200" b="1" dirty="0"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295400"/>
            <a:ext cx="9144000" cy="556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</a:pPr>
            <a:r>
              <a:rPr lang="en-US" sz="2400" b="1" u="sng" dirty="0" smtClean="0">
                <a:cs typeface="Times New Roman" pitchFamily="18" charset="0"/>
              </a:rPr>
              <a:t>What is Android?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</a:pPr>
            <a:r>
              <a:rPr lang="en-US" sz="2400" dirty="0" smtClean="0">
                <a:cs typeface="Times New Roman" pitchFamily="18" charset="0"/>
              </a:rPr>
              <a:t>Android is </a:t>
            </a:r>
            <a:endParaRPr lang="en-US" sz="2400" b="1" dirty="0" smtClean="0">
              <a:cs typeface="Times New Roman" pitchFamily="18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  <a:buSzPct val="150000"/>
              <a:buBlip>
                <a:blip r:embed="rId2"/>
              </a:buBlip>
            </a:pPr>
            <a:r>
              <a:rPr lang="en-US" sz="2400" dirty="0" smtClean="0">
                <a:cs typeface="Arial" charset="0"/>
              </a:rPr>
              <a:t>A software platform and operating system for mobile devices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  <a:buSzPct val="150000"/>
              <a:buBlip>
                <a:blip r:embed="rId2"/>
              </a:buBlip>
            </a:pPr>
            <a:r>
              <a:rPr lang="en-US" sz="2400" dirty="0" smtClean="0">
                <a:cs typeface="Arial" charset="0"/>
              </a:rPr>
              <a:t>Based on the Linux kernel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  <a:buSzPct val="150000"/>
              <a:buBlip>
                <a:blip r:embed="rId2"/>
              </a:buBlip>
            </a:pPr>
            <a:r>
              <a:rPr lang="en-US" sz="2400" dirty="0" smtClean="0">
                <a:cs typeface="Arial" charset="0"/>
              </a:rPr>
              <a:t>Developed by Google and later the OHA (Open Handset Alliance)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  <a:buSzPct val="150000"/>
              <a:buBlip>
                <a:blip r:embed="rId2"/>
              </a:buBlip>
            </a:pPr>
            <a:r>
              <a:rPr lang="en-US" sz="2400" dirty="0" smtClean="0">
                <a:cs typeface="Arial" charset="0"/>
              </a:rPr>
              <a:t>Unveiling of the Android platform was announced on 5 November 2007 with the founding of OHA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  <a:buSzPct val="150000"/>
              <a:buBlip>
                <a:blip r:embed="rId2"/>
              </a:buBlip>
            </a:pPr>
            <a:r>
              <a:rPr lang="en-US" sz="2400" dirty="0" smtClean="0">
                <a:cs typeface="Arial" charset="0"/>
              </a:rPr>
              <a:t>Allows writing managed code in the Java language</a:t>
            </a:r>
          </a:p>
          <a:p>
            <a:pPr marL="1200150" lvl="2" indent="-285750" algn="just">
              <a:lnSpc>
                <a:spcPct val="150000"/>
              </a:lnSpc>
              <a:spcBef>
                <a:spcPct val="20000"/>
              </a:spcBef>
              <a:buBlip>
                <a:blip r:embed="rId3"/>
              </a:buBlip>
            </a:pPr>
            <a:endParaRPr lang="en-US" sz="2400" dirty="0" smtClean="0">
              <a:latin typeface="Bell MT" pitchFamily="18" charset="0"/>
              <a:cs typeface="Arial" charset="0"/>
            </a:endParaRPr>
          </a:p>
          <a:p>
            <a:pPr marL="1200150" lvl="2" indent="-285750" algn="just">
              <a:lnSpc>
                <a:spcPct val="150000"/>
              </a:lnSpc>
              <a:spcBef>
                <a:spcPct val="20000"/>
              </a:spcBef>
            </a:pPr>
            <a:endParaRPr lang="en-US" sz="2000" dirty="0" smtClean="0">
              <a:latin typeface="Bell MT" pitchFamily="18" charset="0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76200"/>
            <a:ext cx="1066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  <a:cs typeface="Courier New" pitchFamily="49" charset="0"/>
              </a:rPr>
              <a:t>Android – Introduction</a:t>
            </a:r>
            <a:endParaRPr lang="en-US" sz="3200" b="1" dirty="0"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143000"/>
            <a:ext cx="91440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</a:pPr>
            <a:r>
              <a:rPr lang="en-US" sz="2400" b="1" u="sng" dirty="0" smtClean="0">
                <a:cs typeface="Times New Roman" pitchFamily="18" charset="0"/>
              </a:rPr>
              <a:t>What is OHA ?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  <a:buSzPct val="150000"/>
              <a:buBlip>
                <a:blip r:embed="rId2"/>
              </a:buBlip>
            </a:pPr>
            <a:r>
              <a:rPr lang="en-US" altLang="ko-KR" sz="2400" dirty="0" smtClean="0">
                <a:ea typeface="Gulim" pitchFamily="34" charset="-127"/>
              </a:rPr>
              <a:t>A business alliance consisting of 47 companies to develop open standards for mobile devices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  <a:buSzPct val="150000"/>
              <a:buBlip>
                <a:blip r:embed="rId2"/>
              </a:buBlip>
            </a:pPr>
            <a:endParaRPr lang="en-US" sz="2400" dirty="0" smtClean="0">
              <a:cs typeface="Arial" charset="0"/>
            </a:endParaRPr>
          </a:p>
          <a:p>
            <a:pPr marL="1200150" lvl="2" indent="-285750" algn="just">
              <a:lnSpc>
                <a:spcPct val="150000"/>
              </a:lnSpc>
              <a:spcBef>
                <a:spcPct val="20000"/>
              </a:spcBef>
              <a:buBlip>
                <a:blip r:embed="rId3"/>
              </a:buBlip>
            </a:pPr>
            <a:endParaRPr lang="en-US" sz="2400" dirty="0" smtClean="0">
              <a:latin typeface="Bell MT" pitchFamily="18" charset="0"/>
              <a:cs typeface="Arial" charset="0"/>
            </a:endParaRPr>
          </a:p>
          <a:p>
            <a:pPr marL="1200150" lvl="2" indent="-285750" algn="just">
              <a:lnSpc>
                <a:spcPct val="150000"/>
              </a:lnSpc>
              <a:spcBef>
                <a:spcPct val="20000"/>
              </a:spcBef>
            </a:pPr>
            <a:endParaRPr lang="en-US" sz="2000" dirty="0" smtClean="0">
              <a:latin typeface="Bell MT" pitchFamily="18" charset="0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0"/>
            <a:ext cx="1066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그림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2819400"/>
            <a:ext cx="6553200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  <a:cs typeface="Courier New" pitchFamily="49" charset="0"/>
              </a:rPr>
              <a:t>Android – OHA</a:t>
            </a:r>
            <a:endParaRPr lang="en-US" sz="3200" b="1" dirty="0"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143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</a:pPr>
            <a:r>
              <a:rPr lang="en-US" sz="2400" b="1" u="sng" dirty="0" smtClean="0">
                <a:cs typeface="Times New Roman" pitchFamily="18" charset="0"/>
              </a:rPr>
              <a:t>Members of OHA</a:t>
            </a:r>
            <a:endParaRPr lang="en-US" sz="2400" dirty="0" smtClean="0">
              <a:cs typeface="Arial" charset="0"/>
            </a:endParaRPr>
          </a:p>
          <a:p>
            <a:pPr marL="1200150" lvl="2" indent="-285750" algn="just">
              <a:lnSpc>
                <a:spcPct val="150000"/>
              </a:lnSpc>
              <a:spcBef>
                <a:spcPct val="20000"/>
              </a:spcBef>
              <a:buBlip>
                <a:blip r:embed="rId2"/>
              </a:buBlip>
            </a:pPr>
            <a:endParaRPr lang="en-US" sz="2400" dirty="0" smtClean="0">
              <a:latin typeface="Bell MT" pitchFamily="18" charset="0"/>
              <a:cs typeface="Arial" charset="0"/>
            </a:endParaRPr>
          </a:p>
          <a:p>
            <a:pPr marL="1200150" lvl="2" indent="-285750" algn="just">
              <a:lnSpc>
                <a:spcPct val="150000"/>
              </a:lnSpc>
              <a:spcBef>
                <a:spcPct val="20000"/>
              </a:spcBef>
            </a:pPr>
            <a:endParaRPr lang="en-US" sz="2000" dirty="0" smtClean="0">
              <a:latin typeface="Bell MT" pitchFamily="18" charset="0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0"/>
            <a:ext cx="1066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82880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" descr="Image result for android versions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954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  <a:cs typeface="Courier New" pitchFamily="49" charset="0"/>
              </a:rPr>
              <a:t>Android – Versions</a:t>
            </a:r>
            <a:endParaRPr lang="en-US" sz="3200" b="1" dirty="0">
              <a:latin typeface="+mn-lt"/>
            </a:endParaRPr>
          </a:p>
        </p:txBody>
      </p:sp>
      <p:sp>
        <p:nvSpPr>
          <p:cNvPr id="48134" name="AutoShape 6" descr="Image result for android Nougat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813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38200"/>
            <a:ext cx="3962400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8382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  <a:cs typeface="Courier New" pitchFamily="49" charset="0"/>
              </a:rPr>
              <a:t>Android – Versions</a:t>
            </a:r>
            <a:endParaRPr lang="en-US" sz="3200" b="1" dirty="0">
              <a:latin typeface="+mn-lt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0"/>
            <a:ext cx="1066800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944" y="967797"/>
            <a:ext cx="7924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64422"/>
              </p:ext>
            </p:extLst>
          </p:nvPr>
        </p:nvGraphicFramePr>
        <p:xfrm>
          <a:off x="671944" y="5996997"/>
          <a:ext cx="7914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Oreo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 21, 2017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Pie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August 6</a:t>
                      </a:r>
                      <a:r>
                        <a:rPr lang="en-IN" baseline="0" dirty="0" smtClean="0"/>
                        <a:t> , 2018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39797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  <a:cs typeface="Courier New" pitchFamily="49" charset="0"/>
              </a:rPr>
              <a:t>Android – Architecture</a:t>
            </a:r>
            <a:endParaRPr lang="en-US" sz="3200" b="1" dirty="0">
              <a:latin typeface="+mn-lt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0"/>
            <a:ext cx="1066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219200"/>
            <a:ext cx="887115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0"/>
            <a:ext cx="7086600" cy="47244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</p:pic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  <a:cs typeface="Courier New" pitchFamily="49" charset="0"/>
              </a:rPr>
              <a:t>The </a:t>
            </a:r>
            <a:r>
              <a:rPr lang="en-US" sz="3200" b="1" dirty="0" err="1" smtClean="0">
                <a:latin typeface="+mn-lt"/>
                <a:cs typeface="Courier New" pitchFamily="49" charset="0"/>
              </a:rPr>
              <a:t>Dalvik</a:t>
            </a:r>
            <a:r>
              <a:rPr lang="en-US" sz="3200" b="1" dirty="0" smtClean="0">
                <a:latin typeface="+mn-lt"/>
                <a:cs typeface="Courier New" pitchFamily="49" charset="0"/>
              </a:rPr>
              <a:t> Runtime </a:t>
            </a:r>
            <a:br>
              <a:rPr lang="en-US" sz="3200" b="1" dirty="0" smtClean="0">
                <a:latin typeface="+mn-lt"/>
                <a:cs typeface="Courier New" pitchFamily="49" charset="0"/>
              </a:rPr>
            </a:br>
            <a:r>
              <a:rPr lang="en-US" sz="3200" b="1" dirty="0" smtClean="0">
                <a:latin typeface="+mn-lt"/>
                <a:cs typeface="Courier New" pitchFamily="49" charset="0"/>
              </a:rPr>
              <a:t>Optimized for Mobile Applications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3581877"/>
            <a:ext cx="5333524" cy="685800"/>
          </a:xfrm>
          <a:solidFill>
            <a:schemeClr val="bg1"/>
          </a:solidFill>
          <a:ln w="28575">
            <a:solidFill>
              <a:srgbClr val="0E2AAE"/>
            </a:solidFill>
          </a:ln>
          <a:effectLst>
            <a:outerShdw dist="38099" dir="2700000" algn="ctr" rotWithShape="0">
              <a:schemeClr val="bg2">
                <a:alpha val="74997"/>
              </a:schemeClr>
            </a:outerShdw>
          </a:effectLst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 smtClean="0"/>
              <a:t>Run multiple VMs efficiently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2057400" y="4572000"/>
            <a:ext cx="5333524" cy="685800"/>
          </a:xfrm>
          <a:prstGeom prst="rect">
            <a:avLst/>
          </a:prstGeom>
          <a:solidFill>
            <a:schemeClr val="bg1"/>
          </a:solidFill>
          <a:ln w="28575">
            <a:solidFill>
              <a:srgbClr val="0E2AAE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91439" tIns="45719" rIns="91439" bIns="45719"/>
          <a:lstStyle/>
          <a:p>
            <a:pPr marL="342896" indent="-342896">
              <a:spcBef>
                <a:spcPct val="20000"/>
              </a:spcBef>
              <a:defRPr/>
            </a:pPr>
            <a:r>
              <a:rPr lang="en-US" sz="2900" dirty="0">
                <a:ea typeface="ＭＳ Ｐゴシック" pitchFamily="-65" charset="-128"/>
              </a:rPr>
              <a:t>Each app has its own VM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2057400" y="5486400"/>
            <a:ext cx="5333524" cy="685800"/>
          </a:xfrm>
          <a:prstGeom prst="rect">
            <a:avLst/>
          </a:prstGeom>
          <a:solidFill>
            <a:schemeClr val="bg1"/>
          </a:solidFill>
          <a:ln w="28575">
            <a:solidFill>
              <a:srgbClr val="0E2AAE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91439" tIns="45719" rIns="91439" bIns="45719"/>
          <a:lstStyle/>
          <a:p>
            <a:pPr marL="342896" indent="-342896">
              <a:spcBef>
                <a:spcPct val="20000"/>
              </a:spcBef>
              <a:defRPr/>
            </a:pPr>
            <a:r>
              <a:rPr lang="en-US" sz="2900" dirty="0">
                <a:ea typeface="ＭＳ Ｐゴシック" pitchFamily="-65" charset="-128"/>
              </a:rPr>
              <a:t>Minimal memory footprint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0"/>
            <a:ext cx="1066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192</Words>
  <Application>Microsoft Office PowerPoint</Application>
  <PresentationFormat>On-screen Show (4:3)</PresentationFormat>
  <Paragraphs>60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맑은 고딕</vt:lpstr>
      <vt:lpstr>ＭＳ Ｐゴシック</vt:lpstr>
      <vt:lpstr>AR CARTER</vt:lpstr>
      <vt:lpstr>Arial</vt:lpstr>
      <vt:lpstr>Bell MT</vt:lpstr>
      <vt:lpstr>Calibri</vt:lpstr>
      <vt:lpstr>Courier New</vt:lpstr>
      <vt:lpstr>Gulim</vt:lpstr>
      <vt:lpstr>Times New Roman</vt:lpstr>
      <vt:lpstr>Verdana</vt:lpstr>
      <vt:lpstr>Office Theme</vt:lpstr>
      <vt:lpstr>PowerPoint Presentation</vt:lpstr>
      <vt:lpstr>Android – Introduction</vt:lpstr>
      <vt:lpstr>Android – Introduction</vt:lpstr>
      <vt:lpstr>Android – OHA</vt:lpstr>
      <vt:lpstr>Android – Versions</vt:lpstr>
      <vt:lpstr>PowerPoint Presentation</vt:lpstr>
      <vt:lpstr>Android – Versions</vt:lpstr>
      <vt:lpstr>Android – Architecture</vt:lpstr>
      <vt:lpstr>The Dalvik Runtime  Optimized for Mobile Applications</vt:lpstr>
      <vt:lpstr>Android  – Execution  </vt:lpstr>
      <vt:lpstr>Android applications  compiled to Dalvik byte code</vt:lpstr>
      <vt:lpstr>PowerPoint Presentation</vt:lpstr>
      <vt:lpstr>PowerPoint Presentation</vt:lpstr>
    </vt:vector>
  </TitlesOfParts>
  <Company>pluspoint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Imaging</dc:title>
  <dc:creator>pluspoint</dc:creator>
  <cp:lastModifiedBy>shiju</cp:lastModifiedBy>
  <cp:revision>280</cp:revision>
  <dcterms:created xsi:type="dcterms:W3CDTF">2009-01-01T08:34:01Z</dcterms:created>
  <dcterms:modified xsi:type="dcterms:W3CDTF">2018-11-09T03:12:59Z</dcterms:modified>
</cp:coreProperties>
</file>