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7" r:id="rId3"/>
    <p:sldId id="264" r:id="rId4"/>
    <p:sldId id="263" r:id="rId5"/>
    <p:sldId id="265" r:id="rId6"/>
    <p:sldId id="266"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p:scale>
          <a:sx n="100" d="100"/>
          <a:sy n="100" d="100"/>
        </p:scale>
        <p:origin x="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7D3D-EC2A-F717-3317-90F9AE5C2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A40A16-A908-BFD6-7C9C-3EABA28F0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1805D9-2806-35B8-6557-1B8CD2313312}"/>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5" name="Footer Placeholder 4">
            <a:extLst>
              <a:ext uri="{FF2B5EF4-FFF2-40B4-BE49-F238E27FC236}">
                <a16:creationId xmlns:a16="http://schemas.microsoft.com/office/drawing/2014/main" id="{1222671E-6637-E760-3A6C-BA82EFD8F4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3AB9E4-89F6-3629-7686-AA76C5C5FE82}"/>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1721055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6CCF-2491-8426-DFE5-3399D53007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16DB6D-C033-1908-D0E5-1C8354322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E7397-4A4E-9E8F-4F6A-066EB2F7BEA2}"/>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5" name="Footer Placeholder 4">
            <a:extLst>
              <a:ext uri="{FF2B5EF4-FFF2-40B4-BE49-F238E27FC236}">
                <a16:creationId xmlns:a16="http://schemas.microsoft.com/office/drawing/2014/main" id="{DD58B579-A5AE-EC70-FBDA-3849DF4DF6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5AF81-7BED-CC33-001F-50BC3F5261EB}"/>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38546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08AC4-007A-7314-3DEA-A0ECA3EA14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22F85A-9616-77A9-4656-55F6BE0076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A11F0-381C-E5E7-C91C-0A461A2BFB0F}"/>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5" name="Footer Placeholder 4">
            <a:extLst>
              <a:ext uri="{FF2B5EF4-FFF2-40B4-BE49-F238E27FC236}">
                <a16:creationId xmlns:a16="http://schemas.microsoft.com/office/drawing/2014/main" id="{6AF17EA1-5CC0-92BA-F383-2F35DD98F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56367-9847-12DF-3C43-3234FE6A976E}"/>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1546334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80C8-655E-EDCF-D691-562C63872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E15384-A594-C3DE-198F-D26C2EEDD4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8D4B5-33A8-1039-AAC7-AAC2313BFACD}"/>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5" name="Footer Placeholder 4">
            <a:extLst>
              <a:ext uri="{FF2B5EF4-FFF2-40B4-BE49-F238E27FC236}">
                <a16:creationId xmlns:a16="http://schemas.microsoft.com/office/drawing/2014/main" id="{19A314F0-DF90-1E12-01CC-26E59DA181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13EE6-58BE-E0C7-B105-CA2B5A99E5A5}"/>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110625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A01-65D8-860F-9756-0876CE1CC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B526A9-CCF7-7F81-283C-1024D98BDC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15401-C097-ED9A-F0C4-AC4219BD2573}"/>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5" name="Footer Placeholder 4">
            <a:extLst>
              <a:ext uri="{FF2B5EF4-FFF2-40B4-BE49-F238E27FC236}">
                <a16:creationId xmlns:a16="http://schemas.microsoft.com/office/drawing/2014/main" id="{4B079C4F-A229-E65C-BCD9-699D71716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A9EA1-2FEE-D177-9D02-8246F77250F2}"/>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76070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7D2A-5033-91BA-1496-CD37243BFC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049528-BC5E-9D66-B804-54F853BA4F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B555F6-9E68-68D1-BE3B-E604AB448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250B85-AF54-D576-C0B0-CE1195AC9290}"/>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6" name="Footer Placeholder 5">
            <a:extLst>
              <a:ext uri="{FF2B5EF4-FFF2-40B4-BE49-F238E27FC236}">
                <a16:creationId xmlns:a16="http://schemas.microsoft.com/office/drawing/2014/main" id="{9514CF6B-0217-4C92-39AB-9F72F287B7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D382FF-200C-E1CA-8D1D-4210FEB73E40}"/>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2933169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ECAD-BE85-71AE-287B-E74EDA593E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EFF4FA-EE2A-C05F-60F5-51B72D4D0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9D85D-AF32-7008-AE3F-29E4E86AB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5E5B42-53ED-E07C-8C84-E2E3C41C4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13C43-111B-C5C4-0644-D9D2B21E0D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8A18F0-DAE5-B963-EDD4-758E8CB99396}"/>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8" name="Footer Placeholder 7">
            <a:extLst>
              <a:ext uri="{FF2B5EF4-FFF2-40B4-BE49-F238E27FC236}">
                <a16:creationId xmlns:a16="http://schemas.microsoft.com/office/drawing/2014/main" id="{B72F4932-2105-F753-1BC4-C66F34C058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D7CE65-1362-479C-C5C4-4743D1DAFB55}"/>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426527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8BBE-BF57-DCBD-97EE-B2D24431FD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6A3616-A7EA-7D42-7826-A4207ACD1640}"/>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4" name="Footer Placeholder 3">
            <a:extLst>
              <a:ext uri="{FF2B5EF4-FFF2-40B4-BE49-F238E27FC236}">
                <a16:creationId xmlns:a16="http://schemas.microsoft.com/office/drawing/2014/main" id="{4D627EB3-EAE1-EF97-995B-8F12F77F6A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5AA430-1571-6C74-4BB0-886927501450}"/>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1809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9E9C-1146-8322-AFA8-DA4FEBF66B75}"/>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3" name="Footer Placeholder 2">
            <a:extLst>
              <a:ext uri="{FF2B5EF4-FFF2-40B4-BE49-F238E27FC236}">
                <a16:creationId xmlns:a16="http://schemas.microsoft.com/office/drawing/2014/main" id="{6028DE2D-1BAA-19C0-5A89-C2A0C94FD7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0A7F25-E6F3-77D1-6F29-FCB7C9933DC8}"/>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218256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0D1F-465A-CB35-838E-020FB6D91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650C01-9FFC-3461-342F-3F7B40789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DDB0ED4-CD97-D379-F4D7-62FAB9DD2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6CA5D1-057B-0242-7F55-6E85978DD3C9}"/>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6" name="Footer Placeholder 5">
            <a:extLst>
              <a:ext uri="{FF2B5EF4-FFF2-40B4-BE49-F238E27FC236}">
                <a16:creationId xmlns:a16="http://schemas.microsoft.com/office/drawing/2014/main" id="{1A83FDAE-F22B-9107-3785-52CFC9B827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9124C-7F6E-81DA-2057-4EB6003E232B}"/>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206727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2F26-E8EE-00FB-5F02-658C79E15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A6405B-33DE-D673-934F-34CDE0ADB3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5A03AA-8B9C-A27F-CCF6-79B97B7F0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42C61-B218-DBE4-D236-3DD00A89B606}"/>
              </a:ext>
            </a:extLst>
          </p:cNvPr>
          <p:cNvSpPr>
            <a:spLocks noGrp="1"/>
          </p:cNvSpPr>
          <p:nvPr>
            <p:ph type="dt" sz="half" idx="10"/>
          </p:nvPr>
        </p:nvSpPr>
        <p:spPr/>
        <p:txBody>
          <a:bodyPr/>
          <a:lstStyle/>
          <a:p>
            <a:fld id="{33BEED0F-3A56-4014-BA3C-FBB80CB5A5E2}" type="datetimeFigureOut">
              <a:rPr lang="en-IN" smtClean="0"/>
              <a:t>21-12-2023</a:t>
            </a:fld>
            <a:endParaRPr lang="en-IN"/>
          </a:p>
        </p:txBody>
      </p:sp>
      <p:sp>
        <p:nvSpPr>
          <p:cNvPr id="6" name="Footer Placeholder 5">
            <a:extLst>
              <a:ext uri="{FF2B5EF4-FFF2-40B4-BE49-F238E27FC236}">
                <a16:creationId xmlns:a16="http://schemas.microsoft.com/office/drawing/2014/main" id="{6AD64B38-1D42-F0E4-58BC-EE03D47EC1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A35F68-AB85-14D4-64B3-EBA43198753F}"/>
              </a:ext>
            </a:extLst>
          </p:cNvPr>
          <p:cNvSpPr>
            <a:spLocks noGrp="1"/>
          </p:cNvSpPr>
          <p:nvPr>
            <p:ph type="sldNum" sz="quarter" idx="12"/>
          </p:nvPr>
        </p:nvSpPr>
        <p:spPr/>
        <p:txBody>
          <a:bodyPr/>
          <a:lstStyle/>
          <a:p>
            <a:fld id="{84B09E3D-6380-4EAE-9731-0C6346D71797}" type="slidenum">
              <a:rPr lang="en-IN" smtClean="0"/>
              <a:t>‹#›</a:t>
            </a:fld>
            <a:endParaRPr lang="en-IN"/>
          </a:p>
        </p:txBody>
      </p:sp>
    </p:spTree>
    <p:extLst>
      <p:ext uri="{BB962C8B-B14F-4D97-AF65-F5344CB8AC3E}">
        <p14:creationId xmlns:p14="http://schemas.microsoft.com/office/powerpoint/2010/main" val="103693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74CEA-D466-CDCE-2E82-D385768B19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246868-C4A0-14F2-8191-7022EFCB4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1A141-BA25-D9D9-DD11-0DB93719B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EED0F-3A56-4014-BA3C-FBB80CB5A5E2}" type="datetimeFigureOut">
              <a:rPr lang="en-IN" smtClean="0"/>
              <a:t>21-12-2023</a:t>
            </a:fld>
            <a:endParaRPr lang="en-IN"/>
          </a:p>
        </p:txBody>
      </p:sp>
      <p:sp>
        <p:nvSpPr>
          <p:cNvPr id="5" name="Footer Placeholder 4">
            <a:extLst>
              <a:ext uri="{FF2B5EF4-FFF2-40B4-BE49-F238E27FC236}">
                <a16:creationId xmlns:a16="http://schemas.microsoft.com/office/drawing/2014/main" id="{D0557E9C-B77E-87C2-ACD8-B432D60A1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E3B54B-C792-80CB-9DB0-C315BEB79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09E3D-6380-4EAE-9731-0C6346D71797}" type="slidenum">
              <a:rPr lang="en-IN" smtClean="0"/>
              <a:t>‹#›</a:t>
            </a:fld>
            <a:endParaRPr lang="en-IN"/>
          </a:p>
        </p:txBody>
      </p:sp>
    </p:spTree>
    <p:extLst>
      <p:ext uri="{BB962C8B-B14F-4D97-AF65-F5344CB8AC3E}">
        <p14:creationId xmlns:p14="http://schemas.microsoft.com/office/powerpoint/2010/main" val="2227644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B2F7C-CD37-838D-0EFA-B9ADA37BAB0D}"/>
              </a:ext>
            </a:extLst>
          </p:cNvPr>
          <p:cNvSpPr txBox="1"/>
          <p:nvPr/>
        </p:nvSpPr>
        <p:spPr>
          <a:xfrm>
            <a:off x="1334278" y="942393"/>
            <a:ext cx="7093442" cy="2862322"/>
          </a:xfrm>
          <a:prstGeom prst="rect">
            <a:avLst/>
          </a:prstGeom>
          <a:noFill/>
        </p:spPr>
        <p:txBody>
          <a:bodyPr wrap="square" rtlCol="0">
            <a:spAutoFit/>
          </a:bodyPr>
          <a:lstStyle/>
          <a:p>
            <a:r>
              <a:rPr lang="en-US" dirty="0">
                <a:solidFill>
                  <a:srgbClr val="FF0000"/>
                </a:solidFill>
              </a:rPr>
              <a:t>Background!</a:t>
            </a:r>
            <a:br>
              <a:rPr lang="en-US" dirty="0"/>
            </a:br>
            <a:br>
              <a:rPr lang="en-US" dirty="0"/>
            </a:br>
            <a:r>
              <a:rPr lang="en-US" dirty="0" err="1"/>
              <a:t>Mistford</a:t>
            </a:r>
            <a:r>
              <a:rPr lang="en-US" dirty="0"/>
              <a:t> is a mid-size city to the southwest of the Boonsong </a:t>
            </a:r>
            <a:r>
              <a:rPr lang="en-US" dirty="0" err="1"/>
              <a:t>Lekagul</a:t>
            </a:r>
            <a:r>
              <a:rPr lang="en-US" dirty="0"/>
              <a:t> Wildlife Preserve. The city has a small industrial area with four light-manufacturing endeavors. </a:t>
            </a:r>
            <a:r>
              <a:rPr lang="en-US" dirty="0" err="1"/>
              <a:t>Mistford</a:t>
            </a:r>
            <a:r>
              <a:rPr lang="en-US" dirty="0"/>
              <a:t> and the wildlife preserve are struggling with the possible endangerment of the </a:t>
            </a:r>
            <a:r>
              <a:rPr lang="en-US" dirty="0" err="1"/>
              <a:t>RoseCrested</a:t>
            </a:r>
            <a:r>
              <a:rPr lang="en-US" dirty="0"/>
              <a:t> Blue Pipit, a locally loved bird. The </a:t>
            </a:r>
            <a:r>
              <a:rPr lang="en-US" dirty="0" err="1"/>
              <a:t>birdʼs</a:t>
            </a:r>
            <a:r>
              <a:rPr lang="en-US" dirty="0"/>
              <a:t> nesting pairs seem to have decreased alarmingly</a:t>
            </a:r>
          </a:p>
          <a:p>
            <a:endParaRPr lang="en-US" dirty="0"/>
          </a:p>
          <a:p>
            <a:endParaRPr lang="en-US" dirty="0"/>
          </a:p>
        </p:txBody>
      </p:sp>
      <p:pic>
        <p:nvPicPr>
          <p:cNvPr id="4" name="Picture 3">
            <a:extLst>
              <a:ext uri="{FF2B5EF4-FFF2-40B4-BE49-F238E27FC236}">
                <a16:creationId xmlns:a16="http://schemas.microsoft.com/office/drawing/2014/main" id="{41B23D6E-28F5-D57E-0DC9-0F681BFD6E89}"/>
              </a:ext>
            </a:extLst>
          </p:cNvPr>
          <p:cNvPicPr>
            <a:picLocks noChangeAspect="1"/>
          </p:cNvPicPr>
          <p:nvPr/>
        </p:nvPicPr>
        <p:blipFill>
          <a:blip r:embed="rId2"/>
          <a:stretch>
            <a:fillRect/>
          </a:stretch>
        </p:blipFill>
        <p:spPr>
          <a:xfrm>
            <a:off x="3455434" y="3176948"/>
            <a:ext cx="4004545" cy="2138063"/>
          </a:xfrm>
          <a:prstGeom prst="rect">
            <a:avLst/>
          </a:prstGeom>
        </p:spPr>
      </p:pic>
    </p:spTree>
    <p:extLst>
      <p:ext uri="{BB962C8B-B14F-4D97-AF65-F5344CB8AC3E}">
        <p14:creationId xmlns:p14="http://schemas.microsoft.com/office/powerpoint/2010/main" val="120560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C4469-4632-F054-71A4-6C74542B4452}"/>
              </a:ext>
            </a:extLst>
          </p:cNvPr>
          <p:cNvSpPr txBox="1"/>
          <p:nvPr/>
        </p:nvSpPr>
        <p:spPr>
          <a:xfrm>
            <a:off x="1028700" y="525780"/>
            <a:ext cx="1962717" cy="369332"/>
          </a:xfrm>
          <a:prstGeom prst="rect">
            <a:avLst/>
          </a:prstGeom>
          <a:noFill/>
        </p:spPr>
        <p:txBody>
          <a:bodyPr wrap="none" rtlCol="0">
            <a:spAutoFit/>
          </a:bodyPr>
          <a:lstStyle/>
          <a:p>
            <a:r>
              <a:rPr lang="en-US" dirty="0">
                <a:solidFill>
                  <a:srgbClr val="0070C0"/>
                </a:solidFill>
              </a:rPr>
              <a:t>Finding 2.1- Trends</a:t>
            </a:r>
            <a:endParaRPr lang="en-IN" dirty="0">
              <a:solidFill>
                <a:srgbClr val="0070C0"/>
              </a:solidFill>
            </a:endParaRPr>
          </a:p>
        </p:txBody>
      </p:sp>
      <p:sp>
        <p:nvSpPr>
          <p:cNvPr id="3" name="TextBox 2">
            <a:extLst>
              <a:ext uri="{FF2B5EF4-FFF2-40B4-BE49-F238E27FC236}">
                <a16:creationId xmlns:a16="http://schemas.microsoft.com/office/drawing/2014/main" id="{DE2FDC7B-CE54-E9D1-DCE6-70236FE1172D}"/>
              </a:ext>
            </a:extLst>
          </p:cNvPr>
          <p:cNvSpPr txBox="1"/>
          <p:nvPr/>
        </p:nvSpPr>
        <p:spPr>
          <a:xfrm>
            <a:off x="6713220" y="3284220"/>
            <a:ext cx="4320541" cy="646331"/>
          </a:xfrm>
          <a:prstGeom prst="rect">
            <a:avLst/>
          </a:prstGeom>
          <a:noFill/>
        </p:spPr>
        <p:txBody>
          <a:bodyPr wrap="square" rtlCol="0">
            <a:spAutoFit/>
          </a:bodyPr>
          <a:lstStyle/>
          <a:p>
            <a:r>
              <a:rPr lang="en-US" dirty="0"/>
              <a:t>Trend w.r.t selected locations with the top impactful chemicals.</a:t>
            </a:r>
            <a:endParaRPr lang="en-IN" dirty="0"/>
          </a:p>
        </p:txBody>
      </p:sp>
      <p:pic>
        <p:nvPicPr>
          <p:cNvPr id="5" name="Picture 4">
            <a:extLst>
              <a:ext uri="{FF2B5EF4-FFF2-40B4-BE49-F238E27FC236}">
                <a16:creationId xmlns:a16="http://schemas.microsoft.com/office/drawing/2014/main" id="{BE57AC8B-62EA-4CD0-2D22-159A0D8F63CD}"/>
              </a:ext>
            </a:extLst>
          </p:cNvPr>
          <p:cNvPicPr>
            <a:picLocks noChangeAspect="1"/>
          </p:cNvPicPr>
          <p:nvPr/>
        </p:nvPicPr>
        <p:blipFill>
          <a:blip r:embed="rId2"/>
          <a:stretch>
            <a:fillRect/>
          </a:stretch>
        </p:blipFill>
        <p:spPr>
          <a:xfrm>
            <a:off x="1028700" y="1183535"/>
            <a:ext cx="5509260" cy="4490929"/>
          </a:xfrm>
          <a:prstGeom prst="rect">
            <a:avLst/>
          </a:prstGeom>
        </p:spPr>
      </p:pic>
    </p:spTree>
    <p:extLst>
      <p:ext uri="{BB962C8B-B14F-4D97-AF65-F5344CB8AC3E}">
        <p14:creationId xmlns:p14="http://schemas.microsoft.com/office/powerpoint/2010/main" val="96508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4C16B-ADE7-AF59-4B36-65658B08BC16}"/>
              </a:ext>
            </a:extLst>
          </p:cNvPr>
          <p:cNvSpPr txBox="1"/>
          <p:nvPr/>
        </p:nvSpPr>
        <p:spPr>
          <a:xfrm>
            <a:off x="1165860" y="535662"/>
            <a:ext cx="3279552" cy="369332"/>
          </a:xfrm>
          <a:prstGeom prst="rect">
            <a:avLst/>
          </a:prstGeom>
          <a:noFill/>
        </p:spPr>
        <p:txBody>
          <a:bodyPr wrap="none" rtlCol="0">
            <a:spAutoFit/>
          </a:bodyPr>
          <a:lstStyle/>
          <a:p>
            <a:r>
              <a:rPr lang="en-US" dirty="0">
                <a:solidFill>
                  <a:srgbClr val="0070C0"/>
                </a:solidFill>
              </a:rPr>
              <a:t>Finding 2.2- Detecting Anomalies</a:t>
            </a:r>
            <a:endParaRPr lang="en-IN" dirty="0">
              <a:solidFill>
                <a:srgbClr val="0070C0"/>
              </a:solidFill>
            </a:endParaRPr>
          </a:p>
        </p:txBody>
      </p:sp>
      <p:sp>
        <p:nvSpPr>
          <p:cNvPr id="3" name="TextBox 2">
            <a:extLst>
              <a:ext uri="{FF2B5EF4-FFF2-40B4-BE49-F238E27FC236}">
                <a16:creationId xmlns:a16="http://schemas.microsoft.com/office/drawing/2014/main" id="{E51EAE83-80C8-3D3B-ED9A-4D8F9ED2ADAB}"/>
              </a:ext>
            </a:extLst>
          </p:cNvPr>
          <p:cNvSpPr txBox="1"/>
          <p:nvPr/>
        </p:nvSpPr>
        <p:spPr>
          <a:xfrm>
            <a:off x="5702544" y="1213008"/>
            <a:ext cx="5425440" cy="1477328"/>
          </a:xfrm>
          <a:prstGeom prst="rect">
            <a:avLst/>
          </a:prstGeom>
          <a:noFill/>
        </p:spPr>
        <p:txBody>
          <a:bodyPr wrap="square" rtlCol="0">
            <a:spAutoFit/>
          </a:bodyPr>
          <a:lstStyle/>
          <a:p>
            <a:pPr algn="just" rtl="0">
              <a:spcBef>
                <a:spcPts val="0"/>
              </a:spcBef>
              <a:spcAft>
                <a:spcPts val="0"/>
              </a:spcAft>
            </a:pPr>
            <a:r>
              <a:rPr lang="en-US" sz="1800" b="0" i="0" dirty="0">
                <a:solidFill>
                  <a:srgbClr val="000000"/>
                </a:solidFill>
                <a:effectLst/>
                <a:latin typeface="Arial" panose="020B0604020202020204" pitchFamily="34" charset="0"/>
              </a:rPr>
              <a:t>anomalies present in the dataset over a period of time, &amp; location with respect to the chemical pollution</a:t>
            </a:r>
            <a:r>
              <a:rPr lang="en-US" sz="1800" b="0" i="0" strike="noStrike" dirty="0">
                <a:solidFill>
                  <a:srgbClr val="000000"/>
                </a:solidFill>
                <a:effectLst/>
                <a:latin typeface="Arial" panose="020B0604020202020204" pitchFamily="34" charset="0"/>
              </a:rPr>
              <a:t>.</a:t>
            </a:r>
            <a:endParaRPr lang="en-US" b="0" dirty="0">
              <a:effectLst/>
            </a:endParaRPr>
          </a:p>
          <a:p>
            <a:br>
              <a:rPr lang="en-US" dirty="0"/>
            </a:br>
            <a:endParaRPr lang="en-IN" dirty="0"/>
          </a:p>
        </p:txBody>
      </p:sp>
      <p:pic>
        <p:nvPicPr>
          <p:cNvPr id="5" name="Picture 4">
            <a:extLst>
              <a:ext uri="{FF2B5EF4-FFF2-40B4-BE49-F238E27FC236}">
                <a16:creationId xmlns:a16="http://schemas.microsoft.com/office/drawing/2014/main" id="{6684334D-6A6E-EB62-DB13-5F9DCD1C8797}"/>
              </a:ext>
            </a:extLst>
          </p:cNvPr>
          <p:cNvPicPr>
            <a:picLocks noChangeAspect="1"/>
          </p:cNvPicPr>
          <p:nvPr/>
        </p:nvPicPr>
        <p:blipFill>
          <a:blip r:embed="rId2"/>
          <a:stretch>
            <a:fillRect/>
          </a:stretch>
        </p:blipFill>
        <p:spPr>
          <a:xfrm>
            <a:off x="874216" y="1307306"/>
            <a:ext cx="3669070" cy="2766060"/>
          </a:xfrm>
          <a:prstGeom prst="rect">
            <a:avLst/>
          </a:prstGeom>
        </p:spPr>
      </p:pic>
      <p:sp>
        <p:nvSpPr>
          <p:cNvPr id="6" name="TextBox 5">
            <a:extLst>
              <a:ext uri="{FF2B5EF4-FFF2-40B4-BE49-F238E27FC236}">
                <a16:creationId xmlns:a16="http://schemas.microsoft.com/office/drawing/2014/main" id="{E8729DC8-3CE4-F868-F8D4-5BA1760F9374}"/>
              </a:ext>
            </a:extLst>
          </p:cNvPr>
          <p:cNvSpPr txBox="1"/>
          <p:nvPr/>
        </p:nvSpPr>
        <p:spPr>
          <a:xfrm>
            <a:off x="754380" y="4439305"/>
            <a:ext cx="5166360" cy="923330"/>
          </a:xfrm>
          <a:prstGeom prst="rect">
            <a:avLst/>
          </a:prstGeom>
          <a:noFill/>
        </p:spPr>
        <p:txBody>
          <a:bodyPr wrap="square" rtlCol="0">
            <a:spAutoFit/>
          </a:bodyPr>
          <a:lstStyle/>
          <a:p>
            <a:r>
              <a:rPr lang="en-US" dirty="0"/>
              <a:t>Total dissolved salts, bicarbonate &amp; total hardness falls as anomalies in the selected locations (</a:t>
            </a:r>
            <a:r>
              <a:rPr lang="en-US" dirty="0" err="1"/>
              <a:t>Boonsri</a:t>
            </a:r>
            <a:r>
              <a:rPr lang="en-US" dirty="0"/>
              <a:t>, Chai &amp; </a:t>
            </a:r>
            <a:r>
              <a:rPr lang="en-US" dirty="0" err="1"/>
              <a:t>Sakda</a:t>
            </a:r>
            <a:r>
              <a:rPr lang="en-US" dirty="0"/>
              <a:t>) in huge counts. </a:t>
            </a:r>
            <a:endParaRPr lang="en-IN" dirty="0"/>
          </a:p>
        </p:txBody>
      </p:sp>
      <p:pic>
        <p:nvPicPr>
          <p:cNvPr id="8" name="Picture 7">
            <a:extLst>
              <a:ext uri="{FF2B5EF4-FFF2-40B4-BE49-F238E27FC236}">
                <a16:creationId xmlns:a16="http://schemas.microsoft.com/office/drawing/2014/main" id="{82A491A1-D665-99D2-FA2E-CA9F8BB83084}"/>
              </a:ext>
            </a:extLst>
          </p:cNvPr>
          <p:cNvPicPr>
            <a:picLocks noChangeAspect="1"/>
          </p:cNvPicPr>
          <p:nvPr/>
        </p:nvPicPr>
        <p:blipFill>
          <a:blip r:embed="rId3"/>
          <a:stretch>
            <a:fillRect/>
          </a:stretch>
        </p:blipFill>
        <p:spPr>
          <a:xfrm>
            <a:off x="6504697" y="3040752"/>
            <a:ext cx="3998206" cy="2682448"/>
          </a:xfrm>
          <a:prstGeom prst="rect">
            <a:avLst/>
          </a:prstGeom>
        </p:spPr>
      </p:pic>
      <p:cxnSp>
        <p:nvCxnSpPr>
          <p:cNvPr id="10" name="Straight Arrow Connector 9">
            <a:extLst>
              <a:ext uri="{FF2B5EF4-FFF2-40B4-BE49-F238E27FC236}">
                <a16:creationId xmlns:a16="http://schemas.microsoft.com/office/drawing/2014/main" id="{D5EF285A-B026-55D8-2A2D-177DBBDB117B}"/>
              </a:ext>
            </a:extLst>
          </p:cNvPr>
          <p:cNvCxnSpPr/>
          <p:nvPr/>
        </p:nvCxnSpPr>
        <p:spPr>
          <a:xfrm flipV="1">
            <a:off x="4909046" y="1953771"/>
            <a:ext cx="472440" cy="464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3C79A81-B9D8-0930-892E-5BF3138573E0}"/>
              </a:ext>
            </a:extLst>
          </p:cNvPr>
          <p:cNvCxnSpPr>
            <a:cxnSpLocks/>
          </p:cNvCxnSpPr>
          <p:nvPr/>
        </p:nvCxnSpPr>
        <p:spPr>
          <a:xfrm flipH="1">
            <a:off x="5748264" y="4084796"/>
            <a:ext cx="563641"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444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FAC718-C130-D2DA-8D25-411E39A9B888}"/>
              </a:ext>
            </a:extLst>
          </p:cNvPr>
          <p:cNvSpPr/>
          <p:nvPr/>
        </p:nvSpPr>
        <p:spPr>
          <a:xfrm>
            <a:off x="4040947" y="2967335"/>
            <a:ext cx="3069623"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60829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A56117-06DF-3014-1C22-F5B524A8C440}"/>
              </a:ext>
            </a:extLst>
          </p:cNvPr>
          <p:cNvPicPr>
            <a:picLocks noChangeAspect="1"/>
          </p:cNvPicPr>
          <p:nvPr/>
        </p:nvPicPr>
        <p:blipFill>
          <a:blip r:embed="rId2"/>
          <a:stretch>
            <a:fillRect/>
          </a:stretch>
        </p:blipFill>
        <p:spPr>
          <a:xfrm>
            <a:off x="7505551" y="1043940"/>
            <a:ext cx="3429297" cy="3414056"/>
          </a:xfrm>
          <a:prstGeom prst="rect">
            <a:avLst/>
          </a:prstGeom>
        </p:spPr>
      </p:pic>
      <p:sp>
        <p:nvSpPr>
          <p:cNvPr id="4" name="TextBox 3">
            <a:extLst>
              <a:ext uri="{FF2B5EF4-FFF2-40B4-BE49-F238E27FC236}">
                <a16:creationId xmlns:a16="http://schemas.microsoft.com/office/drawing/2014/main" id="{A142CC1D-3556-AF95-3D5E-CF884C5673EA}"/>
              </a:ext>
            </a:extLst>
          </p:cNvPr>
          <p:cNvSpPr txBox="1"/>
          <p:nvPr/>
        </p:nvSpPr>
        <p:spPr>
          <a:xfrm>
            <a:off x="487680" y="1043940"/>
            <a:ext cx="6233160" cy="1754326"/>
          </a:xfrm>
          <a:prstGeom prst="rect">
            <a:avLst/>
          </a:prstGeom>
          <a:noFill/>
        </p:spPr>
        <p:txBody>
          <a:bodyPr wrap="square" rtlCol="0">
            <a:spAutoFit/>
          </a:bodyPr>
          <a:lstStyle/>
          <a:p>
            <a:r>
              <a:rPr lang="en-US" dirty="0"/>
              <a:t>An investigation last year (VAST challenge 2017) indicated that the </a:t>
            </a:r>
            <a:r>
              <a:rPr lang="en-US" dirty="0" err="1"/>
              <a:t>Kasios</a:t>
            </a:r>
            <a:r>
              <a:rPr lang="en-US" dirty="0"/>
              <a:t> Office Furniture, a </a:t>
            </a:r>
            <a:r>
              <a:rPr lang="en-US" dirty="0" err="1"/>
              <a:t>Mistford</a:t>
            </a:r>
            <a:r>
              <a:rPr lang="en-US" dirty="0"/>
              <a:t> manufacturing firm, may be linked to this Though there is no firm evidence. Now the company insists that they have done nothing wrong. It is time for more visual analytics investigation</a:t>
            </a:r>
            <a:endParaRPr lang="en-IN" dirty="0"/>
          </a:p>
          <a:p>
            <a:endParaRPr lang="en-IN" dirty="0"/>
          </a:p>
        </p:txBody>
      </p:sp>
      <p:sp>
        <p:nvSpPr>
          <p:cNvPr id="5" name="TextBox 4">
            <a:extLst>
              <a:ext uri="{FF2B5EF4-FFF2-40B4-BE49-F238E27FC236}">
                <a16:creationId xmlns:a16="http://schemas.microsoft.com/office/drawing/2014/main" id="{E19C062E-B7D3-5A1E-09D6-7F6ED2535DC4}"/>
              </a:ext>
            </a:extLst>
          </p:cNvPr>
          <p:cNvSpPr txBox="1"/>
          <p:nvPr/>
        </p:nvSpPr>
        <p:spPr>
          <a:xfrm>
            <a:off x="579120" y="3086100"/>
            <a:ext cx="5516880" cy="1200329"/>
          </a:xfrm>
          <a:prstGeom prst="rect">
            <a:avLst/>
          </a:prstGeom>
          <a:noFill/>
        </p:spPr>
        <p:txBody>
          <a:bodyPr wrap="square" rtlCol="0">
            <a:spAutoFit/>
          </a:bodyPr>
          <a:lstStyle/>
          <a:p>
            <a:r>
              <a:rPr lang="en-US" dirty="0">
                <a:solidFill>
                  <a:srgbClr val="FF0000"/>
                </a:solidFill>
              </a:rPr>
              <a:t>Goal-</a:t>
            </a:r>
            <a:r>
              <a:rPr lang="en-US" dirty="0"/>
              <a:t> to find proof that either supports or refutes the company's claim that the RCBP is prospering across the preserve. Our technique entails the use of several visual studies to find spatiotemporal patterns.</a:t>
            </a:r>
            <a:endParaRPr lang="en-IN" dirty="0"/>
          </a:p>
        </p:txBody>
      </p:sp>
      <p:sp>
        <p:nvSpPr>
          <p:cNvPr id="8" name="Rectangle 7">
            <a:extLst>
              <a:ext uri="{FF2B5EF4-FFF2-40B4-BE49-F238E27FC236}">
                <a16:creationId xmlns:a16="http://schemas.microsoft.com/office/drawing/2014/main" id="{09C097F6-B561-BDE5-1481-4FEF14B66672}"/>
              </a:ext>
            </a:extLst>
          </p:cNvPr>
          <p:cNvSpPr/>
          <p:nvPr/>
        </p:nvSpPr>
        <p:spPr>
          <a:xfrm>
            <a:off x="365760" y="830580"/>
            <a:ext cx="6416040" cy="18211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489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CF82C-9FB6-2195-D48E-C33218591298}"/>
              </a:ext>
            </a:extLst>
          </p:cNvPr>
          <p:cNvSpPr txBox="1"/>
          <p:nvPr/>
        </p:nvSpPr>
        <p:spPr>
          <a:xfrm>
            <a:off x="1668780" y="480060"/>
            <a:ext cx="2767489" cy="369332"/>
          </a:xfrm>
          <a:prstGeom prst="rect">
            <a:avLst/>
          </a:prstGeom>
          <a:noFill/>
        </p:spPr>
        <p:txBody>
          <a:bodyPr wrap="none" rtlCol="0">
            <a:spAutoFit/>
          </a:bodyPr>
          <a:lstStyle/>
          <a:p>
            <a:r>
              <a:rPr lang="en-US" dirty="0"/>
              <a:t>Uncertain issues finding 1.1</a:t>
            </a:r>
            <a:endParaRPr lang="en-IN" dirty="0"/>
          </a:p>
        </p:txBody>
      </p:sp>
      <p:pic>
        <p:nvPicPr>
          <p:cNvPr id="4" name="Picture 3">
            <a:extLst>
              <a:ext uri="{FF2B5EF4-FFF2-40B4-BE49-F238E27FC236}">
                <a16:creationId xmlns:a16="http://schemas.microsoft.com/office/drawing/2014/main" id="{45BD272C-70F6-3C1B-8A56-1AB104CDF8C5}"/>
              </a:ext>
            </a:extLst>
          </p:cNvPr>
          <p:cNvPicPr>
            <a:picLocks noChangeAspect="1"/>
          </p:cNvPicPr>
          <p:nvPr/>
        </p:nvPicPr>
        <p:blipFill>
          <a:blip r:embed="rId2"/>
          <a:stretch>
            <a:fillRect/>
          </a:stretch>
        </p:blipFill>
        <p:spPr>
          <a:xfrm>
            <a:off x="1668780" y="1331637"/>
            <a:ext cx="6599336" cy="3446320"/>
          </a:xfrm>
          <a:prstGeom prst="rect">
            <a:avLst/>
          </a:prstGeom>
        </p:spPr>
      </p:pic>
      <p:sp>
        <p:nvSpPr>
          <p:cNvPr id="5" name="TextBox 4">
            <a:extLst>
              <a:ext uri="{FF2B5EF4-FFF2-40B4-BE49-F238E27FC236}">
                <a16:creationId xmlns:a16="http://schemas.microsoft.com/office/drawing/2014/main" id="{054E9B58-61C8-EC63-EFA4-0F0C8589D05C}"/>
              </a:ext>
            </a:extLst>
          </p:cNvPr>
          <p:cNvSpPr txBox="1"/>
          <p:nvPr/>
        </p:nvSpPr>
        <p:spPr>
          <a:xfrm>
            <a:off x="1090076" y="5157031"/>
            <a:ext cx="7178040" cy="369332"/>
          </a:xfrm>
          <a:prstGeom prst="rect">
            <a:avLst/>
          </a:prstGeom>
          <a:noFill/>
        </p:spPr>
        <p:txBody>
          <a:bodyPr wrap="square" rtlCol="0">
            <a:spAutoFit/>
          </a:bodyPr>
          <a:lstStyle/>
          <a:p>
            <a:r>
              <a:rPr lang="en-US" dirty="0"/>
              <a:t>Discovery to find out the missing data for various locations over the years. </a:t>
            </a:r>
            <a:endParaRPr lang="en-IN" dirty="0"/>
          </a:p>
        </p:txBody>
      </p:sp>
    </p:spTree>
    <p:extLst>
      <p:ext uri="{BB962C8B-B14F-4D97-AF65-F5344CB8AC3E}">
        <p14:creationId xmlns:p14="http://schemas.microsoft.com/office/powerpoint/2010/main" val="226974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37462-C655-95E3-3EC2-B45D3925FBE6}"/>
              </a:ext>
            </a:extLst>
          </p:cNvPr>
          <p:cNvSpPr txBox="1"/>
          <p:nvPr/>
        </p:nvSpPr>
        <p:spPr>
          <a:xfrm>
            <a:off x="3459480" y="1668780"/>
            <a:ext cx="5334000"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E3AE3FC-117D-FF09-B8B8-C48113D698A7}"/>
              </a:ext>
            </a:extLst>
          </p:cNvPr>
          <p:cNvSpPr txBox="1"/>
          <p:nvPr/>
        </p:nvSpPr>
        <p:spPr>
          <a:xfrm>
            <a:off x="1508760" y="468451"/>
            <a:ext cx="6096000" cy="1200329"/>
          </a:xfrm>
          <a:prstGeom prst="rect">
            <a:avLst/>
          </a:prstGeom>
          <a:noFill/>
        </p:spPr>
        <p:txBody>
          <a:bodyPr wrap="square" rtlCol="0">
            <a:spAutoFit/>
          </a:bodyPr>
          <a:lstStyle/>
          <a:p>
            <a:r>
              <a:rPr lang="en-US" dirty="0"/>
              <a:t>Discovered a trend in some locations whereby chemical counts increased and decreased in certain years resulting in identifying the trend and the missing values. </a:t>
            </a:r>
          </a:p>
          <a:p>
            <a:endParaRPr lang="en-US" dirty="0"/>
          </a:p>
        </p:txBody>
      </p:sp>
      <p:pic>
        <p:nvPicPr>
          <p:cNvPr id="8" name="Picture 7">
            <a:extLst>
              <a:ext uri="{FF2B5EF4-FFF2-40B4-BE49-F238E27FC236}">
                <a16:creationId xmlns:a16="http://schemas.microsoft.com/office/drawing/2014/main" id="{A3E88683-58D7-7694-8F71-D0A20B8908B0}"/>
              </a:ext>
            </a:extLst>
          </p:cNvPr>
          <p:cNvPicPr>
            <a:picLocks noChangeAspect="1"/>
          </p:cNvPicPr>
          <p:nvPr/>
        </p:nvPicPr>
        <p:blipFill>
          <a:blip r:embed="rId2"/>
          <a:stretch>
            <a:fillRect/>
          </a:stretch>
        </p:blipFill>
        <p:spPr>
          <a:xfrm>
            <a:off x="1295400" y="1668780"/>
            <a:ext cx="6732695" cy="3227717"/>
          </a:xfrm>
          <a:prstGeom prst="rect">
            <a:avLst/>
          </a:prstGeom>
        </p:spPr>
      </p:pic>
      <p:sp>
        <p:nvSpPr>
          <p:cNvPr id="9" name="TextBox 8">
            <a:extLst>
              <a:ext uri="{FF2B5EF4-FFF2-40B4-BE49-F238E27FC236}">
                <a16:creationId xmlns:a16="http://schemas.microsoft.com/office/drawing/2014/main" id="{74FC8395-A59A-3B65-C302-58E23361C78A}"/>
              </a:ext>
            </a:extLst>
          </p:cNvPr>
          <p:cNvSpPr txBox="1"/>
          <p:nvPr/>
        </p:nvSpPr>
        <p:spPr>
          <a:xfrm>
            <a:off x="9083040" y="1386840"/>
            <a:ext cx="1191352" cy="369332"/>
          </a:xfrm>
          <a:prstGeom prst="rect">
            <a:avLst/>
          </a:prstGeom>
          <a:noFill/>
        </p:spPr>
        <p:txBody>
          <a:bodyPr wrap="none" rtlCol="0">
            <a:spAutoFit/>
          </a:bodyPr>
          <a:lstStyle/>
          <a:p>
            <a:r>
              <a:rPr lang="en-US" dirty="0"/>
              <a:t>1998-2003</a:t>
            </a:r>
            <a:endParaRPr lang="en-IN" dirty="0"/>
          </a:p>
        </p:txBody>
      </p:sp>
    </p:spTree>
    <p:extLst>
      <p:ext uri="{BB962C8B-B14F-4D97-AF65-F5344CB8AC3E}">
        <p14:creationId xmlns:p14="http://schemas.microsoft.com/office/powerpoint/2010/main" val="3070088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21185D-E049-EA9D-F1C0-439B565EB972}"/>
              </a:ext>
            </a:extLst>
          </p:cNvPr>
          <p:cNvPicPr>
            <a:picLocks noChangeAspect="1"/>
          </p:cNvPicPr>
          <p:nvPr/>
        </p:nvPicPr>
        <p:blipFill>
          <a:blip r:embed="rId2"/>
          <a:stretch>
            <a:fillRect/>
          </a:stretch>
        </p:blipFill>
        <p:spPr>
          <a:xfrm>
            <a:off x="1417320" y="420019"/>
            <a:ext cx="7205109" cy="3754450"/>
          </a:xfrm>
          <a:prstGeom prst="rect">
            <a:avLst/>
          </a:prstGeom>
        </p:spPr>
      </p:pic>
      <p:sp>
        <p:nvSpPr>
          <p:cNvPr id="5" name="TextBox 4">
            <a:extLst>
              <a:ext uri="{FF2B5EF4-FFF2-40B4-BE49-F238E27FC236}">
                <a16:creationId xmlns:a16="http://schemas.microsoft.com/office/drawing/2014/main" id="{5DD93F77-8FA6-9623-AE67-316081032ADC}"/>
              </a:ext>
            </a:extLst>
          </p:cNvPr>
          <p:cNvSpPr txBox="1"/>
          <p:nvPr/>
        </p:nvSpPr>
        <p:spPr>
          <a:xfrm>
            <a:off x="9105900" y="2112578"/>
            <a:ext cx="1761508" cy="369332"/>
          </a:xfrm>
          <a:prstGeom prst="rect">
            <a:avLst/>
          </a:prstGeom>
          <a:noFill/>
        </p:spPr>
        <p:txBody>
          <a:bodyPr wrap="none" rtlCol="0">
            <a:spAutoFit/>
          </a:bodyPr>
          <a:lstStyle/>
          <a:p>
            <a:r>
              <a:rPr lang="en-US" dirty="0"/>
              <a:t>Year: 2004- 2007</a:t>
            </a:r>
            <a:endParaRPr lang="en-IN" dirty="0"/>
          </a:p>
        </p:txBody>
      </p:sp>
      <p:sp>
        <p:nvSpPr>
          <p:cNvPr id="6" name="TextBox 5">
            <a:extLst>
              <a:ext uri="{FF2B5EF4-FFF2-40B4-BE49-F238E27FC236}">
                <a16:creationId xmlns:a16="http://schemas.microsoft.com/office/drawing/2014/main" id="{B7DCE848-0A7A-FAE3-C666-9EFF4B66E22D}"/>
              </a:ext>
            </a:extLst>
          </p:cNvPr>
          <p:cNvSpPr txBox="1"/>
          <p:nvPr/>
        </p:nvSpPr>
        <p:spPr>
          <a:xfrm>
            <a:off x="1417320" y="4470730"/>
            <a:ext cx="7688580" cy="646331"/>
          </a:xfrm>
          <a:prstGeom prst="rect">
            <a:avLst/>
          </a:prstGeom>
          <a:noFill/>
        </p:spPr>
        <p:txBody>
          <a:bodyPr wrap="square" rtlCol="0">
            <a:spAutoFit/>
          </a:bodyPr>
          <a:lstStyle/>
          <a:p>
            <a:r>
              <a:rPr lang="en-US" dirty="0"/>
              <a:t>Trend that from the year 2004 &amp;  2005 the change in chemical count was rising drastically for a period of time</a:t>
            </a:r>
            <a:endParaRPr lang="en-IN" dirty="0"/>
          </a:p>
        </p:txBody>
      </p:sp>
    </p:spTree>
    <p:extLst>
      <p:ext uri="{BB962C8B-B14F-4D97-AF65-F5344CB8AC3E}">
        <p14:creationId xmlns:p14="http://schemas.microsoft.com/office/powerpoint/2010/main" val="1413129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A823A7-81FA-759A-15B5-34377D7DD693}"/>
              </a:ext>
            </a:extLst>
          </p:cNvPr>
          <p:cNvPicPr>
            <a:picLocks noChangeAspect="1"/>
          </p:cNvPicPr>
          <p:nvPr/>
        </p:nvPicPr>
        <p:blipFill>
          <a:blip r:embed="rId2"/>
          <a:stretch>
            <a:fillRect/>
          </a:stretch>
        </p:blipFill>
        <p:spPr>
          <a:xfrm>
            <a:off x="350106" y="883919"/>
            <a:ext cx="6975545" cy="3169921"/>
          </a:xfrm>
          <a:prstGeom prst="rect">
            <a:avLst/>
          </a:prstGeom>
        </p:spPr>
      </p:pic>
      <p:sp>
        <p:nvSpPr>
          <p:cNvPr id="6" name="TextBox 5">
            <a:extLst>
              <a:ext uri="{FF2B5EF4-FFF2-40B4-BE49-F238E27FC236}">
                <a16:creationId xmlns:a16="http://schemas.microsoft.com/office/drawing/2014/main" id="{E08AC88C-5C02-0FC6-A71B-0F82295E5BFF}"/>
              </a:ext>
            </a:extLst>
          </p:cNvPr>
          <p:cNvSpPr txBox="1"/>
          <p:nvPr/>
        </p:nvSpPr>
        <p:spPr>
          <a:xfrm>
            <a:off x="9425940" y="1722120"/>
            <a:ext cx="1191352" cy="369332"/>
          </a:xfrm>
          <a:prstGeom prst="rect">
            <a:avLst/>
          </a:prstGeom>
          <a:noFill/>
        </p:spPr>
        <p:txBody>
          <a:bodyPr wrap="none" rtlCol="0">
            <a:spAutoFit/>
          </a:bodyPr>
          <a:lstStyle/>
          <a:p>
            <a:r>
              <a:rPr lang="en-US" dirty="0"/>
              <a:t>2008-2016</a:t>
            </a:r>
            <a:endParaRPr lang="en-IN" dirty="0"/>
          </a:p>
        </p:txBody>
      </p:sp>
      <p:sp>
        <p:nvSpPr>
          <p:cNvPr id="7" name="TextBox 6">
            <a:extLst>
              <a:ext uri="{FF2B5EF4-FFF2-40B4-BE49-F238E27FC236}">
                <a16:creationId xmlns:a16="http://schemas.microsoft.com/office/drawing/2014/main" id="{C11D879A-802E-463D-B6AE-B38945582A01}"/>
              </a:ext>
            </a:extLst>
          </p:cNvPr>
          <p:cNvSpPr txBox="1"/>
          <p:nvPr/>
        </p:nvSpPr>
        <p:spPr>
          <a:xfrm>
            <a:off x="792480" y="4389120"/>
            <a:ext cx="4580806" cy="369332"/>
          </a:xfrm>
          <a:prstGeom prst="rect">
            <a:avLst/>
          </a:prstGeom>
          <a:noFill/>
        </p:spPr>
        <p:txBody>
          <a:bodyPr wrap="none" rtlCol="0">
            <a:spAutoFit/>
          </a:bodyPr>
          <a:lstStyle/>
          <a:p>
            <a:r>
              <a:rPr lang="en-US" dirty="0"/>
              <a:t>New chemicals being introduced and sampled. </a:t>
            </a:r>
            <a:endParaRPr lang="en-IN" dirty="0"/>
          </a:p>
        </p:txBody>
      </p:sp>
    </p:spTree>
    <p:extLst>
      <p:ext uri="{BB962C8B-B14F-4D97-AF65-F5344CB8AC3E}">
        <p14:creationId xmlns:p14="http://schemas.microsoft.com/office/powerpoint/2010/main" val="151784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68A164-3165-25F8-4EF7-C8B95BABD812}"/>
              </a:ext>
            </a:extLst>
          </p:cNvPr>
          <p:cNvPicPr>
            <a:picLocks noChangeAspect="1"/>
          </p:cNvPicPr>
          <p:nvPr/>
        </p:nvPicPr>
        <p:blipFill>
          <a:blip r:embed="rId2"/>
          <a:stretch>
            <a:fillRect/>
          </a:stretch>
        </p:blipFill>
        <p:spPr>
          <a:xfrm>
            <a:off x="5603359" y="427356"/>
            <a:ext cx="3835166" cy="2934379"/>
          </a:xfrm>
          <a:prstGeom prst="rect">
            <a:avLst/>
          </a:prstGeom>
        </p:spPr>
      </p:pic>
      <p:sp>
        <p:nvSpPr>
          <p:cNvPr id="4" name="TextBox 3">
            <a:extLst>
              <a:ext uri="{FF2B5EF4-FFF2-40B4-BE49-F238E27FC236}">
                <a16:creationId xmlns:a16="http://schemas.microsoft.com/office/drawing/2014/main" id="{8DB56B26-D67E-0CBE-9A2E-763934860818}"/>
              </a:ext>
            </a:extLst>
          </p:cNvPr>
          <p:cNvSpPr txBox="1"/>
          <p:nvPr/>
        </p:nvSpPr>
        <p:spPr>
          <a:xfrm>
            <a:off x="868680" y="714914"/>
            <a:ext cx="3114507"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Change In collection Frequency</a:t>
            </a:r>
            <a:endParaRPr lang="en-IN" dirty="0"/>
          </a:p>
        </p:txBody>
      </p:sp>
      <p:sp>
        <p:nvSpPr>
          <p:cNvPr id="5" name="TextBox 4">
            <a:extLst>
              <a:ext uri="{FF2B5EF4-FFF2-40B4-BE49-F238E27FC236}">
                <a16:creationId xmlns:a16="http://schemas.microsoft.com/office/drawing/2014/main" id="{4F77B9BA-0481-9AA3-AD1B-5A87062BE1BD}"/>
              </a:ext>
            </a:extLst>
          </p:cNvPr>
          <p:cNvSpPr txBox="1"/>
          <p:nvPr/>
        </p:nvSpPr>
        <p:spPr>
          <a:xfrm>
            <a:off x="868680" y="1529831"/>
            <a:ext cx="3901440" cy="646331"/>
          </a:xfrm>
          <a:prstGeom prst="rect">
            <a:avLst/>
          </a:prstGeom>
          <a:noFill/>
        </p:spPr>
        <p:txBody>
          <a:bodyPr wrap="square" rtlCol="0">
            <a:spAutoFit/>
          </a:bodyPr>
          <a:lstStyle/>
          <a:p>
            <a:r>
              <a:rPr lang="en-US" dirty="0"/>
              <a:t>discover the number of times chemicals were counted at each location </a:t>
            </a:r>
            <a:endParaRPr lang="en-IN" dirty="0"/>
          </a:p>
        </p:txBody>
      </p:sp>
      <p:pic>
        <p:nvPicPr>
          <p:cNvPr id="9" name="Picture 8">
            <a:extLst>
              <a:ext uri="{FF2B5EF4-FFF2-40B4-BE49-F238E27FC236}">
                <a16:creationId xmlns:a16="http://schemas.microsoft.com/office/drawing/2014/main" id="{6430DB18-F991-00F3-2030-63AA27198F2C}"/>
              </a:ext>
            </a:extLst>
          </p:cNvPr>
          <p:cNvPicPr>
            <a:picLocks noChangeAspect="1"/>
          </p:cNvPicPr>
          <p:nvPr/>
        </p:nvPicPr>
        <p:blipFill>
          <a:blip r:embed="rId3"/>
          <a:stretch>
            <a:fillRect/>
          </a:stretch>
        </p:blipFill>
        <p:spPr>
          <a:xfrm>
            <a:off x="431984" y="2622383"/>
            <a:ext cx="3566443" cy="2674832"/>
          </a:xfrm>
          <a:prstGeom prst="rect">
            <a:avLst/>
          </a:prstGeom>
        </p:spPr>
      </p:pic>
      <p:cxnSp>
        <p:nvCxnSpPr>
          <p:cNvPr id="11" name="Straight Arrow Connector 10">
            <a:extLst>
              <a:ext uri="{FF2B5EF4-FFF2-40B4-BE49-F238E27FC236}">
                <a16:creationId xmlns:a16="http://schemas.microsoft.com/office/drawing/2014/main" id="{E522EB5C-A004-533B-C12A-01A955E5282F}"/>
              </a:ext>
            </a:extLst>
          </p:cNvPr>
          <p:cNvCxnSpPr/>
          <p:nvPr/>
        </p:nvCxnSpPr>
        <p:spPr>
          <a:xfrm>
            <a:off x="4450080" y="1996440"/>
            <a:ext cx="937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72024AA-BF12-771E-37DF-059283DFE43E}"/>
              </a:ext>
            </a:extLst>
          </p:cNvPr>
          <p:cNvSpPr txBox="1"/>
          <p:nvPr/>
        </p:nvSpPr>
        <p:spPr>
          <a:xfrm>
            <a:off x="4958883" y="4914701"/>
            <a:ext cx="5570220" cy="923330"/>
          </a:xfrm>
          <a:prstGeom prst="rect">
            <a:avLst/>
          </a:prstGeom>
          <a:noFill/>
        </p:spPr>
        <p:txBody>
          <a:bodyPr wrap="square" rtlCol="0">
            <a:spAutoFit/>
          </a:bodyPr>
          <a:lstStyle/>
          <a:p>
            <a:r>
              <a:rPr lang="en-US" dirty="0"/>
              <a:t>discovered a trend in some locations whereby chemical counts are more in number while in some locations they are in less number resulting in identifying the trend.</a:t>
            </a:r>
            <a:endParaRPr lang="en-IN" dirty="0"/>
          </a:p>
        </p:txBody>
      </p:sp>
      <p:cxnSp>
        <p:nvCxnSpPr>
          <p:cNvPr id="14" name="Straight Arrow Connector 13">
            <a:extLst>
              <a:ext uri="{FF2B5EF4-FFF2-40B4-BE49-F238E27FC236}">
                <a16:creationId xmlns:a16="http://schemas.microsoft.com/office/drawing/2014/main" id="{76D17D52-2D1C-956A-9160-A6732195A8E3}"/>
              </a:ext>
            </a:extLst>
          </p:cNvPr>
          <p:cNvCxnSpPr>
            <a:cxnSpLocks/>
          </p:cNvCxnSpPr>
          <p:nvPr/>
        </p:nvCxnSpPr>
        <p:spPr>
          <a:xfrm flipH="1" flipV="1">
            <a:off x="3943350" y="5204460"/>
            <a:ext cx="826770" cy="171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7C0C589C-A0EA-516B-8D0B-BB059CB00875}"/>
              </a:ext>
            </a:extLst>
          </p:cNvPr>
          <p:cNvPicPr>
            <a:picLocks noChangeAspect="1"/>
          </p:cNvPicPr>
          <p:nvPr/>
        </p:nvPicPr>
        <p:blipFill>
          <a:blip r:embed="rId4"/>
          <a:stretch>
            <a:fillRect/>
          </a:stretch>
        </p:blipFill>
        <p:spPr>
          <a:xfrm>
            <a:off x="4356735" y="3331155"/>
            <a:ext cx="4587719" cy="1489710"/>
          </a:xfrm>
          <a:prstGeom prst="rect">
            <a:avLst/>
          </a:prstGeom>
        </p:spPr>
      </p:pic>
    </p:spTree>
    <p:extLst>
      <p:ext uri="{BB962C8B-B14F-4D97-AF65-F5344CB8AC3E}">
        <p14:creationId xmlns:p14="http://schemas.microsoft.com/office/powerpoint/2010/main" val="162615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2BD5DF-BBF8-D106-AA75-4D5EF4EEB0DF}"/>
              </a:ext>
            </a:extLst>
          </p:cNvPr>
          <p:cNvSpPr txBox="1"/>
          <p:nvPr/>
        </p:nvSpPr>
        <p:spPr>
          <a:xfrm>
            <a:off x="998220" y="691634"/>
            <a:ext cx="5823197" cy="369332"/>
          </a:xfrm>
          <a:prstGeom prst="rect">
            <a:avLst/>
          </a:prstGeom>
          <a:noFill/>
        </p:spPr>
        <p:txBody>
          <a:bodyPr wrap="none" rtlCol="0">
            <a:spAutoFit/>
          </a:bodyPr>
          <a:lstStyle/>
          <a:p>
            <a:r>
              <a:rPr lang="en-US" dirty="0"/>
              <a:t>Distribution of the chemical/ sampling in different locations.</a:t>
            </a:r>
            <a:endParaRPr lang="en-IN" dirty="0"/>
          </a:p>
        </p:txBody>
      </p:sp>
      <p:sp>
        <p:nvSpPr>
          <p:cNvPr id="3" name="TextBox 2">
            <a:extLst>
              <a:ext uri="{FF2B5EF4-FFF2-40B4-BE49-F238E27FC236}">
                <a16:creationId xmlns:a16="http://schemas.microsoft.com/office/drawing/2014/main" id="{B7105484-CDAE-2E64-409D-24D0AADFD0F9}"/>
              </a:ext>
            </a:extLst>
          </p:cNvPr>
          <p:cNvSpPr txBox="1"/>
          <p:nvPr/>
        </p:nvSpPr>
        <p:spPr>
          <a:xfrm>
            <a:off x="998220" y="1199912"/>
            <a:ext cx="8244840" cy="646331"/>
          </a:xfrm>
          <a:prstGeom prst="rect">
            <a:avLst/>
          </a:prstGeom>
          <a:noFill/>
        </p:spPr>
        <p:txBody>
          <a:bodyPr wrap="square" rtlCol="0">
            <a:spAutoFit/>
          </a:bodyPr>
          <a:lstStyle/>
          <a:p>
            <a:r>
              <a:rPr lang="en-US" dirty="0" err="1"/>
              <a:t>Analyse</a:t>
            </a:r>
            <a:r>
              <a:rPr lang="en-US" dirty="0"/>
              <a:t> and </a:t>
            </a:r>
            <a:r>
              <a:rPr lang="en-US" dirty="0" err="1"/>
              <a:t>visualise</a:t>
            </a:r>
            <a:r>
              <a:rPr lang="en-US" dirty="0"/>
              <a:t> the change in collection frequency in different locations with the help of the bar chart. </a:t>
            </a:r>
            <a:endParaRPr lang="en-IN" dirty="0"/>
          </a:p>
        </p:txBody>
      </p:sp>
      <p:pic>
        <p:nvPicPr>
          <p:cNvPr id="5" name="Picture 4">
            <a:extLst>
              <a:ext uri="{FF2B5EF4-FFF2-40B4-BE49-F238E27FC236}">
                <a16:creationId xmlns:a16="http://schemas.microsoft.com/office/drawing/2014/main" id="{08B1004C-DB05-9EE4-5699-09002C60944A}"/>
              </a:ext>
            </a:extLst>
          </p:cNvPr>
          <p:cNvPicPr>
            <a:picLocks noChangeAspect="1"/>
          </p:cNvPicPr>
          <p:nvPr/>
        </p:nvPicPr>
        <p:blipFill>
          <a:blip r:embed="rId2"/>
          <a:stretch>
            <a:fillRect/>
          </a:stretch>
        </p:blipFill>
        <p:spPr>
          <a:xfrm>
            <a:off x="2506980" y="1846243"/>
            <a:ext cx="7719060" cy="4135457"/>
          </a:xfrm>
          <a:prstGeom prst="rect">
            <a:avLst/>
          </a:prstGeom>
        </p:spPr>
      </p:pic>
      <p:sp>
        <p:nvSpPr>
          <p:cNvPr id="6" name="Rectangle 5">
            <a:extLst>
              <a:ext uri="{FF2B5EF4-FFF2-40B4-BE49-F238E27FC236}">
                <a16:creationId xmlns:a16="http://schemas.microsoft.com/office/drawing/2014/main" id="{43776503-FA45-79EB-2760-F4215C21BA1D}"/>
              </a:ext>
            </a:extLst>
          </p:cNvPr>
          <p:cNvSpPr/>
          <p:nvPr/>
        </p:nvSpPr>
        <p:spPr>
          <a:xfrm>
            <a:off x="914400" y="609600"/>
            <a:ext cx="6065520" cy="5257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912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348C4A-7A7D-A8D8-F0D7-63A6FCE580B6}"/>
              </a:ext>
            </a:extLst>
          </p:cNvPr>
          <p:cNvSpPr txBox="1"/>
          <p:nvPr/>
        </p:nvSpPr>
        <p:spPr>
          <a:xfrm>
            <a:off x="1143000" y="1043940"/>
            <a:ext cx="1839799" cy="369332"/>
          </a:xfrm>
          <a:prstGeom prst="rect">
            <a:avLst/>
          </a:prstGeom>
          <a:noFill/>
        </p:spPr>
        <p:txBody>
          <a:bodyPr wrap="none" rtlCol="0">
            <a:spAutoFit/>
          </a:bodyPr>
          <a:lstStyle/>
          <a:p>
            <a:r>
              <a:rPr lang="en-US" dirty="0"/>
              <a:t>Unrealistic Values</a:t>
            </a:r>
            <a:endParaRPr lang="en-IN" dirty="0"/>
          </a:p>
        </p:txBody>
      </p:sp>
      <p:pic>
        <p:nvPicPr>
          <p:cNvPr id="4" name="Picture 3">
            <a:extLst>
              <a:ext uri="{FF2B5EF4-FFF2-40B4-BE49-F238E27FC236}">
                <a16:creationId xmlns:a16="http://schemas.microsoft.com/office/drawing/2014/main" id="{2C99E302-AEB8-8714-DABE-36EEFD88102D}"/>
              </a:ext>
            </a:extLst>
          </p:cNvPr>
          <p:cNvPicPr>
            <a:picLocks noChangeAspect="1"/>
          </p:cNvPicPr>
          <p:nvPr/>
        </p:nvPicPr>
        <p:blipFill>
          <a:blip r:embed="rId2"/>
          <a:stretch>
            <a:fillRect/>
          </a:stretch>
        </p:blipFill>
        <p:spPr>
          <a:xfrm>
            <a:off x="478690" y="2106752"/>
            <a:ext cx="4791682" cy="3977733"/>
          </a:xfrm>
          <a:prstGeom prst="rect">
            <a:avLst/>
          </a:prstGeom>
        </p:spPr>
      </p:pic>
      <p:pic>
        <p:nvPicPr>
          <p:cNvPr id="6" name="Picture 5">
            <a:extLst>
              <a:ext uri="{FF2B5EF4-FFF2-40B4-BE49-F238E27FC236}">
                <a16:creationId xmlns:a16="http://schemas.microsoft.com/office/drawing/2014/main" id="{4F3D7BAF-5D3B-872B-8C3F-FD8BFDD21037}"/>
              </a:ext>
            </a:extLst>
          </p:cNvPr>
          <p:cNvPicPr>
            <a:picLocks noChangeAspect="1"/>
          </p:cNvPicPr>
          <p:nvPr/>
        </p:nvPicPr>
        <p:blipFill>
          <a:blip r:embed="rId3"/>
          <a:stretch>
            <a:fillRect/>
          </a:stretch>
        </p:blipFill>
        <p:spPr>
          <a:xfrm>
            <a:off x="5684272" y="1413272"/>
            <a:ext cx="5715495" cy="1386960"/>
          </a:xfrm>
          <a:prstGeom prst="rect">
            <a:avLst/>
          </a:prstGeom>
        </p:spPr>
      </p:pic>
      <p:sp>
        <p:nvSpPr>
          <p:cNvPr id="7" name="TextBox 6">
            <a:extLst>
              <a:ext uri="{FF2B5EF4-FFF2-40B4-BE49-F238E27FC236}">
                <a16:creationId xmlns:a16="http://schemas.microsoft.com/office/drawing/2014/main" id="{1DCBD2F7-9BB6-A005-5B37-74D10898B27A}"/>
              </a:ext>
            </a:extLst>
          </p:cNvPr>
          <p:cNvSpPr txBox="1"/>
          <p:nvPr/>
        </p:nvSpPr>
        <p:spPr>
          <a:xfrm>
            <a:off x="5425441" y="4451633"/>
            <a:ext cx="5257800" cy="646331"/>
          </a:xfrm>
          <a:prstGeom prst="rect">
            <a:avLst/>
          </a:prstGeom>
          <a:noFill/>
        </p:spPr>
        <p:txBody>
          <a:bodyPr wrap="square" rtlCol="0">
            <a:spAutoFit/>
          </a:bodyPr>
          <a:lstStyle/>
          <a:p>
            <a:r>
              <a:rPr lang="en-US" dirty="0"/>
              <a:t>which chemical was actually having the unexpected sudden difference in its count/values??</a:t>
            </a:r>
            <a:endParaRPr lang="en-IN" dirty="0"/>
          </a:p>
        </p:txBody>
      </p:sp>
      <p:sp>
        <p:nvSpPr>
          <p:cNvPr id="8" name="Rectangle 7">
            <a:extLst>
              <a:ext uri="{FF2B5EF4-FFF2-40B4-BE49-F238E27FC236}">
                <a16:creationId xmlns:a16="http://schemas.microsoft.com/office/drawing/2014/main" id="{E1945BEF-26B3-4428-FC92-5D178AD2010B}"/>
              </a:ext>
            </a:extLst>
          </p:cNvPr>
          <p:cNvSpPr/>
          <p:nvPr/>
        </p:nvSpPr>
        <p:spPr>
          <a:xfrm>
            <a:off x="1021080" y="891540"/>
            <a:ext cx="1961719" cy="5217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9737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385</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Aalu Adhav</dc:creator>
  <cp:lastModifiedBy>Aalu Adhav</cp:lastModifiedBy>
  <cp:revision>1</cp:revision>
  <dcterms:created xsi:type="dcterms:W3CDTF">2023-12-21T13:28:29Z</dcterms:created>
  <dcterms:modified xsi:type="dcterms:W3CDTF">2023-12-21T14:59:35Z</dcterms:modified>
</cp:coreProperties>
</file>