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  <p:sldId id="276" r:id="rId12"/>
    <p:sldId id="266" r:id="rId13"/>
    <p:sldId id="270" r:id="rId14"/>
    <p:sldId id="268" r:id="rId15"/>
    <p:sldId id="267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4" autoAdjust="0"/>
    <p:restoredTop sz="83893" autoAdjust="0"/>
  </p:normalViewPr>
  <p:slideViewPr>
    <p:cSldViewPr snapToGrid="0">
      <p:cViewPr varScale="1">
        <p:scale>
          <a:sx n="67" d="100"/>
          <a:sy n="67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2FB6-A5D0-4298-BEC1-0CD1124229C7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5B2A8-2F71-42C3-B594-56949ED4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earlier cloaking systems turned objects "invisible" only under wavelengths of light that the human eye can't see</a:t>
            </a:r>
            <a:endParaRPr lang="en-US" dirty="0" smtClean="0"/>
          </a:p>
          <a:p>
            <a:r>
              <a:rPr lang="en-US" dirty="0" smtClean="0"/>
              <a:t>40,000 </a:t>
            </a:r>
            <a:r>
              <a:rPr lang="en-US" dirty="0" err="1" smtClean="0"/>
              <a:t>lb</a:t>
            </a:r>
            <a:r>
              <a:rPr lang="en-US" dirty="0" smtClean="0"/>
              <a:t> (18 Tons)</a:t>
            </a:r>
            <a:r>
              <a:rPr lang="en-US" baseline="0" dirty="0" smtClean="0"/>
              <a:t> 150 tons total weight</a:t>
            </a:r>
          </a:p>
          <a:p>
            <a:r>
              <a:rPr lang="en-US" dirty="0" smtClean="0"/>
              <a:t>1997.</a:t>
            </a:r>
            <a:r>
              <a:rPr lang="en-US" baseline="0" dirty="0" smtClean="0"/>
              <a:t> Undetectable in radar</a:t>
            </a:r>
          </a:p>
          <a:p>
            <a:r>
              <a:rPr lang="en-US" baseline="0" dirty="0" smtClean="0"/>
              <a:t>Radar-absorbent material (RAM)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5B2A8-2F71-42C3-B594-56949ED42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equations</a:t>
            </a:r>
            <a:endParaRPr lang="en-US" baseline="0" dirty="0" smtClean="0"/>
          </a:p>
          <a:p>
            <a:r>
              <a:rPr lang="en-US" baseline="0" dirty="0" smtClean="0"/>
              <a:t>Recursive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5B2A8-2F71-42C3-B594-56949ED42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657-2D1E-4185-9089-04B65AA9EA2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5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0F8-B2F5-41E7-B2EB-81DDD431DAA4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0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8975-2C24-4F7E-AD6B-0262FAD3E12A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F303-DA3D-4FFD-A5CD-02D726C4FDB7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9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892-36B7-49E5-8A9C-8E96D748FDAA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2EA-3AA5-4EEC-8E80-CB635C7E2888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DAF-2033-4946-9F16-671B1CA83EE3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F96F-2740-442F-BE3B-7899D1BA4CAD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52D0-06BE-41A3-AA00-7C6A33FA9F35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0F69-BD81-4232-A031-1D0F8AE46836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3CB-25B1-4240-8843-22D343BB808B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C6CD-07B1-413D-B3A3-7F5912D0A682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1470-735F-4628-8163-C74F8E058825}" type="datetime1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9A54-B49A-48C7-9B8F-BE4DAD41A773}" type="datetime1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E538-6DEE-4B9F-9DB7-ED13CD2BDA44}" type="datetime1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7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AE92-7076-4845-B279-1526EC80B689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E06-88D2-4B60-8E45-FD58AE1048B6}" type="datetime1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0AA6B-AA45-462A-B305-429BD867813D}" type="datetime1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966931-0045-43D2-B371-B6A3978A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101" y="440268"/>
            <a:ext cx="8574622" cy="2616199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of Electromagnetic Wave Propagation in NIM using FDTD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4911" y="3551767"/>
            <a:ext cx="3570812" cy="2760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Supervisor: </a:t>
            </a:r>
          </a:p>
          <a:p>
            <a:r>
              <a:rPr lang="en-US" sz="2600" dirty="0" smtClean="0"/>
              <a:t>Attique Dawood</a:t>
            </a:r>
          </a:p>
          <a:p>
            <a:endParaRPr lang="en-US" sz="2600" dirty="0" smtClean="0"/>
          </a:p>
          <a:p>
            <a:r>
              <a:rPr lang="en-US" sz="2600" dirty="0" smtClean="0"/>
              <a:t>Group Member: </a:t>
            </a:r>
          </a:p>
          <a:p>
            <a:r>
              <a:rPr lang="en-US" sz="2600" dirty="0" smtClean="0"/>
              <a:t>Muhammad Junaid Nasir (10-0361)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err="1" smtClean="0"/>
              <a:t>Drude</a:t>
            </a:r>
            <a:r>
              <a:rPr lang="en-US" dirty="0" smtClean="0"/>
              <a:t> Dispersive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1639"/>
            <a:ext cx="10018713" cy="4119561"/>
          </a:xfrm>
        </p:spPr>
        <p:txBody>
          <a:bodyPr/>
          <a:lstStyle/>
          <a:p>
            <a:pPr algn="just"/>
            <a:r>
              <a:rPr lang="en-US" sz="2600" dirty="0"/>
              <a:t>It relates the net force on charges moving under the influence of an electric field and facing n impeding force due to collisions with material</a:t>
            </a:r>
          </a:p>
          <a:p>
            <a:pPr algn="just"/>
            <a:r>
              <a:rPr lang="en-US" sz="2600" dirty="0"/>
              <a:t>Not only depends on pervious spatial value of a parameter but also on pervious time-step </a:t>
            </a:r>
            <a:r>
              <a:rPr lang="en-US" sz="2600" dirty="0" smtClean="0"/>
              <a:t>value</a:t>
            </a:r>
          </a:p>
          <a:p>
            <a:pPr algn="just"/>
            <a:r>
              <a:rPr lang="en-US" sz="2600" dirty="0" smtClean="0"/>
              <a:t>2 </a:t>
            </a:r>
            <a:r>
              <a:rPr lang="en-US" sz="2600" dirty="0"/>
              <a:t>main update equations for By &amp; </a:t>
            </a:r>
            <a:r>
              <a:rPr lang="en-US" sz="2600" dirty="0" err="1"/>
              <a:t>Dz</a:t>
            </a:r>
            <a:r>
              <a:rPr lang="en-US" sz="2600" dirty="0"/>
              <a:t>, 2 auxiliary equations for </a:t>
            </a:r>
            <a:r>
              <a:rPr lang="en-US" sz="2600" dirty="0" err="1"/>
              <a:t>Hy</a:t>
            </a:r>
            <a:r>
              <a:rPr lang="en-US" sz="2600" dirty="0"/>
              <a:t> &amp; </a:t>
            </a:r>
            <a:r>
              <a:rPr lang="en-US" sz="2600" dirty="0" err="1"/>
              <a:t>Ez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57250"/>
          </a:xfrm>
        </p:spPr>
        <p:txBody>
          <a:bodyPr/>
          <a:lstStyle/>
          <a:p>
            <a:r>
              <a:rPr lang="en-US" dirty="0" smtClean="0"/>
              <a:t>Flow graph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4311" y="1604694"/>
            <a:ext cx="4238931" cy="4186506"/>
          </a:xfrm>
        </p:spPr>
        <p:txBody>
          <a:bodyPr anchor="t"/>
          <a:lstStyle/>
          <a:p>
            <a:r>
              <a:rPr lang="en-US" dirty="0" smtClean="0"/>
              <a:t>A slab of left handed material is placed in free space</a:t>
            </a:r>
          </a:p>
          <a:p>
            <a:pPr lvl="1"/>
            <a:r>
              <a:rPr lang="en-US" dirty="0" smtClean="0"/>
              <a:t>Mu = -1* </a:t>
            </a:r>
            <a:r>
              <a:rPr lang="en-US" dirty="0" err="1" smtClean="0"/>
              <a:t>mu_nought</a:t>
            </a:r>
            <a:endParaRPr lang="en-US" dirty="0" smtClean="0"/>
          </a:p>
          <a:p>
            <a:pPr lvl="1"/>
            <a:r>
              <a:rPr lang="en-US" dirty="0" smtClean="0"/>
              <a:t>Epsilon= -1 * </a:t>
            </a:r>
            <a:r>
              <a:rPr lang="en-US" dirty="0" err="1" smtClean="0"/>
              <a:t>epsilon_nought</a:t>
            </a:r>
            <a:endParaRPr lang="en-US" dirty="0" smtClean="0"/>
          </a:p>
          <a:p>
            <a:r>
              <a:rPr lang="en-US" dirty="0" smtClean="0"/>
              <a:t>A sine wave of 3 </a:t>
            </a:r>
            <a:r>
              <a:rPr lang="en-US" dirty="0" err="1" smtClean="0"/>
              <a:t>Ghz</a:t>
            </a:r>
            <a:r>
              <a:rPr lang="en-US" dirty="0" smtClean="0"/>
              <a:t> is passed through it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42" y="1532295"/>
            <a:ext cx="5779781" cy="43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4311" y="1771713"/>
            <a:ext cx="4187827" cy="4019487"/>
          </a:xfrm>
        </p:spPr>
        <p:txBody>
          <a:bodyPr anchor="t"/>
          <a:lstStyle/>
          <a:p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38" y="1528763"/>
            <a:ext cx="5830886" cy="43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8813"/>
            <a:ext cx="10018713" cy="3862387"/>
          </a:xfrm>
        </p:spPr>
        <p:txBody>
          <a:bodyPr anchor="t"/>
          <a:lstStyle/>
          <a:p>
            <a:r>
              <a:rPr lang="en-US" dirty="0" smtClean="0"/>
              <a:t>Grid truncation</a:t>
            </a:r>
          </a:p>
          <a:p>
            <a:r>
              <a:rPr lang="en-US" dirty="0" smtClean="0"/>
              <a:t>Boundary condition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5838"/>
          </a:xfrm>
        </p:spPr>
        <p:txBody>
          <a:bodyPr/>
          <a:lstStyle/>
          <a:p>
            <a:r>
              <a:rPr lang="en-US" dirty="0" smtClean="0"/>
              <a:t>Code conversion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8813"/>
            <a:ext cx="10018713" cy="3862387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 smtClean="0"/>
              <a:t>Problems:</a:t>
            </a:r>
          </a:p>
          <a:p>
            <a:r>
              <a:rPr lang="en-US" dirty="0" smtClean="0"/>
              <a:t>File handling</a:t>
            </a:r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r>
              <a:rPr lang="en-US" dirty="0" smtClean="0"/>
              <a:t>Changed development environment to Linux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7351"/>
            <a:ext cx="10018713" cy="4133849"/>
          </a:xfrm>
        </p:spPr>
        <p:txBody>
          <a:bodyPr anchor="t"/>
          <a:lstStyle/>
          <a:p>
            <a:r>
              <a:rPr lang="en-US" dirty="0" smtClean="0"/>
              <a:t>ATI </a:t>
            </a:r>
            <a:r>
              <a:rPr lang="en-US" dirty="0" err="1" smtClean="0"/>
              <a:t>Readeon</a:t>
            </a:r>
            <a:r>
              <a:rPr lang="en-US" dirty="0" smtClean="0"/>
              <a:t> 6770M</a:t>
            </a:r>
          </a:p>
          <a:p>
            <a:pPr lvl="1"/>
            <a:r>
              <a:rPr lang="en-US" dirty="0" smtClean="0"/>
              <a:t>256 cores</a:t>
            </a:r>
          </a:p>
          <a:p>
            <a:pPr lvl="1"/>
            <a:r>
              <a:rPr lang="en-US" dirty="0" smtClean="0"/>
              <a:t>1GB memory</a:t>
            </a:r>
          </a:p>
          <a:p>
            <a:r>
              <a:rPr lang="en-US" dirty="0" err="1" smtClean="0"/>
              <a:t>OpenCL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2975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525"/>
            <a:ext cx="10018713" cy="3762375"/>
          </a:xfrm>
        </p:spPr>
        <p:txBody>
          <a:bodyPr anchor="t"/>
          <a:lstStyle/>
          <a:p>
            <a:r>
              <a:rPr lang="en-US" dirty="0" smtClean="0"/>
              <a:t>Read Delay</a:t>
            </a:r>
          </a:p>
          <a:p>
            <a:r>
              <a:rPr lang="en-US" dirty="0" smtClean="0"/>
              <a:t>Kernel Synchronization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263"/>
          </a:xfrm>
        </p:spPr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063"/>
            <a:ext cx="10018713" cy="4148137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65200"/>
          </a:xfrm>
        </p:spPr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1001"/>
            <a:ext cx="10018713" cy="4140199"/>
          </a:xfrm>
        </p:spPr>
        <p:txBody>
          <a:bodyPr anchor="t"/>
          <a:lstStyle/>
          <a:p>
            <a:r>
              <a:rPr lang="en-US" dirty="0"/>
              <a:t>Invisibility </a:t>
            </a:r>
            <a:r>
              <a:rPr lang="en-US" dirty="0" smtClean="0"/>
              <a:t>cloaking</a:t>
            </a:r>
          </a:p>
          <a:p>
            <a:r>
              <a:rPr lang="en-US" dirty="0" smtClean="0"/>
              <a:t>Northrop </a:t>
            </a:r>
            <a:r>
              <a:rPr lang="en-US" dirty="0"/>
              <a:t>Grumman </a:t>
            </a:r>
            <a:r>
              <a:rPr lang="en-US" b="1" dirty="0"/>
              <a:t>B-2 </a:t>
            </a:r>
            <a:r>
              <a:rPr lang="en-US" b="1" dirty="0" smtClean="0"/>
              <a:t>Spirit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5" b="30594"/>
          <a:stretch/>
        </p:blipFill>
        <p:spPr>
          <a:xfrm>
            <a:off x="6055906" y="1529467"/>
            <a:ext cx="5566315" cy="2052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2596" y="5586849"/>
            <a:ext cx="866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http://www.conservativerefocus.com/blog5.php/2012/01/05/scientists-say-event-cloaking-now-possible-materials-designed-to-adjust-speed-of-light-could-obscure-events</a:t>
            </a:r>
          </a:p>
          <a:p>
            <a:r>
              <a:rPr lang="en-US" sz="1400" dirty="0" smtClean="0"/>
              <a:t>http://www.airforce-technology.com/projects/b2/</a:t>
            </a:r>
          </a:p>
          <a:p>
            <a:r>
              <a:rPr lang="en-US" sz="1400" dirty="0" smtClean="0"/>
              <a:t>http://spectrum.ieee.org/semiconductors/metamaterials/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05" y="1529467"/>
            <a:ext cx="5566316" cy="435624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87064" y="6120829"/>
            <a:ext cx="715960" cy="365125"/>
          </a:xfrm>
        </p:spPr>
        <p:txBody>
          <a:bodyPr/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83" y="1651001"/>
            <a:ext cx="4434840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7389"/>
            <a:ext cx="10018713" cy="38338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8687"/>
          </a:xfrm>
        </p:spPr>
        <p:txBody>
          <a:bodyPr/>
          <a:lstStyle/>
          <a:p>
            <a:r>
              <a:rPr lang="en-US" dirty="0"/>
              <a:t>Negative Index Materials (NIM)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3089"/>
            <a:ext cx="8588377" cy="3948112"/>
          </a:xfrm>
        </p:spPr>
        <p:txBody>
          <a:bodyPr anchor="t">
            <a:normAutofit/>
          </a:bodyPr>
          <a:lstStyle/>
          <a:p>
            <a:r>
              <a:rPr lang="en-US" dirty="0"/>
              <a:t>Negative Index Materials (NIM) or Left Handed Material (LHM) is a material which has negative permeability and permittivity</a:t>
            </a:r>
            <a:r>
              <a:rPr lang="en-US" dirty="0" smtClean="0"/>
              <a:t>.</a:t>
            </a:r>
          </a:p>
          <a:p>
            <a:pPr marL="285750" lvl="1"/>
            <a:r>
              <a:rPr lang="en-US" dirty="0"/>
              <a:t>when a light enters from one medium to another </a:t>
            </a:r>
            <a:r>
              <a:rPr lang="en-US" dirty="0" smtClean="0"/>
              <a:t>with </a:t>
            </a:r>
            <a:r>
              <a:rPr lang="en-US" dirty="0"/>
              <a:t>different refractive indices, it alters its path depending upon the difference between the refractive indices. (Refraction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Engineered materials</a:t>
            </a:r>
          </a:p>
          <a:p>
            <a:pPr lvl="1"/>
            <a:r>
              <a:rPr lang="en-US" dirty="0"/>
              <a:t>split-ring resonator </a:t>
            </a:r>
            <a:r>
              <a:rPr lang="en-US" dirty="0" smtClean="0"/>
              <a:t>array</a:t>
            </a:r>
          </a:p>
          <a:p>
            <a:pPr lvl="1"/>
            <a:r>
              <a:rPr lang="en-US" dirty="0" err="1"/>
              <a:t>Nanotransfer</a:t>
            </a:r>
            <a:r>
              <a:rPr lang="en-US" dirty="0"/>
              <a:t> </a:t>
            </a:r>
            <a:r>
              <a:rPr lang="en-US" dirty="0" smtClean="0"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019800"/>
            <a:ext cx="551167" cy="365125"/>
          </a:xfrm>
        </p:spPr>
        <p:txBody>
          <a:bodyPr/>
          <a:lstStyle/>
          <a:p>
            <a:fld id="{55966931-0045-43D2-B371-B6A3978A5C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38" y="3310364"/>
            <a:ext cx="4321514" cy="3241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1238" y="5886204"/>
            <a:ext cx="6963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courtesy: </a:t>
            </a:r>
          </a:p>
          <a:p>
            <a:r>
              <a:rPr lang="en-US" sz="1400" dirty="0" smtClean="0"/>
              <a:t>1) http://randommization.com/2011/08/19/making-light-bend-the-wrong-way-with-science/</a:t>
            </a:r>
          </a:p>
          <a:p>
            <a:r>
              <a:rPr lang="en-US" sz="1400" dirty="0" smtClean="0"/>
              <a:t>2) UC Berkeley</a:t>
            </a:r>
          </a:p>
          <a:p>
            <a:r>
              <a:rPr lang="en-US" sz="1400" dirty="0" smtClean="0"/>
              <a:t>3) </a:t>
            </a:r>
            <a:r>
              <a:rPr lang="en-US" sz="1400" dirty="0"/>
              <a:t>NASA Glenn Research Center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92" y="3783811"/>
            <a:ext cx="7135860" cy="3006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4" y="3405367"/>
            <a:ext cx="3333750" cy="250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3718" r="2346" b="6892"/>
          <a:stretch/>
        </p:blipFill>
        <p:spPr>
          <a:xfrm>
            <a:off x="8553260" y="3408543"/>
            <a:ext cx="3228976" cy="24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0125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5925"/>
            <a:ext cx="10018713" cy="4105275"/>
          </a:xfrm>
        </p:spPr>
        <p:txBody>
          <a:bodyPr anchor="t"/>
          <a:lstStyle/>
          <a:p>
            <a:pPr algn="just"/>
            <a:r>
              <a:rPr lang="en-US" dirty="0"/>
              <a:t>To simulate and observe the behavior of Electromagnetic Waves </a:t>
            </a:r>
            <a:r>
              <a:rPr lang="en-US" dirty="0" smtClean="0"/>
              <a:t>when </a:t>
            </a:r>
            <a:r>
              <a:rPr lang="en-US" dirty="0"/>
              <a:t>they pass through negative index materials</a:t>
            </a:r>
          </a:p>
          <a:p>
            <a:pPr algn="just"/>
            <a:r>
              <a:rPr lang="en-US" dirty="0"/>
              <a:t>To use FDTD algorithm and modify it for negative index material </a:t>
            </a:r>
            <a:r>
              <a:rPr lang="en-US" dirty="0" smtClean="0"/>
              <a:t>simulations</a:t>
            </a:r>
          </a:p>
          <a:p>
            <a:pPr algn="just"/>
            <a:r>
              <a:rPr lang="en-US" dirty="0" smtClean="0"/>
              <a:t>Reducing computational time by using the parallel processing power of Graphics Processing Units (GPU)</a:t>
            </a:r>
          </a:p>
          <a:p>
            <a:pPr algn="just"/>
            <a:r>
              <a:rPr lang="en-US" dirty="0" smtClean="0"/>
              <a:t>Comparison </a:t>
            </a:r>
            <a:r>
              <a:rPr lang="en-US" dirty="0"/>
              <a:t>of algorithm performance on different </a:t>
            </a:r>
            <a:r>
              <a:rPr lang="en-US" dirty="0" smtClean="0"/>
              <a:t>platforms (MATLAB, C++, GPU)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15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Deliverables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469312"/>
              </p:ext>
            </p:extLst>
          </p:nvPr>
        </p:nvGraphicFramePr>
        <p:xfrm>
          <a:off x="1484311" y="1900238"/>
          <a:ext cx="9688512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 FDTD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Implementation of FDTD algorithm in 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domain analysis of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404762"/>
              </p:ext>
            </p:extLst>
          </p:nvPr>
        </p:nvGraphicFramePr>
        <p:xfrm>
          <a:off x="1484311" y="4018011"/>
          <a:ext cx="9688512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925"/>
                <a:gridCol w="5622027"/>
                <a:gridCol w="2977560"/>
              </a:tblGrid>
              <a:tr h="251778">
                <a:tc>
                  <a:txBody>
                    <a:bodyPr/>
                    <a:lstStyle/>
                    <a:p>
                      <a:r>
                        <a:rPr lang="en-US" dirty="0" smtClean="0"/>
                        <a:t> S.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Modeling</a:t>
                      </a:r>
                      <a:r>
                        <a:rPr lang="en-US" baseline="0" dirty="0" smtClean="0"/>
                        <a:t> of NIM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 conversion in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GPU</a:t>
                      </a:r>
                      <a:r>
                        <a:rPr lang="en-US" baseline="0" dirty="0" smtClean="0"/>
                        <a:t> programming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0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 smtClean="0"/>
              <a:t>Task 1: FDTD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44406"/>
            <a:ext cx="10018713" cy="4205287"/>
          </a:xfrm>
        </p:spPr>
        <p:txBody>
          <a:bodyPr anchor="t"/>
          <a:lstStyle/>
          <a:p>
            <a:pPr algn="just"/>
            <a:r>
              <a:rPr lang="en-US" dirty="0"/>
              <a:t>Finite-Difference Time-Domain (FDTD) is one of the most efficient techniques of differential time domain numerical modeling </a:t>
            </a:r>
            <a:r>
              <a:rPr lang="en-US" dirty="0" smtClean="0"/>
              <a:t>methods</a:t>
            </a:r>
            <a:endParaRPr lang="en-US" dirty="0"/>
          </a:p>
          <a:p>
            <a:pPr lvl="1" algn="just"/>
            <a:r>
              <a:rPr lang="en-US" dirty="0"/>
              <a:t>It solves the Maxwell’s differential equations in leap-frog manner 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 a given time instant, first electric field and then magnetic field is solved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/>
              <a:t>It is readily parallelizable on hardware like </a:t>
            </a:r>
            <a:r>
              <a:rPr lang="en-US" dirty="0" smtClean="0"/>
              <a:t>GPU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113"/>
          </a:xfrm>
        </p:spPr>
        <p:txBody>
          <a:bodyPr/>
          <a:lstStyle/>
          <a:p>
            <a:r>
              <a:rPr lang="en-US" dirty="0"/>
              <a:t>Task 1: FDTD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47" y="1585913"/>
            <a:ext cx="6305879" cy="47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87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85975"/>
            <a:ext cx="3344863" cy="3781155"/>
          </a:xfrm>
        </p:spPr>
        <p:txBody>
          <a:bodyPr anchor="t"/>
          <a:lstStyle/>
          <a:p>
            <a:r>
              <a:rPr lang="en-US" dirty="0" smtClean="0"/>
              <a:t>Stable Simulation with correct output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err="1" smtClean="0"/>
              <a:t>Guassian</a:t>
            </a:r>
            <a:endParaRPr lang="en-US" dirty="0" smtClean="0"/>
          </a:p>
          <a:p>
            <a:pPr lvl="1"/>
            <a:r>
              <a:rPr lang="en-US" dirty="0" smtClean="0"/>
              <a:t>3GHz Sine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C:\Users\Hina\Desktop\New folder\1.PNG"/>
          <p:cNvPicPr>
            <a:picLocks noChangeAspect="1" noChangeArrowheads="1"/>
          </p:cNvPicPr>
          <p:nvPr/>
        </p:nvPicPr>
        <p:blipFill>
          <a:blip r:embed="rId2"/>
          <a:srcRect t="16999" b="3160"/>
          <a:stretch>
            <a:fillRect/>
          </a:stretch>
        </p:blipFill>
        <p:spPr bwMode="auto">
          <a:xfrm>
            <a:off x="4829175" y="2057130"/>
            <a:ext cx="6673847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37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7263"/>
          </a:xfrm>
        </p:spPr>
        <p:txBody>
          <a:bodyPr/>
          <a:lstStyle/>
          <a:p>
            <a:r>
              <a:rPr lang="en-US" dirty="0"/>
              <a:t>Limitations of </a:t>
            </a:r>
            <a:r>
              <a:rPr lang="en-US" dirty="0" smtClean="0"/>
              <a:t>FDTD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43063"/>
            <a:ext cx="10018713" cy="4148137"/>
          </a:xfrm>
        </p:spPr>
        <p:txBody>
          <a:bodyPr anchor="t"/>
          <a:lstStyle/>
          <a:p>
            <a:pPr algn="just"/>
            <a:r>
              <a:rPr lang="en-US" dirty="0"/>
              <a:t>cannot cater for negative values of permittivity or </a:t>
            </a:r>
            <a:r>
              <a:rPr lang="en-US" dirty="0" smtClean="0"/>
              <a:t>permeability (unstable results)</a:t>
            </a:r>
          </a:p>
          <a:p>
            <a:pPr algn="just"/>
            <a:r>
              <a:rPr lang="en-US" dirty="0"/>
              <a:t>This is because of the Courant stability </a:t>
            </a:r>
            <a:r>
              <a:rPr lang="en-US" dirty="0" smtClean="0"/>
              <a:t>criterion</a:t>
            </a:r>
          </a:p>
          <a:p>
            <a:pPr algn="just"/>
            <a:r>
              <a:rPr lang="en-US" dirty="0" smtClean="0"/>
              <a:t>Solution: </a:t>
            </a:r>
            <a:r>
              <a:rPr lang="en-US" dirty="0" err="1" smtClean="0"/>
              <a:t>Drudes</a:t>
            </a:r>
            <a:r>
              <a:rPr lang="en-US" dirty="0" smtClean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6931-0045-43D2-B371-B6A3978A5C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221</TotalTime>
  <Words>544</Words>
  <Application>Microsoft Office PowerPoint</Application>
  <PresentationFormat>Widescreen</PresentationFormat>
  <Paragraphs>126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Times New Roman</vt:lpstr>
      <vt:lpstr>Parallax</vt:lpstr>
      <vt:lpstr>Modeling of Electromagnetic Wave Propagation in NIM using FDTD Technique</vt:lpstr>
      <vt:lpstr>Introduction &amp; motivation</vt:lpstr>
      <vt:lpstr>Negative Index Materials (NIM)</vt:lpstr>
      <vt:lpstr>Project Objectives</vt:lpstr>
      <vt:lpstr>Deliverables</vt:lpstr>
      <vt:lpstr>Task 1: FDTD</vt:lpstr>
      <vt:lpstr>Task 1: FDTD</vt:lpstr>
      <vt:lpstr>Results</vt:lpstr>
      <vt:lpstr>Limitations of FDTD Algorithm</vt:lpstr>
      <vt:lpstr>Drude Dispersive Model</vt:lpstr>
      <vt:lpstr>Flow graph of algorithm</vt:lpstr>
      <vt:lpstr>Results</vt:lpstr>
      <vt:lpstr>Results</vt:lpstr>
      <vt:lpstr>Problems</vt:lpstr>
      <vt:lpstr>Code conversion in C++</vt:lpstr>
      <vt:lpstr>GPU Programming</vt:lpstr>
      <vt:lpstr>Problems</vt:lpstr>
      <vt:lpstr>Performance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Electromagnetic Wave Propagation in NIM using FDTD Technique</dc:title>
  <dc:creator>Ezio</dc:creator>
  <cp:lastModifiedBy>Ezio</cp:lastModifiedBy>
  <cp:revision>30</cp:revision>
  <dcterms:created xsi:type="dcterms:W3CDTF">2014-06-01T19:43:48Z</dcterms:created>
  <dcterms:modified xsi:type="dcterms:W3CDTF">2014-06-01T23:25:41Z</dcterms:modified>
</cp:coreProperties>
</file>