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2"/>
  </p:sldMasterIdLst>
  <p:notesMasterIdLst>
    <p:notesMasterId r:id="rId22"/>
  </p:notesMasterIdLst>
  <p:sldIdLst>
    <p:sldId id="256" r:id="rId3"/>
    <p:sldId id="265" r:id="rId4"/>
    <p:sldId id="284" r:id="rId5"/>
    <p:sldId id="258" r:id="rId6"/>
    <p:sldId id="259" r:id="rId7"/>
    <p:sldId id="263" r:id="rId8"/>
    <p:sldId id="277" r:id="rId9"/>
    <p:sldId id="281" r:id="rId10"/>
    <p:sldId id="282" r:id="rId11"/>
    <p:sldId id="283" r:id="rId12"/>
    <p:sldId id="278" r:id="rId13"/>
    <p:sldId id="279" r:id="rId14"/>
    <p:sldId id="280" r:id="rId15"/>
    <p:sldId id="285" r:id="rId16"/>
    <p:sldId id="287" r:id="rId17"/>
    <p:sldId id="288" r:id="rId18"/>
    <p:sldId id="289" r:id="rId19"/>
    <p:sldId id="276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6" autoAdjust="0"/>
    <p:restoredTop sz="90772" autoAdjust="0"/>
  </p:normalViewPr>
  <p:slideViewPr>
    <p:cSldViewPr>
      <p:cViewPr>
        <p:scale>
          <a:sx n="70" d="100"/>
          <a:sy n="70" d="100"/>
        </p:scale>
        <p:origin x="-852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77A5E-9AEA-4E35-94FB-1EBF659B492A}" type="datetimeFigureOut">
              <a:rPr lang="en-US" smtClean="0"/>
              <a:pPr/>
              <a:t>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1B597-7F42-4E6C-A16E-96B6B138C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866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lectrostatic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Magnetization" TargetMode="External"/><Relationship Id="rId5" Type="http://schemas.openxmlformats.org/officeDocument/2006/relationships/hyperlink" Target="http://en.wikipedia.org/wiki/Magnetic_field" TargetMode="External"/><Relationship Id="rId4" Type="http://schemas.openxmlformats.org/officeDocument/2006/relationships/hyperlink" Target="http://en.wikipedia.org/wiki/Flux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tio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ens_(optics)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Diffraction_limit" TargetMode="External"/><Relationship Id="rId4" Type="http://schemas.openxmlformats.org/officeDocument/2006/relationships/hyperlink" Target="http://en.wikipedia.org/wiki/Metamateria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change in the E-field in time (the time derivative) is dependent on the change in the H-field across space (</a:t>
            </a:r>
            <a:r>
              <a:rPr lang="en-GB" sz="1200" b="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GB" sz="1200" b="0" i="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curl)</a:t>
            </a:r>
          </a:p>
          <a:p>
            <a:r>
              <a:rPr lang="el-G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permittivity (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extent to which it concentrates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lectrostatic"/>
              </a:rPr>
              <a:t>electrostatic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lines of 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Flux"/>
              </a:rPr>
              <a:t>flux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technical terms, it is the ratio of the amount of electrical energy stored in a material by an applied voltage, relative to that stored in a vacuum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µ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permeability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 the ability of a material to support the formation of a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gnetic field"/>
              </a:rPr>
              <a:t>magnetic field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within itself. In other words, it is the degree of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Magnetization"/>
              </a:rPr>
              <a:t>magnetization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a material obtains in response to an applied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gnetic field"/>
              </a:rPr>
              <a:t>magnetic field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1B597-7F42-4E6C-A16E-96B6B138CE4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111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reflection coefficient is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Ratio"/>
              </a:rPr>
              <a:t>ratio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of the amplitude of the reflected wave to the amplitude of the incident wave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1B597-7F42-4E6C-A16E-96B6B138CE4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Lens (optics)"/>
              </a:rPr>
              <a:t>lens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which uses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Metamaterial"/>
              </a:rPr>
              <a:t>metamaterials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to go beyond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Diffraction limit"/>
              </a:rPr>
              <a:t>diffraction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1B597-7F42-4E6C-A16E-96B6B138CE4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929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78401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828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300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124768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6388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251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7987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23696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55271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9422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26647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51039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57938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81305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66834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4306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686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2246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448" y="990600"/>
            <a:ext cx="7851648" cy="3200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</a:t>
            </a:r>
            <a:r>
              <a:rPr lang="en-US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Electromagnetic 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Propagation in NIM using FDTD Technique</a:t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19600"/>
            <a:ext cx="7854696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Supervisor: </a:t>
            </a:r>
          </a:p>
          <a:p>
            <a:r>
              <a:rPr lang="en-US" dirty="0" err="1" smtClean="0"/>
              <a:t>Attique</a:t>
            </a:r>
            <a:r>
              <a:rPr lang="en-US" dirty="0" smtClean="0"/>
              <a:t> </a:t>
            </a:r>
            <a:r>
              <a:rPr lang="en-US" dirty="0" err="1" smtClean="0"/>
              <a:t>Dawood</a:t>
            </a:r>
            <a:endParaRPr lang="en-US" dirty="0" smtClean="0"/>
          </a:p>
          <a:p>
            <a:pPr algn="l"/>
            <a:endParaRPr lang="en-US" dirty="0" smtClean="0"/>
          </a:p>
          <a:p>
            <a:r>
              <a:rPr lang="en-US" sz="2000" dirty="0" smtClean="0"/>
              <a:t>Group Member: </a:t>
            </a:r>
          </a:p>
          <a:p>
            <a:r>
              <a:rPr lang="en-US" sz="2000" dirty="0" smtClean="0"/>
              <a:t>Muhammad </a:t>
            </a:r>
            <a:r>
              <a:rPr lang="en-US" sz="2000" dirty="0" err="1" smtClean="0"/>
              <a:t>Junaid</a:t>
            </a:r>
            <a:r>
              <a:rPr lang="en-US" sz="2000" dirty="0" smtClean="0"/>
              <a:t> </a:t>
            </a:r>
            <a:r>
              <a:rPr lang="en-US" sz="2000" dirty="0" err="1" smtClean="0"/>
              <a:t>Nasir</a:t>
            </a:r>
            <a:r>
              <a:rPr lang="en-US" sz="2000" dirty="0" smtClean="0"/>
              <a:t> (10-0361)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FDTD Technique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60" y="1524000"/>
            <a:ext cx="6305879" cy="47061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36022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Implementation On </a:t>
            </a:r>
            <a:r>
              <a:rPr lang="en-US" dirty="0" err="1" smtClean="0"/>
              <a:t>MATlab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sinusoidal and Gaussian waves</a:t>
            </a:r>
          </a:p>
          <a:p>
            <a:r>
              <a:rPr lang="en-US" dirty="0" smtClean="0"/>
              <a:t>F = 3 </a:t>
            </a:r>
            <a:r>
              <a:rPr lang="en-US" dirty="0" smtClean="0"/>
              <a:t>GHz (sinusoidal)</a:t>
            </a:r>
            <a:endParaRPr lang="en-GB" dirty="0"/>
          </a:p>
        </p:txBody>
      </p:sp>
      <p:pic>
        <p:nvPicPr>
          <p:cNvPr id="1026" name="Picture 2" descr="C:\Users\Hina\Desktop\New folder\1.PNG"/>
          <p:cNvPicPr>
            <a:picLocks noChangeAspect="1" noChangeArrowheads="1"/>
          </p:cNvPicPr>
          <p:nvPr/>
        </p:nvPicPr>
        <p:blipFill>
          <a:blip r:embed="rId2"/>
          <a:srcRect t="16999" b="3160"/>
          <a:stretch>
            <a:fillRect/>
          </a:stretch>
        </p:blipFill>
        <p:spPr bwMode="auto">
          <a:xfrm>
            <a:off x="457200" y="2895600"/>
            <a:ext cx="80772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125227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 Frequency Domain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Medium under observation is shown</a:t>
            </a:r>
          </a:p>
          <a:p>
            <a:r>
              <a:rPr lang="el-GR" dirty="0"/>
              <a:t>ε </a:t>
            </a:r>
            <a:r>
              <a:rPr lang="en-US" dirty="0"/>
              <a:t>permittivity </a:t>
            </a:r>
            <a:r>
              <a:rPr lang="en-US" dirty="0" smtClean="0"/>
              <a:t>= 2 </a:t>
            </a:r>
            <a:r>
              <a:rPr lang="el-GR" dirty="0" smtClean="0"/>
              <a:t>ε</a:t>
            </a:r>
            <a:r>
              <a:rPr lang="en-US" baseline="-25000" dirty="0" smtClean="0"/>
              <a:t>o</a:t>
            </a:r>
          </a:p>
          <a:p>
            <a:r>
              <a:rPr lang="en-US" dirty="0" smtClean="0"/>
              <a:t>Reflection coefficient </a:t>
            </a:r>
            <a:r>
              <a:rPr lang="el-GR" dirty="0" smtClean="0"/>
              <a:t>Γ</a:t>
            </a:r>
            <a:r>
              <a:rPr lang="en-US" dirty="0" smtClean="0"/>
              <a:t> = 0.1716</a:t>
            </a:r>
          </a:p>
          <a:p>
            <a:r>
              <a:rPr lang="en-US" dirty="0" smtClean="0"/>
              <a:t>Fourier Analysis of incident and Transmitted waves</a:t>
            </a:r>
          </a:p>
          <a:p>
            <a:r>
              <a:rPr lang="en-US" dirty="0" smtClean="0"/>
              <a:t>Refractive Index                          = 1.4141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91" name="Picture 7" descr="C:\Users\Hina\Desktop\New folder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733800"/>
            <a:ext cx="1600200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530906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Task: Implementation in C++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3178333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Node</a:t>
            </a:r>
          </a:p>
          <a:p>
            <a:r>
              <a:rPr lang="en-US" dirty="0" smtClean="0"/>
              <a:t>Grid Truncation</a:t>
            </a:r>
          </a:p>
          <a:p>
            <a:r>
              <a:rPr lang="en-US" dirty="0" smtClean="0"/>
              <a:t>Boundary condition</a:t>
            </a:r>
          </a:p>
          <a:p>
            <a:r>
              <a:rPr lang="en-US" dirty="0" smtClean="0"/>
              <a:t>Unstable Simulation results</a:t>
            </a:r>
          </a:p>
          <a:p>
            <a:r>
              <a:rPr lang="en-US" dirty="0" smtClean="0"/>
              <a:t>Frequency Analysis results</a:t>
            </a:r>
          </a:p>
          <a:p>
            <a:r>
              <a:rPr lang="en-US" dirty="0" smtClean="0"/>
              <a:t>File Handling in C++</a:t>
            </a:r>
          </a:p>
          <a:p>
            <a:r>
              <a:rPr lang="en-US" dirty="0" smtClean="0"/>
              <a:t>Variables precision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50" name="Picture 2" descr="C:\Users\Hina\Desktop\New folder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76400"/>
            <a:ext cx="5419725" cy="4772025"/>
          </a:xfrm>
          <a:prstGeom prst="rect">
            <a:avLst/>
          </a:prstGeom>
          <a:noFill/>
        </p:spPr>
      </p:pic>
      <p:pic>
        <p:nvPicPr>
          <p:cNvPr id="5" name="Picture 2" descr="C:\Users\Hina\Desktop\New folder\2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676400"/>
            <a:ext cx="5419726" cy="4800600"/>
          </a:xfrm>
          <a:prstGeom prst="rect">
            <a:avLst/>
          </a:prstGeom>
          <a:noFill/>
        </p:spPr>
      </p:pic>
      <p:pic>
        <p:nvPicPr>
          <p:cNvPr id="6" name="Picture 2" descr="C:\Users\Hina\Desktop\New folder\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0225" y="1676400"/>
            <a:ext cx="5438775" cy="4800600"/>
          </a:xfrm>
          <a:prstGeom prst="rect">
            <a:avLst/>
          </a:prstGeom>
          <a:noFill/>
        </p:spPr>
      </p:pic>
      <p:pic>
        <p:nvPicPr>
          <p:cNvPr id="7" name="Picture 2" descr="C:\Users\Hina\Desktop\New folder\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1676401"/>
            <a:ext cx="5372100" cy="4800600"/>
          </a:xfrm>
          <a:prstGeom prst="rect">
            <a:avLst/>
          </a:prstGeom>
          <a:noFill/>
        </p:spPr>
      </p:pic>
      <p:pic>
        <p:nvPicPr>
          <p:cNvPr id="8" name="Picture 2" descr="C:\Users\Hina\Desktop\New folder\6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28800" y="1685925"/>
            <a:ext cx="5448300" cy="48672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 B. Schneider, </a:t>
            </a:r>
            <a:r>
              <a:rPr lang="en-US" i="1" dirty="0" smtClean="0"/>
              <a:t>“Understanding the Finite-Difference Time-Domain Method”</a:t>
            </a:r>
            <a:r>
              <a:rPr lang="en-US" dirty="0" smtClean="0"/>
              <a:t>, </a:t>
            </a:r>
            <a:r>
              <a:rPr lang="en-US" dirty="0" smtClean="0"/>
              <a:t>2010</a:t>
            </a:r>
          </a:p>
          <a:p>
            <a:endParaRPr lang="en-US" dirty="0" smtClean="0"/>
          </a:p>
          <a:p>
            <a:r>
              <a:rPr lang="en-US" dirty="0" smtClean="0"/>
              <a:t>Dennis M. Sullivan, “Electromagnetic Simulation using the FDTD method”, Publisher: Wiley, 2013</a:t>
            </a:r>
          </a:p>
          <a:p>
            <a:endParaRPr lang="en-US" dirty="0" smtClean="0"/>
          </a:p>
          <a:p>
            <a:r>
              <a:rPr lang="en-US" dirty="0" smtClean="0"/>
              <a:t>S </a:t>
            </a:r>
            <a:r>
              <a:rPr lang="en-US" dirty="0" err="1" smtClean="0"/>
              <a:t>Anantha</a:t>
            </a:r>
            <a:r>
              <a:rPr lang="en-US" dirty="0" smtClean="0"/>
              <a:t> Ramakrishna, “Physics of negative refractive index materials”, 2005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2971800"/>
            <a:ext cx="7055380" cy="140053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NIM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</a:t>
            </a:r>
            <a:r>
              <a:rPr lang="en-US" dirty="0" err="1" smtClean="0"/>
              <a:t>lense</a:t>
            </a:r>
            <a:endParaRPr lang="en-US" dirty="0"/>
          </a:p>
        </p:txBody>
      </p:sp>
      <p:pic>
        <p:nvPicPr>
          <p:cNvPr id="8194" name="Picture 2" descr="J:\Downloads\320px-Negative_refraction_index_focus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514600"/>
            <a:ext cx="6004723" cy="3657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325700" cy="4195481"/>
          </a:xfrm>
        </p:spPr>
        <p:txBody>
          <a:bodyPr/>
          <a:lstStyle/>
          <a:p>
            <a:pPr algn="just"/>
            <a:r>
              <a:rPr lang="en-US" dirty="0" smtClean="0"/>
              <a:t>To simulate and observe the behavior of Electromagnetic Waves specifically phenomenon of refraction when they pass through negative index materials</a:t>
            </a:r>
          </a:p>
          <a:p>
            <a:pPr algn="just"/>
            <a:r>
              <a:rPr lang="en-US" dirty="0" smtClean="0"/>
              <a:t>To use FDTD algorithm and modify it for negative index material simulations</a:t>
            </a:r>
          </a:p>
          <a:p>
            <a:pPr algn="just"/>
            <a:r>
              <a:rPr lang="en-US" dirty="0" smtClean="0"/>
              <a:t>Comparison of algorithm performance on different platforms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6" lvl="1" indent="-342906"/>
            <a:r>
              <a:rPr lang="en-US" sz="2000" dirty="0" smtClean="0"/>
              <a:t>Richard W. </a:t>
            </a:r>
            <a:r>
              <a:rPr lang="en-US" sz="2000" dirty="0" err="1" smtClean="0"/>
              <a:t>Ziolkowski</a:t>
            </a:r>
            <a:r>
              <a:rPr lang="en-US" sz="2000" dirty="0" smtClean="0"/>
              <a:t> and Ehud </a:t>
            </a:r>
            <a:r>
              <a:rPr lang="en-US" sz="2000" dirty="0" err="1" smtClean="0"/>
              <a:t>Heyman</a:t>
            </a:r>
            <a:r>
              <a:rPr lang="en-US" sz="2000" dirty="0" smtClean="0"/>
              <a:t> </a:t>
            </a:r>
            <a:r>
              <a:rPr lang="en-US" sz="2000" dirty="0" smtClean="0"/>
              <a:t>, “Wave </a:t>
            </a:r>
            <a:r>
              <a:rPr lang="en-US" sz="2000" dirty="0" smtClean="0"/>
              <a:t>propagation in media having negative permittivity and </a:t>
            </a:r>
            <a:r>
              <a:rPr lang="en-US" sz="2000" dirty="0" smtClean="0"/>
              <a:t>permeability”, 2001</a:t>
            </a:r>
          </a:p>
          <a:p>
            <a:pPr marL="342906" lvl="1" indent="-342906"/>
            <a:endParaRPr lang="en-US" sz="2000" dirty="0" smtClean="0"/>
          </a:p>
          <a:p>
            <a:r>
              <a:rPr lang="en-US" dirty="0" err="1" smtClean="0"/>
              <a:t>Pavel</a:t>
            </a:r>
            <a:r>
              <a:rPr lang="en-US" dirty="0" smtClean="0"/>
              <a:t> </a:t>
            </a:r>
            <a:r>
              <a:rPr lang="en-US" dirty="0" err="1" smtClean="0"/>
              <a:t>Kolinko</a:t>
            </a:r>
            <a:r>
              <a:rPr lang="en-US" dirty="0" smtClean="0"/>
              <a:t> and David R. </a:t>
            </a:r>
            <a:r>
              <a:rPr lang="en-US" dirty="0" smtClean="0"/>
              <a:t>Smith, “</a:t>
            </a:r>
            <a:r>
              <a:rPr lang="en-US" dirty="0" smtClean="0"/>
              <a:t>Numerical study of electromagnetic </a:t>
            </a:r>
            <a:r>
              <a:rPr lang="en-US" dirty="0" smtClean="0"/>
              <a:t>waves interacting </a:t>
            </a:r>
            <a:r>
              <a:rPr lang="en-US" dirty="0" smtClean="0"/>
              <a:t>with negative index </a:t>
            </a:r>
            <a:r>
              <a:rPr lang="en-US" dirty="0" smtClean="0"/>
              <a:t>materials”, 2003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NIM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Negative Index Materials (NIM) or Left Handed Material (LHM) is a material which has negative permeability and permittivity.</a:t>
            </a:r>
          </a:p>
          <a:p>
            <a:pPr lvl="1" algn="just"/>
            <a:r>
              <a:rPr lang="en-US" dirty="0" smtClean="0"/>
              <a:t>when a light enters from one medium to another with different refractive indices, it alters its path depending upon the difference between the refractive indices. (Refraction)</a:t>
            </a:r>
          </a:p>
          <a:p>
            <a:pPr lvl="1" algn="just"/>
            <a:r>
              <a:rPr lang="en-US" dirty="0" smtClean="0"/>
              <a:t>Naturally value of refractive index is always positive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Downloads\200px-Metarefracti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3396343" cy="2971800"/>
          </a:xfrm>
          <a:prstGeom prst="rect">
            <a:avLst/>
          </a:prstGeom>
          <a:noFill/>
        </p:spPr>
      </p:pic>
      <p:pic>
        <p:nvPicPr>
          <p:cNvPr id="1027" name="Picture 3" descr="J:\Downloads\negative_refrac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362200"/>
            <a:ext cx="4745364" cy="2743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FYP 1</a:t>
            </a:r>
          </a:p>
          <a:p>
            <a:pPr lvl="1"/>
            <a:r>
              <a:rPr lang="en-US" dirty="0" smtClean="0"/>
              <a:t>	Learning FDTD technique</a:t>
            </a:r>
          </a:p>
          <a:p>
            <a:pPr lvl="1"/>
            <a:r>
              <a:rPr lang="en-US" dirty="0" smtClean="0"/>
              <a:t>	Implementation of FDTD algorithm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	Frequency domain analysis of medium</a:t>
            </a:r>
          </a:p>
          <a:p>
            <a:r>
              <a:rPr lang="en-US" b="1" dirty="0" smtClean="0"/>
              <a:t>FYP 2</a:t>
            </a:r>
          </a:p>
          <a:p>
            <a:pPr lvl="1"/>
            <a:r>
              <a:rPr lang="en-US" dirty="0" smtClean="0"/>
              <a:t>	Analysis of EM wave in NIM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GPU implementation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	Application Specific analysis (Super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lens)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Performance Analysis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516290" cy="1400530"/>
          </a:xfrm>
        </p:spPr>
        <p:txBody>
          <a:bodyPr/>
          <a:lstStyle/>
          <a:p>
            <a:r>
              <a:rPr lang="en-US" dirty="0" smtClean="0"/>
              <a:t>Task 1: FDTD Technique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Finite-Difference Time-Domain (FDTD) is one of the most efficient techniques of differential time domain numerical modeling methods.</a:t>
            </a:r>
          </a:p>
          <a:p>
            <a:pPr lvl="1" algn="just"/>
            <a:r>
              <a:rPr lang="en-US" dirty="0" smtClean="0"/>
              <a:t>Treats nonlinear material properties in a natural way.</a:t>
            </a:r>
          </a:p>
          <a:p>
            <a:pPr lvl="1" algn="just"/>
            <a:r>
              <a:rPr lang="en-US" dirty="0" smtClean="0"/>
              <a:t>It solves the Maxwell’s differential equations in leap-frog manner 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 a given time instant, first electric field and then magnetic field is solved</a:t>
            </a:r>
            <a:r>
              <a:rPr lang="en-US" dirty="0" smtClean="0"/>
              <a:t>).</a:t>
            </a:r>
          </a:p>
          <a:p>
            <a:pPr lvl="1" algn="just"/>
            <a:r>
              <a:rPr lang="en-US" dirty="0" smtClean="0"/>
              <a:t>It is readily parallelizable on hardware like GPU.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404371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1: FDTD Technique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853249"/>
            <a:ext cx="6711654" cy="4395158"/>
          </a:xfrm>
        </p:spPr>
        <p:txBody>
          <a:bodyPr/>
          <a:lstStyle/>
          <a:p>
            <a:pPr algn="just"/>
            <a:r>
              <a:rPr lang="en-US" dirty="0" smtClean="0"/>
              <a:t>Write Ampere's and Faraday's laws in the form of finite differences. Writing them in the form of electric and magnetic field as the derivative of time and space.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dirty="0" smtClean="0"/>
              <a:t>Solve equation so that we can get future values from past values</a:t>
            </a:r>
          </a:p>
          <a:p>
            <a:endParaRPr lang="en-US" dirty="0"/>
          </a:p>
        </p:txBody>
      </p:sp>
      <p:pic>
        <p:nvPicPr>
          <p:cNvPr id="3074" name="Picture 2" descr="C:\Users\Junaid\Desktop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124200"/>
            <a:ext cx="4879622" cy="990600"/>
          </a:xfrm>
          <a:prstGeom prst="rect">
            <a:avLst/>
          </a:prstGeom>
          <a:noFill/>
        </p:spPr>
      </p:pic>
      <p:pic>
        <p:nvPicPr>
          <p:cNvPr id="3075" name="Picture 3" descr="C:\Users\Junaid\Desktop\2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884" y="4953000"/>
            <a:ext cx="8829716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330833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FDTD Technique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find magnetic field using past values of electric field also find electric field values using past magnetic field values.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Repeat the above step to get all values</a:t>
            </a:r>
          </a:p>
          <a:p>
            <a:endParaRPr lang="en-US" dirty="0"/>
          </a:p>
        </p:txBody>
      </p:sp>
      <p:pic>
        <p:nvPicPr>
          <p:cNvPr id="4098" name="Picture 2" descr="C:\Users\Junaid\Desktop\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76600"/>
            <a:ext cx="8562701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923608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2B13F6F4-3402-4DCF-9257-EFEF2228F41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542</TotalTime>
  <Words>454</Words>
  <Application>Microsoft Office PowerPoint</Application>
  <PresentationFormat>On-screen Show (4:3)</PresentationFormat>
  <Paragraphs>85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    Modeling of Electromagnetic Wave Propagation in NIM using FDTD Technique </vt:lpstr>
      <vt:lpstr>Project Objectives</vt:lpstr>
      <vt:lpstr>Literature Review</vt:lpstr>
      <vt:lpstr>Introduction to NIM</vt:lpstr>
      <vt:lpstr>Slide 5</vt:lpstr>
      <vt:lpstr>Deliverables</vt:lpstr>
      <vt:lpstr>Task 1: FDTD Technique</vt:lpstr>
      <vt:lpstr>Task 1: FDTD Technique</vt:lpstr>
      <vt:lpstr>Task 1: FDTD Technique</vt:lpstr>
      <vt:lpstr>Task 1: FDTD Technique</vt:lpstr>
      <vt:lpstr>Task 2: Implementation On MATlab</vt:lpstr>
      <vt:lpstr>Task 3: Frequency Domain Analysis</vt:lpstr>
      <vt:lpstr>Additional Task: Implementation in C++</vt:lpstr>
      <vt:lpstr>Problems</vt:lpstr>
      <vt:lpstr>Results</vt:lpstr>
      <vt:lpstr>References</vt:lpstr>
      <vt:lpstr>Thank you</vt:lpstr>
      <vt:lpstr>Questions ?</vt:lpstr>
      <vt:lpstr>Applications of NIM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Implementation of FDTD technique for EM Waves in NIM</dc:title>
  <dc:creator>Junaid</dc:creator>
  <cp:lastModifiedBy>Hina</cp:lastModifiedBy>
  <cp:revision>104</cp:revision>
  <dcterms:created xsi:type="dcterms:W3CDTF">2006-08-16T00:00:00Z</dcterms:created>
  <dcterms:modified xsi:type="dcterms:W3CDTF">2014-01-03T15:50:40Z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