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2"/>
  </p:sldMasterIdLst>
  <p:notesMasterIdLst>
    <p:notesMasterId r:id="rId21"/>
  </p:notesMasterIdLst>
  <p:sldIdLst>
    <p:sldId id="256" r:id="rId3"/>
    <p:sldId id="265" r:id="rId4"/>
    <p:sldId id="257" r:id="rId5"/>
    <p:sldId id="258" r:id="rId6"/>
    <p:sldId id="259" r:id="rId7"/>
    <p:sldId id="266" r:id="rId8"/>
    <p:sldId id="260" r:id="rId9"/>
    <p:sldId id="261" r:id="rId10"/>
    <p:sldId id="262" r:id="rId11"/>
    <p:sldId id="263" r:id="rId12"/>
    <p:sldId id="264" r:id="rId13"/>
    <p:sldId id="276" r:id="rId14"/>
    <p:sldId id="268" r:id="rId15"/>
    <p:sldId id="269" r:id="rId16"/>
    <p:sldId id="272" r:id="rId17"/>
    <p:sldId id="270"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85" autoAdjust="0"/>
  </p:normalViewPr>
  <p:slideViewPr>
    <p:cSldViewPr>
      <p:cViewPr varScale="1">
        <p:scale>
          <a:sx n="66" d="100"/>
          <a:sy n="66" d="100"/>
        </p:scale>
        <p:origin x="13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77A5E-9AEA-4E35-94FB-1EBF659B492A}" type="datetimeFigureOut">
              <a:rPr lang="en-US" smtClean="0"/>
              <a:pPr/>
              <a:t>9/13/2013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1B597-7F42-4E6C-A16E-96B6B138CE43}" type="slidenum">
              <a:rPr lang="en-US" smtClean="0"/>
              <a:pPr/>
              <a:t>‹#›</a:t>
            </a:fld>
            <a:endParaRPr lang="en-US"/>
          </a:p>
        </p:txBody>
      </p:sp>
    </p:spTree>
    <p:extLst>
      <p:ext uri="{BB962C8B-B14F-4D97-AF65-F5344CB8AC3E}">
        <p14:creationId xmlns:p14="http://schemas.microsoft.com/office/powerpoint/2010/main" val="2938669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ave_propag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en.wiktionary.org/wiki/invisible" TargetMode="External"/><Relationship Id="rId4" Type="http://schemas.openxmlformats.org/officeDocument/2006/relationships/hyperlink" Target="http://en.wikipedia.org/wiki/EM_spectru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Lens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en.wikipedia.org/wiki/Diffraction_limit" TargetMode="External"/><Relationship Id="rId4" Type="http://schemas.openxmlformats.org/officeDocument/2006/relationships/hyperlink" Target="http://en.wikipedia.org/wiki/Metamateri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91B597-7F42-4E6C-A16E-96B6B138CE43}" type="slidenum">
              <a:rPr lang="en-US" smtClean="0"/>
              <a:pPr/>
              <a:t>6</a:t>
            </a:fld>
            <a:endParaRPr lang="en-US"/>
          </a:p>
        </p:txBody>
      </p:sp>
    </p:spTree>
    <p:extLst>
      <p:ext uri="{BB962C8B-B14F-4D97-AF65-F5344CB8AC3E}">
        <p14:creationId xmlns:p14="http://schemas.microsoft.com/office/powerpoint/2010/main" val="233898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This is accomplished by manipulating the paths traversed by light through a novel optical material. </a:t>
            </a:r>
            <a:r>
              <a:rPr lang="en-US" sz="1200" b="0" i="0" kern="1200" dirty="0" err="1" smtClean="0">
                <a:solidFill>
                  <a:schemeClr val="tx1"/>
                </a:solidFill>
                <a:latin typeface="+mn-lt"/>
                <a:ea typeface="+mn-ea"/>
                <a:cs typeface="+mn-cs"/>
              </a:rPr>
              <a:t>Metamaterials</a:t>
            </a:r>
            <a:r>
              <a:rPr lang="en-US" sz="1200" b="0" i="0" kern="1200" dirty="0" smtClean="0">
                <a:solidFill>
                  <a:schemeClr val="tx1"/>
                </a:solidFill>
                <a:latin typeface="+mn-lt"/>
                <a:ea typeface="+mn-ea"/>
                <a:cs typeface="+mn-cs"/>
              </a:rPr>
              <a:t> direct and control the </a:t>
            </a:r>
            <a:r>
              <a:rPr lang="en-US" sz="1200" b="0" i="0" u="none" strike="noStrike" kern="1200" dirty="0" smtClean="0">
                <a:solidFill>
                  <a:schemeClr val="tx1"/>
                </a:solidFill>
                <a:latin typeface="+mn-lt"/>
                <a:ea typeface="+mn-ea"/>
                <a:cs typeface="+mn-cs"/>
                <a:hlinkClick r:id="rId3" tooltip="Wave propagation"/>
              </a:rPr>
              <a:t>propagation</a:t>
            </a:r>
            <a:r>
              <a:rPr lang="en-US" sz="1200" b="0" i="0" kern="1200" dirty="0" smtClean="0">
                <a:solidFill>
                  <a:schemeClr val="tx1"/>
                </a:solidFill>
                <a:latin typeface="+mn-lt"/>
                <a:ea typeface="+mn-ea"/>
                <a:cs typeface="+mn-cs"/>
              </a:rPr>
              <a:t> and transmission of specified parts of the </a:t>
            </a:r>
            <a:r>
              <a:rPr lang="en-US" sz="1200" b="0" i="0" u="none" strike="noStrike" kern="1200" dirty="0" smtClean="0">
                <a:solidFill>
                  <a:schemeClr val="tx1"/>
                </a:solidFill>
                <a:latin typeface="+mn-lt"/>
                <a:ea typeface="+mn-ea"/>
                <a:cs typeface="+mn-cs"/>
                <a:hlinkClick r:id="rId4" tooltip="EM spectrum"/>
              </a:rPr>
              <a:t>light spectrum</a:t>
            </a:r>
            <a:r>
              <a:rPr lang="en-US" sz="1200" b="0" i="0" kern="1200" dirty="0" smtClean="0">
                <a:solidFill>
                  <a:schemeClr val="tx1"/>
                </a:solidFill>
                <a:latin typeface="+mn-lt"/>
                <a:ea typeface="+mn-ea"/>
                <a:cs typeface="+mn-cs"/>
              </a:rPr>
              <a:t> and demonstrate the potential to render an object seemingly </a:t>
            </a:r>
            <a:r>
              <a:rPr lang="en-US" sz="1200" b="0" i="0" u="none" strike="noStrike" kern="1200" dirty="0" smtClean="0">
                <a:solidFill>
                  <a:schemeClr val="tx1"/>
                </a:solidFill>
                <a:latin typeface="+mn-lt"/>
                <a:ea typeface="+mn-ea"/>
                <a:cs typeface="+mn-cs"/>
                <a:hlinkClick r:id="rId5" tooltip="wikt:invisible"/>
              </a:rPr>
              <a:t>invisible</a:t>
            </a:r>
            <a:endParaRPr lang="en-US" dirty="0"/>
          </a:p>
        </p:txBody>
      </p:sp>
      <p:sp>
        <p:nvSpPr>
          <p:cNvPr id="4" name="Slide Number Placeholder 3"/>
          <p:cNvSpPr>
            <a:spLocks noGrp="1"/>
          </p:cNvSpPr>
          <p:nvPr>
            <p:ph type="sldNum" sz="quarter" idx="10"/>
          </p:nvPr>
        </p:nvSpPr>
        <p:spPr/>
        <p:txBody>
          <a:bodyPr/>
          <a:lstStyle/>
          <a:p>
            <a:fld id="{7391B597-7F42-4E6C-A16E-96B6B138CE43}" type="slidenum">
              <a:rPr lang="en-US" smtClean="0"/>
              <a:pPr/>
              <a:t>16</a:t>
            </a:fld>
            <a:endParaRPr lang="en-US"/>
          </a:p>
        </p:txBody>
      </p:sp>
    </p:spTree>
    <p:extLst>
      <p:ext uri="{BB962C8B-B14F-4D97-AF65-F5344CB8AC3E}">
        <p14:creationId xmlns:p14="http://schemas.microsoft.com/office/powerpoint/2010/main" val="372812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is a </a:t>
            </a:r>
            <a:r>
              <a:rPr lang="en-US" sz="1200" b="0" i="0" u="none" strike="noStrike" kern="1200" dirty="0" smtClean="0">
                <a:solidFill>
                  <a:schemeClr val="tx1"/>
                </a:solidFill>
                <a:latin typeface="+mn-lt"/>
                <a:ea typeface="+mn-ea"/>
                <a:cs typeface="+mn-cs"/>
                <a:hlinkClick r:id="rId3" tooltip="Lens (optics)"/>
              </a:rPr>
              <a:t>lens</a:t>
            </a:r>
            <a:r>
              <a:rPr lang="en-US" sz="1200" b="0" i="0" kern="1200" dirty="0" smtClean="0">
                <a:solidFill>
                  <a:schemeClr val="tx1"/>
                </a:solidFill>
                <a:latin typeface="+mn-lt"/>
                <a:ea typeface="+mn-ea"/>
                <a:cs typeface="+mn-cs"/>
              </a:rPr>
              <a:t> which uses </a:t>
            </a:r>
            <a:r>
              <a:rPr lang="en-US" sz="1200" b="0" i="0" u="none" strike="noStrike" kern="1200" dirty="0" err="1" smtClean="0">
                <a:solidFill>
                  <a:schemeClr val="tx1"/>
                </a:solidFill>
                <a:latin typeface="+mn-lt"/>
                <a:ea typeface="+mn-ea"/>
                <a:cs typeface="+mn-cs"/>
                <a:hlinkClick r:id="rId4" tooltip="Metamaterial"/>
              </a:rPr>
              <a:t>metamaterials</a:t>
            </a:r>
            <a:r>
              <a:rPr lang="en-US" sz="1200" b="0" i="0" kern="1200" dirty="0" smtClean="0">
                <a:solidFill>
                  <a:schemeClr val="tx1"/>
                </a:solidFill>
                <a:latin typeface="+mn-lt"/>
                <a:ea typeface="+mn-ea"/>
                <a:cs typeface="+mn-cs"/>
              </a:rPr>
              <a:t> to go beyond the </a:t>
            </a:r>
            <a:r>
              <a:rPr lang="en-US" sz="1200" b="0" i="0" u="none" strike="noStrike" kern="1200" dirty="0" smtClean="0">
                <a:solidFill>
                  <a:schemeClr val="tx1"/>
                </a:solidFill>
                <a:latin typeface="+mn-lt"/>
                <a:ea typeface="+mn-ea"/>
                <a:cs typeface="+mn-cs"/>
                <a:hlinkClick r:id="rId5" tooltip="Diffraction limit"/>
              </a:rPr>
              <a:t>diffraction limit</a:t>
            </a:r>
            <a:endParaRPr lang="en-US" sz="1200" b="0" i="0" u="none" strike="noStrike"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rPr>
              <a:t>-&gt;&gt;&gt;&gt;&gt;&gt;&gt;&gt;&gt;&gt;&gt;&gt;&gt;&gt;&gt;&gt;&gt;&gt;&gt;&gt;&gt;&gt;&gt;&gt;&gt;&gt;&gt;&gt;  what is Diffraction Limit ???</a:t>
            </a:r>
          </a:p>
          <a:p>
            <a:endParaRPr lang="en-US" dirty="0"/>
          </a:p>
        </p:txBody>
      </p:sp>
      <p:sp>
        <p:nvSpPr>
          <p:cNvPr id="4" name="Slide Number Placeholder 3"/>
          <p:cNvSpPr>
            <a:spLocks noGrp="1"/>
          </p:cNvSpPr>
          <p:nvPr>
            <p:ph type="sldNum" sz="quarter" idx="10"/>
          </p:nvPr>
        </p:nvSpPr>
        <p:spPr/>
        <p:txBody>
          <a:bodyPr/>
          <a:lstStyle/>
          <a:p>
            <a:fld id="{7391B597-7F42-4E6C-A16E-96B6B138CE43}" type="slidenum">
              <a:rPr lang="en-US" smtClean="0"/>
              <a:pPr/>
              <a:t>17</a:t>
            </a:fld>
            <a:endParaRPr lang="en-US"/>
          </a:p>
        </p:txBody>
      </p:sp>
    </p:spTree>
    <p:extLst>
      <p:ext uri="{BB962C8B-B14F-4D97-AF65-F5344CB8AC3E}">
        <p14:creationId xmlns:p14="http://schemas.microsoft.com/office/powerpoint/2010/main" val="358929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9/13/2013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448" y="990600"/>
            <a:ext cx="7851648" cy="3200400"/>
          </a:xfrm>
        </p:spPr>
        <p:txBody>
          <a:bodyPr>
            <a:noAutofit/>
          </a:bodyPr>
          <a:lstStyle/>
          <a:p>
            <a:pPr algn="l"/>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GPU Implementation of FDTD technique for EM Waves in NIM</a:t>
            </a:r>
            <a:br>
              <a:rPr lang="en-US" sz="4800" dirty="0" smtClean="0">
                <a:effectLst>
                  <a:outerShdw blurRad="38100" dist="38100" dir="2700000" algn="tl">
                    <a:srgbClr val="000000">
                      <a:alpha val="43137"/>
                    </a:srgbClr>
                  </a:outerShdw>
                </a:effectLst>
              </a:rPr>
            </a:b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3400" y="4419600"/>
            <a:ext cx="7854696" cy="1752600"/>
          </a:xfrm>
        </p:spPr>
        <p:txBody>
          <a:bodyPr>
            <a:normAutofit/>
          </a:bodyPr>
          <a:lstStyle/>
          <a:p>
            <a:pPr algn="l"/>
            <a:endParaRPr lang="en-US" dirty="0" smtClean="0"/>
          </a:p>
          <a:p>
            <a:pPr algn="l"/>
            <a:r>
              <a:rPr lang="en-US" dirty="0" smtClean="0"/>
              <a:t>By:</a:t>
            </a:r>
          </a:p>
          <a:p>
            <a:pPr algn="l"/>
            <a:r>
              <a:rPr lang="en-US" dirty="0" smtClean="0"/>
              <a:t>Muhammad Junaid Nasir			(10-0361)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Deliverables</a:t>
            </a:r>
            <a:endParaRPr lang="en-US" b="1" dirty="0"/>
          </a:p>
        </p:txBody>
      </p:sp>
      <p:sp>
        <p:nvSpPr>
          <p:cNvPr id="3" name="Content Placeholder 2"/>
          <p:cNvSpPr>
            <a:spLocks noGrp="1"/>
          </p:cNvSpPr>
          <p:nvPr>
            <p:ph idx="1"/>
          </p:nvPr>
        </p:nvSpPr>
        <p:spPr/>
        <p:txBody>
          <a:bodyPr>
            <a:normAutofit/>
          </a:bodyPr>
          <a:lstStyle/>
          <a:p>
            <a:r>
              <a:rPr lang="en-US" b="1" dirty="0" smtClean="0"/>
              <a:t>FYP 1</a:t>
            </a:r>
          </a:p>
          <a:p>
            <a:pPr lvl="1"/>
            <a:r>
              <a:rPr lang="en-US" dirty="0" smtClean="0"/>
              <a:t>	Learning FDTD technique</a:t>
            </a:r>
          </a:p>
          <a:p>
            <a:pPr lvl="1"/>
            <a:r>
              <a:rPr lang="en-US" dirty="0" smtClean="0"/>
              <a:t>	Implementation of FDTD algorithm in </a:t>
            </a:r>
            <a:r>
              <a:rPr lang="en-US" dirty="0" err="1" smtClean="0"/>
              <a:t>Matlab,C</a:t>
            </a:r>
            <a:r>
              <a:rPr lang="en-US" dirty="0" smtClean="0"/>
              <a:t>++</a:t>
            </a:r>
          </a:p>
          <a:p>
            <a:pPr lvl="1"/>
            <a:r>
              <a:rPr lang="en-US" dirty="0" smtClean="0"/>
              <a:t>	Performance Analysis</a:t>
            </a:r>
          </a:p>
          <a:p>
            <a:r>
              <a:rPr lang="en-US" b="1" dirty="0" smtClean="0"/>
              <a:t>FYP 2</a:t>
            </a:r>
          </a:p>
          <a:p>
            <a:pPr lvl="1"/>
            <a:r>
              <a:rPr lang="en-US" dirty="0" smtClean="0"/>
              <a:t>	</a:t>
            </a:r>
            <a:r>
              <a:rPr lang="en-US" dirty="0" err="1" smtClean="0"/>
              <a:t>Matlab</a:t>
            </a:r>
            <a:r>
              <a:rPr lang="en-US" dirty="0" smtClean="0"/>
              <a:t> Simulation of 2D EM Wave</a:t>
            </a:r>
          </a:p>
          <a:p>
            <a:pPr lvl="1"/>
            <a:r>
              <a:rPr lang="en-US" dirty="0" smtClean="0"/>
              <a:t>	Analysis of EM wave in NIM</a:t>
            </a:r>
          </a:p>
          <a:p>
            <a:pPr lvl="1"/>
            <a:r>
              <a:rPr lang="en-US" dirty="0" smtClean="0"/>
              <a:t>	GPU implementation</a:t>
            </a:r>
          </a:p>
          <a:p>
            <a:pPr lvl="1"/>
            <a:r>
              <a:rPr lang="en-US" dirty="0" smtClean="0"/>
              <a:t>	Performance Analysis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John B. Schneider "Understanding the Finite-Difference Time-Domain Method” www.eecs.wsu.edu/~schneidj/ufdtd, 2010.</a:t>
            </a:r>
          </a:p>
          <a:p>
            <a:pPr marL="514350" indent="-514350">
              <a:buFont typeface="+mj-lt"/>
              <a:buAutoNum type="arabicPeriod"/>
            </a:pPr>
            <a:endParaRPr lang="en-US" dirty="0" smtClean="0"/>
          </a:p>
          <a:p>
            <a:pPr marL="514350" indent="-514350">
              <a:buFont typeface="+mj-lt"/>
              <a:buAutoNum type="arabicPeriod"/>
            </a:pPr>
            <a:r>
              <a:rPr lang="en-US" dirty="0" err="1" smtClean="0"/>
              <a:t>Aso</a:t>
            </a:r>
            <a:r>
              <a:rPr lang="en-US" dirty="0" smtClean="0"/>
              <a:t> </a:t>
            </a:r>
            <a:r>
              <a:rPr lang="en-US" dirty="0" err="1" smtClean="0"/>
              <a:t>Rawandi</a:t>
            </a:r>
            <a:r>
              <a:rPr lang="en-US" dirty="0" smtClean="0"/>
              <a:t>, </a:t>
            </a:r>
            <a:r>
              <a:rPr lang="en-US" dirty="0" err="1" smtClean="0"/>
              <a:t>Hamed</a:t>
            </a:r>
            <a:r>
              <a:rPr lang="en-US" dirty="0" smtClean="0"/>
              <a:t> Sheikh Abdul Kareem, </a:t>
            </a:r>
            <a:r>
              <a:rPr lang="en-US" dirty="0" err="1" smtClean="0"/>
              <a:t>Sohrab</a:t>
            </a:r>
            <a:r>
              <a:rPr lang="en-US" dirty="0" smtClean="0"/>
              <a:t> </a:t>
            </a:r>
            <a:r>
              <a:rPr lang="en-US" dirty="0" err="1" smtClean="0"/>
              <a:t>Rajdai</a:t>
            </a:r>
            <a:r>
              <a:rPr lang="en-US" dirty="0" smtClean="0"/>
              <a:t> </a:t>
            </a:r>
            <a:r>
              <a:rPr lang="en-US" dirty="0" err="1" smtClean="0"/>
              <a:t>sani</a:t>
            </a:r>
            <a:r>
              <a:rPr lang="en-US" dirty="0" smtClean="0"/>
              <a:t>, </a:t>
            </a:r>
            <a:r>
              <a:rPr lang="en-US" dirty="0" err="1" smtClean="0"/>
              <a:t>Yelva</a:t>
            </a:r>
            <a:r>
              <a:rPr lang="en-US" dirty="0" smtClean="0"/>
              <a:t> </a:t>
            </a:r>
            <a:r>
              <a:rPr lang="en-US" dirty="0" err="1" smtClean="0"/>
              <a:t>Olmebrand</a:t>
            </a:r>
            <a:r>
              <a:rPr lang="en-US" dirty="0" smtClean="0"/>
              <a:t>, “Negative Index Materials (NIMs)”, Royal </a:t>
            </a:r>
            <a:r>
              <a:rPr lang="en-US" dirty="0" err="1" smtClean="0"/>
              <a:t>Institue</a:t>
            </a:r>
            <a:r>
              <a:rPr lang="en-US" dirty="0" smtClean="0"/>
              <a:t> of Technology KTH</a:t>
            </a:r>
          </a:p>
          <a:p>
            <a:pPr marL="514350" indent="-514350">
              <a:buFont typeface="+mj-lt"/>
              <a:buAutoNum type="arabicPeriod"/>
            </a:pPr>
            <a:endParaRPr lang="en-US" dirty="0" smtClean="0"/>
          </a:p>
          <a:p>
            <a:pPr marL="514350" indent="-514350">
              <a:buFont typeface="+mj-lt"/>
              <a:buAutoNum type="arabicPeriod"/>
            </a:pPr>
            <a:r>
              <a:rPr lang="en-US" dirty="0" smtClean="0"/>
              <a:t>D. M. Sullivan, "</a:t>
            </a:r>
            <a:r>
              <a:rPr lang="en-US" i="1" dirty="0" smtClean="0"/>
              <a:t>Electromagnetic Simulation using the FDTD Method ,</a:t>
            </a:r>
            <a:r>
              <a:rPr lang="en-US" dirty="0" smtClean="0"/>
              <a:t>Piscataway, NY: IEEE Press, 2000. </a:t>
            </a:r>
          </a:p>
          <a:p>
            <a:pPr marL="514350" indent="-514350">
              <a:buFont typeface="+mj-lt"/>
              <a:buAutoNum type="arabicPeriod"/>
            </a:pPr>
            <a:endParaRPr lang="en-US" dirty="0" smtClean="0"/>
          </a:p>
          <a:p>
            <a:pPr marL="514350" indent="-514350">
              <a:buFont typeface="+mj-lt"/>
              <a:buAutoNum type="arabicPeriod"/>
            </a:pPr>
            <a:r>
              <a:rPr lang="en-US" dirty="0" smtClean="0"/>
              <a:t>A. </a:t>
            </a:r>
            <a:r>
              <a:rPr lang="en-US" dirty="0" err="1" smtClean="0"/>
              <a:t>Taflove</a:t>
            </a:r>
            <a:r>
              <a:rPr lang="en-US" dirty="0" smtClean="0"/>
              <a:t> and S. C. </a:t>
            </a:r>
            <a:r>
              <a:rPr lang="en-US" dirty="0" err="1" smtClean="0"/>
              <a:t>Hagness</a:t>
            </a:r>
            <a:r>
              <a:rPr lang="en-US" dirty="0" smtClean="0"/>
              <a:t>, “Computational Electrodynamics: The Finite- Difference Time-Domain Method”.   </a:t>
            </a:r>
            <a:r>
              <a:rPr lang="en-US" dirty="0" err="1" smtClean="0"/>
              <a:t>Artech</a:t>
            </a:r>
            <a:r>
              <a:rPr lang="en-US" dirty="0" smtClean="0"/>
              <a:t>  House  Publishers, 2nd  ed.,  </a:t>
            </a:r>
            <a:r>
              <a:rPr lang="en-US" dirty="0" err="1" smtClean="0"/>
              <a:t>jun</a:t>
            </a:r>
            <a:r>
              <a:rPr lang="en-US" dirty="0" smtClean="0"/>
              <a:t> 2000. </a:t>
            </a:r>
          </a:p>
          <a:p>
            <a:pPr marL="514350" indent="-514350">
              <a:buFont typeface="+mj-lt"/>
              <a:buAutoNum type="arabicPeriod"/>
            </a:pPr>
            <a:endParaRPr lang="en-US" dirty="0" smtClean="0"/>
          </a:p>
          <a:p>
            <a:pPr marL="514350" indent="-514350">
              <a:buFont typeface="+mj-lt"/>
              <a:buAutoNum type="arabicPeriod"/>
            </a:pPr>
            <a:r>
              <a:rPr lang="en-US" dirty="0" smtClean="0"/>
              <a:t>http://www.remcom.com/examples </a:t>
            </a:r>
          </a:p>
          <a:p>
            <a:pPr marL="514350" indent="-514350">
              <a:buFont typeface="+mj-lt"/>
              <a:buAutoNum type="arabicPeriod"/>
            </a:pPr>
            <a:endParaRPr lang="en-US" dirty="0" smtClean="0"/>
          </a:p>
          <a:p>
            <a:pPr marL="514350" indent="-514350">
              <a:buFont typeface="+mj-lt"/>
              <a:buAutoNum type="arabicPeriod"/>
            </a:pPr>
            <a:r>
              <a:rPr lang="en-US" dirty="0" smtClean="0"/>
              <a:t>http://gpgpu.org/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a:bodyPr>
          <a:lstStyle/>
          <a:p>
            <a:r>
              <a:rPr lang="en-US" dirty="0" smtClean="0"/>
              <a:t>Questions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FDTD Works???</a:t>
            </a:r>
            <a:endParaRPr lang="en-US" b="1" dirty="0"/>
          </a:p>
        </p:txBody>
      </p:sp>
      <p:sp>
        <p:nvSpPr>
          <p:cNvPr id="3" name="Content Placeholder 2"/>
          <p:cNvSpPr>
            <a:spLocks noGrp="1"/>
          </p:cNvSpPr>
          <p:nvPr>
            <p:ph idx="1"/>
          </p:nvPr>
        </p:nvSpPr>
        <p:spPr/>
        <p:txBody>
          <a:bodyPr/>
          <a:lstStyle/>
          <a:p>
            <a:pPr algn="just"/>
            <a:r>
              <a:rPr lang="en-US" dirty="0" smtClean="0"/>
              <a:t>Write Ampere's and Faraday's laws in the form of finite differences. Writing them in the form of electric and magnetic field as the derivative of time and space.</a:t>
            </a:r>
          </a:p>
          <a:p>
            <a:endParaRPr lang="en-US" dirty="0" smtClean="0"/>
          </a:p>
          <a:p>
            <a:endParaRPr lang="en-US" dirty="0" smtClean="0"/>
          </a:p>
          <a:p>
            <a:pPr algn="just"/>
            <a:r>
              <a:rPr lang="en-US" dirty="0" smtClean="0"/>
              <a:t>Solve equation so that we can get future values from past values</a:t>
            </a:r>
          </a:p>
          <a:p>
            <a:endParaRPr lang="en-US" dirty="0"/>
          </a:p>
        </p:txBody>
      </p:sp>
      <p:pic>
        <p:nvPicPr>
          <p:cNvPr id="3074" name="Picture 2" descr="C:\Users\Junaid\Desktop\3.PNG"/>
          <p:cNvPicPr>
            <a:picLocks noChangeAspect="1" noChangeArrowheads="1"/>
          </p:cNvPicPr>
          <p:nvPr/>
        </p:nvPicPr>
        <p:blipFill>
          <a:blip r:embed="rId2" cstate="print"/>
          <a:srcRect/>
          <a:stretch>
            <a:fillRect/>
          </a:stretch>
        </p:blipFill>
        <p:spPr bwMode="auto">
          <a:xfrm>
            <a:off x="1905000" y="3200400"/>
            <a:ext cx="4879622" cy="990600"/>
          </a:xfrm>
          <a:prstGeom prst="rect">
            <a:avLst/>
          </a:prstGeom>
          <a:noFill/>
        </p:spPr>
      </p:pic>
      <p:pic>
        <p:nvPicPr>
          <p:cNvPr id="3075" name="Picture 3" descr="C:\Users\Junaid\Desktop\22.PNG"/>
          <p:cNvPicPr>
            <a:picLocks noChangeAspect="1" noChangeArrowheads="1"/>
          </p:cNvPicPr>
          <p:nvPr/>
        </p:nvPicPr>
        <p:blipFill>
          <a:blip r:embed="rId3" cstate="print"/>
          <a:srcRect/>
          <a:stretch>
            <a:fillRect/>
          </a:stretch>
        </p:blipFill>
        <p:spPr bwMode="auto">
          <a:xfrm>
            <a:off x="161884" y="5257800"/>
            <a:ext cx="8829716" cy="990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FDTD works</a:t>
            </a:r>
            <a:endParaRPr lang="en-US" dirty="0"/>
          </a:p>
        </p:txBody>
      </p:sp>
      <p:sp>
        <p:nvSpPr>
          <p:cNvPr id="3" name="Content Placeholder 2"/>
          <p:cNvSpPr>
            <a:spLocks noGrp="1"/>
          </p:cNvSpPr>
          <p:nvPr>
            <p:ph idx="1"/>
          </p:nvPr>
        </p:nvSpPr>
        <p:spPr/>
        <p:txBody>
          <a:bodyPr/>
          <a:lstStyle/>
          <a:p>
            <a:r>
              <a:rPr lang="en-US" dirty="0" smtClean="0"/>
              <a:t>We can find magnetic field using past values of electric field also find electric field values using past magnetic field values.</a:t>
            </a:r>
          </a:p>
          <a:p>
            <a:endParaRPr lang="en-US" dirty="0" smtClean="0"/>
          </a:p>
          <a:p>
            <a:endParaRPr lang="en-US" dirty="0" smtClean="0"/>
          </a:p>
          <a:p>
            <a:endParaRPr lang="en-US" dirty="0" smtClean="0"/>
          </a:p>
          <a:p>
            <a:endParaRPr lang="en-US" dirty="0" smtClean="0"/>
          </a:p>
          <a:p>
            <a:pPr>
              <a:buNone/>
            </a:pPr>
            <a:r>
              <a:rPr lang="en-US" dirty="0" smtClean="0"/>
              <a:t>	</a:t>
            </a:r>
          </a:p>
          <a:p>
            <a:r>
              <a:rPr lang="en-US" dirty="0" smtClean="0"/>
              <a:t>Repeat the above step to get all values</a:t>
            </a:r>
          </a:p>
          <a:p>
            <a:endParaRPr lang="en-US" dirty="0"/>
          </a:p>
        </p:txBody>
      </p:sp>
      <p:pic>
        <p:nvPicPr>
          <p:cNvPr id="4098" name="Picture 2" descr="C:\Users\Junaid\Desktop\33.PNG"/>
          <p:cNvPicPr>
            <a:picLocks noChangeAspect="1" noChangeArrowheads="1"/>
          </p:cNvPicPr>
          <p:nvPr/>
        </p:nvPicPr>
        <p:blipFill>
          <a:blip r:embed="rId2" cstate="print"/>
          <a:srcRect/>
          <a:stretch>
            <a:fillRect/>
          </a:stretch>
        </p:blipFill>
        <p:spPr bwMode="auto">
          <a:xfrm>
            <a:off x="304800" y="3276600"/>
            <a:ext cx="8562701" cy="1905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Refractive index</a:t>
            </a:r>
            <a:endParaRPr lang="en-US" b="1" dirty="0"/>
          </a:p>
        </p:txBody>
      </p:sp>
      <p:sp>
        <p:nvSpPr>
          <p:cNvPr id="3" name="Content Placeholder 2"/>
          <p:cNvSpPr>
            <a:spLocks noGrp="1"/>
          </p:cNvSpPr>
          <p:nvPr>
            <p:ph idx="1"/>
          </p:nvPr>
        </p:nvSpPr>
        <p:spPr/>
        <p:txBody>
          <a:bodyPr/>
          <a:lstStyle/>
          <a:p>
            <a:endParaRPr lang="en-US" dirty="0" smtClean="0"/>
          </a:p>
          <a:p>
            <a:pPr algn="just"/>
            <a:r>
              <a:rPr lang="en-US" dirty="0" smtClean="0"/>
              <a:t>                where </a:t>
            </a:r>
            <a:r>
              <a:rPr lang="en-US" i="1" dirty="0" smtClean="0"/>
              <a:t>c</a:t>
            </a:r>
            <a:r>
              <a:rPr lang="en-US" dirty="0" smtClean="0"/>
              <a:t> is the speed of light in vacuum and </a:t>
            </a:r>
            <a:r>
              <a:rPr lang="en-US" i="1" dirty="0" smtClean="0"/>
              <a:t>v</a:t>
            </a:r>
            <a:r>
              <a:rPr lang="en-US" dirty="0" smtClean="0"/>
              <a:t> is the speed of light in the substance</a:t>
            </a:r>
          </a:p>
          <a:p>
            <a:endParaRPr lang="en-US" dirty="0" smtClean="0"/>
          </a:p>
          <a:p>
            <a:pPr algn="just"/>
            <a:r>
              <a:rPr lang="en-US" dirty="0" smtClean="0"/>
              <a:t>Snell's law of refraction, </a:t>
            </a:r>
            <a:r>
              <a:rPr lang="en-US" i="1" dirty="0" smtClean="0"/>
              <a:t>n</a:t>
            </a:r>
            <a:r>
              <a:rPr lang="en-US" baseline="-25000" dirty="0" smtClean="0"/>
              <a:t>1</a:t>
            </a:r>
            <a:r>
              <a:rPr lang="en-US" dirty="0" smtClean="0"/>
              <a:t>sin</a:t>
            </a:r>
            <a:r>
              <a:rPr lang="en-US" i="1" dirty="0" smtClean="0"/>
              <a:t>θ</a:t>
            </a:r>
            <a:r>
              <a:rPr lang="en-US" baseline="-25000" dirty="0" smtClean="0"/>
              <a:t>1</a:t>
            </a:r>
            <a:r>
              <a:rPr lang="en-US" dirty="0" smtClean="0"/>
              <a:t>= </a:t>
            </a:r>
            <a:r>
              <a:rPr lang="en-US" i="1" dirty="0" smtClean="0"/>
              <a:t>n</a:t>
            </a:r>
            <a:r>
              <a:rPr lang="en-US" baseline="-25000" dirty="0" smtClean="0"/>
              <a:t>2</a:t>
            </a:r>
            <a:r>
              <a:rPr lang="en-US" dirty="0" smtClean="0"/>
              <a:t>sin</a:t>
            </a:r>
            <a:r>
              <a:rPr lang="en-US" i="1" dirty="0" smtClean="0"/>
              <a:t>θ</a:t>
            </a:r>
            <a:r>
              <a:rPr lang="en-US" baseline="-25000" dirty="0" smtClean="0"/>
              <a:t>2</a:t>
            </a:r>
            <a:r>
              <a:rPr lang="en-US" dirty="0" smtClean="0"/>
              <a:t>, where θ</a:t>
            </a:r>
            <a:r>
              <a:rPr lang="en-US" baseline="-25000" dirty="0" smtClean="0"/>
              <a:t>1</a:t>
            </a:r>
            <a:r>
              <a:rPr lang="en-US" dirty="0" smtClean="0"/>
              <a:t> and θ</a:t>
            </a:r>
            <a:r>
              <a:rPr lang="en-US" baseline="-25000" dirty="0" smtClean="0"/>
              <a:t>2</a:t>
            </a:r>
            <a:r>
              <a:rPr lang="en-US" dirty="0" smtClean="0"/>
              <a:t> are the angles of incidence of a ray crossing the interface between two media with refractive indices </a:t>
            </a:r>
            <a:r>
              <a:rPr lang="en-US" i="1" dirty="0" smtClean="0"/>
              <a:t>n</a:t>
            </a:r>
            <a:r>
              <a:rPr lang="en-US" baseline="-25000" dirty="0" smtClean="0"/>
              <a:t>1</a:t>
            </a:r>
            <a:r>
              <a:rPr lang="en-US" dirty="0" smtClean="0"/>
              <a:t> and </a:t>
            </a:r>
            <a:r>
              <a:rPr lang="en-US" i="1" dirty="0" smtClean="0"/>
              <a:t>n</a:t>
            </a:r>
            <a:r>
              <a:rPr lang="en-US" baseline="-25000" dirty="0" smtClean="0"/>
              <a:t>2</a:t>
            </a:r>
            <a:r>
              <a:rPr lang="en-US" dirty="0" smtClean="0"/>
              <a:t>.</a:t>
            </a:r>
            <a:endParaRPr lang="en-US" dirty="0"/>
          </a:p>
        </p:txBody>
      </p:sp>
      <p:pic>
        <p:nvPicPr>
          <p:cNvPr id="7170" name="Picture 2" descr="C:\Users\Junaid\Desktop\k.PNG"/>
          <p:cNvPicPr>
            <a:picLocks noChangeAspect="1" noChangeArrowheads="1"/>
          </p:cNvPicPr>
          <p:nvPr/>
        </p:nvPicPr>
        <p:blipFill>
          <a:blip r:embed="rId2" cstate="print"/>
          <a:srcRect/>
          <a:stretch>
            <a:fillRect/>
          </a:stretch>
        </p:blipFill>
        <p:spPr bwMode="auto">
          <a:xfrm>
            <a:off x="762000" y="2043113"/>
            <a:ext cx="1115914" cy="77628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NIM</a:t>
            </a:r>
            <a:endParaRPr lang="en-US" b="1" dirty="0"/>
          </a:p>
        </p:txBody>
      </p:sp>
      <p:sp>
        <p:nvSpPr>
          <p:cNvPr id="3" name="Content Placeholder 2"/>
          <p:cNvSpPr>
            <a:spLocks noGrp="1"/>
          </p:cNvSpPr>
          <p:nvPr>
            <p:ph idx="1"/>
          </p:nvPr>
        </p:nvSpPr>
        <p:spPr/>
        <p:txBody>
          <a:bodyPr>
            <a:normAutofit/>
          </a:bodyPr>
          <a:lstStyle/>
          <a:p>
            <a:r>
              <a:rPr lang="en-US" sz="2400" dirty="0" smtClean="0"/>
              <a:t>Cloaking</a:t>
            </a:r>
            <a:endParaRPr lang="en-US" sz="2000" dirty="0"/>
          </a:p>
        </p:txBody>
      </p:sp>
      <p:pic>
        <p:nvPicPr>
          <p:cNvPr id="5122" name="Picture 2" descr="J:\Downloads\metamaterials-breakthrough-wide-spectrum-optical-invisibility-cloak-10.jpg"/>
          <p:cNvPicPr>
            <a:picLocks noChangeAspect="1" noChangeArrowheads="1"/>
          </p:cNvPicPr>
          <p:nvPr/>
        </p:nvPicPr>
        <p:blipFill>
          <a:blip r:embed="rId3" cstate="print"/>
          <a:srcRect/>
          <a:stretch>
            <a:fillRect/>
          </a:stretch>
        </p:blipFill>
        <p:spPr bwMode="auto">
          <a:xfrm>
            <a:off x="1981200" y="2667000"/>
            <a:ext cx="5038725" cy="31813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NIM</a:t>
            </a:r>
            <a:endParaRPr lang="en-US" b="1" dirty="0"/>
          </a:p>
        </p:txBody>
      </p:sp>
      <p:sp>
        <p:nvSpPr>
          <p:cNvPr id="3" name="Content Placeholder 2"/>
          <p:cNvSpPr>
            <a:spLocks noGrp="1"/>
          </p:cNvSpPr>
          <p:nvPr>
            <p:ph idx="1"/>
          </p:nvPr>
        </p:nvSpPr>
        <p:spPr/>
        <p:txBody>
          <a:bodyPr/>
          <a:lstStyle/>
          <a:p>
            <a:r>
              <a:rPr lang="en-US" dirty="0" err="1" smtClean="0"/>
              <a:t>Superlense</a:t>
            </a:r>
            <a:endParaRPr lang="en-US" dirty="0"/>
          </a:p>
        </p:txBody>
      </p:sp>
      <p:pic>
        <p:nvPicPr>
          <p:cNvPr id="8194" name="Picture 2" descr="J:\Downloads\320px-Negative_refraction_index_focusing.png"/>
          <p:cNvPicPr>
            <a:picLocks noChangeAspect="1" noChangeArrowheads="1"/>
          </p:cNvPicPr>
          <p:nvPr/>
        </p:nvPicPr>
        <p:blipFill>
          <a:blip r:embed="rId3" cstate="print"/>
          <a:srcRect/>
          <a:stretch>
            <a:fillRect/>
          </a:stretch>
        </p:blipFill>
        <p:spPr bwMode="auto">
          <a:xfrm>
            <a:off x="2438400" y="2514600"/>
            <a:ext cx="6004723" cy="3657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NIM</a:t>
            </a:r>
            <a:endParaRPr lang="en-US" b="1" dirty="0"/>
          </a:p>
        </p:txBody>
      </p:sp>
      <p:sp>
        <p:nvSpPr>
          <p:cNvPr id="3" name="Content Placeholder 2"/>
          <p:cNvSpPr>
            <a:spLocks noGrp="1"/>
          </p:cNvSpPr>
          <p:nvPr>
            <p:ph idx="1"/>
          </p:nvPr>
        </p:nvSpPr>
        <p:spPr/>
        <p:txBody>
          <a:bodyPr/>
          <a:lstStyle/>
          <a:p>
            <a:r>
              <a:rPr lang="en-US" dirty="0" smtClean="0"/>
              <a:t>Absorber</a:t>
            </a:r>
          </a:p>
          <a:p>
            <a:pPr lvl="1" algn="just"/>
            <a:r>
              <a:rPr lang="en-US" dirty="0" smtClean="0"/>
              <a:t>An electromagnetic absorber neither reflects nor transmits the incident radiation. Therefore, the power of the impinging wave is mostly absorbed in the absorber materials. The performance of an absorber depends on its thickness and morphology, and also the materials used to fabricate 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US" dirty="0" smtClean="0"/>
              <a:t>To simulate and observe the behavior of Electromagnetic Waves specifically phenomenon of refraction when they pass through negative index materials</a:t>
            </a:r>
          </a:p>
          <a:p>
            <a:pPr algn="just"/>
            <a:r>
              <a:rPr lang="en-US" dirty="0" smtClean="0"/>
              <a:t>To use FDTD algorithm and modify it for negative index material simulations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FDTD</a:t>
            </a:r>
            <a:endParaRPr lang="en-US" b="1" dirty="0"/>
          </a:p>
        </p:txBody>
      </p:sp>
      <p:sp>
        <p:nvSpPr>
          <p:cNvPr id="3" name="Content Placeholder 2"/>
          <p:cNvSpPr>
            <a:spLocks noGrp="1"/>
          </p:cNvSpPr>
          <p:nvPr>
            <p:ph idx="1"/>
          </p:nvPr>
        </p:nvSpPr>
        <p:spPr/>
        <p:txBody>
          <a:bodyPr/>
          <a:lstStyle/>
          <a:p>
            <a:pPr algn="just"/>
            <a:r>
              <a:rPr lang="en-US" dirty="0" smtClean="0"/>
              <a:t>Finite-Difference Time-Domain (FDTD) is one of the most efficient techniques of differential time domain numerical modeling methods.</a:t>
            </a:r>
          </a:p>
          <a:p>
            <a:pPr lvl="1" algn="just"/>
            <a:r>
              <a:rPr lang="en-US" dirty="0" smtClean="0"/>
              <a:t>Treats nonlinear material properties in a natural way.</a:t>
            </a:r>
          </a:p>
          <a:p>
            <a:pPr lvl="1" algn="just"/>
            <a:r>
              <a:rPr lang="en-US" dirty="0" smtClean="0"/>
              <a:t>It solves the Maxwell’s differential equations in leap-frog manner (</a:t>
            </a:r>
            <a:r>
              <a:rPr lang="en-US" dirty="0" smtClean="0">
                <a:solidFill>
                  <a:schemeClr val="tx1">
                    <a:lumMod val="85000"/>
                    <a:lumOff val="15000"/>
                  </a:schemeClr>
                </a:solidFill>
              </a:rPr>
              <a:t>At a given time instant, first electric field and then magnetic field is solved</a:t>
            </a:r>
            <a:r>
              <a:rPr lang="en-US" dirty="0" smtClean="0"/>
              <a:t>).</a:t>
            </a:r>
          </a:p>
          <a:p>
            <a:pPr lvl="1" algn="just"/>
            <a:r>
              <a:rPr lang="en-US" dirty="0" smtClean="0"/>
              <a:t>It is readily parallelizable on hardware like GPU.</a:t>
            </a:r>
          </a:p>
          <a:p>
            <a:pPr algn="just"/>
            <a:r>
              <a:rPr lang="en-US" dirty="0" smtClean="0"/>
              <a:t>Kane Yee proposed this algorithm in 1966.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NIM</a:t>
            </a:r>
            <a:endParaRPr lang="en-US" b="1" dirty="0"/>
          </a:p>
        </p:txBody>
      </p:sp>
      <p:sp>
        <p:nvSpPr>
          <p:cNvPr id="3" name="Content Placeholder 2"/>
          <p:cNvSpPr>
            <a:spLocks noGrp="1"/>
          </p:cNvSpPr>
          <p:nvPr>
            <p:ph idx="1"/>
          </p:nvPr>
        </p:nvSpPr>
        <p:spPr/>
        <p:txBody>
          <a:bodyPr/>
          <a:lstStyle/>
          <a:p>
            <a:pPr algn="just"/>
            <a:r>
              <a:rPr lang="en-US" dirty="0" smtClean="0"/>
              <a:t>Negative Index Materials (NIM) or Left Handed Material (LHM) is a material which has negative permeability and permittivity.</a:t>
            </a:r>
          </a:p>
          <a:p>
            <a:pPr lvl="1" algn="just"/>
            <a:r>
              <a:rPr lang="en-US" dirty="0" smtClean="0"/>
              <a:t>when a light enters from one medium to another with different refractive indices, it alters its path depending upon the difference between the refractive indices. (Refraction)</a:t>
            </a:r>
          </a:p>
          <a:p>
            <a:pPr lvl="1" algn="just"/>
            <a:r>
              <a:rPr lang="en-US" dirty="0" smtClean="0"/>
              <a:t>Naturally value of refractive index is always positive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a:buNone/>
            </a:pPr>
            <a:endParaRPr lang="en-US" dirty="0"/>
          </a:p>
        </p:txBody>
      </p:sp>
      <p:pic>
        <p:nvPicPr>
          <p:cNvPr id="1026" name="Picture 2" descr="J:\Downloads\200px-Metarefraction.svg.png"/>
          <p:cNvPicPr>
            <a:picLocks noChangeAspect="1" noChangeArrowheads="1"/>
          </p:cNvPicPr>
          <p:nvPr/>
        </p:nvPicPr>
        <p:blipFill>
          <a:blip r:embed="rId2" cstate="print"/>
          <a:srcRect/>
          <a:stretch>
            <a:fillRect/>
          </a:stretch>
        </p:blipFill>
        <p:spPr bwMode="auto">
          <a:xfrm>
            <a:off x="533400" y="2209800"/>
            <a:ext cx="3396343" cy="2971800"/>
          </a:xfrm>
          <a:prstGeom prst="rect">
            <a:avLst/>
          </a:prstGeom>
          <a:noFill/>
        </p:spPr>
      </p:pic>
      <p:pic>
        <p:nvPicPr>
          <p:cNvPr id="1027" name="Picture 3" descr="J:\Downloads\negative_refraction.jpg"/>
          <p:cNvPicPr>
            <a:picLocks noChangeAspect="1" noChangeArrowheads="1"/>
          </p:cNvPicPr>
          <p:nvPr/>
        </p:nvPicPr>
        <p:blipFill>
          <a:blip r:embed="rId3" cstate="print"/>
          <a:srcRect/>
          <a:stretch>
            <a:fillRect/>
          </a:stretch>
        </p:blipFill>
        <p:spPr bwMode="auto">
          <a:xfrm>
            <a:off x="4191000" y="2362200"/>
            <a:ext cx="4745364" cy="2743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&amp; Scope</a:t>
            </a:r>
            <a:endParaRPr lang="en-US" b="1" dirty="0"/>
          </a:p>
        </p:txBody>
      </p:sp>
      <p:sp>
        <p:nvSpPr>
          <p:cNvPr id="3" name="Content Placeholder 2"/>
          <p:cNvSpPr>
            <a:spLocks noGrp="1"/>
          </p:cNvSpPr>
          <p:nvPr>
            <p:ph idx="1"/>
          </p:nvPr>
        </p:nvSpPr>
        <p:spPr/>
        <p:txBody>
          <a:bodyPr>
            <a:normAutofit/>
          </a:bodyPr>
          <a:lstStyle/>
          <a:p>
            <a:pPr algn="just"/>
            <a:r>
              <a:rPr lang="en-US" dirty="0" smtClean="0"/>
              <a:t>The negative index materials are under research to alter and improve the properties of devices related to or using the electromagnetic signals</a:t>
            </a:r>
          </a:p>
          <a:p>
            <a:pPr lvl="1"/>
            <a:r>
              <a:rPr lang="en-US" sz="2000" dirty="0" smtClean="0"/>
              <a:t>Cloaking </a:t>
            </a:r>
          </a:p>
          <a:p>
            <a:pPr lvl="1"/>
            <a:r>
              <a:rPr lang="en-US" sz="2000" dirty="0" err="1" smtClean="0"/>
              <a:t>Superlens</a:t>
            </a:r>
            <a:endParaRPr lang="en-US" sz="2000" dirty="0" smtClean="0"/>
          </a:p>
          <a:p>
            <a:pPr lvl="1"/>
            <a:r>
              <a:rPr lang="en-US" sz="2000" dirty="0" smtClean="0"/>
              <a:t>Absorber</a:t>
            </a:r>
          </a:p>
          <a:p>
            <a:pPr lvl="1"/>
            <a:r>
              <a:rPr lang="en-US" sz="2000" dirty="0" smtClean="0"/>
              <a:t>Beam broadband / Data</a:t>
            </a:r>
          </a:p>
          <a:p>
            <a:pPr lvl="1"/>
            <a:r>
              <a:rPr lang="en-US" sz="2000" dirty="0" smtClean="0"/>
              <a:t>high-speed fiber-optic </a:t>
            </a:r>
          </a:p>
          <a:p>
            <a:pPr lvl="1"/>
            <a:r>
              <a:rPr lang="en-US" sz="2000" dirty="0" smtClean="0"/>
              <a:t>efficient solar cells</a:t>
            </a:r>
          </a:p>
          <a:p>
            <a:pPr lvl="1"/>
            <a:endParaRPr lang="en-US" b="1" dirty="0" smtClean="0"/>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Main Modules</a:t>
            </a:r>
            <a:endParaRPr lang="en-US" dirty="0"/>
          </a:p>
        </p:txBody>
      </p:sp>
      <p:pic>
        <p:nvPicPr>
          <p:cNvPr id="2050" name="Picture 2" descr="C:\Users\Junaid\Desktop\1.PNG"/>
          <p:cNvPicPr>
            <a:picLocks noChangeAspect="1" noChangeArrowheads="1"/>
          </p:cNvPicPr>
          <p:nvPr/>
        </p:nvPicPr>
        <p:blipFill>
          <a:blip r:embed="rId2" cstate="print"/>
          <a:srcRect/>
          <a:stretch>
            <a:fillRect/>
          </a:stretch>
        </p:blipFill>
        <p:spPr bwMode="auto">
          <a:xfrm>
            <a:off x="0" y="2209800"/>
            <a:ext cx="5352134" cy="3733800"/>
          </a:xfrm>
          <a:prstGeom prst="rect">
            <a:avLst/>
          </a:prstGeom>
          <a:noFill/>
        </p:spPr>
      </p:pic>
      <p:pic>
        <p:nvPicPr>
          <p:cNvPr id="2051" name="Picture 3" descr="C:\Users\Junaid\Desktop\2.PNG"/>
          <p:cNvPicPr>
            <a:picLocks noChangeAspect="1" noChangeArrowheads="1"/>
          </p:cNvPicPr>
          <p:nvPr/>
        </p:nvPicPr>
        <p:blipFill>
          <a:blip r:embed="rId3" cstate="print"/>
          <a:srcRect/>
          <a:stretch>
            <a:fillRect/>
          </a:stretch>
        </p:blipFill>
        <p:spPr bwMode="auto">
          <a:xfrm>
            <a:off x="4495800" y="2286000"/>
            <a:ext cx="4572001" cy="38576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Plan</a:t>
            </a:r>
            <a:endParaRPr lang="en-US" b="1" dirty="0"/>
          </a:p>
        </p:txBody>
      </p:sp>
      <p:pic>
        <p:nvPicPr>
          <p:cNvPr id="4" name="Content Placeholder 3" descr="C:\Users\Junaid\Desktop\aaa.png"/>
          <p:cNvPicPr>
            <a:picLocks noGrp="1"/>
          </p:cNvPicPr>
          <p:nvPr>
            <p:ph idx="1"/>
          </p:nvPr>
        </p:nvPicPr>
        <p:blipFill>
          <a:blip r:embed="rId2" cstate="print"/>
          <a:srcRect/>
          <a:stretch>
            <a:fillRect/>
          </a:stretch>
        </p:blipFill>
        <p:spPr bwMode="auto">
          <a:xfrm>
            <a:off x="0" y="1905000"/>
            <a:ext cx="9144000"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Budget</a:t>
            </a:r>
            <a:endParaRPr lang="en-US" b="1" dirty="0"/>
          </a:p>
        </p:txBody>
      </p:sp>
      <p:graphicFrame>
        <p:nvGraphicFramePr>
          <p:cNvPr id="4" name="Content Placeholder 3"/>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Component</a:t>
                      </a:r>
                      <a:endParaRPr lang="en-US" dirty="0"/>
                    </a:p>
                  </a:txBody>
                  <a:tcPr/>
                </a:tc>
                <a:tc>
                  <a:txBody>
                    <a:bodyPr/>
                    <a:lstStyle/>
                    <a:p>
                      <a:r>
                        <a:rPr lang="en-US" dirty="0" smtClean="0"/>
                        <a:t>Price(Rs)</a:t>
                      </a:r>
                      <a:endParaRPr lang="en-US" dirty="0"/>
                    </a:p>
                  </a:txBody>
                  <a:tcPr/>
                </a:tc>
              </a:tr>
              <a:tr h="370840">
                <a:tc>
                  <a:txBody>
                    <a:bodyPr/>
                    <a:lstStyle/>
                    <a:p>
                      <a:r>
                        <a:rPr lang="en-US" sz="1800" dirty="0" smtClean="0"/>
                        <a:t>ATI </a:t>
                      </a:r>
                      <a:r>
                        <a:rPr lang="en-US" sz="1800" dirty="0" err="1" smtClean="0"/>
                        <a:t>Radeon</a:t>
                      </a:r>
                      <a:r>
                        <a:rPr lang="en-US" sz="1800" dirty="0" smtClean="0"/>
                        <a:t> HD 6670M</a:t>
                      </a:r>
                      <a:endParaRPr lang="en-US" dirty="0"/>
                    </a:p>
                  </a:txBody>
                  <a:tcPr/>
                </a:tc>
                <a:tc>
                  <a:txBody>
                    <a:bodyPr/>
                    <a:lstStyle/>
                    <a:p>
                      <a:r>
                        <a:rPr lang="en-US" dirty="0" smtClean="0"/>
                        <a:t>Available</a:t>
                      </a:r>
                      <a:endParaRPr lang="en-US" dirty="0"/>
                    </a:p>
                  </a:txBody>
                  <a:tcPr/>
                </a:tc>
              </a:tr>
              <a:tr h="370840">
                <a:tc>
                  <a:txBody>
                    <a:bodyPr/>
                    <a:lstStyle/>
                    <a:p>
                      <a:r>
                        <a:rPr lang="en-US" dirty="0" smtClean="0"/>
                        <a:t>ATI HD770</a:t>
                      </a:r>
                      <a:endParaRPr lang="en-US" dirty="0"/>
                    </a:p>
                  </a:txBody>
                  <a:tcPr/>
                </a:tc>
                <a:tc>
                  <a:txBody>
                    <a:bodyPr/>
                    <a:lstStyle/>
                    <a:p>
                      <a:r>
                        <a:rPr lang="en-US" dirty="0" smtClean="0"/>
                        <a:t>Available</a:t>
                      </a:r>
                      <a:endParaRPr lang="en-US" dirty="0"/>
                    </a:p>
                  </a:txBody>
                  <a:tcPr/>
                </a:tc>
              </a:tr>
              <a:tr h="370840">
                <a:tc>
                  <a:txBody>
                    <a:bodyPr/>
                    <a:lstStyle/>
                    <a:p>
                      <a:r>
                        <a:rPr kumimoji="0" lang="en-US" sz="1800" kern="1200" baseline="0" dirty="0" smtClean="0">
                          <a:solidFill>
                            <a:schemeClr val="dk1"/>
                          </a:solidFill>
                          <a:latin typeface="+mn-lt"/>
                          <a:ea typeface="+mn-ea"/>
                          <a:cs typeface="+mn-cs"/>
                        </a:rPr>
                        <a:t>PC with PCI Express Slot</a:t>
                      </a:r>
                      <a:endParaRPr lang="en-US" dirty="0"/>
                    </a:p>
                  </a:txBody>
                  <a:tcPr/>
                </a:tc>
                <a:tc>
                  <a:txBody>
                    <a:bodyPr/>
                    <a:lstStyle/>
                    <a:p>
                      <a:r>
                        <a:rPr lang="en-US" dirty="0" smtClean="0"/>
                        <a:t>Available</a:t>
                      </a:r>
                      <a:endParaRPr lang="en-US" dirty="0"/>
                    </a:p>
                  </a:txBody>
                  <a:tcPr/>
                </a:tc>
              </a:tr>
              <a:tr h="370840">
                <a:tc>
                  <a:txBody>
                    <a:bodyPr/>
                    <a:lstStyle/>
                    <a:p>
                      <a:r>
                        <a:rPr lang="en-US" dirty="0" err="1" smtClean="0"/>
                        <a:t>MATLab</a:t>
                      </a:r>
                      <a:r>
                        <a:rPr lang="en-US" dirty="0" smtClean="0"/>
                        <a:t> (R 2010 a)</a:t>
                      </a:r>
                      <a:endParaRPr lang="en-US" dirty="0"/>
                    </a:p>
                  </a:txBody>
                  <a:tcPr/>
                </a:tc>
                <a:tc>
                  <a:txBody>
                    <a:bodyPr/>
                    <a:lstStyle/>
                    <a:p>
                      <a:r>
                        <a:rPr lang="en-US" dirty="0" smtClean="0"/>
                        <a:t>Available</a:t>
                      </a:r>
                      <a:endParaRPr lang="en-US" dirty="0"/>
                    </a:p>
                  </a:txBody>
                  <a:tcPr/>
                </a:tc>
              </a:tr>
              <a:tr h="370840">
                <a:tc>
                  <a:txBody>
                    <a:bodyPr/>
                    <a:lstStyle/>
                    <a:p>
                      <a:r>
                        <a:rPr lang="en-US" dirty="0" smtClean="0"/>
                        <a:t>Visual Studio (2012)</a:t>
                      </a:r>
                      <a:endParaRPr lang="en-US" dirty="0"/>
                    </a:p>
                  </a:txBody>
                  <a:tcPr/>
                </a:tc>
                <a:tc>
                  <a:txBody>
                    <a:bodyPr/>
                    <a:lstStyle/>
                    <a:p>
                      <a:r>
                        <a:rPr lang="en-US" dirty="0" smtClean="0"/>
                        <a:t>Available</a:t>
                      </a:r>
                      <a:endParaRPr lang="en-US" dirty="0"/>
                    </a:p>
                  </a:txBody>
                  <a:tcPr/>
                </a:tc>
              </a:tr>
              <a:tr h="370840">
                <a:tc>
                  <a:txBody>
                    <a:bodyPr/>
                    <a:lstStyle/>
                    <a:p>
                      <a:r>
                        <a:rPr lang="en-US" dirty="0" err="1" smtClean="0"/>
                        <a:t>SubVersion</a:t>
                      </a:r>
                      <a:endParaRPr lang="en-US" dirty="0"/>
                    </a:p>
                  </a:txBody>
                  <a:tcPr/>
                </a:tc>
                <a:tc>
                  <a:txBody>
                    <a:bodyPr/>
                    <a:lstStyle/>
                    <a:p>
                      <a:r>
                        <a:rPr lang="en-US" dirty="0" smtClean="0"/>
                        <a:t>Available</a:t>
                      </a:r>
                      <a:endParaRPr lang="en-US" dirty="0"/>
                    </a:p>
                  </a:txBody>
                  <a:tcPr/>
                </a:tc>
              </a:tr>
              <a:tr h="370840">
                <a:tc>
                  <a:txBody>
                    <a:bodyPr/>
                    <a:lstStyle/>
                    <a:p>
                      <a:r>
                        <a:rPr lang="en-US" dirty="0" smtClean="0"/>
                        <a:t>Latex</a:t>
                      </a:r>
                      <a:endParaRPr lang="en-US" dirty="0"/>
                    </a:p>
                  </a:txBody>
                  <a:tcPr/>
                </a:tc>
                <a:tc>
                  <a:txBody>
                    <a:bodyPr/>
                    <a:lstStyle/>
                    <a:p>
                      <a:r>
                        <a:rPr lang="en-US" dirty="0" smtClean="0"/>
                        <a:t>Available</a:t>
                      </a:r>
                      <a:endParaRPr lang="en-US" dirty="0"/>
                    </a:p>
                  </a:txBody>
                  <a:tcPr/>
                </a:tc>
              </a:tr>
              <a:tr h="370840">
                <a:tc>
                  <a:txBody>
                    <a:bodyPr/>
                    <a:lstStyle/>
                    <a:p>
                      <a:r>
                        <a:rPr lang="en-US" dirty="0" smtClean="0"/>
                        <a:t>XFDTD</a:t>
                      </a:r>
                      <a:endParaRPr lang="en-US" dirty="0"/>
                    </a:p>
                  </a:txBody>
                  <a:tcPr/>
                </a:tc>
                <a:tc>
                  <a:txBody>
                    <a:bodyPr/>
                    <a:lstStyle/>
                    <a:p>
                      <a:r>
                        <a:rPr lang="en-US" dirty="0" smtClean="0"/>
                        <a:t>Available</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DesktopTaskbar" Revision="1" Stencil="System.Storyboarding.Backgrounds" StencilVersion="0.1"/>
</Control>
</file>

<file path=customXml/itemProps1.xml><?xml version="1.0" encoding="utf-8"?>
<ds:datastoreItem xmlns:ds="http://schemas.openxmlformats.org/officeDocument/2006/customXml" ds:itemID="{2B13F6F4-3402-4DCF-9257-EFEF2228F41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Flow</Template>
  <TotalTime>153</TotalTime>
  <Words>461</Words>
  <Application>Microsoft Office PowerPoint</Application>
  <PresentationFormat>On-screen Show (4:3)</PresentationFormat>
  <Paragraphs>100</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Constantia</vt:lpstr>
      <vt:lpstr>Wingdings 2</vt:lpstr>
      <vt:lpstr>Flow</vt:lpstr>
      <vt:lpstr>    GPU Implementation of FDTD technique for EM Waves in NIM </vt:lpstr>
      <vt:lpstr>Problem Statement</vt:lpstr>
      <vt:lpstr>Introduction to FDTD</vt:lpstr>
      <vt:lpstr>Introduction to NIM</vt:lpstr>
      <vt:lpstr>PowerPoint Presentation</vt:lpstr>
      <vt:lpstr>Application &amp; Scope</vt:lpstr>
      <vt:lpstr>Block Diagram of Main Modules</vt:lpstr>
      <vt:lpstr>Project Plan</vt:lpstr>
      <vt:lpstr>Budget</vt:lpstr>
      <vt:lpstr>Deliverables</vt:lpstr>
      <vt:lpstr>References</vt:lpstr>
      <vt:lpstr>Questions ?</vt:lpstr>
      <vt:lpstr>How FDTD Works???</vt:lpstr>
      <vt:lpstr>How FDTD works</vt:lpstr>
      <vt:lpstr>Refractive index</vt:lpstr>
      <vt:lpstr>Applications of NIM</vt:lpstr>
      <vt:lpstr>Applications of NIM</vt:lpstr>
      <vt:lpstr>Applications of NIM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Implementation of FDTD technique for EM Waves in NIM</dc:title>
  <dc:creator>Junaid</dc:creator>
  <cp:lastModifiedBy>Junaid</cp:lastModifiedBy>
  <cp:revision>45</cp:revision>
  <dcterms:created xsi:type="dcterms:W3CDTF">2006-08-16T00:00:00Z</dcterms:created>
  <dcterms:modified xsi:type="dcterms:W3CDTF">2013-09-13T07:35:42Z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