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5" r:id="rId6"/>
    <p:sldId id="263" r:id="rId7"/>
    <p:sldId id="261" r:id="rId8"/>
    <p:sldId id="262" r:id="rId9"/>
    <p:sldId id="260" r:id="rId10"/>
    <p:sldId id="264" r:id="rId11"/>
    <p:sldId id="265" r:id="rId12"/>
    <p:sldId id="276" r:id="rId13"/>
    <p:sldId id="266" r:id="rId14"/>
    <p:sldId id="279" r:id="rId15"/>
    <p:sldId id="270" r:id="rId16"/>
    <p:sldId id="268" r:id="rId17"/>
    <p:sldId id="267" r:id="rId18"/>
    <p:sldId id="271" r:id="rId19"/>
    <p:sldId id="278" r:id="rId20"/>
    <p:sldId id="272" r:id="rId21"/>
    <p:sldId id="273" r:id="rId22"/>
    <p:sldId id="281" r:id="rId23"/>
    <p:sldId id="283" r:id="rId24"/>
    <p:sldId id="282" r:id="rId25"/>
    <p:sldId id="274" r:id="rId26"/>
    <p:sldId id="284" r:id="rId27"/>
    <p:sldId id="277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 autoAdjust="0"/>
    <p:restoredTop sz="87919" autoAdjust="0"/>
  </p:normalViewPr>
  <p:slideViewPr>
    <p:cSldViewPr snapToGrid="0">
      <p:cViewPr varScale="1">
        <p:scale>
          <a:sx n="70" d="100"/>
          <a:sy n="70" d="100"/>
        </p:scale>
        <p:origin x="5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'Size change'!$K$3</c:f>
              <c:strCache>
                <c:ptCount val="1"/>
                <c:pt idx="0">
                  <c:v>C++ (win 1)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'Size change'!$B$4:$B$14</c:f>
              <c:numCache>
                <c:formatCode>General</c:formatCode>
                <c:ptCount val="11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</c:numCache>
            </c:numRef>
          </c:xVal>
          <c:yVal>
            <c:numRef>
              <c:f>'Size change'!$K$4:$K$14</c:f>
              <c:numCache>
                <c:formatCode>General</c:formatCode>
                <c:ptCount val="11"/>
                <c:pt idx="0">
                  <c:v>1.3490800000000001</c:v>
                </c:pt>
                <c:pt idx="1">
                  <c:v>1.8951100000000001</c:v>
                </c:pt>
                <c:pt idx="2">
                  <c:v>3.0511699999999999</c:v>
                </c:pt>
                <c:pt idx="3">
                  <c:v>5.1683000000000003</c:v>
                </c:pt>
                <c:pt idx="4">
                  <c:v>6.55037</c:v>
                </c:pt>
                <c:pt idx="5">
                  <c:v>13.597799999999999</c:v>
                </c:pt>
                <c:pt idx="6">
                  <c:v>25.7075</c:v>
                </c:pt>
                <c:pt idx="7">
                  <c:v>87.941000000000003</c:v>
                </c:pt>
                <c:pt idx="8">
                  <c:v>180.43899999999999</c:v>
                </c:pt>
                <c:pt idx="9">
                  <c:v>327.47899999999998</c:v>
                </c:pt>
                <c:pt idx="10">
                  <c:v>534.47400000000005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'Size change'!$C$3</c:f>
              <c:strCache>
                <c:ptCount val="1"/>
                <c:pt idx="0">
                  <c:v>C++ (Linux 1)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'Size change'!$B$4:$B$14</c:f>
              <c:numCache>
                <c:formatCode>General</c:formatCode>
                <c:ptCount val="11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</c:numCache>
            </c:numRef>
          </c:xVal>
          <c:yVal>
            <c:numRef>
              <c:f>'Size change'!$C$4:$C$14</c:f>
              <c:numCache>
                <c:formatCode>General</c:formatCode>
                <c:ptCount val="11"/>
                <c:pt idx="0">
                  <c:v>0.125969</c:v>
                </c:pt>
                <c:pt idx="1">
                  <c:v>0.22636700000000001</c:v>
                </c:pt>
                <c:pt idx="2">
                  <c:v>0.91653300000000004</c:v>
                </c:pt>
                <c:pt idx="3">
                  <c:v>3.0965400000000001</c:v>
                </c:pt>
                <c:pt idx="4">
                  <c:v>7.5690799999999996</c:v>
                </c:pt>
                <c:pt idx="5">
                  <c:v>11.933</c:v>
                </c:pt>
                <c:pt idx="6">
                  <c:v>26.1995</c:v>
                </c:pt>
                <c:pt idx="7">
                  <c:v>52.891599999999997</c:v>
                </c:pt>
                <c:pt idx="8">
                  <c:v>106.19799999999999</c:v>
                </c:pt>
                <c:pt idx="9">
                  <c:v>232.041</c:v>
                </c:pt>
                <c:pt idx="10">
                  <c:v>379.31700000000001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'Size change'!$B$4:$B$14</c:f>
              <c:numCache>
                <c:formatCode>General</c:formatCode>
                <c:ptCount val="11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</c:numCache>
            </c:numRef>
          </c:xVal>
          <c:yVal>
            <c:numRef>
              <c:f>'Size change'!$D$4:$D$14</c:f>
              <c:numCache>
                <c:formatCode>General</c:formatCode>
                <c:ptCount val="11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  <c:pt idx="6">
                  <c:v>2.08996</c:v>
                </c:pt>
                <c:pt idx="7">
                  <c:v>4.2423000000000002</c:v>
                </c:pt>
                <c:pt idx="8">
                  <c:v>8.4781399999999998</c:v>
                </c:pt>
                <c:pt idx="9">
                  <c:v>17.034300000000002</c:v>
                </c:pt>
                <c:pt idx="10">
                  <c:v>33.955199999999998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'Size change'!$B$4:$B$14</c:f>
              <c:numCache>
                <c:formatCode>General</c:formatCode>
                <c:ptCount val="11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</c:numCache>
            </c:numRef>
          </c:xVal>
          <c:yVal>
            <c:numRef>
              <c:f>'Size change'!$L$4:$L$14</c:f>
              <c:numCache>
                <c:formatCode>General</c:formatCode>
                <c:ptCount val="11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  <c:pt idx="6">
                  <c:v>7.2584200000000001</c:v>
                </c:pt>
                <c:pt idx="7">
                  <c:v>16.812999999999999</c:v>
                </c:pt>
                <c:pt idx="8">
                  <c:v>32.554900000000004</c:v>
                </c:pt>
                <c:pt idx="9">
                  <c:v>60.508499999999998</c:v>
                </c:pt>
                <c:pt idx="10">
                  <c:v>101.46899999999999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805744"/>
        <c:axId val="209631520"/>
      </c:scatterChart>
      <c:valAx>
        <c:axId val="76805744"/>
        <c:scaling>
          <c:orientation val="minMax"/>
          <c:min val="10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31520"/>
        <c:crosses val="autoZero"/>
        <c:crossBetween val="midCat"/>
      </c:valAx>
      <c:valAx>
        <c:axId val="20963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05744"/>
        <c:crosses val="autoZero"/>
        <c:crossBetween val="midCat"/>
      </c:valAx>
      <c:spPr>
        <a:solidFill>
          <a:schemeClr val="bg1"/>
        </a:solidFill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5.3703703703703705E-2"/>
          <c:y val="0.9115778637210985"/>
          <c:w val="0.84833741615631375"/>
          <c:h val="5.3990521502833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'Size change'!$J$3</c:f>
              <c:strCache>
                <c:ptCount val="1"/>
                <c:pt idx="0">
                  <c:v>Matlab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 cap="sq">
                <a:noFill/>
                <a:headEnd type="oval"/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change'!$J$4:$J$18</c:f>
              <c:numCache>
                <c:formatCode>General</c:formatCode>
                <c:ptCount val="15"/>
                <c:pt idx="0">
                  <c:v>0.59134200000000003</c:v>
                </c:pt>
                <c:pt idx="1">
                  <c:v>0.99970700000000001</c:v>
                </c:pt>
                <c:pt idx="2">
                  <c:v>1.7086330000000001</c:v>
                </c:pt>
                <c:pt idx="3">
                  <c:v>3.3255379999999999</c:v>
                </c:pt>
                <c:pt idx="4">
                  <c:v>4.9397060000000002</c:v>
                </c:pt>
                <c:pt idx="5">
                  <c:v>8.0052529999999997</c:v>
                </c:pt>
                <c:pt idx="6">
                  <c:v>18.160551000000002</c:v>
                </c:pt>
                <c:pt idx="7">
                  <c:v>38.673577999999999</c:v>
                </c:pt>
                <c:pt idx="8">
                  <c:v>79.686227000000002</c:v>
                </c:pt>
                <c:pt idx="9">
                  <c:v>161.60210799999999</c:v>
                </c:pt>
                <c:pt idx="10">
                  <c:v>325.64582899999999</c:v>
                </c:pt>
                <c:pt idx="11">
                  <c:v>653.14065500000004</c:v>
                </c:pt>
                <c:pt idx="12">
                  <c:v>1322.5068140000001</c:v>
                </c:pt>
                <c:pt idx="13">
                  <c:v>2653.2642930000002</c:v>
                </c:pt>
                <c:pt idx="14">
                  <c:v>5586.3581999999997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change'!$D$4:$D$18</c:f>
              <c:numCache>
                <c:formatCode>General</c:formatCode>
                <c:ptCount val="15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  <c:pt idx="6">
                  <c:v>2.08996</c:v>
                </c:pt>
                <c:pt idx="7">
                  <c:v>4.2423000000000002</c:v>
                </c:pt>
                <c:pt idx="8">
                  <c:v>8.4781399999999998</c:v>
                </c:pt>
                <c:pt idx="9">
                  <c:v>17.034300000000002</c:v>
                </c:pt>
                <c:pt idx="10">
                  <c:v>33.955199999999998</c:v>
                </c:pt>
                <c:pt idx="11">
                  <c:v>68.629800000000003</c:v>
                </c:pt>
                <c:pt idx="12">
                  <c:v>137.74600000000001</c:v>
                </c:pt>
                <c:pt idx="13">
                  <c:v>275.38299999999998</c:v>
                </c:pt>
                <c:pt idx="14">
                  <c:v>575.76199999999994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'Size change'!$F$3</c:f>
              <c:strCache>
                <c:ptCount val="1"/>
                <c:pt idx="0">
                  <c:v>OpenCL (CPU)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change'!$F$4:$F$18</c:f>
              <c:numCache>
                <c:formatCode>General</c:formatCode>
                <c:ptCount val="15"/>
                <c:pt idx="0">
                  <c:v>1.1341000000000001</c:v>
                </c:pt>
                <c:pt idx="1">
                  <c:v>0.86843199999999998</c:v>
                </c:pt>
                <c:pt idx="2">
                  <c:v>1.2091700000000001</c:v>
                </c:pt>
                <c:pt idx="3">
                  <c:v>1.8743000000000001</c:v>
                </c:pt>
                <c:pt idx="4">
                  <c:v>3.1196600000000001</c:v>
                </c:pt>
                <c:pt idx="5">
                  <c:v>5.8561500000000004</c:v>
                </c:pt>
                <c:pt idx="6">
                  <c:v>11.516299999999999</c:v>
                </c:pt>
                <c:pt idx="7">
                  <c:v>23.9191</c:v>
                </c:pt>
                <c:pt idx="8">
                  <c:v>45.676600000000001</c:v>
                </c:pt>
                <c:pt idx="9">
                  <c:v>91.505799999999994</c:v>
                </c:pt>
                <c:pt idx="10">
                  <c:v>183.49</c:v>
                </c:pt>
                <c:pt idx="11">
                  <c:v>362.21100000000001</c:v>
                </c:pt>
                <c:pt idx="12">
                  <c:v>740.91099999999994</c:v>
                </c:pt>
                <c:pt idx="13">
                  <c:v>1523.82</c:v>
                </c:pt>
                <c:pt idx="14">
                  <c:v>3116.27</c:v>
                </c:pt>
              </c:numCache>
            </c:numRef>
          </c:yVal>
          <c:smooth val="0"/>
        </c:ser>
        <c:ser>
          <c:idx val="2"/>
          <c:order val="3"/>
          <c:tx>
            <c:strRef>
              <c:f>'Size change'!$H$3</c:f>
              <c:strCache>
                <c:ptCount val="1"/>
                <c:pt idx="0">
                  <c:v>OpenCL (GPU)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change'!$H$4:$H$18</c:f>
              <c:numCache>
                <c:formatCode>General</c:formatCode>
                <c:ptCount val="15"/>
                <c:pt idx="0">
                  <c:v>1.2706500000000001</c:v>
                </c:pt>
                <c:pt idx="1">
                  <c:v>1.11433</c:v>
                </c:pt>
                <c:pt idx="2">
                  <c:v>1.29518</c:v>
                </c:pt>
                <c:pt idx="3">
                  <c:v>1.2845299999999999</c:v>
                </c:pt>
                <c:pt idx="4">
                  <c:v>1.9201999999999999</c:v>
                </c:pt>
                <c:pt idx="5">
                  <c:v>2.2463199999999999</c:v>
                </c:pt>
                <c:pt idx="6">
                  <c:v>3.2987099999999998</c:v>
                </c:pt>
                <c:pt idx="7">
                  <c:v>5.1193900000000001</c:v>
                </c:pt>
                <c:pt idx="8">
                  <c:v>7.8305400000000001</c:v>
                </c:pt>
                <c:pt idx="9">
                  <c:v>12.8775</c:v>
                </c:pt>
                <c:pt idx="10">
                  <c:v>22.6828</c:v>
                </c:pt>
                <c:pt idx="11">
                  <c:v>48.275100000000002</c:v>
                </c:pt>
                <c:pt idx="12">
                  <c:v>83.738900000000001</c:v>
                </c:pt>
                <c:pt idx="13">
                  <c:v>176.589</c:v>
                </c:pt>
                <c:pt idx="14">
                  <c:v>328.01600000000002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change'!$L$4:$L$18</c:f>
              <c:numCache>
                <c:formatCode>General</c:formatCode>
                <c:ptCount val="15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  <c:pt idx="6">
                  <c:v>7.2584200000000001</c:v>
                </c:pt>
                <c:pt idx="7">
                  <c:v>16.812999999999999</c:v>
                </c:pt>
                <c:pt idx="8">
                  <c:v>32.554900000000004</c:v>
                </c:pt>
                <c:pt idx="9">
                  <c:v>60.508499999999998</c:v>
                </c:pt>
                <c:pt idx="10">
                  <c:v>101.46899999999999</c:v>
                </c:pt>
                <c:pt idx="11">
                  <c:v>266.48899999999998</c:v>
                </c:pt>
                <c:pt idx="12">
                  <c:v>489.697</c:v>
                </c:pt>
                <c:pt idx="13">
                  <c:v>650.42100000000005</c:v>
                </c:pt>
                <c:pt idx="14">
                  <c:v>880.65899999999999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111112"/>
        <c:axId val="210319872"/>
      </c:scatterChart>
      <c:valAx>
        <c:axId val="210111112"/>
        <c:scaling>
          <c:orientation val="minMax"/>
          <c:max val="17001024.000000004"/>
          <c:min val="10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19872"/>
        <c:crosses val="autoZero"/>
        <c:crossBetween val="midCat"/>
      </c:valAx>
      <c:valAx>
        <c:axId val="210319872"/>
        <c:scaling>
          <c:orientation val="minMax"/>
          <c:max val="5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1111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35709821984E-2"/>
          <c:y val="0.93513503937007869"/>
          <c:w val="0.9"/>
          <c:h val="4.5952834843013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'Size change'!$J$3</c:f>
              <c:strCache>
                <c:ptCount val="1"/>
                <c:pt idx="0">
                  <c:v>Matlab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 cap="sq">
                <a:noFill/>
                <a:headEnd type="oval"/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change'!$J$4:$J$9</c:f>
              <c:numCache>
                <c:formatCode>General</c:formatCode>
                <c:ptCount val="6"/>
                <c:pt idx="0">
                  <c:v>0.59134200000000003</c:v>
                </c:pt>
                <c:pt idx="1">
                  <c:v>0.99970700000000001</c:v>
                </c:pt>
                <c:pt idx="2">
                  <c:v>1.7086330000000001</c:v>
                </c:pt>
                <c:pt idx="3">
                  <c:v>3.3255379999999999</c:v>
                </c:pt>
                <c:pt idx="4">
                  <c:v>4.9397060000000002</c:v>
                </c:pt>
                <c:pt idx="5">
                  <c:v>8.0052529999999997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change'!$D$4:$D$9</c:f>
              <c:numCache>
                <c:formatCode>General</c:formatCode>
                <c:ptCount val="6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'Size change'!$F$3</c:f>
              <c:strCache>
                <c:ptCount val="1"/>
                <c:pt idx="0">
                  <c:v>OpenCL (CPU)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change'!$F$4:$F$9</c:f>
              <c:numCache>
                <c:formatCode>General</c:formatCode>
                <c:ptCount val="6"/>
                <c:pt idx="0">
                  <c:v>1.1341000000000001</c:v>
                </c:pt>
                <c:pt idx="1">
                  <c:v>0.86843199999999998</c:v>
                </c:pt>
                <c:pt idx="2">
                  <c:v>1.2091700000000001</c:v>
                </c:pt>
                <c:pt idx="3">
                  <c:v>1.8743000000000001</c:v>
                </c:pt>
                <c:pt idx="4">
                  <c:v>3.1196600000000001</c:v>
                </c:pt>
                <c:pt idx="5">
                  <c:v>5.8561500000000004</c:v>
                </c:pt>
              </c:numCache>
            </c:numRef>
          </c:yVal>
          <c:smooth val="0"/>
        </c:ser>
        <c:ser>
          <c:idx val="2"/>
          <c:order val="3"/>
          <c:tx>
            <c:strRef>
              <c:f>'Size change'!$H$3</c:f>
              <c:strCache>
                <c:ptCount val="1"/>
                <c:pt idx="0">
                  <c:v>OpenCL (GPU)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change'!$H$4:$H$9</c:f>
              <c:numCache>
                <c:formatCode>General</c:formatCode>
                <c:ptCount val="6"/>
                <c:pt idx="0">
                  <c:v>1.2706500000000001</c:v>
                </c:pt>
                <c:pt idx="1">
                  <c:v>1.11433</c:v>
                </c:pt>
                <c:pt idx="2">
                  <c:v>1.29518</c:v>
                </c:pt>
                <c:pt idx="3">
                  <c:v>1.2845299999999999</c:v>
                </c:pt>
                <c:pt idx="4">
                  <c:v>1.9201999999999999</c:v>
                </c:pt>
                <c:pt idx="5">
                  <c:v>2.2463199999999999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change'!$L$4:$L$9</c:f>
              <c:numCache>
                <c:formatCode>General</c:formatCode>
                <c:ptCount val="6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382128"/>
        <c:axId val="210865576"/>
      </c:scatterChart>
      <c:valAx>
        <c:axId val="21038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65576"/>
        <c:crosses val="autoZero"/>
        <c:crossBetween val="midCat"/>
      </c:valAx>
      <c:valAx>
        <c:axId val="210865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82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35709821984E-2"/>
          <c:y val="0.93513503937007869"/>
          <c:w val="0.9"/>
          <c:h val="4.5952834843013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1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'Size change'!$B$4:$B$13</c:f>
              <c:numCache>
                <c:formatCode>General</c:formatCode>
                <c:ptCount val="10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</c:numCache>
            </c:numRef>
          </c:xVal>
          <c:yVal>
            <c:numRef>
              <c:f>'Size change'!$D$4:$D$13</c:f>
              <c:numCache>
                <c:formatCode>General</c:formatCode>
                <c:ptCount val="10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  <c:pt idx="6">
                  <c:v>2.08996</c:v>
                </c:pt>
                <c:pt idx="7">
                  <c:v>4.2423000000000002</c:v>
                </c:pt>
                <c:pt idx="8">
                  <c:v>8.4781399999999998</c:v>
                </c:pt>
                <c:pt idx="9">
                  <c:v>17.034300000000002</c:v>
                </c:pt>
              </c:numCache>
            </c:numRef>
          </c:yVal>
          <c:smooth val="0"/>
        </c:ser>
        <c:ser>
          <c:idx val="2"/>
          <c:order val="3"/>
          <c:tx>
            <c:strRef>
              <c:f>'Size change'!$H$3</c:f>
              <c:strCache>
                <c:ptCount val="1"/>
                <c:pt idx="0">
                  <c:v>OpenCL (GPU)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'Size change'!$B$4:$B$13</c:f>
              <c:numCache>
                <c:formatCode>General</c:formatCode>
                <c:ptCount val="10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</c:numCache>
            </c:numRef>
          </c:xVal>
          <c:yVal>
            <c:numRef>
              <c:f>'Size change'!$H$4:$H$13</c:f>
              <c:numCache>
                <c:formatCode>General</c:formatCode>
                <c:ptCount val="10"/>
                <c:pt idx="0">
                  <c:v>1.2706500000000001</c:v>
                </c:pt>
                <c:pt idx="1">
                  <c:v>1.11433</c:v>
                </c:pt>
                <c:pt idx="2">
                  <c:v>1.29518</c:v>
                </c:pt>
                <c:pt idx="3">
                  <c:v>1.2845299999999999</c:v>
                </c:pt>
                <c:pt idx="4">
                  <c:v>1.9201999999999999</c:v>
                </c:pt>
                <c:pt idx="5">
                  <c:v>2.2463199999999999</c:v>
                </c:pt>
                <c:pt idx="6">
                  <c:v>3.2987099999999998</c:v>
                </c:pt>
                <c:pt idx="7">
                  <c:v>5.1193900000000001</c:v>
                </c:pt>
                <c:pt idx="8">
                  <c:v>7.8305400000000001</c:v>
                </c:pt>
                <c:pt idx="9">
                  <c:v>12.8775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'Size change'!$B$4:$B$13</c:f>
              <c:numCache>
                <c:formatCode>General</c:formatCode>
                <c:ptCount val="10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</c:numCache>
            </c:numRef>
          </c:xVal>
          <c:yVal>
            <c:numRef>
              <c:f>'Size change'!$L$4:$L$13</c:f>
              <c:numCache>
                <c:formatCode>General</c:formatCode>
                <c:ptCount val="10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  <c:pt idx="6">
                  <c:v>7.2584200000000001</c:v>
                </c:pt>
                <c:pt idx="7">
                  <c:v>16.812999999999999</c:v>
                </c:pt>
                <c:pt idx="8">
                  <c:v>32.554900000000004</c:v>
                </c:pt>
                <c:pt idx="9">
                  <c:v>60.508499999999998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730008"/>
        <c:axId val="21085407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'Size change'!$J$3</c15:sqref>
                        </c15:formulaRef>
                      </c:ext>
                    </c:extLst>
                    <c:strCache>
                      <c:ptCount val="1"/>
                      <c:pt idx="0">
                        <c:v>Matlab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50000"/>
                      </a:schemeClr>
                    </a:solidFill>
                    <a:ln w="9525" cap="sq">
                      <a:noFill/>
                      <a:headEnd type="oval"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'Size change'!$B$4:$B$9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  <c:pt idx="4">
                        <c:v>16384</c:v>
                      </c:pt>
                      <c:pt idx="5">
                        <c:v>32768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'Size change'!$J$4:$J$9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0.59134200000000003</c:v>
                      </c:pt>
                      <c:pt idx="1">
                        <c:v>0.99970700000000001</c:v>
                      </c:pt>
                      <c:pt idx="2">
                        <c:v>1.7086330000000001</c:v>
                      </c:pt>
                      <c:pt idx="3">
                        <c:v>3.3255379999999999</c:v>
                      </c:pt>
                      <c:pt idx="4">
                        <c:v>4.9397060000000002</c:v>
                      </c:pt>
                      <c:pt idx="5">
                        <c:v>8.0052529999999997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'Size change'!$F$3</c15:sqref>
                        </c15:formulaRef>
                      </c:ext>
                    </c:extLst>
                    <c:strCache>
                      <c:ptCount val="1"/>
                      <c:pt idx="0">
                        <c:v>OpenCL (CPU)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'Size change'!$B$4:$B$9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  <c:pt idx="4">
                        <c:v>16384</c:v>
                      </c:pt>
                      <c:pt idx="5">
                        <c:v>32768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'Size change'!$F$4:$F$9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1.1341000000000001</c:v>
                      </c:pt>
                      <c:pt idx="1">
                        <c:v>0.86843199999999998</c:v>
                      </c:pt>
                      <c:pt idx="2">
                        <c:v>1.2091700000000001</c:v>
                      </c:pt>
                      <c:pt idx="3">
                        <c:v>1.8743000000000001</c:v>
                      </c:pt>
                      <c:pt idx="4">
                        <c:v>3.1196600000000001</c:v>
                      </c:pt>
                      <c:pt idx="5">
                        <c:v>5.8561500000000004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0973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4072"/>
        <c:crosses val="autoZero"/>
        <c:crossBetween val="midCat"/>
      </c:valAx>
      <c:valAx>
        <c:axId val="21085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30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35709821984E-2"/>
          <c:y val="0.93513503937007869"/>
          <c:w val="0.9"/>
          <c:h val="4.5952834843013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'Size change'!$J$3</c:f>
              <c:strCache>
                <c:ptCount val="1"/>
                <c:pt idx="0">
                  <c:v>Matlab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 cap="sq">
                <a:noFill/>
                <a:headEnd type="oval"/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change'!$J$4:$J$18</c:f>
              <c:numCache>
                <c:formatCode>General</c:formatCode>
                <c:ptCount val="15"/>
                <c:pt idx="0">
                  <c:v>0.59134200000000003</c:v>
                </c:pt>
                <c:pt idx="1">
                  <c:v>0.99970700000000001</c:v>
                </c:pt>
                <c:pt idx="2">
                  <c:v>1.7086330000000001</c:v>
                </c:pt>
                <c:pt idx="3">
                  <c:v>3.3255379999999999</c:v>
                </c:pt>
                <c:pt idx="4">
                  <c:v>4.9397060000000002</c:v>
                </c:pt>
                <c:pt idx="5">
                  <c:v>8.0052529999999997</c:v>
                </c:pt>
                <c:pt idx="6">
                  <c:v>18.160551000000002</c:v>
                </c:pt>
                <c:pt idx="7">
                  <c:v>38.673577999999999</c:v>
                </c:pt>
                <c:pt idx="8">
                  <c:v>79.686227000000002</c:v>
                </c:pt>
                <c:pt idx="9">
                  <c:v>161.60210799999999</c:v>
                </c:pt>
                <c:pt idx="10">
                  <c:v>325.64582899999999</c:v>
                </c:pt>
                <c:pt idx="11">
                  <c:v>653.14065500000004</c:v>
                </c:pt>
                <c:pt idx="12">
                  <c:v>1322.5068140000001</c:v>
                </c:pt>
                <c:pt idx="13">
                  <c:v>2653.2642930000002</c:v>
                </c:pt>
                <c:pt idx="14">
                  <c:v>5586.3581999999997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change'!$D$4:$D$18</c:f>
              <c:numCache>
                <c:formatCode>General</c:formatCode>
                <c:ptCount val="15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  <c:pt idx="6">
                  <c:v>2.08996</c:v>
                </c:pt>
                <c:pt idx="7">
                  <c:v>4.2423000000000002</c:v>
                </c:pt>
                <c:pt idx="8">
                  <c:v>8.4781399999999998</c:v>
                </c:pt>
                <c:pt idx="9">
                  <c:v>17.034300000000002</c:v>
                </c:pt>
                <c:pt idx="10">
                  <c:v>33.955199999999998</c:v>
                </c:pt>
                <c:pt idx="11">
                  <c:v>68.629800000000003</c:v>
                </c:pt>
                <c:pt idx="12">
                  <c:v>137.74600000000001</c:v>
                </c:pt>
                <c:pt idx="13">
                  <c:v>275.38299999999998</c:v>
                </c:pt>
                <c:pt idx="14">
                  <c:v>575.76199999999994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'Size change'!$F$3</c:f>
              <c:strCache>
                <c:ptCount val="1"/>
                <c:pt idx="0">
                  <c:v>OpenCL (CPU)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change'!$F$4:$F$18</c:f>
              <c:numCache>
                <c:formatCode>General</c:formatCode>
                <c:ptCount val="15"/>
                <c:pt idx="0">
                  <c:v>1.1341000000000001</c:v>
                </c:pt>
                <c:pt idx="1">
                  <c:v>0.86843199999999998</c:v>
                </c:pt>
                <c:pt idx="2">
                  <c:v>1.2091700000000001</c:v>
                </c:pt>
                <c:pt idx="3">
                  <c:v>1.8743000000000001</c:v>
                </c:pt>
                <c:pt idx="4">
                  <c:v>3.1196600000000001</c:v>
                </c:pt>
                <c:pt idx="5">
                  <c:v>5.8561500000000004</c:v>
                </c:pt>
                <c:pt idx="6">
                  <c:v>11.516299999999999</c:v>
                </c:pt>
                <c:pt idx="7">
                  <c:v>23.9191</c:v>
                </c:pt>
                <c:pt idx="8">
                  <c:v>45.676600000000001</c:v>
                </c:pt>
                <c:pt idx="9">
                  <c:v>91.505799999999994</c:v>
                </c:pt>
                <c:pt idx="10">
                  <c:v>183.49</c:v>
                </c:pt>
                <c:pt idx="11">
                  <c:v>362.21100000000001</c:v>
                </c:pt>
                <c:pt idx="12">
                  <c:v>740.91099999999994</c:v>
                </c:pt>
                <c:pt idx="13">
                  <c:v>1523.82</c:v>
                </c:pt>
                <c:pt idx="14">
                  <c:v>3116.27</c:v>
                </c:pt>
              </c:numCache>
            </c:numRef>
          </c:yVal>
          <c:smooth val="0"/>
        </c:ser>
        <c:ser>
          <c:idx val="2"/>
          <c:order val="3"/>
          <c:tx>
            <c:strRef>
              <c:f>'Size change'!$H$3</c:f>
              <c:strCache>
                <c:ptCount val="1"/>
                <c:pt idx="0">
                  <c:v>OpenCL (GPU)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change'!$H$4:$H$18</c:f>
              <c:numCache>
                <c:formatCode>General</c:formatCode>
                <c:ptCount val="15"/>
                <c:pt idx="0">
                  <c:v>1.2706500000000001</c:v>
                </c:pt>
                <c:pt idx="1">
                  <c:v>1.11433</c:v>
                </c:pt>
                <c:pt idx="2">
                  <c:v>1.29518</c:v>
                </c:pt>
                <c:pt idx="3">
                  <c:v>1.2845299999999999</c:v>
                </c:pt>
                <c:pt idx="4">
                  <c:v>1.9201999999999999</c:v>
                </c:pt>
                <c:pt idx="5">
                  <c:v>2.2463199999999999</c:v>
                </c:pt>
                <c:pt idx="6">
                  <c:v>3.2987099999999998</c:v>
                </c:pt>
                <c:pt idx="7">
                  <c:v>5.1193900000000001</c:v>
                </c:pt>
                <c:pt idx="8">
                  <c:v>7.8305400000000001</c:v>
                </c:pt>
                <c:pt idx="9">
                  <c:v>12.8775</c:v>
                </c:pt>
                <c:pt idx="10">
                  <c:v>22.6828</c:v>
                </c:pt>
                <c:pt idx="11">
                  <c:v>48.275100000000002</c:v>
                </c:pt>
                <c:pt idx="12">
                  <c:v>83.738900000000001</c:v>
                </c:pt>
                <c:pt idx="13">
                  <c:v>176.589</c:v>
                </c:pt>
                <c:pt idx="14">
                  <c:v>328.01600000000002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change'!$L$4:$L$18</c:f>
              <c:numCache>
                <c:formatCode>General</c:formatCode>
                <c:ptCount val="15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  <c:pt idx="6">
                  <c:v>7.2584200000000001</c:v>
                </c:pt>
                <c:pt idx="7">
                  <c:v>16.812999999999999</c:v>
                </c:pt>
                <c:pt idx="8">
                  <c:v>32.554900000000004</c:v>
                </c:pt>
                <c:pt idx="9">
                  <c:v>60.508499999999998</c:v>
                </c:pt>
                <c:pt idx="10">
                  <c:v>101.46899999999999</c:v>
                </c:pt>
                <c:pt idx="11">
                  <c:v>266.48899999999998</c:v>
                </c:pt>
                <c:pt idx="12">
                  <c:v>489.697</c:v>
                </c:pt>
                <c:pt idx="13">
                  <c:v>650.42100000000005</c:v>
                </c:pt>
                <c:pt idx="14">
                  <c:v>880.65899999999999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084736"/>
        <c:axId val="166085128"/>
      </c:scatterChart>
      <c:valAx>
        <c:axId val="166084736"/>
        <c:scaling>
          <c:logBase val="2"/>
          <c:orientation val="minMax"/>
          <c:max val="17001024.000000004"/>
          <c:min val="10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85128"/>
        <c:crosses val="autoZero"/>
        <c:crossBetween val="midCat"/>
      </c:valAx>
      <c:valAx>
        <c:axId val="166085128"/>
        <c:scaling>
          <c:orientation val="minMax"/>
          <c:max val="5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84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35709821984E-2"/>
          <c:y val="0.93513503937007869"/>
          <c:w val="0.9"/>
          <c:h val="4.5952834843013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0FDED-B264-4793-A8D6-577994294C7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01F03-E223-4462-94E7-C7AC4C1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9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2FB6-A5D0-4298-BEC1-0CD1124229C7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5B2A8-2F71-42C3-B594-56949ED4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79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ave" TargetMode="External"/><Relationship Id="rId7" Type="http://schemas.openxmlformats.org/officeDocument/2006/relationships/hyperlink" Target="http://en.wikipedia.org/wiki/Envelope_(waves)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elocity" TargetMode="External"/><Relationship Id="rId5" Type="http://schemas.openxmlformats.org/officeDocument/2006/relationships/hyperlink" Target="http://en.wikipedia.org/wiki/Wave_propagation" TargetMode="External"/><Relationship Id="rId4" Type="http://schemas.openxmlformats.org/officeDocument/2006/relationships/hyperlink" Target="http://en.wikipedia.org/wiki/Phase_(waves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earlier cloaking systems turned objects "invisible" only under wavelengths of light that the human eye can't see</a:t>
            </a:r>
            <a:endParaRPr lang="en-US" dirty="0" smtClean="0"/>
          </a:p>
          <a:p>
            <a:r>
              <a:rPr lang="en-US" dirty="0" smtClean="0"/>
              <a:t>40,000 </a:t>
            </a:r>
            <a:r>
              <a:rPr lang="en-US" dirty="0" err="1" smtClean="0"/>
              <a:t>lb</a:t>
            </a:r>
            <a:r>
              <a:rPr lang="en-US" dirty="0" smtClean="0"/>
              <a:t> (18 Tons)</a:t>
            </a:r>
            <a:r>
              <a:rPr lang="en-US" baseline="0" dirty="0" smtClean="0"/>
              <a:t> 150 tons total weight</a:t>
            </a:r>
          </a:p>
          <a:p>
            <a:r>
              <a:rPr lang="en-US" dirty="0" smtClean="0"/>
              <a:t>1997.</a:t>
            </a:r>
            <a:r>
              <a:rPr lang="en-US" baseline="0" dirty="0" smtClean="0"/>
              <a:t> Undetectable in radar</a:t>
            </a:r>
          </a:p>
          <a:p>
            <a:r>
              <a:rPr lang="en-US" baseline="0" dirty="0" smtClean="0"/>
              <a:t>Radar-absorbent material (RAM)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38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equations</a:t>
            </a:r>
            <a:endParaRPr lang="en-US" baseline="0" dirty="0" smtClean="0"/>
          </a:p>
          <a:p>
            <a:r>
              <a:rPr lang="en-US" baseline="0" dirty="0" smtClean="0"/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241481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velocity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ave"/>
              </a:rPr>
              <a:t>wave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hase (waves)"/>
              </a:rPr>
              <a:t>phase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wave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ave propagation"/>
              </a:rPr>
              <a:t>propagates in space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velocity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ave"/>
              </a:rPr>
              <a:t>wave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Velocity"/>
              </a:rPr>
              <a:t>velocity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which the overall shape of the waves' amplitudes —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nvelope (waves)"/>
              </a:rPr>
              <a:t>envelope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wave — propagates through space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pulse since there are a number of frequency components present, they will be split up in time-domain owing to different velocities for different frequencies in the slab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material is dispersive if its permittivity or permeability is dependent on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64 bit with</a:t>
            </a:r>
            <a:r>
              <a:rPr lang="en-US" baseline="0" dirty="0" smtClean="0"/>
              <a:t> 15 digit precession</a:t>
            </a:r>
          </a:p>
          <a:p>
            <a:r>
              <a:rPr lang="en-US" baseline="0" dirty="0" smtClean="0"/>
              <a:t>Float is 32 bit with 7 digit precession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7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2^24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2^15 max</a:t>
            </a:r>
          </a:p>
          <a:p>
            <a:r>
              <a:rPr lang="en-US" dirty="0" smtClean="0"/>
              <a:t>2^14 </a:t>
            </a:r>
            <a:r>
              <a:rPr lang="en-US" dirty="0" err="1" smtClean="0"/>
              <a:t>c++</a:t>
            </a:r>
            <a:r>
              <a:rPr lang="en-US" dirty="0" smtClean="0"/>
              <a:t> win better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gpu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2^15 max</a:t>
            </a:r>
          </a:p>
          <a:p>
            <a:r>
              <a:rPr lang="en-US" dirty="0" smtClean="0"/>
              <a:t>2^18 </a:t>
            </a:r>
            <a:r>
              <a:rPr lang="en-US" dirty="0" err="1" smtClean="0"/>
              <a:t>c++</a:t>
            </a:r>
            <a:r>
              <a:rPr lang="en-US" dirty="0" smtClean="0"/>
              <a:t> better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gpu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8B0C-BBAE-46AA-A3FF-62019A239B83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9181-92EC-4E1D-B5A6-CD40F80E3101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C745-27ED-4928-9A32-460CE03C5971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1-D397-4F64-863A-96019F7C586A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B9F9-90A8-4ECD-9293-DAE27877B3D2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1018-22AF-4345-9802-026B91C7D6E0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D6E6-A4B6-4BF8-BCA5-AEBF1A1FF02B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B87-14DE-4D9C-9E98-3B69B9D52D29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86AD-060E-47C7-9E75-2AFD5D400675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C991-3F5E-4AD3-9F12-063EBE76FE32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2A2-E7BD-4C34-9FDE-88705A83EB70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40ED-91C3-469F-A26C-9BB04985BE26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0D66-6AE4-47E9-8D48-A130C0CEFDF3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828-324A-406F-8AC1-1D2D335FC044}" type="datetime1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BB02-ADC4-4B21-ABC3-3AD72E5A0E98}" type="datetime1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02A-EC11-4BB8-8712-69B56C3DDCB5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DE43-1A34-4072-9DEC-6913C952C714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112F7C-F7A8-4C24-B0D5-1BDC14B8C544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User:Geek3" TargetMode="External"/><Relationship Id="rId4" Type="http://schemas.openxmlformats.org/officeDocument/2006/relationships/hyperlink" Target="http://commons.wikimedia.org/wiki/User:Kraaienn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101" y="440268"/>
            <a:ext cx="8574622" cy="2616199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of Electromagnetic Wave Propagation in NIM using FDTD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4911" y="3551767"/>
            <a:ext cx="3570812" cy="27606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Supervisor: </a:t>
            </a:r>
          </a:p>
          <a:p>
            <a:r>
              <a:rPr lang="en-US" sz="2600" dirty="0" smtClean="0"/>
              <a:t>Attique Dawood</a:t>
            </a:r>
          </a:p>
          <a:p>
            <a:endParaRPr lang="en-US" sz="2600" dirty="0" smtClean="0"/>
          </a:p>
          <a:p>
            <a:r>
              <a:rPr lang="en-US" sz="2600" dirty="0" smtClean="0"/>
              <a:t>Group Member: </a:t>
            </a:r>
          </a:p>
          <a:p>
            <a:r>
              <a:rPr lang="en-US" sz="2600" dirty="0" smtClean="0"/>
              <a:t>Muhammad Junaid Nasir (10-0361)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7263"/>
          </a:xfrm>
        </p:spPr>
        <p:txBody>
          <a:bodyPr/>
          <a:lstStyle/>
          <a:p>
            <a:r>
              <a:rPr lang="en-US" dirty="0"/>
              <a:t>Limitations of </a:t>
            </a:r>
            <a:r>
              <a:rPr lang="en-US" dirty="0" smtClean="0"/>
              <a:t>FDTD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063"/>
            <a:ext cx="10018713" cy="4148137"/>
          </a:xfrm>
        </p:spPr>
        <p:txBody>
          <a:bodyPr anchor="t"/>
          <a:lstStyle/>
          <a:p>
            <a:pPr algn="just"/>
            <a:r>
              <a:rPr lang="en-US" dirty="0" smtClean="0"/>
              <a:t>Cannot </a:t>
            </a:r>
            <a:r>
              <a:rPr lang="en-US" dirty="0"/>
              <a:t>cater for negative values of permittivity or </a:t>
            </a:r>
            <a:r>
              <a:rPr lang="en-US" dirty="0" smtClean="0"/>
              <a:t>permeability (unstable results)</a:t>
            </a:r>
          </a:p>
          <a:p>
            <a:pPr algn="just"/>
            <a:r>
              <a:rPr lang="en-US" dirty="0"/>
              <a:t>This is because of the Courant stability </a:t>
            </a:r>
            <a:r>
              <a:rPr lang="en-US" dirty="0" smtClean="0"/>
              <a:t>criterion</a:t>
            </a:r>
          </a:p>
          <a:p>
            <a:pPr algn="just"/>
            <a:r>
              <a:rPr lang="en-US" dirty="0" smtClean="0"/>
              <a:t>Solution: </a:t>
            </a:r>
            <a:r>
              <a:rPr lang="en-US" dirty="0" err="1" smtClean="0"/>
              <a:t>Drudes</a:t>
            </a:r>
            <a:r>
              <a:rPr lang="en-US" dirty="0" smtClean="0"/>
              <a:t>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838"/>
          </a:xfrm>
        </p:spPr>
        <p:txBody>
          <a:bodyPr/>
          <a:lstStyle/>
          <a:p>
            <a:r>
              <a:rPr lang="en-US" dirty="0" err="1" smtClean="0"/>
              <a:t>Drude</a:t>
            </a:r>
            <a:r>
              <a:rPr lang="en-US" dirty="0" smtClean="0"/>
              <a:t> Dispersive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1639"/>
            <a:ext cx="10018713" cy="4119561"/>
          </a:xfrm>
        </p:spPr>
        <p:txBody>
          <a:bodyPr/>
          <a:lstStyle/>
          <a:p>
            <a:pPr algn="just"/>
            <a:r>
              <a:rPr lang="en-US" sz="2600" dirty="0"/>
              <a:t>It relates the net force on charges moving under the influence of an electric field and facing </a:t>
            </a:r>
            <a:r>
              <a:rPr lang="en-US" sz="2600" dirty="0" smtClean="0"/>
              <a:t>an </a:t>
            </a:r>
            <a:r>
              <a:rPr lang="en-US" sz="2600" dirty="0"/>
              <a:t>impeding force due to collisions with material</a:t>
            </a:r>
          </a:p>
          <a:p>
            <a:pPr algn="just"/>
            <a:r>
              <a:rPr lang="en-US" sz="2600" dirty="0"/>
              <a:t>Not only depends on pervious spatial value of a parameter but also on pervious time-step </a:t>
            </a:r>
            <a:r>
              <a:rPr lang="en-US" sz="2600" dirty="0" smtClean="0"/>
              <a:t>value</a:t>
            </a:r>
          </a:p>
          <a:p>
            <a:pPr algn="just"/>
            <a:r>
              <a:rPr lang="en-US" sz="2600" dirty="0" smtClean="0"/>
              <a:t>2 </a:t>
            </a:r>
            <a:r>
              <a:rPr lang="en-US" sz="2600" dirty="0"/>
              <a:t>main update equations for By &amp; </a:t>
            </a:r>
            <a:r>
              <a:rPr lang="en-US" sz="2600" dirty="0" err="1"/>
              <a:t>Dz</a:t>
            </a:r>
            <a:r>
              <a:rPr lang="en-US" sz="2600" dirty="0"/>
              <a:t>, 2 auxiliary equations for </a:t>
            </a:r>
            <a:r>
              <a:rPr lang="en-US" sz="2600" dirty="0" err="1"/>
              <a:t>Hy</a:t>
            </a:r>
            <a:r>
              <a:rPr lang="en-US" sz="2600" dirty="0"/>
              <a:t> &amp; </a:t>
            </a:r>
            <a:r>
              <a:rPr lang="en-US" sz="2600" dirty="0" err="1"/>
              <a:t>Ez</a:t>
            </a:r>
            <a:endParaRPr lang="en-US" sz="26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688136" y="1664499"/>
            <a:ext cx="4627564" cy="37361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1488"/>
            <a:ext cx="10018713" cy="857250"/>
          </a:xfrm>
        </p:spPr>
        <p:txBody>
          <a:bodyPr/>
          <a:lstStyle/>
          <a:p>
            <a:r>
              <a:rPr lang="en-US" dirty="0" smtClean="0"/>
              <a:t>Flow graph of 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57356" y="1828813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simulation parameters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55766" y="2371735"/>
            <a:ext cx="378777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 data arrays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5766" y="2914657"/>
            <a:ext cx="378777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simulation parameter arrays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81813" y="1771669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B</a:t>
            </a:r>
            <a:r>
              <a:rPr lang="en-US" baseline="-25000" dirty="0" smtClean="0"/>
              <a:t>y</a:t>
            </a:r>
            <a:r>
              <a:rPr lang="en-US" dirty="0" smtClean="0"/>
              <a:t> &amp;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81813" y="2386018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 &amp;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z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81813" y="3000367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source node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7481888" y="3779022"/>
            <a:ext cx="2586037" cy="124301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T= </a:t>
            </a:r>
            <a:r>
              <a:rPr lang="en-US" dirty="0" err="1" smtClean="0"/>
              <a:t>maxTime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57356" y="4605245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transmission &amp; reflection coefficient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55766" y="5148167"/>
            <a:ext cx="378777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refractive index of slab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62885" y="4433825"/>
            <a:ext cx="4173540" cy="14210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62885" y="1632334"/>
            <a:ext cx="4173540" cy="19002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8" idx="3"/>
          </p:cNvCxnSpPr>
          <p:nvPr/>
        </p:nvCxnSpPr>
        <p:spPr>
          <a:xfrm flipV="1">
            <a:off x="5636425" y="2582452"/>
            <a:ext cx="1051711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  <a:endCxn id="8" idx="3"/>
          </p:cNvCxnSpPr>
          <p:nvPr/>
        </p:nvCxnSpPr>
        <p:spPr>
          <a:xfrm flipV="1">
            <a:off x="10067925" y="2000269"/>
            <a:ext cx="600076" cy="2400259"/>
          </a:xfrm>
          <a:prstGeom prst="bentConnector3">
            <a:avLst>
              <a:gd name="adj1" fmla="val 164285"/>
            </a:avLst>
          </a:prstGeom>
          <a:ln>
            <a:tailEnd type="triangle"/>
          </a:ln>
          <a:effectLst>
            <a:reflection blurRad="12700" stA="26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>
            <a:off x="8774907" y="3457567"/>
            <a:ext cx="0" cy="321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17" idx="3"/>
          </p:cNvCxnSpPr>
          <p:nvPr/>
        </p:nvCxnSpPr>
        <p:spPr>
          <a:xfrm rot="5400000">
            <a:off x="7144504" y="3513955"/>
            <a:ext cx="122324" cy="3138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48875" y="405513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5276" y="4818072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26465" y="126189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84310" y="4107357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88136" y="130283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10951856" y="5924283"/>
            <a:ext cx="551167" cy="365125"/>
          </a:xfrm>
        </p:spPr>
        <p:txBody>
          <a:bodyPr/>
          <a:lstStyle/>
          <a:p>
            <a:fld id="{55966931-0045-43D2-B371-B6A3978A5C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9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604694"/>
                <a:ext cx="4238931" cy="4186506"/>
              </a:xfrm>
            </p:spPr>
            <p:txBody>
              <a:bodyPr anchor="t"/>
              <a:lstStyle/>
              <a:p>
                <a:r>
                  <a:rPr lang="en-US" dirty="0" smtClean="0"/>
                  <a:t>A slab of left handed material is placed in free space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= −</m:t>
                        </m:r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= −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r>
                  <a:rPr lang="en-US" dirty="0" smtClean="0"/>
                  <a:t>A sine wave of 3 </a:t>
                </a:r>
                <a:r>
                  <a:rPr lang="en-US" dirty="0" err="1" smtClean="0"/>
                  <a:t>Ghz</a:t>
                </a:r>
                <a:r>
                  <a:rPr lang="en-US" dirty="0" smtClean="0"/>
                  <a:t> is passed through 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604694"/>
                <a:ext cx="4238931" cy="4186506"/>
              </a:xfrm>
              <a:blipFill rotWithShape="0">
                <a:blip r:embed="rId2"/>
                <a:stretch>
                  <a:fillRect l="-3592" t="-4512" r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42" y="1532295"/>
            <a:ext cx="5779781" cy="43348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963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1" y="1604694"/>
            <a:ext cx="4238931" cy="4186506"/>
          </a:xfrm>
        </p:spPr>
        <p:txBody>
          <a:bodyPr anchor="t"/>
          <a:lstStyle/>
          <a:p>
            <a:r>
              <a:rPr lang="en-US" dirty="0" smtClean="0"/>
              <a:t>Sinusoidal wave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hase </a:t>
            </a:r>
            <a:r>
              <a:rPr lang="en-US" dirty="0"/>
              <a:t>velocity is </a:t>
            </a:r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Group velocity is still positive</a:t>
            </a:r>
          </a:p>
          <a:p>
            <a:r>
              <a:rPr lang="en-US" dirty="0" smtClean="0"/>
              <a:t>Gaussian pulse 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velocities for different </a:t>
            </a:r>
            <a:r>
              <a:rPr lang="en-US" dirty="0" smtClean="0"/>
              <a:t>frequencies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42" y="1532295"/>
            <a:ext cx="5779781" cy="43348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41" y="1528763"/>
            <a:ext cx="5779782" cy="44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9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12473" r="2185" b="3725"/>
          <a:stretch/>
        </p:blipFill>
        <p:spPr>
          <a:xfrm>
            <a:off x="936545" y="1828801"/>
            <a:ext cx="10566478" cy="3871912"/>
          </a:xfrm>
        </p:spPr>
      </p:pic>
      <p:sp>
        <p:nvSpPr>
          <p:cNvPr id="8" name="TextBox 7"/>
          <p:cNvSpPr txBox="1"/>
          <p:nvPr/>
        </p:nvSpPr>
        <p:spPr>
          <a:xfrm>
            <a:off x="7629526" y="1425862"/>
            <a:ext cx="277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Refractive 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93619" y="1422974"/>
            <a:ext cx="195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838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8813"/>
            <a:ext cx="10018713" cy="3862387"/>
          </a:xfrm>
        </p:spPr>
        <p:txBody>
          <a:bodyPr anchor="t"/>
          <a:lstStyle/>
          <a:p>
            <a:r>
              <a:rPr lang="en-US" dirty="0" smtClean="0"/>
              <a:t>Grid truncation</a:t>
            </a:r>
          </a:p>
          <a:p>
            <a:r>
              <a:rPr lang="en-US" dirty="0" smtClean="0"/>
              <a:t>Boundary condition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838"/>
          </a:xfrm>
        </p:spPr>
        <p:txBody>
          <a:bodyPr/>
          <a:lstStyle/>
          <a:p>
            <a:r>
              <a:rPr lang="en-US" dirty="0" smtClean="0"/>
              <a:t>Code conversion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28813"/>
            <a:ext cx="3612346" cy="386238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Problems:</a:t>
            </a:r>
          </a:p>
          <a:p>
            <a:r>
              <a:rPr lang="en-US" dirty="0" smtClean="0"/>
              <a:t>File handling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r>
              <a:rPr lang="en-US" dirty="0" smtClean="0"/>
              <a:t>Change development environment to Linux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234290"/>
              </p:ext>
            </p:extLst>
          </p:nvPr>
        </p:nvGraphicFramePr>
        <p:xfrm>
          <a:off x="4844955" y="1596365"/>
          <a:ext cx="6786128" cy="5091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9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57351"/>
            <a:ext cx="9774240" cy="4133849"/>
          </a:xfrm>
        </p:spPr>
        <p:txBody>
          <a:bodyPr anchor="t">
            <a:normAutofit/>
          </a:bodyPr>
          <a:lstStyle/>
          <a:p>
            <a:r>
              <a:rPr lang="en-US" b="1" dirty="0"/>
              <a:t>AMD Radeon HD </a:t>
            </a:r>
            <a:r>
              <a:rPr lang="en-US" b="1" dirty="0" smtClean="0"/>
              <a:t>6770M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middle class graphics card</a:t>
            </a:r>
            <a:endParaRPr lang="en-US" b="1" dirty="0" smtClean="0"/>
          </a:p>
          <a:p>
            <a:pPr lvl="1"/>
            <a:r>
              <a:rPr lang="en-US" dirty="0" smtClean="0"/>
              <a:t>256 cores</a:t>
            </a:r>
          </a:p>
          <a:p>
            <a:pPr lvl="1"/>
            <a:r>
              <a:rPr lang="en-US" dirty="0" smtClean="0"/>
              <a:t>1GB memory</a:t>
            </a:r>
          </a:p>
          <a:p>
            <a:pPr lvl="1"/>
            <a:r>
              <a:rPr lang="en-US" dirty="0" smtClean="0"/>
              <a:t>625 </a:t>
            </a:r>
            <a:r>
              <a:rPr lang="en-US" dirty="0" err="1" smtClean="0"/>
              <a:t>Mhz</a:t>
            </a:r>
            <a:endParaRPr lang="en-US" dirty="0" smtClean="0"/>
          </a:p>
          <a:p>
            <a:pPr lvl="1"/>
            <a:r>
              <a:rPr lang="en-US" dirty="0" smtClean="0"/>
              <a:t>716 Million transistors</a:t>
            </a:r>
          </a:p>
          <a:p>
            <a:pPr lvl="1"/>
            <a:r>
              <a:rPr lang="en-US" dirty="0" smtClean="0"/>
              <a:t>128 bit memory bus width</a:t>
            </a:r>
          </a:p>
          <a:p>
            <a:pPr lvl="1"/>
            <a:r>
              <a:rPr lang="en-US" dirty="0" smtClean="0"/>
              <a:t>Does not support Double data type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966931-0045-43D2-B371-B6A3978A5C9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86063" y="6116419"/>
            <a:ext cx="771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smtClean="0"/>
              <a:t>www.notebookcheck.net/AMD-Radeon-HD-6770M.43955.0.html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1657352"/>
            <a:ext cx="2013387" cy="16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57351"/>
            <a:ext cx="8759827" cy="4133849"/>
          </a:xfrm>
        </p:spPr>
        <p:txBody>
          <a:bodyPr anchor="t"/>
          <a:lstStyle/>
          <a:p>
            <a:r>
              <a:rPr lang="en-US" b="1" dirty="0" err="1" smtClean="0"/>
              <a:t>OpenCL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dirty="0"/>
              <a:t>Open Computing </a:t>
            </a:r>
            <a:r>
              <a:rPr lang="en-US" dirty="0" smtClean="0"/>
              <a:t>Language)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ramework</a:t>
            </a:r>
            <a:r>
              <a:rPr lang="en-US" dirty="0"/>
              <a:t> for writing programs that </a:t>
            </a:r>
            <a:r>
              <a:rPr lang="en-US" dirty="0" smtClean="0"/>
              <a:t>execute across</a:t>
            </a:r>
            <a:r>
              <a:rPr lang="en-US" dirty="0"/>
              <a:t>  heterogeneous </a:t>
            </a:r>
            <a:r>
              <a:rPr lang="en-US" dirty="0" smtClean="0"/>
              <a:t>platforms</a:t>
            </a:r>
            <a:r>
              <a:rPr lang="en-US" dirty="0"/>
              <a:t> </a:t>
            </a:r>
            <a:r>
              <a:rPr lang="en-US" dirty="0" smtClean="0"/>
              <a:t>(CPUs, GPUs, FPGAs, DSPs)</a:t>
            </a:r>
          </a:p>
          <a:p>
            <a:pPr lvl="1"/>
            <a:r>
              <a:rPr lang="en-US" dirty="0" smtClean="0"/>
              <a:t>Provides</a:t>
            </a:r>
            <a:r>
              <a:rPr lang="en-US" dirty="0"/>
              <a:t> parallel computing using task-based and data-based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Give </a:t>
            </a:r>
            <a:r>
              <a:rPr lang="en-US" dirty="0"/>
              <a:t>an application access to a graphics processing unit for non-graphical computing 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5467" y="6051786"/>
            <a:ext cx="450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https://www.khronos.org/opencl/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8750" r="5500" b="5000"/>
          <a:stretch/>
        </p:blipFill>
        <p:spPr>
          <a:xfrm>
            <a:off x="9709150" y="1657351"/>
            <a:ext cx="1671638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2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5200"/>
          </a:xfrm>
        </p:spPr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1001"/>
            <a:ext cx="10018713" cy="4140199"/>
          </a:xfrm>
        </p:spPr>
        <p:txBody>
          <a:bodyPr anchor="t"/>
          <a:lstStyle/>
          <a:p>
            <a:r>
              <a:rPr lang="en-US" dirty="0"/>
              <a:t>Invisibility </a:t>
            </a:r>
            <a:r>
              <a:rPr lang="en-US" dirty="0" smtClean="0"/>
              <a:t>cloaking</a:t>
            </a:r>
          </a:p>
          <a:p>
            <a:r>
              <a:rPr lang="en-US" dirty="0" smtClean="0"/>
              <a:t>Northrop </a:t>
            </a:r>
            <a:r>
              <a:rPr lang="en-US" dirty="0"/>
              <a:t>Grumman </a:t>
            </a:r>
            <a:r>
              <a:rPr lang="en-US" b="1" dirty="0"/>
              <a:t>B-2 </a:t>
            </a:r>
            <a:r>
              <a:rPr lang="en-US" b="1" dirty="0" smtClean="0"/>
              <a:t>Spirit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5" b="30594"/>
          <a:stretch/>
        </p:blipFill>
        <p:spPr>
          <a:xfrm>
            <a:off x="6055906" y="1529467"/>
            <a:ext cx="5566315" cy="2052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2596" y="5586849"/>
            <a:ext cx="866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/>
              <a:t>http://www.conservativerefocus.com/blog5.php/2012/01/05/scientists-say-event-cloaking-now-possible-materials-designed-to-adjust-speed-of-light-could-obscure-events</a:t>
            </a:r>
          </a:p>
          <a:p>
            <a:r>
              <a:rPr lang="en-US" sz="1400" dirty="0" smtClean="0"/>
              <a:t>http://www.airforce-technology.com/projects/b2/</a:t>
            </a:r>
          </a:p>
          <a:p>
            <a:r>
              <a:rPr lang="en-US" sz="1400" dirty="0" smtClean="0"/>
              <a:t>http://spectrum.ieee.org/semiconductors/metamaterials/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05" y="1529467"/>
            <a:ext cx="5566316" cy="43562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83" y="1651001"/>
            <a:ext cx="4434840" cy="29992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2975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4525"/>
            <a:ext cx="10018713" cy="3762375"/>
          </a:xfrm>
        </p:spPr>
        <p:txBody>
          <a:bodyPr anchor="t"/>
          <a:lstStyle/>
          <a:p>
            <a:r>
              <a:rPr lang="en-US" dirty="0" smtClean="0"/>
              <a:t>Read Delay</a:t>
            </a:r>
          </a:p>
          <a:p>
            <a:r>
              <a:rPr lang="en-US" dirty="0" smtClean="0"/>
              <a:t>Kernel Synchronization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Increased snapshot intervals</a:t>
            </a:r>
          </a:p>
          <a:p>
            <a:pPr lvl="1"/>
            <a:r>
              <a:rPr lang="en-US" dirty="0" smtClean="0"/>
              <a:t>Boundary conditions also moved into kernel</a:t>
            </a:r>
          </a:p>
          <a:p>
            <a:pPr lvl="1"/>
            <a:r>
              <a:rPr lang="en-US" dirty="0" smtClean="0"/>
              <a:t>Balancing the work load between kernels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14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887235"/>
              </p:ext>
            </p:extLst>
          </p:nvPr>
        </p:nvGraphicFramePr>
        <p:xfrm>
          <a:off x="1484313" y="764498"/>
          <a:ext cx="10018712" cy="589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919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14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14311"/>
              </p:ext>
            </p:extLst>
          </p:nvPr>
        </p:nvGraphicFramePr>
        <p:xfrm>
          <a:off x="1484309" y="614597"/>
          <a:ext cx="9608411" cy="587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582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14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125211"/>
              </p:ext>
            </p:extLst>
          </p:nvPr>
        </p:nvGraphicFramePr>
        <p:xfrm>
          <a:off x="1872521" y="614597"/>
          <a:ext cx="9329382" cy="597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63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14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371571"/>
              </p:ext>
            </p:extLst>
          </p:nvPr>
        </p:nvGraphicFramePr>
        <p:xfrm>
          <a:off x="1815152" y="733425"/>
          <a:ext cx="9136704" cy="5708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95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7" y="445958"/>
            <a:ext cx="10018713" cy="993098"/>
          </a:xfrm>
        </p:spPr>
        <p:txBody>
          <a:bodyPr/>
          <a:lstStyle/>
          <a:p>
            <a:r>
              <a:rPr lang="en-US" dirty="0" smtClean="0"/>
              <a:t>Platform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783830"/>
            <a:ext cx="10018713" cy="4651947"/>
          </a:xfrm>
        </p:spPr>
        <p:txBody>
          <a:bodyPr anchor="t"/>
          <a:lstStyle/>
          <a:p>
            <a:r>
              <a:rPr lang="en-US" dirty="0" smtClean="0"/>
              <a:t>For big simulation size GPU is faster </a:t>
            </a:r>
          </a:p>
          <a:p>
            <a:pPr lvl="1"/>
            <a:r>
              <a:rPr lang="en-US" dirty="0" smtClean="0"/>
              <a:t>Than MATLAB </a:t>
            </a:r>
            <a:r>
              <a:rPr lang="en-US" dirty="0"/>
              <a:t>by the factor </a:t>
            </a:r>
            <a:r>
              <a:rPr lang="en-US" dirty="0" smtClean="0"/>
              <a:t>of 20 (times)</a:t>
            </a:r>
          </a:p>
          <a:p>
            <a:pPr lvl="1"/>
            <a:r>
              <a:rPr lang="en-US" dirty="0"/>
              <a:t>Than </a:t>
            </a:r>
            <a:r>
              <a:rPr lang="en-US" dirty="0" smtClean="0"/>
              <a:t>C++ (Windows) </a:t>
            </a:r>
            <a:r>
              <a:rPr lang="en-US" dirty="0"/>
              <a:t>by the factor of </a:t>
            </a:r>
            <a:r>
              <a:rPr lang="en-US" dirty="0" smtClean="0"/>
              <a:t>3 </a:t>
            </a:r>
            <a:r>
              <a:rPr lang="en-US" dirty="0"/>
              <a:t>(times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Than </a:t>
            </a:r>
            <a:r>
              <a:rPr lang="en-US" dirty="0" smtClean="0"/>
              <a:t>C++ (Linux) </a:t>
            </a:r>
            <a:r>
              <a:rPr lang="en-US" dirty="0"/>
              <a:t>by the factor of </a:t>
            </a:r>
            <a:r>
              <a:rPr lang="en-US" dirty="0" smtClean="0"/>
              <a:t>2 </a:t>
            </a:r>
            <a:r>
              <a:rPr lang="en-US" dirty="0"/>
              <a:t>(times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simulation size of 2^14 or less </a:t>
            </a:r>
            <a:r>
              <a:rPr lang="en-US" dirty="0" err="1" smtClean="0"/>
              <a:t>c++</a:t>
            </a:r>
            <a:r>
              <a:rPr lang="en-US" dirty="0" smtClean="0"/>
              <a:t> is a better option than GPU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33567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69493"/>
            <a:ext cx="10018713" cy="422170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[1] S. G. et al, </a:t>
            </a:r>
            <a:r>
              <a:rPr lang="en-US" dirty="0" smtClean="0"/>
              <a:t>“</a:t>
            </a:r>
            <a:r>
              <a:rPr lang="en-US" dirty="0" err="1" smtClean="0"/>
              <a:t>Metamaterials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fdtd</a:t>
            </a:r>
            <a:r>
              <a:rPr lang="en-US" dirty="0"/>
              <a:t> based numerical modeling studies," ELECO, </a:t>
            </a:r>
            <a:r>
              <a:rPr lang="en-US" dirty="0" smtClean="0"/>
              <a:t>Sep 2007</a:t>
            </a:r>
            <a:r>
              <a:rPr lang="en-US" dirty="0"/>
              <a:t>.</a:t>
            </a:r>
          </a:p>
          <a:p>
            <a:r>
              <a:rPr lang="en-US" dirty="0"/>
              <a:t>[2] J. B. Schneider, Understanding the Finite </a:t>
            </a:r>
            <a:r>
              <a:rPr lang="en-US" dirty="0" err="1"/>
              <a:t>Dierence</a:t>
            </a:r>
            <a:r>
              <a:rPr lang="en-US" dirty="0"/>
              <a:t> Time-Domain Method. </a:t>
            </a:r>
            <a:r>
              <a:rPr lang="en-US" dirty="0" smtClean="0"/>
              <a:t>www.eecs.wsu.edu</a:t>
            </a:r>
            <a:r>
              <a:rPr lang="en-US" dirty="0"/>
              <a:t>/~schneidj/ufdtd, 2010.</a:t>
            </a:r>
          </a:p>
          <a:p>
            <a:r>
              <a:rPr lang="en-US" dirty="0"/>
              <a:t>[3] Y. H. </a:t>
            </a:r>
            <a:r>
              <a:rPr lang="en-US" dirty="0" err="1"/>
              <a:t>Argyropoulos</a:t>
            </a:r>
            <a:r>
              <a:rPr lang="en-US" dirty="0"/>
              <a:t> C., Yan Zhao, </a:t>
            </a:r>
            <a:r>
              <a:rPr lang="en-US" dirty="0" smtClean="0"/>
              <a:t>“A </a:t>
            </a:r>
            <a:r>
              <a:rPr lang="en-US" dirty="0"/>
              <a:t>radially-dependent dispersive </a:t>
            </a:r>
            <a:r>
              <a:rPr lang="en-US" dirty="0" smtClean="0"/>
              <a:t>finite-</a:t>
            </a:r>
            <a:r>
              <a:rPr lang="en-US" dirty="0" err="1" smtClean="0"/>
              <a:t>dierence</a:t>
            </a:r>
            <a:r>
              <a:rPr lang="en-US" dirty="0" smtClean="0"/>
              <a:t> time-domain </a:t>
            </a:r>
            <a:r>
              <a:rPr lang="en-US" dirty="0"/>
              <a:t>method for the evaluation of electromagnetic cloaks," IEEE </a:t>
            </a:r>
            <a:r>
              <a:rPr lang="en-US" dirty="0" smtClean="0"/>
              <a:t>Transactions on </a:t>
            </a:r>
            <a:r>
              <a:rPr lang="en-US" dirty="0"/>
              <a:t>Antennas and Propagation, vol. 57, pp. 1432{1441, May 2009.</a:t>
            </a:r>
          </a:p>
          <a:p>
            <a:r>
              <a:rPr lang="en-US" dirty="0"/>
              <a:t>[4] R. W. </a:t>
            </a:r>
            <a:r>
              <a:rPr lang="en-US" dirty="0" err="1"/>
              <a:t>Ziolkowski</a:t>
            </a:r>
            <a:r>
              <a:rPr lang="en-US" dirty="0"/>
              <a:t> and E. </a:t>
            </a:r>
            <a:r>
              <a:rPr lang="en-US" dirty="0" err="1"/>
              <a:t>Heyman</a:t>
            </a:r>
            <a:r>
              <a:rPr lang="en-US" dirty="0"/>
              <a:t>, </a:t>
            </a:r>
            <a:r>
              <a:rPr lang="en-US" dirty="0" smtClean="0"/>
              <a:t>“Wave </a:t>
            </a:r>
            <a:r>
              <a:rPr lang="en-US" dirty="0"/>
              <a:t>propagation in media having negative </a:t>
            </a:r>
            <a:r>
              <a:rPr lang="en-US" dirty="0" smtClean="0"/>
              <a:t>permittivity </a:t>
            </a:r>
            <a:r>
              <a:rPr lang="en-US" dirty="0"/>
              <a:t>and permeability," Physical Review, vol. 64, October 2001</a:t>
            </a:r>
            <a:r>
              <a:rPr lang="en-US" dirty="0" smtClean="0"/>
              <a:t>.</a:t>
            </a:r>
          </a:p>
          <a:p>
            <a:r>
              <a:rPr lang="en-US" dirty="0"/>
              <a:t>[5] </a:t>
            </a:r>
            <a:r>
              <a:rPr lang="en-US" dirty="0" err="1"/>
              <a:t>Ryoji</a:t>
            </a:r>
            <a:r>
              <a:rPr lang="en-US" dirty="0"/>
              <a:t> </a:t>
            </a:r>
            <a:r>
              <a:rPr lang="en-US" dirty="0" err="1"/>
              <a:t>Tsuchiyama</a:t>
            </a:r>
            <a:r>
              <a:rPr lang="en-US" dirty="0"/>
              <a:t>, Takashi Nakamura, </a:t>
            </a:r>
            <a:r>
              <a:rPr lang="en-US" dirty="0" err="1"/>
              <a:t>Takuro</a:t>
            </a:r>
            <a:r>
              <a:rPr lang="en-US" dirty="0"/>
              <a:t> </a:t>
            </a:r>
            <a:r>
              <a:rPr lang="en-US" dirty="0" err="1"/>
              <a:t>Iizuka</a:t>
            </a:r>
            <a:r>
              <a:rPr lang="en-US" dirty="0"/>
              <a:t>, Akihiro </a:t>
            </a:r>
            <a:r>
              <a:rPr lang="en-US" dirty="0" err="1"/>
              <a:t>Asahara</a:t>
            </a:r>
            <a:r>
              <a:rPr lang="en-US" dirty="0"/>
              <a:t>, </a:t>
            </a:r>
            <a:r>
              <a:rPr lang="en-US" dirty="0" err="1"/>
              <a:t>Jeongdo</a:t>
            </a:r>
            <a:r>
              <a:rPr lang="en-US" dirty="0"/>
              <a:t> Son, Satoshi Miki, </a:t>
            </a:r>
            <a:r>
              <a:rPr lang="en-US" u="sng" dirty="0"/>
              <a:t>The </a:t>
            </a:r>
            <a:r>
              <a:rPr lang="en-US" u="sng" dirty="0" err="1"/>
              <a:t>OpenCL</a:t>
            </a:r>
            <a:r>
              <a:rPr lang="en-US" u="sng" dirty="0"/>
              <a:t> Programming Book</a:t>
            </a:r>
            <a:r>
              <a:rPr lang="en-US" dirty="0"/>
              <a:t>, </a:t>
            </a:r>
            <a:r>
              <a:rPr lang="en-US" dirty="0" smtClean="0"/>
              <a:t>1st </a:t>
            </a:r>
            <a:r>
              <a:rPr lang="en-US" dirty="0"/>
              <a:t>ed. , </a:t>
            </a:r>
            <a:r>
              <a:rPr lang="en-US" dirty="0" err="1"/>
              <a:t>Fixstars</a:t>
            </a:r>
            <a:r>
              <a:rPr lang="en-US" dirty="0"/>
              <a:t>, </a:t>
            </a:r>
            <a:r>
              <a:rPr lang="en-US" dirty="0" smtClean="0"/>
              <a:t>March 2010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2994285"/>
            <a:ext cx="10018713" cy="9572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/>
          <a:lstStyle/>
          <a:p>
            <a:r>
              <a:rPr lang="en-US" dirty="0" smtClean="0"/>
              <a:t>Phase &amp; Group velocity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78" y="1766886"/>
            <a:ext cx="7514110" cy="5321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58" y="3215416"/>
            <a:ext cx="2286923" cy="1413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2778" y="2662787"/>
            <a:ext cx="632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phase velocity</a:t>
            </a:r>
            <a:r>
              <a:rPr lang="en-US" dirty="0"/>
              <a:t> of a wave is the rate at which </a:t>
            </a:r>
            <a:r>
              <a:rPr lang="en-US" dirty="0" smtClean="0"/>
              <a:t>the</a:t>
            </a:r>
          </a:p>
          <a:p>
            <a:r>
              <a:rPr lang="en-US" dirty="0"/>
              <a:t> phase of the wave propagates in </a:t>
            </a:r>
            <a:r>
              <a:rPr lang="en-US" dirty="0" smtClean="0"/>
              <a:t>space. </a:t>
            </a:r>
            <a:r>
              <a:rPr lang="en-US" dirty="0"/>
              <a:t>any given phase of the wave (for example, the crest) will appear to travel at the phase velocity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2777" y="3922283"/>
            <a:ext cx="632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group velocity</a:t>
            </a:r>
            <a:r>
              <a:rPr lang="en-US" dirty="0"/>
              <a:t> of a wave is the velocity with which the overall shape of the waves' amplitudes — known as the </a:t>
            </a:r>
            <a:r>
              <a:rPr lang="en-US" i="1" dirty="0"/>
              <a:t>modulation</a:t>
            </a:r>
            <a:r>
              <a:rPr lang="en-US" dirty="0"/>
              <a:t> or </a:t>
            </a:r>
            <a:r>
              <a:rPr lang="en-US" i="1" dirty="0"/>
              <a:t>envelope</a:t>
            </a:r>
            <a:r>
              <a:rPr lang="en-US" dirty="0"/>
              <a:t> of the wave — propagates through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0375" y="6232256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>
                <a:hlinkClick r:id="rId4" tooltip="User:Kraaiennest"/>
              </a:rPr>
              <a:t>Kraaiennest</a:t>
            </a:r>
            <a:r>
              <a:rPr lang="en-US" dirty="0" smtClean="0"/>
              <a:t>, </a:t>
            </a:r>
            <a:r>
              <a:rPr lang="en-US" dirty="0">
                <a:hlinkClick r:id="rId5" tooltip="User:Geek3"/>
              </a:rPr>
              <a:t>Geek3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8687"/>
          </a:xfrm>
        </p:spPr>
        <p:txBody>
          <a:bodyPr/>
          <a:lstStyle/>
          <a:p>
            <a:r>
              <a:rPr lang="en-US" dirty="0"/>
              <a:t>Negative Index Materials (NIM)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3089"/>
            <a:ext cx="8588377" cy="3948112"/>
          </a:xfrm>
        </p:spPr>
        <p:txBody>
          <a:bodyPr anchor="t">
            <a:normAutofit/>
          </a:bodyPr>
          <a:lstStyle/>
          <a:p>
            <a:r>
              <a:rPr lang="en-US" dirty="0"/>
              <a:t>Negative Index Materials (NIM) or Left Handed Material (LHM) is a material which has negative permeability and permittivity</a:t>
            </a:r>
            <a:r>
              <a:rPr lang="en-US" dirty="0" smtClean="0"/>
              <a:t>.</a:t>
            </a:r>
          </a:p>
          <a:p>
            <a:pPr marL="285750" lvl="1"/>
            <a:r>
              <a:rPr lang="en-US" dirty="0" smtClean="0"/>
              <a:t>When </a:t>
            </a:r>
            <a:r>
              <a:rPr lang="en-US" dirty="0"/>
              <a:t>a light enters from one medium to another </a:t>
            </a:r>
            <a:r>
              <a:rPr lang="en-US" dirty="0" smtClean="0"/>
              <a:t>with </a:t>
            </a:r>
            <a:r>
              <a:rPr lang="en-US" dirty="0"/>
              <a:t>different refractive indices, it alters its path depending upon the difference between the refractive indices. (Refraction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Engineered materials</a:t>
            </a:r>
          </a:p>
          <a:p>
            <a:pPr lvl="1"/>
            <a:r>
              <a:rPr lang="en-US" dirty="0" smtClean="0"/>
              <a:t>Split-ring </a:t>
            </a:r>
            <a:r>
              <a:rPr lang="en-US" dirty="0"/>
              <a:t>resonator </a:t>
            </a:r>
            <a:r>
              <a:rPr lang="en-US" dirty="0" smtClean="0"/>
              <a:t>array</a:t>
            </a:r>
          </a:p>
          <a:p>
            <a:pPr lvl="1"/>
            <a:r>
              <a:rPr lang="en-US" dirty="0" err="1"/>
              <a:t>Nanotransfer</a:t>
            </a:r>
            <a:r>
              <a:rPr lang="en-US" dirty="0"/>
              <a:t> </a:t>
            </a:r>
            <a:r>
              <a:rPr lang="en-US" dirty="0" smtClean="0"/>
              <a:t>Printing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38" y="3310364"/>
            <a:ext cx="4321514" cy="3241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1238" y="5886204"/>
            <a:ext cx="6963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/>
              <a:t>1) http://randommization.com/2011/08/19/making-light-bend-the-wrong-way-with-science/</a:t>
            </a:r>
          </a:p>
          <a:p>
            <a:r>
              <a:rPr lang="en-US" sz="1400" dirty="0" smtClean="0"/>
              <a:t>2) UC Berkeley</a:t>
            </a:r>
          </a:p>
          <a:p>
            <a:r>
              <a:rPr lang="en-US" sz="1400" dirty="0" smtClean="0"/>
              <a:t>3) </a:t>
            </a:r>
            <a:r>
              <a:rPr lang="en-US" sz="1400" dirty="0"/>
              <a:t>NASA Glenn Research Center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92" y="3783811"/>
            <a:ext cx="7135860" cy="3006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94" y="3405367"/>
            <a:ext cx="3333750" cy="250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3718" r="2346" b="6892"/>
          <a:stretch/>
        </p:blipFill>
        <p:spPr>
          <a:xfrm>
            <a:off x="8553260" y="3408543"/>
            <a:ext cx="3228976" cy="248780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0125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5925"/>
            <a:ext cx="10018713" cy="4105275"/>
          </a:xfrm>
        </p:spPr>
        <p:txBody>
          <a:bodyPr anchor="t"/>
          <a:lstStyle/>
          <a:p>
            <a:pPr algn="just"/>
            <a:r>
              <a:rPr lang="en-US" dirty="0"/>
              <a:t>To simulate and observe the behavior of Electromagnetic Waves </a:t>
            </a:r>
            <a:r>
              <a:rPr lang="en-US" dirty="0" smtClean="0"/>
              <a:t>when </a:t>
            </a:r>
            <a:r>
              <a:rPr lang="en-US" dirty="0"/>
              <a:t>they pass through negative index materials</a:t>
            </a:r>
          </a:p>
          <a:p>
            <a:pPr algn="just"/>
            <a:r>
              <a:rPr lang="en-US" dirty="0"/>
              <a:t>To use FDTD algorithm and modify it for negative index material </a:t>
            </a:r>
            <a:r>
              <a:rPr lang="en-US" dirty="0" smtClean="0"/>
              <a:t>simulations</a:t>
            </a:r>
          </a:p>
          <a:p>
            <a:pPr algn="just"/>
            <a:r>
              <a:rPr lang="en-US" dirty="0" smtClean="0"/>
              <a:t>Reducing computational time by using the parallel processing power of Graphics Processing Units (GPU)</a:t>
            </a:r>
          </a:p>
          <a:p>
            <a:pPr algn="just"/>
            <a:r>
              <a:rPr lang="en-US" dirty="0" smtClean="0"/>
              <a:t>Comparison </a:t>
            </a:r>
            <a:r>
              <a:rPr lang="en-US" dirty="0"/>
              <a:t>of algorithm performance on different </a:t>
            </a:r>
            <a:r>
              <a:rPr lang="en-US" dirty="0" smtClean="0"/>
              <a:t>platforms (MATLAB, C++, GPU)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an </a:t>
            </a:r>
            <a:r>
              <a:rPr lang="en-US" dirty="0" smtClean="0"/>
              <a:t>NIM (slab) </a:t>
            </a:r>
            <a:r>
              <a:rPr lang="en-US" dirty="0"/>
              <a:t>using (frequency dependent dispersive) </a:t>
            </a:r>
            <a:r>
              <a:rPr lang="en-US" dirty="0" err="1"/>
              <a:t>drude</a:t>
            </a:r>
            <a:r>
              <a:rPr lang="en-US" dirty="0"/>
              <a:t> model that will effectively have refractive index of -1 (choosing </a:t>
            </a:r>
            <a:r>
              <a:rPr lang="en-US" dirty="0" smtClean="0"/>
              <a:t>µ</a:t>
            </a:r>
            <a:r>
              <a:rPr lang="en-US" baseline="-25000" dirty="0" smtClean="0"/>
              <a:t>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az-Cyrl-AZ" dirty="0" smtClean="0"/>
              <a:t>є</a:t>
            </a:r>
            <a:r>
              <a:rPr lang="en-US" baseline="-25000" dirty="0" smtClean="0"/>
              <a:t>r</a:t>
            </a:r>
            <a:r>
              <a:rPr lang="en-US" dirty="0" smtClean="0"/>
              <a:t> </a:t>
            </a:r>
            <a:r>
              <a:rPr lang="en-US" dirty="0"/>
              <a:t>= -1) at 3 GHz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Deliverables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469312"/>
              </p:ext>
            </p:extLst>
          </p:nvPr>
        </p:nvGraphicFramePr>
        <p:xfrm>
          <a:off x="1484311" y="1900238"/>
          <a:ext cx="9688512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925"/>
                <a:gridCol w="5622027"/>
                <a:gridCol w="2977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S.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Learning FDTD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Implementation of FDTD algorithm in 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domain analysis of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646075"/>
              </p:ext>
            </p:extLst>
          </p:nvPr>
        </p:nvGraphicFramePr>
        <p:xfrm>
          <a:off x="1484311" y="4018011"/>
          <a:ext cx="9688512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925"/>
                <a:gridCol w="5622027"/>
                <a:gridCol w="2977560"/>
              </a:tblGrid>
              <a:tr h="251778">
                <a:tc>
                  <a:txBody>
                    <a:bodyPr/>
                    <a:lstStyle/>
                    <a:p>
                      <a:r>
                        <a:rPr lang="en-US" dirty="0" smtClean="0"/>
                        <a:t> S.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Modeling</a:t>
                      </a:r>
                      <a:r>
                        <a:rPr lang="en-US" baseline="0" dirty="0" smtClean="0"/>
                        <a:t> of NIM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Code conversion in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r>
                        <a:rPr lang="en-US" baseline="0" dirty="0" smtClean="0"/>
                        <a:t> programming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113"/>
          </a:xfrm>
        </p:spPr>
        <p:txBody>
          <a:bodyPr/>
          <a:lstStyle/>
          <a:p>
            <a:r>
              <a:rPr lang="en-US" dirty="0" smtClean="0"/>
              <a:t>FDTD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44406"/>
            <a:ext cx="10018713" cy="4205287"/>
          </a:xfrm>
        </p:spPr>
        <p:txBody>
          <a:bodyPr anchor="t"/>
          <a:lstStyle/>
          <a:p>
            <a:pPr algn="just"/>
            <a:r>
              <a:rPr lang="en-US" dirty="0"/>
              <a:t>Finite-Difference Time-Domain (FDTD) is one of the most efficient techniques of differential time domain numerical modeling </a:t>
            </a:r>
            <a:r>
              <a:rPr lang="en-US" dirty="0" smtClean="0"/>
              <a:t>methods</a:t>
            </a:r>
            <a:endParaRPr lang="en-US" dirty="0"/>
          </a:p>
          <a:p>
            <a:pPr lvl="1" algn="just"/>
            <a:r>
              <a:rPr lang="en-US" dirty="0"/>
              <a:t>It solves the Maxwell’s differential equations in leap-frog manner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a given time instant, first electric field and then magnetic field is solved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r>
              <a:rPr lang="en-US" dirty="0"/>
              <a:t>It is readily parallelizable on hardware like </a:t>
            </a:r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113"/>
          </a:xfrm>
        </p:spPr>
        <p:txBody>
          <a:bodyPr/>
          <a:lstStyle/>
          <a:p>
            <a:r>
              <a:rPr lang="en-US" dirty="0" smtClean="0"/>
              <a:t>FDTD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47" y="1585913"/>
            <a:ext cx="6305879" cy="47061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87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85975"/>
            <a:ext cx="3344863" cy="3781155"/>
          </a:xfrm>
        </p:spPr>
        <p:txBody>
          <a:bodyPr anchor="t"/>
          <a:lstStyle/>
          <a:p>
            <a:r>
              <a:rPr lang="en-US" dirty="0" smtClean="0"/>
              <a:t>Stable Simulation with correct output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err="1" smtClean="0"/>
              <a:t>Guassian</a:t>
            </a:r>
            <a:endParaRPr lang="en-US" dirty="0" smtClean="0"/>
          </a:p>
          <a:p>
            <a:pPr lvl="1"/>
            <a:r>
              <a:rPr lang="en-US" dirty="0" smtClean="0"/>
              <a:t>3GHz Sine </a:t>
            </a:r>
            <a:endParaRPr lang="en-US" dirty="0"/>
          </a:p>
        </p:txBody>
      </p:sp>
      <p:pic>
        <p:nvPicPr>
          <p:cNvPr id="6" name="Picture 2" descr="C:\Users\Hina\Desktop\New folder\1.PNG"/>
          <p:cNvPicPr>
            <a:picLocks noChangeAspect="1" noChangeArrowheads="1"/>
          </p:cNvPicPr>
          <p:nvPr/>
        </p:nvPicPr>
        <p:blipFill>
          <a:blip r:embed="rId2"/>
          <a:srcRect t="16999" b="3160"/>
          <a:stretch>
            <a:fillRect/>
          </a:stretch>
        </p:blipFill>
        <p:spPr bwMode="auto">
          <a:xfrm>
            <a:off x="4829175" y="2057130"/>
            <a:ext cx="6673847" cy="3810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884</TotalTime>
  <Words>991</Words>
  <Application>Microsoft Office PowerPoint</Application>
  <PresentationFormat>Widescreen</PresentationFormat>
  <Paragraphs>220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Times New Roman</vt:lpstr>
      <vt:lpstr>Parallax</vt:lpstr>
      <vt:lpstr>Modeling of Electromagnetic Wave Propagation in NIM using FDTD Technique</vt:lpstr>
      <vt:lpstr>Introduction &amp; motivation</vt:lpstr>
      <vt:lpstr>Negative Index Materials (NIM)</vt:lpstr>
      <vt:lpstr>Project Objectives</vt:lpstr>
      <vt:lpstr>Problem Statement</vt:lpstr>
      <vt:lpstr>Deliverables</vt:lpstr>
      <vt:lpstr>FDTD</vt:lpstr>
      <vt:lpstr>FDTD</vt:lpstr>
      <vt:lpstr>Results</vt:lpstr>
      <vt:lpstr>Limitations of FDTD Algorithm</vt:lpstr>
      <vt:lpstr>Drude Dispersive Model</vt:lpstr>
      <vt:lpstr>Flow graph of algorithm</vt:lpstr>
      <vt:lpstr>Results</vt:lpstr>
      <vt:lpstr>Observations</vt:lpstr>
      <vt:lpstr>Results</vt:lpstr>
      <vt:lpstr>Problems</vt:lpstr>
      <vt:lpstr>Code conversion in C++</vt:lpstr>
      <vt:lpstr>GPU Programming</vt:lpstr>
      <vt:lpstr>GPU Programming</vt:lpstr>
      <vt:lpstr>Problems</vt:lpstr>
      <vt:lpstr>Performance Analysis</vt:lpstr>
      <vt:lpstr>Performance Analysis</vt:lpstr>
      <vt:lpstr>Performance Analysis</vt:lpstr>
      <vt:lpstr>Performance Analysis</vt:lpstr>
      <vt:lpstr>Platform Comparison</vt:lpstr>
      <vt:lpstr>References</vt:lpstr>
      <vt:lpstr>Thank You</vt:lpstr>
      <vt:lpstr>Phase &amp; Group velocity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Electromagnetic Wave Propagation in NIM using FDTD Technique</dc:title>
  <dc:creator>Ezio</dc:creator>
  <cp:lastModifiedBy>Ezio</cp:lastModifiedBy>
  <cp:revision>67</cp:revision>
  <dcterms:created xsi:type="dcterms:W3CDTF">2014-06-01T19:43:48Z</dcterms:created>
  <dcterms:modified xsi:type="dcterms:W3CDTF">2014-06-02T19:09:01Z</dcterms:modified>
</cp:coreProperties>
</file>