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2"/>
  </p:sldMasterIdLst>
  <p:notesMasterIdLst>
    <p:notesMasterId r:id="rId22"/>
  </p:notesMasterIdLst>
  <p:sldIdLst>
    <p:sldId id="256" r:id="rId3"/>
    <p:sldId id="265" r:id="rId4"/>
    <p:sldId id="257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76" r:id="rId14"/>
    <p:sldId id="268" r:id="rId15"/>
    <p:sldId id="269" r:id="rId16"/>
    <p:sldId id="277" r:id="rId17"/>
    <p:sldId id="272" r:id="rId18"/>
    <p:sldId id="270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85" autoAdjust="0"/>
  </p:normalViewPr>
  <p:slideViewPr>
    <p:cSldViewPr>
      <p:cViewPr varScale="1">
        <p:scale>
          <a:sx n="66" d="100"/>
          <a:sy n="66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77A5E-9AEA-4E35-94FB-1EBF659B492A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1B597-7F42-4E6C-A16E-96B6B138C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stati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agnetization" TargetMode="External"/><Relationship Id="rId5" Type="http://schemas.openxmlformats.org/officeDocument/2006/relationships/hyperlink" Target="http://en.wikipedia.org/wiki/Magnetic_field" TargetMode="External"/><Relationship Id="rId4" Type="http://schemas.openxmlformats.org/officeDocument/2006/relationships/hyperlink" Target="http://en.wikipedia.org/wiki/Flux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ave_propaga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tionary.org/wiki/invisible" TargetMode="External"/><Relationship Id="rId4" Type="http://schemas.openxmlformats.org/officeDocument/2006/relationships/hyperlink" Target="http://en.wikipedia.org/wiki/EM_spectrum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ns_(optics)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Diffraction_limit" TargetMode="External"/><Relationship Id="rId4" Type="http://schemas.openxmlformats.org/officeDocument/2006/relationships/hyperlink" Target="http://en.wikipedia.org/wiki/Metamater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 in the E-field in time (the time derivative) is dependent on the change in the H-field across space (</a:t>
            </a:r>
            <a:r>
              <a:rPr lang="en-GB" sz="12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curl)</a:t>
            </a:r>
          </a:p>
          <a:p>
            <a:r>
              <a:rPr lang="el-G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permittivity (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 to which it concentrates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lectrostatic"/>
              </a:rPr>
              <a:t>electrostatic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lines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ux"/>
              </a:rPr>
              <a:t>flux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technical terms, it is the ratio of the amount of electrical energy stored in a material by an applied voltage, relative to that stored in a vacuum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µ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permeability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the ability of a material to support the formation of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itself. In other words, it is the degree of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gnetization"/>
              </a:rPr>
              <a:t>magnetization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 material obtains in response to an applied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</a:t>
            </a:r>
            <a:r>
              <a:rPr lang="en-GB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field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This is accomplished by manipulating the paths traversed by light through a novel optical material.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direct and control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ave propagation"/>
              </a:rPr>
              <a:t>propagation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transmission of specified parts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EM spectrum"/>
              </a:rPr>
              <a:t>light spectrum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demonstrate the potential to render an object seemingly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wikt:invisible"/>
              </a:rPr>
              <a:t>invisible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Lens (optics)"/>
              </a:rPr>
              <a:t>lens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etamaterial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go beyond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ffraction limit"/>
              </a:rPr>
              <a:t>diffraction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990600"/>
            <a:ext cx="7851648" cy="3200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Electromagnetic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Propagation in NIM using FDTD Technique</a:t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Supervisor: </a:t>
            </a:r>
          </a:p>
          <a:p>
            <a:r>
              <a:rPr lang="en-US" dirty="0" err="1" smtClean="0"/>
              <a:t>Attique</a:t>
            </a:r>
            <a:r>
              <a:rPr lang="en-US" dirty="0" smtClean="0"/>
              <a:t> </a:t>
            </a:r>
            <a:r>
              <a:rPr lang="en-US" dirty="0" err="1" smtClean="0"/>
              <a:t>Dawood</a:t>
            </a:r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2000" dirty="0" smtClean="0"/>
              <a:t>Group Member: </a:t>
            </a:r>
          </a:p>
          <a:p>
            <a:r>
              <a:rPr lang="en-US" sz="2000" dirty="0" smtClean="0"/>
              <a:t>Muhammad </a:t>
            </a:r>
            <a:r>
              <a:rPr lang="en-US" sz="2000" dirty="0" err="1" smtClean="0"/>
              <a:t>Junaid</a:t>
            </a:r>
            <a:r>
              <a:rPr lang="en-US" sz="2000" dirty="0" smtClean="0"/>
              <a:t> </a:t>
            </a:r>
            <a:r>
              <a:rPr lang="en-US" sz="2000" dirty="0" err="1" smtClean="0"/>
              <a:t>Nasir</a:t>
            </a:r>
            <a:r>
              <a:rPr lang="en-US" sz="2000" dirty="0" smtClean="0"/>
              <a:t> (10-0361)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FYP 1</a:t>
            </a:r>
          </a:p>
          <a:p>
            <a:pPr lvl="1"/>
            <a:r>
              <a:rPr lang="en-US" dirty="0" smtClean="0"/>
              <a:t>	Learning FDTD technique</a:t>
            </a:r>
          </a:p>
          <a:p>
            <a:pPr lvl="1"/>
            <a:r>
              <a:rPr lang="en-US" dirty="0" smtClean="0"/>
              <a:t>	Implementation of FDTD algorithm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	Frequency domain analysis of medium</a:t>
            </a:r>
          </a:p>
          <a:p>
            <a:r>
              <a:rPr lang="en-US" b="1" dirty="0" smtClean="0"/>
              <a:t>FYP 2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Matlab</a:t>
            </a:r>
            <a:r>
              <a:rPr lang="en-US" dirty="0" smtClean="0"/>
              <a:t> Simulation of 2D EM Wave</a:t>
            </a:r>
          </a:p>
          <a:p>
            <a:pPr lvl="1"/>
            <a:r>
              <a:rPr lang="en-US" dirty="0" smtClean="0"/>
              <a:t>	Analysis of EM wave in NIM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implementation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Performance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John B. Schneider "Understanding the Finite-Difference Time-Domain Method” www.eecs.wsu.edu/~schneidj/ufdtd, 2010.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Aso</a:t>
            </a:r>
            <a:r>
              <a:rPr lang="en-US" dirty="0" smtClean="0"/>
              <a:t> </a:t>
            </a:r>
            <a:r>
              <a:rPr lang="en-US" dirty="0" err="1" smtClean="0"/>
              <a:t>Rawandi</a:t>
            </a:r>
            <a:r>
              <a:rPr lang="en-US" dirty="0" smtClean="0"/>
              <a:t>, </a:t>
            </a:r>
            <a:r>
              <a:rPr lang="en-US" dirty="0" err="1" smtClean="0"/>
              <a:t>Hamed</a:t>
            </a:r>
            <a:r>
              <a:rPr lang="en-US" dirty="0" smtClean="0"/>
              <a:t> Sheikh Abdul Kareem, </a:t>
            </a:r>
            <a:r>
              <a:rPr lang="en-US" dirty="0" err="1" smtClean="0"/>
              <a:t>Sohrab</a:t>
            </a:r>
            <a:r>
              <a:rPr lang="en-US" dirty="0" smtClean="0"/>
              <a:t> </a:t>
            </a:r>
            <a:r>
              <a:rPr lang="en-US" dirty="0" err="1" smtClean="0"/>
              <a:t>Rajdai</a:t>
            </a:r>
            <a:r>
              <a:rPr lang="en-US" dirty="0" smtClean="0"/>
              <a:t> </a:t>
            </a:r>
            <a:r>
              <a:rPr lang="en-US" dirty="0" err="1" smtClean="0"/>
              <a:t>sani</a:t>
            </a:r>
            <a:r>
              <a:rPr lang="en-US" dirty="0" smtClean="0"/>
              <a:t>, </a:t>
            </a:r>
            <a:r>
              <a:rPr lang="en-US" dirty="0" err="1" smtClean="0"/>
              <a:t>Yelva</a:t>
            </a:r>
            <a:r>
              <a:rPr lang="en-US" dirty="0" smtClean="0"/>
              <a:t> </a:t>
            </a:r>
            <a:r>
              <a:rPr lang="en-US" dirty="0" err="1" smtClean="0"/>
              <a:t>Olmebrand</a:t>
            </a:r>
            <a:r>
              <a:rPr lang="en-US" dirty="0" smtClean="0"/>
              <a:t>, “Negative Index Materials (NIMs)”, Royal </a:t>
            </a:r>
            <a:r>
              <a:rPr lang="en-US" dirty="0" err="1" smtClean="0"/>
              <a:t>Institue</a:t>
            </a:r>
            <a:r>
              <a:rPr lang="en-US" dirty="0" smtClean="0"/>
              <a:t> of Technology KTH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D. M. Sullivan, "</a:t>
            </a:r>
            <a:r>
              <a:rPr lang="en-US" i="1" dirty="0" smtClean="0"/>
              <a:t>Electromagnetic Simulation using the FDTD Method ,</a:t>
            </a:r>
            <a:r>
              <a:rPr lang="en-US" dirty="0" smtClean="0"/>
              <a:t>Piscataway, NY: IEEE Press, 2000.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A. </a:t>
            </a:r>
            <a:r>
              <a:rPr lang="en-US" dirty="0" err="1" smtClean="0"/>
              <a:t>Taflove</a:t>
            </a:r>
            <a:r>
              <a:rPr lang="en-US" dirty="0" smtClean="0"/>
              <a:t> and S. C. </a:t>
            </a:r>
            <a:r>
              <a:rPr lang="en-US" dirty="0" err="1" smtClean="0"/>
              <a:t>Hagness</a:t>
            </a:r>
            <a:r>
              <a:rPr lang="en-US" dirty="0" smtClean="0"/>
              <a:t>, “Computational Electrodynamics: The Finite- Difference Time-Domain Method”.   </a:t>
            </a:r>
            <a:r>
              <a:rPr lang="en-US" dirty="0" err="1" smtClean="0"/>
              <a:t>Artech</a:t>
            </a:r>
            <a:r>
              <a:rPr lang="en-US" dirty="0" smtClean="0"/>
              <a:t>  House  Publishers, 2nd  ed.,  </a:t>
            </a:r>
            <a:r>
              <a:rPr lang="en-US" dirty="0" err="1" smtClean="0"/>
              <a:t>jun</a:t>
            </a:r>
            <a:r>
              <a:rPr lang="en-US" dirty="0" smtClean="0"/>
              <a:t> 2000. 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http://www.remcom.com/examples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http://gpgpu.org/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Works?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Ampere's and Faraday's laws in the form of finite differences. Writing them in the form of electric and magnetic field as the derivative of time and space.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Solve equation so that we can get future values from past values</a:t>
            </a:r>
          </a:p>
          <a:p>
            <a:endParaRPr lang="en-US" dirty="0"/>
          </a:p>
        </p:txBody>
      </p:sp>
      <p:pic>
        <p:nvPicPr>
          <p:cNvPr id="3074" name="Picture 2" descr="C:\Users\Junaid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00400"/>
            <a:ext cx="4879622" cy="990600"/>
          </a:xfrm>
          <a:prstGeom prst="rect">
            <a:avLst/>
          </a:prstGeom>
          <a:noFill/>
        </p:spPr>
      </p:pic>
      <p:pic>
        <p:nvPicPr>
          <p:cNvPr id="3075" name="Picture 3" descr="C:\Users\Junaid\Desktop\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84" y="5257800"/>
            <a:ext cx="8829716" cy="99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magnetic field using past values of electric field also find electric field values using past magnetic field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Repeat the above step to get all values</a:t>
            </a:r>
          </a:p>
          <a:p>
            <a:endParaRPr lang="en-US" dirty="0"/>
          </a:p>
        </p:txBody>
      </p:sp>
      <p:pic>
        <p:nvPicPr>
          <p:cNvPr id="4098" name="Picture 2" descr="C:\Users\Junaid\Desktop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62701" cy="1905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FDTD works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60" y="1847088"/>
            <a:ext cx="6305879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Refractive 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                where </a:t>
            </a:r>
            <a:r>
              <a:rPr lang="en-US" i="1" dirty="0" smtClean="0"/>
              <a:t>c</a:t>
            </a:r>
            <a:r>
              <a:rPr lang="en-US" dirty="0" smtClean="0"/>
              <a:t> is the speed of light in vacuum and </a:t>
            </a:r>
            <a:r>
              <a:rPr lang="en-US" i="1" dirty="0" smtClean="0"/>
              <a:t>v</a:t>
            </a:r>
            <a:r>
              <a:rPr lang="en-US" dirty="0" smtClean="0"/>
              <a:t> is the speed of light in the substance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Snell's law of refraction,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sin</a:t>
            </a:r>
            <a:r>
              <a:rPr lang="en-US" i="1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= 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sin</a:t>
            </a:r>
            <a:r>
              <a:rPr lang="en-US" i="1" dirty="0" smtClean="0"/>
              <a:t>θ</a:t>
            </a:r>
            <a:r>
              <a:rPr lang="en-US" baseline="-25000" dirty="0" smtClean="0"/>
              <a:t>2</a:t>
            </a:r>
            <a:r>
              <a:rPr lang="en-US" dirty="0" smtClean="0"/>
              <a:t>, where θ</a:t>
            </a:r>
            <a:r>
              <a:rPr lang="en-US" baseline="-25000" dirty="0" smtClean="0"/>
              <a:t>1</a:t>
            </a:r>
            <a:r>
              <a:rPr lang="en-US" dirty="0" smtClean="0"/>
              <a:t> and θ</a:t>
            </a:r>
            <a:r>
              <a:rPr lang="en-US" baseline="-25000" dirty="0" smtClean="0"/>
              <a:t>2</a:t>
            </a:r>
            <a:r>
              <a:rPr lang="en-US" dirty="0" smtClean="0"/>
              <a:t> are the angles of incidence of a ray crossing the interface between two media with refractive indices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 and 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C:\Users\Junaid\Desktop\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43113"/>
            <a:ext cx="1115914" cy="7762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Cloaking</a:t>
            </a:r>
            <a:endParaRPr lang="en-US" sz="2000" dirty="0"/>
          </a:p>
        </p:txBody>
      </p:sp>
      <p:pic>
        <p:nvPicPr>
          <p:cNvPr id="5122" name="Picture 2" descr="J:\Downloads\metamaterials-breakthrough-wide-spectrum-optical-invisibility-cloak-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67000"/>
            <a:ext cx="5038725" cy="3181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Superlense</a:t>
            </a:r>
            <a:endParaRPr lang="en-US" dirty="0"/>
          </a:p>
        </p:txBody>
      </p:sp>
      <p:pic>
        <p:nvPicPr>
          <p:cNvPr id="8194" name="Picture 2" descr="J:\Downloads\320px-Negative_refraction_index_focus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14600"/>
            <a:ext cx="6004723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Absorber</a:t>
            </a:r>
          </a:p>
          <a:p>
            <a:pPr lvl="1" algn="just"/>
            <a:r>
              <a:rPr lang="en-US" dirty="0" smtClean="0"/>
              <a:t>An electromagnetic absorber neither reflects nor transmits the incident radiation. Therefore, the power of the impinging wave is mostly absorbed in the absorber materials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simulate and observe the behavior of Electromagnetic Waves specifically phenomenon of refraction when they pass through negative index materials</a:t>
            </a:r>
          </a:p>
          <a:p>
            <a:pPr algn="just"/>
            <a:r>
              <a:rPr lang="en-US" dirty="0" smtClean="0"/>
              <a:t>To use FDTD algorithm and modify it for negative index material simulations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FDTD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Finite-Difference Time-Domain (FDTD) is one of the most efficient techniques of differential time domain numerical modeling methods.</a:t>
            </a:r>
          </a:p>
          <a:p>
            <a:pPr lvl="1" algn="just"/>
            <a:r>
              <a:rPr lang="en-US" dirty="0" smtClean="0"/>
              <a:t>Treats nonlinear material properties in a natural way.</a:t>
            </a:r>
          </a:p>
          <a:p>
            <a:pPr lvl="1" algn="just"/>
            <a:r>
              <a:rPr lang="en-US" dirty="0" smtClean="0"/>
              <a:t>It solves the Maxwell’s differential equations in leap-frog manner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 a given time instant, first electric field and then magnetic field is solved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smtClean="0"/>
              <a:t>It is readily parallelizable on hardware like GPU.</a:t>
            </a:r>
          </a:p>
          <a:p>
            <a:pPr lvl="1" algn="just"/>
            <a:r>
              <a:rPr lang="en-GB" dirty="0" smtClean="0"/>
              <a:t>The </a:t>
            </a:r>
            <a:r>
              <a:rPr lang="en-GB" dirty="0"/>
              <a:t>response of the system over a wide range of frequencies can be obtained with a single </a:t>
            </a:r>
            <a:r>
              <a:rPr lang="en-GB" dirty="0" smtClean="0"/>
              <a:t>simulation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Negative Index Materials (NIM) or Left Handed Material (LHM) is a material which has negative permeability and permittivity.</a:t>
            </a:r>
          </a:p>
          <a:p>
            <a:pPr lvl="1" algn="just"/>
            <a:r>
              <a:rPr lang="en-US" dirty="0" smtClean="0"/>
              <a:t>when a light enters from one medium to another with different refractive indices, it alters its path depending upon the difference between the refractive indices. (Refraction)</a:t>
            </a:r>
          </a:p>
          <a:p>
            <a:pPr lvl="1" algn="just"/>
            <a:r>
              <a:rPr lang="en-US" dirty="0" smtClean="0"/>
              <a:t>Naturally value of refractive index is always positive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wnloads\200px-Metarefra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396343" cy="2971800"/>
          </a:xfrm>
          <a:prstGeom prst="rect">
            <a:avLst/>
          </a:prstGeom>
          <a:noFill/>
        </p:spPr>
      </p:pic>
      <p:pic>
        <p:nvPicPr>
          <p:cNvPr id="1027" name="Picture 3" descr="J:\Downloads\negative_refra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4745364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&amp;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negative index materials are under research to alter and improve the properties of devices related to or using the electromagnetic signals</a:t>
            </a:r>
          </a:p>
          <a:p>
            <a:pPr lvl="1"/>
            <a:r>
              <a:rPr lang="en-US" sz="2000" dirty="0" smtClean="0"/>
              <a:t>Cloaking </a:t>
            </a:r>
          </a:p>
          <a:p>
            <a:pPr lvl="1"/>
            <a:r>
              <a:rPr lang="en-US" sz="2000" dirty="0" err="1" smtClean="0"/>
              <a:t>Superlens</a:t>
            </a:r>
            <a:endParaRPr lang="en-US" sz="2000" dirty="0" smtClean="0"/>
          </a:p>
          <a:p>
            <a:pPr lvl="1"/>
            <a:r>
              <a:rPr lang="en-US" sz="2000" dirty="0" smtClean="0"/>
              <a:t>Absorber</a:t>
            </a:r>
          </a:p>
          <a:p>
            <a:pPr lvl="1"/>
            <a:r>
              <a:rPr lang="en-US" sz="2000" dirty="0" smtClean="0"/>
              <a:t>Beam broadband / Data</a:t>
            </a:r>
          </a:p>
          <a:p>
            <a:pPr lvl="1"/>
            <a:r>
              <a:rPr lang="en-US" sz="2000" dirty="0" smtClean="0"/>
              <a:t>High-speed fiber-optic </a:t>
            </a:r>
          </a:p>
          <a:p>
            <a:pPr lvl="1"/>
            <a:r>
              <a:rPr lang="en-US" sz="2000" dirty="0" smtClean="0"/>
              <a:t>Efficient solar cells</a:t>
            </a:r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Main Modules</a:t>
            </a:r>
            <a:endParaRPr lang="en-US" dirty="0"/>
          </a:p>
        </p:txBody>
      </p:sp>
      <p:pic>
        <p:nvPicPr>
          <p:cNvPr id="2050" name="Picture 2" descr="C:\Users\Junai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5352134" cy="3733800"/>
          </a:xfrm>
          <a:prstGeom prst="rect">
            <a:avLst/>
          </a:prstGeom>
          <a:noFill/>
        </p:spPr>
      </p:pic>
      <p:pic>
        <p:nvPicPr>
          <p:cNvPr id="2051" name="Picture 3" descr="C:\Users\Junaid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4572001" cy="38576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4114800"/>
            <a:ext cx="3810000" cy="1828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44143" y="4414838"/>
            <a:ext cx="3810000" cy="16049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</a:t>
            </a:r>
            <a:endParaRPr lang="en-US" b="1" dirty="0"/>
          </a:p>
        </p:txBody>
      </p:sp>
      <p:pic>
        <p:nvPicPr>
          <p:cNvPr id="4" name="Content Placeholder 3" descr="C:\Users\Junaid\Desktop\aa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Price(Rs)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ATI </a:t>
                      </a:r>
                      <a:r>
                        <a:rPr lang="en-US" sz="1800" dirty="0" err="1" smtClean="0"/>
                        <a:t>Radeon</a:t>
                      </a:r>
                      <a:r>
                        <a:rPr lang="en-US" sz="1800" dirty="0" smtClean="0"/>
                        <a:t> HD 6670M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ATI HD770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 with PCI Express Slot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 (R 2010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(2012)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XFDTD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B13F6F4-3402-4DCF-9257-EFEF2228F4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339</TotalTime>
  <Words>461</Words>
  <Application>Microsoft Office PowerPoint</Application>
  <PresentationFormat>On-screen Show (4:3)</PresentationFormat>
  <Paragraphs>106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Flow</vt:lpstr>
      <vt:lpstr>    Modeling of Electromagnetic Wave Propagation in NIM using FDTD Technique </vt:lpstr>
      <vt:lpstr>Problem Statement</vt:lpstr>
      <vt:lpstr>Introduction to FDTD</vt:lpstr>
      <vt:lpstr>Introduction to NIM</vt:lpstr>
      <vt:lpstr>PowerPoint Presentation</vt:lpstr>
      <vt:lpstr>Application &amp; Scope</vt:lpstr>
      <vt:lpstr>Block Diagram of Main Modules</vt:lpstr>
      <vt:lpstr>Project Plan</vt:lpstr>
      <vt:lpstr>Budget</vt:lpstr>
      <vt:lpstr>Deliverables</vt:lpstr>
      <vt:lpstr>References</vt:lpstr>
      <vt:lpstr>Questions ?</vt:lpstr>
      <vt:lpstr>How FDTD Works?</vt:lpstr>
      <vt:lpstr>How FDTD works</vt:lpstr>
      <vt:lpstr>How FDTD works</vt:lpstr>
      <vt:lpstr>Refractive index</vt:lpstr>
      <vt:lpstr>Applications of NIM</vt:lpstr>
      <vt:lpstr>Applications of NIM</vt:lpstr>
      <vt:lpstr>Applications of NIM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Implementation of FDTD technique for EM Waves in NIM</dc:title>
  <dc:creator>Junaid</dc:creator>
  <cp:lastModifiedBy>Junaid</cp:lastModifiedBy>
  <cp:revision>61</cp:revision>
  <dcterms:created xsi:type="dcterms:W3CDTF">2006-08-16T00:00:00Z</dcterms:created>
  <dcterms:modified xsi:type="dcterms:W3CDTF">2013-09-13T17:51:39Z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