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2"/>
  </p:sldMasterIdLst>
  <p:notesMasterIdLst>
    <p:notesMasterId r:id="rId17"/>
  </p:notesMasterIdLst>
  <p:sldIdLst>
    <p:sldId id="256" r:id="rId3"/>
    <p:sldId id="265" r:id="rId4"/>
    <p:sldId id="258" r:id="rId5"/>
    <p:sldId id="259" r:id="rId6"/>
    <p:sldId id="263" r:id="rId7"/>
    <p:sldId id="277" r:id="rId8"/>
    <p:sldId id="281" r:id="rId9"/>
    <p:sldId id="282" r:id="rId10"/>
    <p:sldId id="283" r:id="rId11"/>
    <p:sldId id="278" r:id="rId12"/>
    <p:sldId id="279" r:id="rId13"/>
    <p:sldId id="280" r:id="rId14"/>
    <p:sldId id="276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2" autoAdjust="0"/>
  </p:normalViewPr>
  <p:slideViewPr>
    <p:cSldViewPr>
      <p:cViewPr>
        <p:scale>
          <a:sx n="70" d="100"/>
          <a:sy n="70" d="100"/>
        </p:scale>
        <p:origin x="121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77A5E-9AEA-4E35-94FB-1EBF659B492A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1B597-7F42-4E6C-A16E-96B6B138C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stati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agnetization" TargetMode="External"/><Relationship Id="rId5" Type="http://schemas.openxmlformats.org/officeDocument/2006/relationships/hyperlink" Target="http://en.wikipedia.org/wiki/Magnetic_field" TargetMode="External"/><Relationship Id="rId4" Type="http://schemas.openxmlformats.org/officeDocument/2006/relationships/hyperlink" Target="http://en.wikipedia.org/wiki/Flux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ns_(optics)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Diffraction_limit" TargetMode="External"/><Relationship Id="rId4" Type="http://schemas.openxmlformats.org/officeDocument/2006/relationships/hyperlink" Target="http://en.wikipedia.org/wiki/Metamater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 in the E-field in time (the time derivative) is dependent on the change in the H-field across space (</a:t>
            </a:r>
            <a:r>
              <a:rPr lang="en-GB" sz="12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curl)</a:t>
            </a:r>
          </a:p>
          <a:p>
            <a:r>
              <a:rPr lang="el-G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permittivity (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 to which it concentrates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lectrostatic"/>
              </a:rPr>
              <a:t>electrostatic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lines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lux"/>
              </a:rPr>
              <a:t>flux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technical terms, it is the ratio of the amount of electrical energy stored in a material by an applied voltage, relative to that stored in a vacuum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µ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permeability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the ability of a material to support the formation of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itself. In other words, it is the degree of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gnetization"/>
              </a:rPr>
              <a:t>magnetization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 material obtains in response to an applied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Lens (optics)"/>
              </a:rPr>
              <a:t>lens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 uses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Metamaterial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go beyond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ffraction limit"/>
              </a:rPr>
              <a:t>diffraction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8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0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76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8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8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2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6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4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990600"/>
            <a:ext cx="7851648" cy="3200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Electromagnetic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Propagation in NIM using FDTD Technique</a:t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Supervisor: </a:t>
            </a:r>
          </a:p>
          <a:p>
            <a:r>
              <a:rPr lang="en-US" dirty="0" err="1" smtClean="0"/>
              <a:t>Attique</a:t>
            </a:r>
            <a:r>
              <a:rPr lang="en-US" dirty="0" smtClean="0"/>
              <a:t> </a:t>
            </a:r>
            <a:r>
              <a:rPr lang="en-US" dirty="0" err="1" smtClean="0"/>
              <a:t>Dawood</a:t>
            </a:r>
            <a:endParaRPr lang="en-US" dirty="0" smtClean="0"/>
          </a:p>
          <a:p>
            <a:pPr algn="l"/>
            <a:endParaRPr lang="en-US" dirty="0" smtClean="0"/>
          </a:p>
          <a:p>
            <a:r>
              <a:rPr lang="en-US" sz="2000" dirty="0" smtClean="0"/>
              <a:t>Group Member: </a:t>
            </a:r>
          </a:p>
          <a:p>
            <a:r>
              <a:rPr lang="en-US" sz="2000" dirty="0" smtClean="0"/>
              <a:t>Muhammad </a:t>
            </a:r>
            <a:r>
              <a:rPr lang="en-US" sz="2000" dirty="0" err="1" smtClean="0"/>
              <a:t>Junaid</a:t>
            </a:r>
            <a:r>
              <a:rPr lang="en-US" sz="2000" dirty="0" smtClean="0"/>
              <a:t> </a:t>
            </a:r>
            <a:r>
              <a:rPr lang="en-US" sz="2000" dirty="0" err="1" smtClean="0"/>
              <a:t>Nasir</a:t>
            </a:r>
            <a:r>
              <a:rPr lang="en-US" sz="2000" dirty="0" smtClean="0"/>
              <a:t> (10-0361)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Implementation On </a:t>
            </a:r>
            <a:r>
              <a:rPr lang="en-US" dirty="0" err="1" smtClean="0"/>
              <a:t>MATlab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sinusoidal and Gaussian waves</a:t>
            </a:r>
          </a:p>
          <a:p>
            <a:r>
              <a:rPr lang="en-US" dirty="0" smtClean="0"/>
              <a:t>F = 3 </a:t>
            </a:r>
            <a:r>
              <a:rPr lang="en-US" dirty="0" err="1" smtClean="0"/>
              <a:t>Ghz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2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Frequency Domain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Medium under observation is shown</a:t>
            </a:r>
          </a:p>
          <a:p>
            <a:r>
              <a:rPr lang="el-GR" dirty="0"/>
              <a:t>ε </a:t>
            </a:r>
            <a:r>
              <a:rPr lang="en-US" dirty="0"/>
              <a:t>permittivity </a:t>
            </a:r>
            <a:r>
              <a:rPr lang="en-US" dirty="0" smtClean="0"/>
              <a:t>= 2 </a:t>
            </a:r>
            <a:r>
              <a:rPr lang="el-GR" dirty="0" smtClean="0"/>
              <a:t>ε</a:t>
            </a:r>
            <a:r>
              <a:rPr lang="en-US" baseline="-25000" dirty="0" smtClean="0"/>
              <a:t>o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09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Task: Implementation in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err="1" smtClean="0"/>
              <a:t>Filehandling</a:t>
            </a:r>
            <a:endParaRPr lang="en-US" dirty="0"/>
          </a:p>
          <a:p>
            <a:pPr lvl="1"/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3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lense</a:t>
            </a:r>
            <a:endParaRPr lang="en-US" dirty="0"/>
          </a:p>
        </p:txBody>
      </p:sp>
      <p:pic>
        <p:nvPicPr>
          <p:cNvPr id="8194" name="Picture 2" descr="J:\Downloads\320px-Negative_refraction_index_focus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14600"/>
            <a:ext cx="6004723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25700" cy="4195481"/>
          </a:xfrm>
        </p:spPr>
        <p:txBody>
          <a:bodyPr/>
          <a:lstStyle/>
          <a:p>
            <a:pPr algn="just"/>
            <a:r>
              <a:rPr lang="en-US" dirty="0" smtClean="0"/>
              <a:t>To simulate and observe the behavior of Electromagnetic Waves specifically phenomenon of refraction when they pass through negative index materials</a:t>
            </a:r>
          </a:p>
          <a:p>
            <a:pPr algn="just"/>
            <a:r>
              <a:rPr lang="en-US" dirty="0" smtClean="0"/>
              <a:t>To use FDTD algorithm and modify it for negative index material </a:t>
            </a:r>
            <a:r>
              <a:rPr lang="en-US" dirty="0" smtClean="0"/>
              <a:t>simulations</a:t>
            </a:r>
          </a:p>
          <a:p>
            <a:pPr algn="just"/>
            <a:r>
              <a:rPr lang="en-US" dirty="0" smtClean="0"/>
              <a:t>Comparison of algorithm performance on different platforms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Negative Index Materials (NIM) or Left Handed Material (LHM) is a material which has negative permeability and permittivity.</a:t>
            </a:r>
          </a:p>
          <a:p>
            <a:pPr lvl="1" algn="just"/>
            <a:r>
              <a:rPr lang="en-US" dirty="0" smtClean="0"/>
              <a:t>when a light enters from one medium to another with different refractive indices, it alters its path depending upon the difference between the refractive indices. (Refraction)</a:t>
            </a:r>
          </a:p>
          <a:p>
            <a:pPr lvl="1" algn="just"/>
            <a:r>
              <a:rPr lang="en-US" dirty="0" smtClean="0"/>
              <a:t>Naturally value of refractive index is always positive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Downloads\200px-Metarefra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396343" cy="2971800"/>
          </a:xfrm>
          <a:prstGeom prst="rect">
            <a:avLst/>
          </a:prstGeom>
          <a:noFill/>
        </p:spPr>
      </p:pic>
      <p:pic>
        <p:nvPicPr>
          <p:cNvPr id="1027" name="Picture 3" descr="J:\Downloads\negative_refra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362200"/>
            <a:ext cx="4745364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FYP 1</a:t>
            </a:r>
          </a:p>
          <a:p>
            <a:pPr lvl="1"/>
            <a:r>
              <a:rPr lang="en-US" dirty="0" smtClean="0"/>
              <a:t>	Learning FDTD technique</a:t>
            </a:r>
          </a:p>
          <a:p>
            <a:pPr lvl="1"/>
            <a:r>
              <a:rPr lang="en-US" dirty="0" smtClean="0"/>
              <a:t>	Implementation of FDTD algorithm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	Frequency domain analysis of medium</a:t>
            </a:r>
          </a:p>
          <a:p>
            <a:r>
              <a:rPr lang="en-US" b="1" dirty="0" smtClean="0"/>
              <a:t>FYP 2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Analysis </a:t>
            </a:r>
            <a:r>
              <a:rPr lang="en-US" dirty="0" smtClean="0"/>
              <a:t>of EM wave in NIM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implementation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Performance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16290" cy="1400530"/>
          </a:xfrm>
        </p:spPr>
        <p:txBody>
          <a:bodyPr/>
          <a:lstStyle/>
          <a:p>
            <a:r>
              <a:rPr lang="en-US" dirty="0" smtClean="0"/>
              <a:t>Task 1: FDTD Technique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FDTD ?</a:t>
            </a:r>
          </a:p>
          <a:p>
            <a:endParaRPr lang="en-US" dirty="0"/>
          </a:p>
          <a:p>
            <a:r>
              <a:rPr lang="en-US" dirty="0" smtClean="0"/>
              <a:t>Problems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43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</a:t>
            </a:r>
            <a:r>
              <a:rPr lang="en-US" b="1" dirty="0" smtClean="0"/>
              <a:t>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6711654" cy="4395158"/>
          </a:xfrm>
        </p:spPr>
        <p:txBody>
          <a:bodyPr/>
          <a:lstStyle/>
          <a:p>
            <a:pPr algn="just"/>
            <a:r>
              <a:rPr lang="en-US" dirty="0" smtClean="0"/>
              <a:t>Write Ampere's and Faraday's laws in the form of finite differences. Writing them in the form of electric and magnetic field as the derivative of time and space.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Solve equation so that we can get future values from past values</a:t>
            </a:r>
          </a:p>
          <a:p>
            <a:endParaRPr lang="en-US" dirty="0"/>
          </a:p>
        </p:txBody>
      </p:sp>
      <p:pic>
        <p:nvPicPr>
          <p:cNvPr id="3074" name="Picture 2" descr="C:\Users\Junaid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124200"/>
            <a:ext cx="4879622" cy="990600"/>
          </a:xfrm>
          <a:prstGeom prst="rect">
            <a:avLst/>
          </a:prstGeom>
          <a:noFill/>
        </p:spPr>
      </p:pic>
      <p:pic>
        <p:nvPicPr>
          <p:cNvPr id="3075" name="Picture 3" descr="C:\Users\Junaid\Desktop\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884" y="4953000"/>
            <a:ext cx="8829716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308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find magnetic field using past values of electric field also find electric field values using past magnetic field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Repeat the above step to get all values</a:t>
            </a:r>
          </a:p>
          <a:p>
            <a:endParaRPr lang="en-US" dirty="0"/>
          </a:p>
        </p:txBody>
      </p:sp>
      <p:pic>
        <p:nvPicPr>
          <p:cNvPr id="4098" name="Picture 2" descr="C:\Users\Junaid\Desktop\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62701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236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FDTD works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60" y="1524000"/>
            <a:ext cx="6305879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B13F6F4-3402-4DCF-9257-EFEF2228F41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378</TotalTime>
  <Words>257</Words>
  <Application>Microsoft Office PowerPoint</Application>
  <PresentationFormat>On-screen Show (4:3)</PresentationFormat>
  <Paragraphs>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    Modeling of Electromagnetic Wave Propagation in NIM using FDTD Technique </vt:lpstr>
      <vt:lpstr>Problem Statement</vt:lpstr>
      <vt:lpstr>Introduction to NIM</vt:lpstr>
      <vt:lpstr>PowerPoint Presentation</vt:lpstr>
      <vt:lpstr>Deliverables</vt:lpstr>
      <vt:lpstr>Task 1: FDTD Technique</vt:lpstr>
      <vt:lpstr>How FDTD works</vt:lpstr>
      <vt:lpstr>How FDTD works</vt:lpstr>
      <vt:lpstr>How FDTD works</vt:lpstr>
      <vt:lpstr>Task 2: Implementation On MATlab</vt:lpstr>
      <vt:lpstr>Task 3: Frequency Domain Analysis</vt:lpstr>
      <vt:lpstr>Additional Task: Implementation in C++</vt:lpstr>
      <vt:lpstr>Questions ?</vt:lpstr>
      <vt:lpstr>Applications of NIM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Implementation of FDTD technique for EM Waves in NIM</dc:title>
  <dc:creator>Junaid</dc:creator>
  <cp:lastModifiedBy>Junaid</cp:lastModifiedBy>
  <cp:revision>75</cp:revision>
  <dcterms:created xsi:type="dcterms:W3CDTF">2006-08-16T00:00:00Z</dcterms:created>
  <dcterms:modified xsi:type="dcterms:W3CDTF">2014-01-03T07:32:33Z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