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1242474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1242474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1242474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1242474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3c025a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3c025a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2424740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2424740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12424740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2424740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12424740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12424740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2424740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2424740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3c025a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3c025a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13c025a1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13c025a1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2424740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2424740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1242474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1242474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12424740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12424740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40e652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40e652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13918f1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13918f1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40e652f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40e652f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1309b8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1309b8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12424740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12424740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12424740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2424740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2424740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2424740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2424740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242474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3c025a1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3c025a1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2424740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2424740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12424740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12424740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242474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242474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imp.org/" TargetMode="External"/><Relationship Id="rId4" Type="http://schemas.openxmlformats.org/officeDocument/2006/relationships/hyperlink" Target="https://www.photopea.com/" TargetMode="External"/><Relationship Id="rId5" Type="http://schemas.openxmlformats.org/officeDocument/2006/relationships/hyperlink" Target="https://mpc-hc.org/" TargetMode="External"/><Relationship Id="rId6" Type="http://schemas.openxmlformats.org/officeDocument/2006/relationships/hyperlink" Target="https://www.videolan.org/vl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gif"/><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bit.ly/PlainSightFu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List_of_file_signatures" TargetMode="External"/><Relationship Id="rId4" Type="http://schemas.openxmlformats.org/officeDocument/2006/relationships/hyperlink" Target="https://www.garykessler.net/library/file_sig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zed-0xff/zsteg" TargetMode="External"/><Relationship Id="rId4" Type="http://schemas.openxmlformats.org/officeDocument/2006/relationships/hyperlink" Target="http://www.caesum.com/handbook/Stegsolve.jar" TargetMode="External"/><Relationship Id="rId5" Type="http://schemas.openxmlformats.org/officeDocument/2006/relationships/hyperlink" Target="https://github.com/ReFirmLabs/binwal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udacityteam.org/" TargetMode="External"/><Relationship Id="rId4" Type="http://schemas.openxmlformats.org/officeDocument/2006/relationships/hyperlink" Target="https://sonicvisualiser.org/" TargetMode="External"/><Relationship Id="rId5" Type="http://schemas.openxmlformats.org/officeDocument/2006/relationships/image" Target="../media/image3.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Steganography</a:t>
            </a:r>
            <a:r>
              <a:rPr lang="en"/>
              <a:t>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art of hiding secrets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Recommended tools</a:t>
            </a:r>
            <a:endParaRPr>
              <a:solidFill>
                <a:schemeClr val="dk2"/>
              </a:solidFill>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Photoshop</a:t>
            </a:r>
            <a:endParaRPr>
              <a:solidFill>
                <a:schemeClr val="lt1"/>
              </a:solidFill>
            </a:endParaRPr>
          </a:p>
          <a:p>
            <a:pPr indent="0" lvl="0" marL="0" rtl="0" algn="l">
              <a:spcBef>
                <a:spcPts val="1600"/>
              </a:spcBef>
              <a:spcAft>
                <a:spcPts val="0"/>
              </a:spcAft>
              <a:buNone/>
            </a:pPr>
            <a:r>
              <a:rPr lang="en">
                <a:solidFill>
                  <a:schemeClr val="lt1"/>
                </a:solidFill>
              </a:rPr>
              <a:t>GIMP </a:t>
            </a:r>
            <a:r>
              <a:rPr lang="en" u="sng">
                <a:solidFill>
                  <a:schemeClr val="hlink"/>
                </a:solidFill>
                <a:hlinkClick r:id="rId3"/>
              </a:rPr>
              <a:t>https://www.gimp.org/</a:t>
            </a:r>
            <a:r>
              <a:rPr lang="en">
                <a:solidFill>
                  <a:schemeClr val="lt1"/>
                </a:solidFill>
              </a:rPr>
              <a:t> </a:t>
            </a:r>
            <a:endParaRPr>
              <a:solidFill>
                <a:schemeClr val="lt1"/>
              </a:solidFill>
            </a:endParaRPr>
          </a:p>
          <a:p>
            <a:pPr indent="0" lvl="0" marL="0" rtl="0" algn="l">
              <a:spcBef>
                <a:spcPts val="1600"/>
              </a:spcBef>
              <a:spcAft>
                <a:spcPts val="0"/>
              </a:spcAft>
              <a:buNone/>
            </a:pPr>
            <a:r>
              <a:rPr lang="en">
                <a:solidFill>
                  <a:schemeClr val="lt1"/>
                </a:solidFill>
              </a:rPr>
              <a:t>Photopea (Online tool) </a:t>
            </a:r>
            <a:r>
              <a:rPr lang="en" u="sng">
                <a:solidFill>
                  <a:schemeClr val="hlink"/>
                </a:solidFill>
                <a:hlinkClick r:id="rId4"/>
              </a:rPr>
              <a:t>https://www.photopea.com/</a:t>
            </a:r>
            <a:r>
              <a:rPr lang="en">
                <a:solidFill>
                  <a:schemeClr val="lt1"/>
                </a:solidFill>
              </a:rPr>
              <a:t> </a:t>
            </a:r>
            <a:endParaRPr>
              <a:solidFill>
                <a:schemeClr val="lt1"/>
              </a:solidFill>
            </a:endParaRPr>
          </a:p>
          <a:p>
            <a:pPr indent="0" lvl="0" marL="0" rtl="0" algn="l">
              <a:spcBef>
                <a:spcPts val="1600"/>
              </a:spcBef>
              <a:spcAft>
                <a:spcPts val="0"/>
              </a:spcAft>
              <a:buNone/>
            </a:pPr>
            <a:r>
              <a:rPr lang="en">
                <a:solidFill>
                  <a:schemeClr val="lt1"/>
                </a:solidFill>
              </a:rPr>
              <a:t>Media Player Classic (Windows only) </a:t>
            </a:r>
            <a:r>
              <a:rPr lang="en" u="sng">
                <a:solidFill>
                  <a:schemeClr val="hlink"/>
                </a:solidFill>
                <a:hlinkClick r:id="rId5"/>
              </a:rPr>
              <a:t>https://mpc-hc.org/</a:t>
            </a:r>
            <a:r>
              <a:rPr lang="en">
                <a:solidFill>
                  <a:schemeClr val="lt1"/>
                </a:solidFill>
              </a:rPr>
              <a:t> </a:t>
            </a:r>
            <a:endParaRPr>
              <a:solidFill>
                <a:schemeClr val="lt1"/>
              </a:solidFill>
            </a:endParaRPr>
          </a:p>
          <a:p>
            <a:pPr indent="0" lvl="0" marL="0" rtl="0" algn="l">
              <a:spcBef>
                <a:spcPts val="1600"/>
              </a:spcBef>
              <a:spcAft>
                <a:spcPts val="1600"/>
              </a:spcAft>
              <a:buNone/>
            </a:pPr>
            <a:r>
              <a:rPr lang="en">
                <a:solidFill>
                  <a:schemeClr val="lt1"/>
                </a:solidFill>
              </a:rPr>
              <a:t>VLC </a:t>
            </a:r>
            <a:r>
              <a:rPr lang="en" u="sng">
                <a:solidFill>
                  <a:schemeClr val="hlink"/>
                </a:solidFill>
                <a:hlinkClick r:id="rId6"/>
              </a:rPr>
              <a:t>https://www.videolan.org/vlc/</a:t>
            </a:r>
            <a:r>
              <a:rPr lang="en">
                <a:solidFill>
                  <a:schemeClr val="lt1"/>
                </a:solidFill>
              </a:rPr>
              <a:t>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Frame by frame</a:t>
            </a:r>
            <a:endParaRPr>
              <a:solidFill>
                <a:schemeClr val="dk2"/>
              </a:solidFill>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Some things appear and disappear faster than you can say “Misc Cat”</a:t>
            </a:r>
            <a:endParaRPr>
              <a:solidFill>
                <a:schemeClr val="lt1"/>
              </a:solidFill>
            </a:endParaRPr>
          </a:p>
          <a:p>
            <a:pPr indent="0" lvl="0" marL="0" rtl="0" algn="l">
              <a:spcBef>
                <a:spcPts val="1600"/>
              </a:spcBef>
              <a:spcAft>
                <a:spcPts val="0"/>
              </a:spcAft>
              <a:buNone/>
            </a:pPr>
            <a:r>
              <a:rPr lang="en">
                <a:solidFill>
                  <a:schemeClr val="lt1"/>
                </a:solidFill>
              </a:rPr>
              <a:t>For videos:</a:t>
            </a:r>
            <a:endParaRPr>
              <a:solidFill>
                <a:schemeClr val="lt1"/>
              </a:solidFill>
            </a:endParaRPr>
          </a:p>
          <a:p>
            <a:pPr indent="0" lvl="0" marL="0" rtl="0" algn="l">
              <a:spcBef>
                <a:spcPts val="1600"/>
              </a:spcBef>
              <a:spcAft>
                <a:spcPts val="0"/>
              </a:spcAft>
              <a:buNone/>
            </a:pPr>
            <a:r>
              <a:rPr lang="en">
                <a:solidFill>
                  <a:schemeClr val="lt1"/>
                </a:solidFill>
              </a:rPr>
              <a:t>In VLC use ‘e’ to go to the next frame. Other programs may use arrow keys </a:t>
            </a:r>
            <a:endParaRPr>
              <a:solidFill>
                <a:schemeClr val="lt1"/>
              </a:solidFill>
            </a:endParaRPr>
          </a:p>
          <a:p>
            <a:pPr indent="0" lvl="0" marL="0" rtl="0" algn="l">
              <a:spcBef>
                <a:spcPts val="1600"/>
              </a:spcBef>
              <a:spcAft>
                <a:spcPts val="0"/>
              </a:spcAft>
              <a:buNone/>
            </a:pPr>
            <a:r>
              <a:rPr lang="en">
                <a:solidFill>
                  <a:schemeClr val="lt1"/>
                </a:solidFill>
              </a:rPr>
              <a:t>For YouTube videos, use , and . to go back and forth between frames</a:t>
            </a:r>
            <a:endParaRPr>
              <a:solidFill>
                <a:schemeClr val="lt1"/>
              </a:solidFill>
            </a:endParaRPr>
          </a:p>
          <a:p>
            <a:pPr indent="0" lvl="0" marL="0" rtl="0" algn="l">
              <a:spcBef>
                <a:spcPts val="1600"/>
              </a:spcBef>
              <a:spcAft>
                <a:spcPts val="0"/>
              </a:spcAft>
              <a:buNone/>
            </a:pPr>
            <a:r>
              <a:rPr lang="en">
                <a:solidFill>
                  <a:schemeClr val="lt1"/>
                </a:solidFill>
              </a:rPr>
              <a:t>For gifs:</a:t>
            </a:r>
            <a:endParaRPr>
              <a:solidFill>
                <a:schemeClr val="lt1"/>
              </a:solidFill>
            </a:endParaRPr>
          </a:p>
          <a:p>
            <a:pPr indent="0" lvl="0" marL="0" rtl="0" algn="l">
              <a:spcBef>
                <a:spcPts val="1600"/>
              </a:spcBef>
              <a:spcAft>
                <a:spcPts val="1600"/>
              </a:spcAft>
              <a:buNone/>
            </a:pPr>
            <a:r>
              <a:rPr lang="en">
                <a:solidFill>
                  <a:schemeClr val="lt1"/>
                </a:solidFill>
              </a:rPr>
              <a:t>Opening in an image editor actually reveals each frame as layers (except ms paint, or anything that doesn’t deal with layers)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Gifs frame by frame example</a:t>
            </a:r>
            <a:endParaRPr>
              <a:solidFill>
                <a:schemeClr val="dk2"/>
              </a:solidFill>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4"/>
          <p:cNvPicPr preferRelativeResize="0"/>
          <p:nvPr/>
        </p:nvPicPr>
        <p:blipFill>
          <a:blip r:embed="rId3">
            <a:alphaModFix/>
          </a:blip>
          <a:stretch>
            <a:fillRect/>
          </a:stretch>
        </p:blipFill>
        <p:spPr>
          <a:xfrm>
            <a:off x="650475" y="1286525"/>
            <a:ext cx="3148300" cy="3148300"/>
          </a:xfrm>
          <a:prstGeom prst="rect">
            <a:avLst/>
          </a:prstGeom>
          <a:noFill/>
          <a:ln>
            <a:noFill/>
          </a:ln>
        </p:spPr>
      </p:pic>
      <p:pic>
        <p:nvPicPr>
          <p:cNvPr id="134" name="Google Shape;134;p24"/>
          <p:cNvPicPr preferRelativeResize="0"/>
          <p:nvPr/>
        </p:nvPicPr>
        <p:blipFill>
          <a:blip r:embed="rId4">
            <a:alphaModFix/>
          </a:blip>
          <a:stretch>
            <a:fillRect/>
          </a:stretch>
        </p:blipFill>
        <p:spPr>
          <a:xfrm>
            <a:off x="3932100" y="1439425"/>
            <a:ext cx="5053350" cy="2842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Image adjustments</a:t>
            </a:r>
            <a:endParaRPr>
              <a:solidFill>
                <a:schemeClr val="dk2"/>
              </a:solidFill>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Brightness / Contrast / Hue / Saturation / Zooming</a:t>
            </a:r>
            <a:endParaRPr>
              <a:solidFill>
                <a:schemeClr val="lt1"/>
              </a:solidFill>
            </a:endParaRPr>
          </a:p>
          <a:p>
            <a:pPr indent="0" lvl="0" marL="0" rtl="0" algn="l">
              <a:spcBef>
                <a:spcPts val="1600"/>
              </a:spcBef>
              <a:spcAft>
                <a:spcPts val="0"/>
              </a:spcAft>
              <a:buNone/>
            </a:pPr>
            <a:r>
              <a:rPr lang="en">
                <a:solidFill>
                  <a:schemeClr val="lt1"/>
                </a:solidFill>
              </a:rPr>
              <a:t>Just slide the sliders till you see stuff (sometimes using paint bucket tool works)</a:t>
            </a:r>
            <a:endParaRPr>
              <a:solidFill>
                <a:schemeClr val="lt1"/>
              </a:solidFill>
            </a:endParaRPr>
          </a:p>
          <a:p>
            <a:pPr indent="0" lvl="0" marL="0" rtl="0" algn="l">
              <a:spcBef>
                <a:spcPts val="1600"/>
              </a:spcBef>
              <a:spcAft>
                <a:spcPts val="1600"/>
              </a:spcAft>
              <a:buNone/>
            </a:pPr>
            <a:r>
              <a:rPr lang="en">
                <a:solidFill>
                  <a:schemeClr val="lt1"/>
                </a:solidFill>
              </a:rPr>
              <a:t>Some things though, need you to look really really closely</a:t>
            </a:r>
            <a:endParaRPr>
              <a:solidFill>
                <a:schemeClr val="lt1"/>
              </a:solidFill>
            </a:endParaRPr>
          </a:p>
        </p:txBody>
      </p:sp>
      <p:pic>
        <p:nvPicPr>
          <p:cNvPr id="141" name="Google Shape;141;p25"/>
          <p:cNvPicPr preferRelativeResize="0"/>
          <p:nvPr/>
        </p:nvPicPr>
        <p:blipFill>
          <a:blip r:embed="rId3">
            <a:alphaModFix/>
          </a:blip>
          <a:stretch>
            <a:fillRect/>
          </a:stretch>
        </p:blipFill>
        <p:spPr>
          <a:xfrm>
            <a:off x="311694" y="3640894"/>
            <a:ext cx="2076375" cy="927975"/>
          </a:xfrm>
          <a:prstGeom prst="rect">
            <a:avLst/>
          </a:prstGeom>
          <a:noFill/>
          <a:ln>
            <a:noFill/>
          </a:ln>
        </p:spPr>
      </p:pic>
      <p:pic>
        <p:nvPicPr>
          <p:cNvPr id="142" name="Google Shape;142;p25"/>
          <p:cNvPicPr preferRelativeResize="0"/>
          <p:nvPr/>
        </p:nvPicPr>
        <p:blipFill>
          <a:blip r:embed="rId4">
            <a:alphaModFix/>
          </a:blip>
          <a:stretch>
            <a:fillRect/>
          </a:stretch>
        </p:blipFill>
        <p:spPr>
          <a:xfrm>
            <a:off x="6908351" y="3148476"/>
            <a:ext cx="1923950" cy="1420400"/>
          </a:xfrm>
          <a:prstGeom prst="rect">
            <a:avLst/>
          </a:prstGeom>
          <a:noFill/>
          <a:ln>
            <a:noFill/>
          </a:ln>
        </p:spPr>
      </p:pic>
      <p:pic>
        <p:nvPicPr>
          <p:cNvPr id="143" name="Google Shape;143;p25"/>
          <p:cNvPicPr preferRelativeResize="0"/>
          <p:nvPr/>
        </p:nvPicPr>
        <p:blipFill>
          <a:blip r:embed="rId5">
            <a:alphaModFix/>
          </a:blip>
          <a:stretch>
            <a:fillRect/>
          </a:stretch>
        </p:blipFill>
        <p:spPr>
          <a:xfrm>
            <a:off x="2880525" y="2665974"/>
            <a:ext cx="3382960" cy="1902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Hidden in plain sight</a:t>
            </a:r>
            <a:endParaRPr>
              <a:solidFill>
                <a:schemeClr val="dk2"/>
              </a:solidFill>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 a giant wall of text</a:t>
            </a:r>
            <a:endParaRPr>
              <a:solidFill>
                <a:schemeClr val="lt1"/>
              </a:solidFill>
            </a:endParaRPr>
          </a:p>
          <a:p>
            <a:pPr indent="0" lvl="0" marL="0" rtl="0" algn="l">
              <a:spcBef>
                <a:spcPts val="1600"/>
              </a:spcBef>
              <a:spcAft>
                <a:spcPts val="0"/>
              </a:spcAft>
              <a:buNone/>
            </a:pPr>
            <a:r>
              <a:rPr lang="en">
                <a:solidFill>
                  <a:schemeClr val="lt1"/>
                </a:solidFill>
              </a:rPr>
              <a:t>Invisible (ink)</a:t>
            </a:r>
            <a:endParaRPr>
              <a:solidFill>
                <a:schemeClr val="lt1"/>
              </a:solidFill>
            </a:endParaRPr>
          </a:p>
          <a:p>
            <a:pPr indent="0" lvl="0" marL="0" rtl="0" algn="l">
              <a:spcBef>
                <a:spcPts val="1600"/>
              </a:spcBef>
              <a:spcAft>
                <a:spcPts val="0"/>
              </a:spcAft>
              <a:buNone/>
            </a:pPr>
            <a:r>
              <a:rPr lang="en">
                <a:solidFill>
                  <a:schemeClr val="lt1"/>
                </a:solidFill>
              </a:rPr>
              <a:t>Italics/Bold</a:t>
            </a:r>
            <a:endParaRPr>
              <a:solidFill>
                <a:schemeClr val="lt1"/>
              </a:solidFill>
            </a:endParaRPr>
          </a:p>
          <a:p>
            <a:pPr indent="0" lvl="0" marL="0" rtl="0" algn="l">
              <a:spcBef>
                <a:spcPts val="1600"/>
              </a:spcBef>
              <a:spcAft>
                <a:spcPts val="0"/>
              </a:spcAft>
              <a:buNone/>
            </a:pPr>
            <a:r>
              <a:rPr lang="en">
                <a:solidFill>
                  <a:schemeClr val="lt1"/>
                </a:solidFill>
              </a:rPr>
              <a:t>Capitals (maybe even punctuation)</a:t>
            </a:r>
            <a:endParaRPr>
              <a:solidFill>
                <a:schemeClr val="lt1"/>
              </a:solidFill>
            </a:endParaRPr>
          </a:p>
          <a:p>
            <a:pPr indent="0" lvl="0" marL="0" rtl="0" algn="l">
              <a:spcBef>
                <a:spcPts val="1600"/>
              </a:spcBef>
              <a:spcAft>
                <a:spcPts val="0"/>
              </a:spcAft>
              <a:buNone/>
            </a:pPr>
            <a:r>
              <a:rPr lang="en">
                <a:solidFill>
                  <a:schemeClr val="lt1"/>
                </a:solidFill>
              </a:rPr>
              <a:t>Acrostic</a:t>
            </a:r>
            <a:endParaRPr>
              <a:solidFill>
                <a:schemeClr val="lt1"/>
              </a:solidFill>
            </a:endParaRPr>
          </a:p>
          <a:p>
            <a:pPr indent="0" lvl="0" marL="0" rtl="0" algn="l">
              <a:spcBef>
                <a:spcPts val="1600"/>
              </a:spcBef>
              <a:spcAft>
                <a:spcPts val="0"/>
              </a:spcAft>
              <a:buNone/>
            </a:pPr>
            <a:r>
              <a:rPr lang="en">
                <a:solidFill>
                  <a:schemeClr val="lt1"/>
                </a:solidFill>
              </a:rPr>
              <a:t>Font changes</a:t>
            </a:r>
            <a:endParaRPr>
              <a:solidFill>
                <a:schemeClr val="lt1"/>
              </a:solidFill>
            </a:endParaRPr>
          </a:p>
          <a:p>
            <a:pPr indent="0" lvl="0" marL="0" rtl="0" algn="l">
              <a:spcBef>
                <a:spcPts val="1600"/>
              </a:spcBef>
              <a:spcAft>
                <a:spcPts val="0"/>
              </a:spcAft>
              <a:buNone/>
            </a:pPr>
            <a:r>
              <a:rPr lang="en">
                <a:solidFill>
                  <a:schemeClr val="lt1"/>
                </a:solidFill>
              </a:rPr>
              <a:t>Challenge: </a:t>
            </a:r>
            <a:r>
              <a:rPr lang="en" u="sng">
                <a:solidFill>
                  <a:schemeClr val="accent5"/>
                </a:solidFill>
                <a:hlinkClick r:id="rId3"/>
              </a:rPr>
              <a:t>http://bit.ly/PlainSightFun</a:t>
            </a:r>
            <a:r>
              <a:rPr lang="en">
                <a:solidFill>
                  <a:schemeClr val="lt1"/>
                </a:solidFill>
              </a:rPr>
              <a:t> (hint: this slide is your key)</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Steganography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Colour codes</a:t>
            </a:r>
            <a:endParaRPr>
              <a:solidFill>
                <a:schemeClr val="dk2"/>
              </a:solidFill>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 innocent set of pixels can hide a secret message that can change the whole world</a:t>
            </a:r>
            <a:endParaRPr>
              <a:solidFill>
                <a:schemeClr val="lt1"/>
              </a:solidFill>
            </a:endParaRPr>
          </a:p>
          <a:p>
            <a:pPr indent="0" lvl="0" marL="0" rtl="0" algn="l">
              <a:spcBef>
                <a:spcPts val="1600"/>
              </a:spcBef>
              <a:spcAft>
                <a:spcPts val="0"/>
              </a:spcAft>
              <a:buNone/>
            </a:pPr>
            <a:r>
              <a:rPr lang="en">
                <a:solidFill>
                  <a:schemeClr val="lt1"/>
                </a:solidFill>
              </a:rPr>
              <a:t>Images are made up of tiny pixels. Essentially small dots that make up a large image. Each of those pixels are set to a certain colour, represented using colour codes.</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61" name="Google Shape;161;p28"/>
          <p:cNvPicPr preferRelativeResize="0"/>
          <p:nvPr/>
        </p:nvPicPr>
        <p:blipFill>
          <a:blip r:embed="rId3">
            <a:alphaModFix/>
          </a:blip>
          <a:stretch>
            <a:fillRect/>
          </a:stretch>
        </p:blipFill>
        <p:spPr>
          <a:xfrm>
            <a:off x="3629025" y="2897650"/>
            <a:ext cx="1885950" cy="177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From colours to ASCII</a:t>
            </a:r>
            <a:endParaRPr>
              <a:solidFill>
                <a:schemeClr val="dk2"/>
              </a:solidFill>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All english characters are encoded into a system called “ASCII” - which is essentially a way for computers to represent text.</a:t>
            </a:r>
            <a:endParaRPr>
              <a:solidFill>
                <a:schemeClr val="lt1"/>
              </a:solidFill>
            </a:endParaRPr>
          </a:p>
        </p:txBody>
      </p:sp>
      <p:pic>
        <p:nvPicPr>
          <p:cNvPr id="168" name="Google Shape;168;p29"/>
          <p:cNvPicPr preferRelativeResize="0"/>
          <p:nvPr/>
        </p:nvPicPr>
        <p:blipFill>
          <a:blip r:embed="rId3">
            <a:alphaModFix/>
          </a:blip>
          <a:stretch>
            <a:fillRect/>
          </a:stretch>
        </p:blipFill>
        <p:spPr>
          <a:xfrm>
            <a:off x="311700" y="1981500"/>
            <a:ext cx="4113651" cy="2807625"/>
          </a:xfrm>
          <a:prstGeom prst="rect">
            <a:avLst/>
          </a:prstGeom>
          <a:noFill/>
          <a:ln>
            <a:noFill/>
          </a:ln>
        </p:spPr>
      </p:pic>
      <p:pic>
        <p:nvPicPr>
          <p:cNvPr id="169" name="Google Shape;169;p29"/>
          <p:cNvPicPr preferRelativeResize="0"/>
          <p:nvPr/>
        </p:nvPicPr>
        <p:blipFill>
          <a:blip r:embed="rId4">
            <a:alphaModFix/>
          </a:blip>
          <a:stretch>
            <a:fillRect/>
          </a:stretch>
        </p:blipFill>
        <p:spPr>
          <a:xfrm>
            <a:off x="6316023" y="2505023"/>
            <a:ext cx="1847025" cy="176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Binary everywhere</a:t>
            </a:r>
            <a:endParaRPr>
              <a:solidFill>
                <a:schemeClr val="dk2"/>
              </a:solidFill>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Sometimes, an image with seemingly random image with black and white dots may turn out to be a binary string (or vice versa, where a random binary string may turn out to be a meaningful image).</a:t>
            </a:r>
            <a:endParaRPr>
              <a:solidFill>
                <a:schemeClr val="lt1"/>
              </a:solidFill>
            </a:endParaRPr>
          </a:p>
          <a:p>
            <a:pPr indent="0" lvl="0" marL="0" rtl="0" algn="l">
              <a:spcBef>
                <a:spcPts val="1600"/>
              </a:spcBef>
              <a:spcAft>
                <a:spcPts val="0"/>
              </a:spcAft>
              <a:buNone/>
            </a:pPr>
            <a:r>
              <a:rPr lang="en">
                <a:solidFill>
                  <a:schemeClr val="lt1"/>
                </a:solidFill>
              </a:rPr>
              <a:t>E.g. Where black = 0, and white = 1: 		</a:t>
            </a:r>
            <a:endParaRPr>
              <a:solidFill>
                <a:schemeClr val="lt1"/>
              </a:solidFill>
            </a:endParaRPr>
          </a:p>
          <a:p>
            <a:pPr indent="457200" lvl="0" marL="4114800" rtl="0" algn="l">
              <a:spcBef>
                <a:spcPts val="1600"/>
              </a:spcBef>
              <a:spcAft>
                <a:spcPts val="0"/>
              </a:spcAft>
              <a:buNone/>
            </a:pPr>
            <a:r>
              <a:rPr lang="en">
                <a:solidFill>
                  <a:schemeClr val="lt1"/>
                </a:solidFill>
              </a:rPr>
              <a:t>= 01100001 = ASCII code for ‘a’</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rPr lang="en">
                <a:solidFill>
                  <a:schemeClr val="lt1"/>
                </a:solidFill>
              </a:rPr>
              <a:t>Binary (and even morse) can appear anywhere when there are only two states / options (e.g. Left/Right, Up/Down, Upper/Lower case, and other creative scenarios)</a:t>
            </a:r>
            <a:endParaRPr>
              <a:solidFill>
                <a:schemeClr val="lt1"/>
              </a:solidFill>
            </a:endParaRPr>
          </a:p>
        </p:txBody>
      </p:sp>
      <p:pic>
        <p:nvPicPr>
          <p:cNvPr id="176" name="Google Shape;176;p30"/>
          <p:cNvPicPr preferRelativeResize="0"/>
          <p:nvPr/>
        </p:nvPicPr>
        <p:blipFill>
          <a:blip r:embed="rId3">
            <a:alphaModFix/>
          </a:blip>
          <a:stretch>
            <a:fillRect/>
          </a:stretch>
        </p:blipFill>
        <p:spPr>
          <a:xfrm>
            <a:off x="311696" y="2669275"/>
            <a:ext cx="4326525" cy="85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Least Significant Bit</a:t>
            </a:r>
            <a:endParaRPr>
              <a:solidFill>
                <a:schemeClr val="dk2"/>
              </a:solidFill>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Each pixel of an image can be represented with binary (RGB has 3 bytes, grey scale only has one byte)</a:t>
            </a:r>
            <a:endParaRPr>
              <a:solidFill>
                <a:schemeClr val="lt1"/>
              </a:solidFill>
            </a:endParaRPr>
          </a:p>
          <a:p>
            <a:pPr indent="0" lvl="0" marL="0" rtl="0" algn="l">
              <a:spcBef>
                <a:spcPts val="1600"/>
              </a:spcBef>
              <a:spcAft>
                <a:spcPts val="0"/>
              </a:spcAft>
              <a:buNone/>
            </a:pPr>
            <a:r>
              <a:rPr lang="en">
                <a:solidFill>
                  <a:schemeClr val="lt1"/>
                </a:solidFill>
              </a:rPr>
              <a:t>E.g. in a black and white image, a set of pixels could have the value:</a:t>
            </a:r>
            <a:endParaRPr>
              <a:solidFill>
                <a:schemeClr val="lt1"/>
              </a:solidFill>
            </a:endParaRPr>
          </a:p>
          <a:p>
            <a:pPr indent="0" lvl="0" marL="0" rtl="0" algn="l">
              <a:spcBef>
                <a:spcPts val="1600"/>
              </a:spcBef>
              <a:spcAft>
                <a:spcPts val="0"/>
              </a:spcAft>
              <a:buNone/>
            </a:pPr>
            <a:r>
              <a:rPr lang="en">
                <a:solidFill>
                  <a:schemeClr val="lt1"/>
                </a:solidFill>
              </a:rPr>
              <a:t> 00110100 10101011 01001001 00010010 01101101 01010100 00111011 010110111</a:t>
            </a:r>
            <a:endParaRPr>
              <a:solidFill>
                <a:schemeClr val="lt1"/>
              </a:solidFill>
            </a:endParaRPr>
          </a:p>
          <a:p>
            <a:pPr indent="0" lvl="0" marL="0" rtl="0" algn="l">
              <a:spcBef>
                <a:spcPts val="1600"/>
              </a:spcBef>
              <a:spcAft>
                <a:spcPts val="0"/>
              </a:spcAft>
              <a:buNone/>
            </a:pPr>
            <a:r>
              <a:rPr lang="en">
                <a:solidFill>
                  <a:schemeClr val="lt1"/>
                </a:solidFill>
              </a:rPr>
              <a:t>By taking the ‘least significant bit’ (right most bit), you get the binary: ‘01101011’ - the ascii value for ‘k’</a:t>
            </a:r>
            <a:endParaRPr>
              <a:solidFill>
                <a:schemeClr val="lt1"/>
              </a:solidFill>
            </a:endParaRPr>
          </a:p>
          <a:p>
            <a:pPr indent="0" lvl="0" marL="0" rtl="0" algn="l">
              <a:spcBef>
                <a:spcPts val="1600"/>
              </a:spcBef>
              <a:spcAft>
                <a:spcPts val="0"/>
              </a:spcAft>
              <a:buNone/>
            </a:pPr>
            <a:r>
              <a:rPr lang="en">
                <a:solidFill>
                  <a:schemeClr val="lt1"/>
                </a:solidFill>
              </a:rPr>
              <a:t>For RGB, it’s the same logic, just done with each of the colour channels.</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So what is steganography???</a:t>
            </a:r>
            <a:endParaRPr>
              <a:solidFill>
                <a:schemeClr val="dk2"/>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Steganography (‘stego’ for short) is essentially concealing things.</a:t>
            </a:r>
            <a:endParaRPr>
              <a:solidFill>
                <a:schemeClr val="lt1"/>
              </a:solidFill>
            </a:endParaRPr>
          </a:p>
          <a:p>
            <a:pPr indent="0" lvl="0" marL="0" rtl="0" algn="l">
              <a:spcBef>
                <a:spcPts val="1600"/>
              </a:spcBef>
              <a:spcAft>
                <a:spcPts val="0"/>
              </a:spcAft>
              <a:buNone/>
            </a:pPr>
            <a:r>
              <a:rPr lang="en">
                <a:solidFill>
                  <a:schemeClr val="lt1"/>
                </a:solidFill>
              </a:rPr>
              <a:t>Things include:</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Messages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Files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Your assignment</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67" name="Google Shape;67;p14"/>
          <p:cNvPicPr preferRelativeResize="0"/>
          <p:nvPr/>
        </p:nvPicPr>
        <p:blipFill>
          <a:blip r:embed="rId3">
            <a:alphaModFix/>
          </a:blip>
          <a:stretch>
            <a:fillRect/>
          </a:stretch>
        </p:blipFill>
        <p:spPr>
          <a:xfrm>
            <a:off x="2659938" y="3593775"/>
            <a:ext cx="4219575" cy="80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File signatures</a:t>
            </a:r>
            <a:endParaRPr>
              <a:solidFill>
                <a:schemeClr val="dk2"/>
              </a:solidFill>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Every file has a signature that lets the computer know what kind of file it is</a:t>
            </a:r>
            <a:endParaRPr>
              <a:solidFill>
                <a:schemeClr val="lt1"/>
              </a:solidFill>
            </a:endParaRPr>
          </a:p>
          <a:p>
            <a:pPr indent="0" lvl="0" marL="0" rtl="0" algn="l">
              <a:spcBef>
                <a:spcPts val="1600"/>
              </a:spcBef>
              <a:spcAft>
                <a:spcPts val="0"/>
              </a:spcAft>
              <a:buNone/>
            </a:pPr>
            <a:r>
              <a:rPr lang="en" u="sng">
                <a:solidFill>
                  <a:schemeClr val="hlink"/>
                </a:solidFill>
                <a:hlinkClick r:id="rId3"/>
              </a:rPr>
              <a:t>https://en.wikipedia.org/wiki/List_of_file_signatures</a:t>
            </a:r>
            <a:endParaRPr>
              <a:solidFill>
                <a:schemeClr val="lt1"/>
              </a:solidFill>
            </a:endParaRPr>
          </a:p>
          <a:p>
            <a:pPr indent="0" lvl="0" marL="0" rtl="0" algn="l">
              <a:spcBef>
                <a:spcPts val="1600"/>
              </a:spcBef>
              <a:spcAft>
                <a:spcPts val="0"/>
              </a:spcAft>
              <a:buNone/>
            </a:pPr>
            <a:r>
              <a:rPr lang="en" u="sng">
                <a:solidFill>
                  <a:schemeClr val="hlink"/>
                </a:solidFill>
                <a:hlinkClick r:id="rId4"/>
              </a:rPr>
              <a:t>https://www.garykessler.net/library/file_sigs.html</a:t>
            </a:r>
            <a:endParaRPr>
              <a:solidFill>
                <a:schemeClr val="lt1"/>
              </a:solidFill>
            </a:endParaRPr>
          </a:p>
          <a:p>
            <a:pPr indent="0" lvl="0" marL="0" rtl="0" algn="l">
              <a:spcBef>
                <a:spcPts val="1600"/>
              </a:spcBef>
              <a:spcAft>
                <a:spcPts val="0"/>
              </a:spcAft>
              <a:buNone/>
            </a:pPr>
            <a:r>
              <a:rPr lang="en">
                <a:solidFill>
                  <a:schemeClr val="lt1"/>
                </a:solidFill>
              </a:rPr>
              <a:t>Recommended tool: HxD (love it - windows only)</a:t>
            </a:r>
            <a:endParaRPr>
              <a:solidFill>
                <a:schemeClr val="lt1"/>
              </a:solidFill>
            </a:endParaRPr>
          </a:p>
          <a:p>
            <a:pPr indent="0" lvl="0" marL="0" rtl="0" algn="l">
              <a:spcBef>
                <a:spcPts val="1600"/>
              </a:spcBef>
              <a:spcAft>
                <a:spcPts val="0"/>
              </a:spcAft>
              <a:buNone/>
            </a:pPr>
            <a:r>
              <a:rPr lang="en">
                <a:solidFill>
                  <a:schemeClr val="lt1"/>
                </a:solidFill>
              </a:rPr>
              <a:t>Mac: 0xED</a:t>
            </a:r>
            <a:endParaRPr>
              <a:solidFill>
                <a:schemeClr val="lt1"/>
              </a:solidFill>
            </a:endParaRPr>
          </a:p>
          <a:p>
            <a:pPr indent="0" lvl="0" marL="0" rtl="0" algn="l">
              <a:spcBef>
                <a:spcPts val="1600"/>
              </a:spcBef>
              <a:spcAft>
                <a:spcPts val="0"/>
              </a:spcAft>
              <a:buNone/>
            </a:pPr>
            <a:r>
              <a:rPr lang="en">
                <a:solidFill>
                  <a:schemeClr val="lt1"/>
                </a:solidFill>
              </a:rPr>
              <a:t>Linux: okteta / hexedit</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Common file types:</a:t>
            </a:r>
            <a:endParaRPr>
              <a:solidFill>
                <a:schemeClr val="dk2"/>
              </a:solidFill>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PNG:</a:t>
            </a:r>
            <a:endParaRPr>
              <a:solidFill>
                <a:schemeClr val="lt1"/>
              </a:solidFill>
            </a:endParaRPr>
          </a:p>
          <a:p>
            <a:pPr indent="0" lvl="0" marL="0" rtl="0" algn="ctr">
              <a:lnSpc>
                <a:spcPct val="100000"/>
              </a:lnSpc>
              <a:spcBef>
                <a:spcPts val="1600"/>
              </a:spcBef>
              <a:spcAft>
                <a:spcPts val="0"/>
              </a:spcAft>
              <a:buNone/>
            </a:pPr>
            <a:r>
              <a:t/>
            </a:r>
            <a:endParaRPr>
              <a:solidFill>
                <a:schemeClr val="lt1"/>
              </a:solidFill>
            </a:endParaRPr>
          </a:p>
          <a:p>
            <a:pPr indent="0" lvl="0" marL="0" rtl="0" algn="ctr">
              <a:lnSpc>
                <a:spcPct val="100000"/>
              </a:lnSpc>
              <a:spcBef>
                <a:spcPts val="1600"/>
              </a:spcBef>
              <a:spcAft>
                <a:spcPts val="0"/>
              </a:spcAft>
              <a:buNone/>
            </a:pPr>
            <a:r>
              <a:t/>
            </a:r>
            <a:endParaRPr>
              <a:solidFill>
                <a:schemeClr val="lt1"/>
              </a:solidFill>
            </a:endParaRPr>
          </a:p>
          <a:p>
            <a:pPr indent="0" lvl="0" marL="0" rtl="0" algn="ctr">
              <a:lnSpc>
                <a:spcPct val="100000"/>
              </a:lnSpc>
              <a:spcBef>
                <a:spcPts val="1600"/>
              </a:spcBef>
              <a:spcAft>
                <a:spcPts val="0"/>
              </a:spcAft>
              <a:buNone/>
            </a:pPr>
            <a:r>
              <a:rPr lang="en">
                <a:solidFill>
                  <a:schemeClr val="lt1"/>
                </a:solidFill>
              </a:rPr>
              <a:t>JPG:</a:t>
            </a:r>
            <a:endParaRPr>
              <a:solidFill>
                <a:schemeClr val="lt1"/>
              </a:solidFill>
            </a:endParaRPr>
          </a:p>
          <a:p>
            <a:pPr indent="0" lvl="0" marL="0" rtl="0" algn="ctr">
              <a:lnSpc>
                <a:spcPct val="100000"/>
              </a:lnSpc>
              <a:spcBef>
                <a:spcPts val="1600"/>
              </a:spcBef>
              <a:spcAft>
                <a:spcPts val="0"/>
              </a:spcAft>
              <a:buNone/>
            </a:pPr>
            <a:r>
              <a:t/>
            </a:r>
            <a:endParaRPr>
              <a:solidFill>
                <a:schemeClr val="lt1"/>
              </a:solidFill>
            </a:endParaRPr>
          </a:p>
          <a:p>
            <a:pPr indent="0" lvl="0" marL="0" rtl="0" algn="ctr">
              <a:lnSpc>
                <a:spcPct val="100000"/>
              </a:lnSpc>
              <a:spcBef>
                <a:spcPts val="1600"/>
              </a:spcBef>
              <a:spcAft>
                <a:spcPts val="1600"/>
              </a:spcAft>
              <a:buNone/>
            </a:pPr>
            <a:r>
              <a:rPr lang="en">
                <a:solidFill>
                  <a:schemeClr val="lt1"/>
                </a:solidFill>
              </a:rPr>
              <a:t>Zip:</a:t>
            </a:r>
            <a:endParaRPr>
              <a:solidFill>
                <a:schemeClr val="lt1"/>
              </a:solidFill>
            </a:endParaRPr>
          </a:p>
        </p:txBody>
      </p:sp>
      <p:pic>
        <p:nvPicPr>
          <p:cNvPr id="195" name="Google Shape;195;p33"/>
          <p:cNvPicPr preferRelativeResize="0"/>
          <p:nvPr/>
        </p:nvPicPr>
        <p:blipFill>
          <a:blip r:embed="rId3">
            <a:alphaModFix/>
          </a:blip>
          <a:stretch>
            <a:fillRect/>
          </a:stretch>
        </p:blipFill>
        <p:spPr>
          <a:xfrm>
            <a:off x="2183338" y="1612225"/>
            <a:ext cx="4777325" cy="437800"/>
          </a:xfrm>
          <a:prstGeom prst="rect">
            <a:avLst/>
          </a:prstGeom>
          <a:noFill/>
          <a:ln>
            <a:noFill/>
          </a:ln>
        </p:spPr>
      </p:pic>
      <p:pic>
        <p:nvPicPr>
          <p:cNvPr id="196" name="Google Shape;196;p33"/>
          <p:cNvPicPr preferRelativeResize="0"/>
          <p:nvPr/>
        </p:nvPicPr>
        <p:blipFill>
          <a:blip r:embed="rId4">
            <a:alphaModFix/>
          </a:blip>
          <a:stretch>
            <a:fillRect/>
          </a:stretch>
        </p:blipFill>
        <p:spPr>
          <a:xfrm>
            <a:off x="2183338" y="2050025"/>
            <a:ext cx="4777325" cy="302953"/>
          </a:xfrm>
          <a:prstGeom prst="rect">
            <a:avLst/>
          </a:prstGeom>
          <a:noFill/>
          <a:ln>
            <a:noFill/>
          </a:ln>
        </p:spPr>
      </p:pic>
      <p:pic>
        <p:nvPicPr>
          <p:cNvPr id="197" name="Google Shape;197;p33"/>
          <p:cNvPicPr preferRelativeResize="0"/>
          <p:nvPr/>
        </p:nvPicPr>
        <p:blipFill>
          <a:blip r:embed="rId5">
            <a:alphaModFix/>
          </a:blip>
          <a:stretch>
            <a:fillRect/>
          </a:stretch>
        </p:blipFill>
        <p:spPr>
          <a:xfrm>
            <a:off x="2183350" y="2969000"/>
            <a:ext cx="4777325" cy="469900"/>
          </a:xfrm>
          <a:prstGeom prst="rect">
            <a:avLst/>
          </a:prstGeom>
          <a:noFill/>
          <a:ln>
            <a:noFill/>
          </a:ln>
        </p:spPr>
      </p:pic>
      <p:pic>
        <p:nvPicPr>
          <p:cNvPr id="198" name="Google Shape;198;p33"/>
          <p:cNvPicPr preferRelativeResize="0"/>
          <p:nvPr/>
        </p:nvPicPr>
        <p:blipFill>
          <a:blip r:embed="rId6">
            <a:alphaModFix/>
          </a:blip>
          <a:stretch>
            <a:fillRect/>
          </a:stretch>
        </p:blipFill>
        <p:spPr>
          <a:xfrm>
            <a:off x="1624013" y="3925363"/>
            <a:ext cx="5895975" cy="69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Exif and metadata</a:t>
            </a:r>
            <a:endParaRPr>
              <a:solidFill>
                <a:schemeClr val="dk2"/>
              </a:solidFill>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Exif data stores information about the image (generally found in jpg / jpeg files)</a:t>
            </a:r>
            <a:endParaRPr>
              <a:solidFill>
                <a:schemeClr val="lt1"/>
              </a:solidFill>
            </a:endParaRPr>
          </a:p>
          <a:p>
            <a:pPr indent="0" lvl="0" marL="0" rtl="0" algn="l">
              <a:spcBef>
                <a:spcPts val="1600"/>
              </a:spcBef>
              <a:spcAft>
                <a:spcPts val="0"/>
              </a:spcAft>
              <a:buNone/>
            </a:pPr>
            <a:r>
              <a:rPr lang="en">
                <a:solidFill>
                  <a:schemeClr val="lt1"/>
                </a:solidFill>
              </a:rPr>
              <a:t>Metadata shows information about the file, however, someone can edit this data to hide information (audio files, video files, images)</a:t>
            </a:r>
            <a:endParaRPr>
              <a:solidFill>
                <a:schemeClr val="lt1"/>
              </a:solidFill>
            </a:endParaRPr>
          </a:p>
          <a:p>
            <a:pPr indent="0" lvl="0" marL="0" rtl="0" algn="l">
              <a:spcBef>
                <a:spcPts val="1600"/>
              </a:spcBef>
              <a:spcAft>
                <a:spcPts val="1600"/>
              </a:spcAft>
              <a:buNone/>
            </a:pPr>
            <a:r>
              <a:rPr lang="en">
                <a:solidFill>
                  <a:schemeClr val="lt1"/>
                </a:solidFill>
              </a:rPr>
              <a:t>Sometimes, meaningful data can be appended somewhere in the file. Most of the time it’s at the very end of the file, though at times, it can be somewhere in the middle.</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Places where metadata can hide</a:t>
            </a:r>
            <a:endParaRPr>
              <a:solidFill>
                <a:schemeClr val="dk2"/>
              </a:solidFill>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5"/>
          <p:cNvPicPr preferRelativeResize="0"/>
          <p:nvPr/>
        </p:nvPicPr>
        <p:blipFill>
          <a:blip r:embed="rId3">
            <a:alphaModFix/>
          </a:blip>
          <a:stretch>
            <a:fillRect/>
          </a:stretch>
        </p:blipFill>
        <p:spPr>
          <a:xfrm>
            <a:off x="311700" y="1152475"/>
            <a:ext cx="2020375" cy="1739775"/>
          </a:xfrm>
          <a:prstGeom prst="rect">
            <a:avLst/>
          </a:prstGeom>
          <a:noFill/>
          <a:ln>
            <a:noFill/>
          </a:ln>
        </p:spPr>
      </p:pic>
      <p:pic>
        <p:nvPicPr>
          <p:cNvPr id="212" name="Google Shape;212;p35"/>
          <p:cNvPicPr preferRelativeResize="0"/>
          <p:nvPr/>
        </p:nvPicPr>
        <p:blipFill rotWithShape="1">
          <a:blip r:embed="rId4">
            <a:alphaModFix/>
          </a:blip>
          <a:srcRect b="2339" l="0" r="0" t="-2340"/>
          <a:stretch/>
        </p:blipFill>
        <p:spPr>
          <a:xfrm>
            <a:off x="5175901" y="3282003"/>
            <a:ext cx="3793201" cy="1615425"/>
          </a:xfrm>
          <a:prstGeom prst="rect">
            <a:avLst/>
          </a:prstGeom>
          <a:noFill/>
          <a:ln>
            <a:noFill/>
          </a:ln>
        </p:spPr>
      </p:pic>
      <p:pic>
        <p:nvPicPr>
          <p:cNvPr id="213" name="Google Shape;213;p35"/>
          <p:cNvPicPr preferRelativeResize="0"/>
          <p:nvPr/>
        </p:nvPicPr>
        <p:blipFill>
          <a:blip r:embed="rId5">
            <a:alphaModFix/>
          </a:blip>
          <a:stretch>
            <a:fillRect/>
          </a:stretch>
        </p:blipFill>
        <p:spPr>
          <a:xfrm>
            <a:off x="2924725" y="1152475"/>
            <a:ext cx="5218076" cy="1994775"/>
          </a:xfrm>
          <a:prstGeom prst="rect">
            <a:avLst/>
          </a:prstGeom>
          <a:noFill/>
          <a:ln>
            <a:noFill/>
          </a:ln>
        </p:spPr>
      </p:pic>
      <p:pic>
        <p:nvPicPr>
          <p:cNvPr id="214" name="Google Shape;214;p35"/>
          <p:cNvPicPr preferRelativeResize="0"/>
          <p:nvPr/>
        </p:nvPicPr>
        <p:blipFill>
          <a:blip r:embed="rId6">
            <a:alphaModFix/>
          </a:blip>
          <a:stretch>
            <a:fillRect/>
          </a:stretch>
        </p:blipFill>
        <p:spPr>
          <a:xfrm>
            <a:off x="311700" y="3655975"/>
            <a:ext cx="4432375" cy="63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Other Stego Tools</a:t>
            </a:r>
            <a:endParaRPr>
              <a:solidFill>
                <a:schemeClr val="dk2"/>
              </a:solidFill>
            </a:endParaRPr>
          </a:p>
        </p:txBody>
      </p:sp>
      <p:sp>
        <p:nvSpPr>
          <p:cNvPr id="220" name="Google Shape;22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Zsteg (</a:t>
            </a:r>
            <a:r>
              <a:rPr lang="en" u="sng">
                <a:solidFill>
                  <a:schemeClr val="hlink"/>
                </a:solidFill>
                <a:hlinkClick r:id="rId3"/>
              </a:rPr>
              <a:t>https://github.com/zed-0xff/zsteg</a:t>
            </a:r>
            <a:r>
              <a:rPr lang="en">
                <a:solidFill>
                  <a:schemeClr val="lt1"/>
                </a:solidFill>
              </a:rPr>
              <a:t>) - detects stego in PNG/BMP files </a:t>
            </a:r>
            <a:endParaRPr>
              <a:solidFill>
                <a:schemeClr val="lt1"/>
              </a:solidFill>
            </a:endParaRPr>
          </a:p>
          <a:p>
            <a:pPr indent="0" lvl="0" marL="0" rtl="0" algn="l">
              <a:spcBef>
                <a:spcPts val="1600"/>
              </a:spcBef>
              <a:spcAft>
                <a:spcPts val="0"/>
              </a:spcAft>
              <a:buNone/>
            </a:pPr>
            <a:r>
              <a:rPr lang="en">
                <a:solidFill>
                  <a:schemeClr val="lt1"/>
                </a:solidFill>
              </a:rPr>
              <a:t>stegsolve (</a:t>
            </a:r>
            <a:r>
              <a:rPr lang="en" u="sng">
                <a:solidFill>
                  <a:schemeClr val="hlink"/>
                </a:solidFill>
                <a:hlinkClick r:id="rId4"/>
              </a:rPr>
              <a:t>http://www.caesum.com/handbook/Stegsolve.jar</a:t>
            </a:r>
            <a:r>
              <a:rPr lang="en">
                <a:solidFill>
                  <a:schemeClr val="lt1"/>
                </a:solidFill>
              </a:rPr>
              <a:t>) allows you to see different colour channels separately</a:t>
            </a:r>
            <a:endParaRPr>
              <a:solidFill>
                <a:schemeClr val="lt1"/>
              </a:solidFill>
            </a:endParaRPr>
          </a:p>
          <a:p>
            <a:pPr indent="0" lvl="0" marL="0" rtl="0" algn="l">
              <a:spcBef>
                <a:spcPts val="1600"/>
              </a:spcBef>
              <a:spcAft>
                <a:spcPts val="0"/>
              </a:spcAft>
              <a:buNone/>
            </a:pPr>
            <a:r>
              <a:rPr lang="en">
                <a:solidFill>
                  <a:schemeClr val="lt1"/>
                </a:solidFill>
              </a:rPr>
              <a:t>Steghide, StegoSuite, StegSnow, s-tools and thousands of other stego programs: Allows you to hide (and in some cases detect/unhide, but only if it’s been hidden with its tool) data in files</a:t>
            </a:r>
            <a:endParaRPr>
              <a:solidFill>
                <a:schemeClr val="lt1"/>
              </a:solidFill>
            </a:endParaRPr>
          </a:p>
          <a:p>
            <a:pPr indent="0" lvl="0" marL="0" rtl="0" algn="l">
              <a:spcBef>
                <a:spcPts val="1600"/>
              </a:spcBef>
              <a:spcAft>
                <a:spcPts val="1600"/>
              </a:spcAft>
              <a:buNone/>
            </a:pPr>
            <a:r>
              <a:rPr lang="en">
                <a:solidFill>
                  <a:schemeClr val="lt1"/>
                </a:solidFill>
              </a:rPr>
              <a:t>Binwalk (</a:t>
            </a:r>
            <a:r>
              <a:rPr lang="en" u="sng">
                <a:solidFill>
                  <a:schemeClr val="hlink"/>
                </a:solidFill>
                <a:hlinkClick r:id="rId5"/>
              </a:rPr>
              <a:t>https://github.com/ReFirmLabs/binwalk</a:t>
            </a:r>
            <a:r>
              <a:rPr lang="en">
                <a:solidFill>
                  <a:schemeClr val="lt1"/>
                </a:solidFill>
              </a:rPr>
              <a:t>) - Useful for things other than stego as well. Has (file) signature scanning, easily identifying hidden files.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Challenges!!!</a:t>
            </a:r>
            <a:endParaRPr>
              <a:solidFill>
                <a:schemeClr val="dk2"/>
              </a:solidFill>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Check out MISCCTF Bot on the discord for challenges</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rPr lang="en">
                <a:solidFill>
                  <a:schemeClr val="lt1"/>
                </a:solidFill>
              </a:rPr>
              <a:t>In DMs, type $challs, and check out the stego challenges, and give them a crack</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rPr lang="en">
                <a:solidFill>
                  <a:schemeClr val="lt1"/>
                </a:solidFill>
              </a:rPr>
              <a:t>Finished them all? I’m working on some challenges soon, and I’m sure a few others are too. Stay tuned for them!</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 Steganography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Recommended tools</a:t>
            </a:r>
            <a:endParaRPr>
              <a:solidFill>
                <a:schemeClr val="dk2"/>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Audacity </a:t>
            </a:r>
            <a:r>
              <a:rPr lang="en" u="sng">
                <a:solidFill>
                  <a:schemeClr val="hlink"/>
                </a:solidFill>
                <a:hlinkClick r:id="rId3"/>
              </a:rPr>
              <a:t>https://www.audacityteam.org/</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rPr lang="en">
                <a:solidFill>
                  <a:schemeClr val="lt1"/>
                </a:solidFill>
              </a:rPr>
              <a:t>Sonic Visualiser </a:t>
            </a:r>
            <a:r>
              <a:rPr lang="en" u="sng">
                <a:solidFill>
                  <a:schemeClr val="hlink"/>
                </a:solidFill>
                <a:hlinkClick r:id="rId4"/>
              </a:rPr>
              <a:t>https://sonicvisualiser.org/</a:t>
            </a:r>
            <a:r>
              <a:rPr lang="en">
                <a:solidFill>
                  <a:schemeClr val="lt1"/>
                </a:solidFill>
              </a:rPr>
              <a:t> </a:t>
            </a:r>
            <a:endParaRPr>
              <a:solidFill>
                <a:schemeClr val="lt1"/>
              </a:solidFill>
            </a:endParaRPr>
          </a:p>
        </p:txBody>
      </p:sp>
      <p:pic>
        <p:nvPicPr>
          <p:cNvPr id="79" name="Google Shape;79;p16"/>
          <p:cNvPicPr preferRelativeResize="0"/>
          <p:nvPr/>
        </p:nvPicPr>
        <p:blipFill>
          <a:blip r:embed="rId5">
            <a:alphaModFix/>
          </a:blip>
          <a:stretch>
            <a:fillRect/>
          </a:stretch>
        </p:blipFill>
        <p:spPr>
          <a:xfrm>
            <a:off x="6111900" y="1017725"/>
            <a:ext cx="1589400" cy="1360375"/>
          </a:xfrm>
          <a:prstGeom prst="rect">
            <a:avLst/>
          </a:prstGeom>
          <a:noFill/>
          <a:ln>
            <a:noFill/>
          </a:ln>
        </p:spPr>
      </p:pic>
      <p:pic>
        <p:nvPicPr>
          <p:cNvPr id="80" name="Google Shape;80;p16"/>
          <p:cNvPicPr preferRelativeResize="0"/>
          <p:nvPr/>
        </p:nvPicPr>
        <p:blipFill>
          <a:blip r:embed="rId6">
            <a:alphaModFix/>
          </a:blip>
          <a:stretch>
            <a:fillRect/>
          </a:stretch>
        </p:blipFill>
        <p:spPr>
          <a:xfrm>
            <a:off x="5185462" y="2641625"/>
            <a:ext cx="3545975" cy="170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Spectrogram</a:t>
            </a:r>
            <a:endParaRPr>
              <a:solidFill>
                <a:schemeClr val="dk2"/>
              </a:solidFill>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Visually shows the spectrum of frequencies</a:t>
            </a:r>
            <a:endParaRPr>
              <a:solidFill>
                <a:schemeClr val="lt1"/>
              </a:solidFill>
            </a:endParaRPr>
          </a:p>
          <a:p>
            <a:pPr indent="0" lvl="0" marL="0" rtl="0" algn="l">
              <a:spcBef>
                <a:spcPts val="1600"/>
              </a:spcBef>
              <a:spcAft>
                <a:spcPts val="0"/>
              </a:spcAft>
              <a:buNone/>
            </a:pPr>
            <a:r>
              <a:rPr lang="en">
                <a:solidFill>
                  <a:schemeClr val="lt1"/>
                </a:solidFill>
              </a:rPr>
              <a:t>Can be used to visually hide messages</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87" name="Google Shape;87;p17"/>
          <p:cNvPicPr preferRelativeResize="0"/>
          <p:nvPr/>
        </p:nvPicPr>
        <p:blipFill>
          <a:blip r:embed="rId3">
            <a:alphaModFix/>
          </a:blip>
          <a:stretch>
            <a:fillRect/>
          </a:stretch>
        </p:blipFill>
        <p:spPr>
          <a:xfrm>
            <a:off x="1002375" y="2256600"/>
            <a:ext cx="7139250" cy="221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Example of spectrogram hiding messages</a:t>
            </a:r>
            <a:endParaRPr>
              <a:solidFill>
                <a:schemeClr val="dk2"/>
              </a:solidFill>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chemeClr val="lt1"/>
              </a:solidFill>
            </a:endParaRPr>
          </a:p>
        </p:txBody>
      </p:sp>
      <p:pic>
        <p:nvPicPr>
          <p:cNvPr id="94" name="Google Shape;94;p18"/>
          <p:cNvPicPr preferRelativeResize="0"/>
          <p:nvPr/>
        </p:nvPicPr>
        <p:blipFill>
          <a:blip r:embed="rId3">
            <a:alphaModFix/>
          </a:blip>
          <a:stretch>
            <a:fillRect/>
          </a:stretch>
        </p:blipFill>
        <p:spPr>
          <a:xfrm>
            <a:off x="0" y="2032386"/>
            <a:ext cx="9143999" cy="18431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Speed Altering</a:t>
            </a:r>
            <a:endParaRPr>
              <a:solidFill>
                <a:schemeClr val="dk2"/>
              </a:solidFill>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Sometimes audio may need a tad bit of speed adjustments (faster or slower)</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01" name="Google Shape;101;p19"/>
          <p:cNvPicPr preferRelativeResize="0"/>
          <p:nvPr/>
        </p:nvPicPr>
        <p:blipFill>
          <a:blip r:embed="rId3">
            <a:alphaModFix/>
          </a:blip>
          <a:stretch>
            <a:fillRect/>
          </a:stretch>
        </p:blipFill>
        <p:spPr>
          <a:xfrm>
            <a:off x="634850" y="1750325"/>
            <a:ext cx="3512224" cy="3048875"/>
          </a:xfrm>
          <a:prstGeom prst="rect">
            <a:avLst/>
          </a:prstGeom>
          <a:noFill/>
          <a:ln>
            <a:noFill/>
          </a:ln>
        </p:spPr>
      </p:pic>
      <p:pic>
        <p:nvPicPr>
          <p:cNvPr id="102" name="Google Shape;102;p19"/>
          <p:cNvPicPr preferRelativeResize="0"/>
          <p:nvPr/>
        </p:nvPicPr>
        <p:blipFill>
          <a:blip r:embed="rId4">
            <a:alphaModFix/>
          </a:blip>
          <a:stretch>
            <a:fillRect/>
          </a:stretch>
        </p:blipFill>
        <p:spPr>
          <a:xfrm>
            <a:off x="5273071" y="2304475"/>
            <a:ext cx="2980176" cy="194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Reversing</a:t>
            </a:r>
            <a:endParaRPr>
              <a:solidFill>
                <a:schemeClr val="dk2"/>
              </a:solidFill>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Perhaps the gibberish is just reversed audio</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09" name="Google Shape;109;p20"/>
          <p:cNvPicPr preferRelativeResize="0"/>
          <p:nvPr/>
        </p:nvPicPr>
        <p:blipFill>
          <a:blip r:embed="rId3">
            <a:alphaModFix/>
          </a:blip>
          <a:stretch>
            <a:fillRect/>
          </a:stretch>
        </p:blipFill>
        <p:spPr>
          <a:xfrm>
            <a:off x="2994638" y="1645400"/>
            <a:ext cx="3154725" cy="305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 Steganography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