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70" r:id="rId4"/>
    <p:sldId id="259" r:id="rId5"/>
    <p:sldId id="263" r:id="rId6"/>
    <p:sldId id="261" r:id="rId7"/>
    <p:sldId id="260" r:id="rId8"/>
    <p:sldId id="262" r:id="rId9"/>
    <p:sldId id="264" r:id="rId10"/>
    <p:sldId id="265" r:id="rId11"/>
    <p:sldId id="266" r:id="rId12"/>
    <p:sldId id="267" r:id="rId13"/>
    <p:sldId id="25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3" d="100"/>
          <a:sy n="63" d="100"/>
        </p:scale>
        <p:origin x="10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5/27/2024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5/27/2024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E7EB5-695C-3C11-CC2B-631D7E9E09D3}"/>
              </a:ext>
            </a:extLst>
          </p:cNvPr>
          <p:cNvSpPr>
            <a:spLocks noGrp="1"/>
          </p:cNvSpPr>
          <p:nvPr>
            <p:ph type="ctrTitle"/>
          </p:nvPr>
        </p:nvSpPr>
        <p:spPr>
          <a:xfrm>
            <a:off x="2388023" y="3444240"/>
            <a:ext cx="7690274" cy="1515533"/>
          </a:xfrm>
        </p:spPr>
        <p:txBody>
          <a:bodyPr/>
          <a:lstStyle/>
          <a:p>
            <a:r>
              <a:rPr lang="en-US" sz="6600" b="1" dirty="0">
                <a:latin typeface="Bahnschrift SemiBold" panose="020B0502040204020203" pitchFamily="34" charset="0"/>
              </a:rPr>
              <a:t>BANK ANALYTICS</a:t>
            </a:r>
          </a:p>
        </p:txBody>
      </p:sp>
      <p:pic>
        <p:nvPicPr>
          <p:cNvPr id="5" name="Picture 4">
            <a:extLst>
              <a:ext uri="{FF2B5EF4-FFF2-40B4-BE49-F238E27FC236}">
                <a16:creationId xmlns:a16="http://schemas.microsoft.com/office/drawing/2014/main" id="{396AB976-2F1B-B244-FA8B-3E0679E9225D}"/>
              </a:ext>
            </a:extLst>
          </p:cNvPr>
          <p:cNvPicPr>
            <a:picLocks noChangeAspect="1"/>
          </p:cNvPicPr>
          <p:nvPr/>
        </p:nvPicPr>
        <p:blipFill>
          <a:blip r:embed="rId2"/>
          <a:stretch>
            <a:fillRect/>
          </a:stretch>
        </p:blipFill>
        <p:spPr>
          <a:xfrm>
            <a:off x="4911634" y="1615440"/>
            <a:ext cx="2090057" cy="1828800"/>
          </a:xfrm>
          <a:prstGeom prst="rect">
            <a:avLst/>
          </a:prstGeom>
        </p:spPr>
      </p:pic>
    </p:spTree>
    <p:extLst>
      <p:ext uri="{BB962C8B-B14F-4D97-AF65-F5344CB8AC3E}">
        <p14:creationId xmlns:p14="http://schemas.microsoft.com/office/powerpoint/2010/main" val="471729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1B031-2578-E03F-8FF4-7CFEDAA9CA45}"/>
              </a:ext>
            </a:extLst>
          </p:cNvPr>
          <p:cNvSpPr>
            <a:spLocks noGrp="1"/>
          </p:cNvSpPr>
          <p:nvPr>
            <p:ph type="title"/>
          </p:nvPr>
        </p:nvSpPr>
        <p:spPr>
          <a:xfrm>
            <a:off x="1295402" y="655320"/>
            <a:ext cx="9601196" cy="1158241"/>
          </a:xfrm>
        </p:spPr>
        <p:txBody>
          <a:bodyPr>
            <a:normAutofit fontScale="90000"/>
          </a:bodyPr>
          <a:lstStyle/>
          <a:p>
            <a:r>
              <a:rPr lang="en-US" sz="4400" dirty="0">
                <a:solidFill>
                  <a:srgbClr val="1F2020"/>
                </a:solidFill>
                <a:latin typeface="Bahnschrift SemiBold" panose="020B0502040204020203" pitchFamily="34" charset="0"/>
              </a:rPr>
              <a:t>POWER BI - DASHBOARD</a:t>
            </a:r>
            <a:br>
              <a:rPr lang="en-US" sz="4400" dirty="0">
                <a:solidFill>
                  <a:srgbClr val="1F2020"/>
                </a:solidFill>
                <a:latin typeface="Bahnschrift SemiBold" panose="020B0502040204020203" pitchFamily="34" charset="0"/>
              </a:rPr>
            </a:br>
            <a:endParaRPr lang="en-US" dirty="0">
              <a:latin typeface="Bahnschrift SemiBold" panose="020B0502040204020203" pitchFamily="34" charset="0"/>
            </a:endParaRPr>
          </a:p>
        </p:txBody>
      </p:sp>
      <p:sp>
        <p:nvSpPr>
          <p:cNvPr id="4" name="Freeform 9">
            <a:extLst>
              <a:ext uri="{FF2B5EF4-FFF2-40B4-BE49-F238E27FC236}">
                <a16:creationId xmlns:a16="http://schemas.microsoft.com/office/drawing/2014/main" id="{E36BAD7B-19A7-8A6D-96AD-E61B764751EA}"/>
              </a:ext>
            </a:extLst>
          </p:cNvPr>
          <p:cNvSpPr/>
          <p:nvPr/>
        </p:nvSpPr>
        <p:spPr>
          <a:xfrm>
            <a:off x="1394461" y="1325880"/>
            <a:ext cx="9502137" cy="4617720"/>
          </a:xfrm>
          <a:custGeom>
            <a:avLst/>
            <a:gdLst/>
            <a:ahLst/>
            <a:cxnLst/>
            <a:rect l="l" t="t" r="r" b="b"/>
            <a:pathLst>
              <a:path w="12582858" h="7004394">
                <a:moveTo>
                  <a:pt x="0" y="0"/>
                </a:moveTo>
                <a:lnTo>
                  <a:pt x="12582858" y="0"/>
                </a:lnTo>
                <a:lnTo>
                  <a:pt x="12582858" y="7004394"/>
                </a:lnTo>
                <a:lnTo>
                  <a:pt x="0" y="7004394"/>
                </a:lnTo>
                <a:lnTo>
                  <a:pt x="0" y="0"/>
                </a:lnTo>
                <a:close/>
              </a:path>
            </a:pathLst>
          </a:custGeom>
          <a:blipFill>
            <a:blip r:embed="rId2"/>
            <a:stretch>
              <a:fillRect/>
            </a:stretch>
          </a:blipFill>
        </p:spPr>
      </p:sp>
    </p:spTree>
    <p:extLst>
      <p:ext uri="{BB962C8B-B14F-4D97-AF65-F5344CB8AC3E}">
        <p14:creationId xmlns:p14="http://schemas.microsoft.com/office/powerpoint/2010/main" val="2058697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1B031-2578-E03F-8FF4-7CFEDAA9CA45}"/>
              </a:ext>
            </a:extLst>
          </p:cNvPr>
          <p:cNvSpPr>
            <a:spLocks noGrp="1"/>
          </p:cNvSpPr>
          <p:nvPr>
            <p:ph type="title"/>
          </p:nvPr>
        </p:nvSpPr>
        <p:spPr>
          <a:xfrm>
            <a:off x="1295402" y="655320"/>
            <a:ext cx="9601196" cy="1158241"/>
          </a:xfrm>
        </p:spPr>
        <p:txBody>
          <a:bodyPr>
            <a:normAutofit fontScale="90000"/>
          </a:bodyPr>
          <a:lstStyle/>
          <a:p>
            <a:r>
              <a:rPr lang="en-US" sz="4400" dirty="0">
                <a:solidFill>
                  <a:srgbClr val="1F2020"/>
                </a:solidFill>
                <a:latin typeface="Bahnschrift SemiBold" panose="020B0502040204020203" pitchFamily="34" charset="0"/>
              </a:rPr>
              <a:t>TABLEAU - DASHBOARD</a:t>
            </a:r>
            <a:br>
              <a:rPr lang="en-US" sz="4400" dirty="0">
                <a:solidFill>
                  <a:srgbClr val="1F2020"/>
                </a:solidFill>
                <a:latin typeface="Bahnschrift SemiBold" panose="020B0502040204020203" pitchFamily="34" charset="0"/>
              </a:rPr>
            </a:br>
            <a:endParaRPr lang="en-US" dirty="0">
              <a:latin typeface="Bahnschrift SemiBold" panose="020B0502040204020203" pitchFamily="34" charset="0"/>
            </a:endParaRPr>
          </a:p>
        </p:txBody>
      </p:sp>
      <p:sp>
        <p:nvSpPr>
          <p:cNvPr id="3" name="Freeform 9">
            <a:extLst>
              <a:ext uri="{FF2B5EF4-FFF2-40B4-BE49-F238E27FC236}">
                <a16:creationId xmlns:a16="http://schemas.microsoft.com/office/drawing/2014/main" id="{BC8DB55C-5A2E-038C-B482-B0E60BA09C75}"/>
              </a:ext>
            </a:extLst>
          </p:cNvPr>
          <p:cNvSpPr/>
          <p:nvPr/>
        </p:nvSpPr>
        <p:spPr>
          <a:xfrm>
            <a:off x="1402082" y="1341120"/>
            <a:ext cx="9479276" cy="4739639"/>
          </a:xfrm>
          <a:custGeom>
            <a:avLst/>
            <a:gdLst/>
            <a:ahLst/>
            <a:cxnLst/>
            <a:rect l="l" t="t" r="r" b="b"/>
            <a:pathLst>
              <a:path w="12833108" h="7062910">
                <a:moveTo>
                  <a:pt x="0" y="0"/>
                </a:moveTo>
                <a:lnTo>
                  <a:pt x="12833108" y="0"/>
                </a:lnTo>
                <a:lnTo>
                  <a:pt x="12833108" y="7062910"/>
                </a:lnTo>
                <a:lnTo>
                  <a:pt x="0" y="7062910"/>
                </a:lnTo>
                <a:lnTo>
                  <a:pt x="0" y="0"/>
                </a:lnTo>
                <a:close/>
              </a:path>
            </a:pathLst>
          </a:custGeom>
          <a:blipFill>
            <a:blip r:embed="rId2"/>
            <a:stretch>
              <a:fillRect b="-2204"/>
            </a:stretch>
          </a:blipFill>
        </p:spPr>
      </p:sp>
    </p:spTree>
    <p:extLst>
      <p:ext uri="{BB962C8B-B14F-4D97-AF65-F5344CB8AC3E}">
        <p14:creationId xmlns:p14="http://schemas.microsoft.com/office/powerpoint/2010/main" val="2636877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BB29-17F0-B8AC-087C-77A0E0B74E1F}"/>
              </a:ext>
            </a:extLst>
          </p:cNvPr>
          <p:cNvSpPr>
            <a:spLocks noGrp="1"/>
          </p:cNvSpPr>
          <p:nvPr>
            <p:ph type="title"/>
          </p:nvPr>
        </p:nvSpPr>
        <p:spPr>
          <a:xfrm>
            <a:off x="3497580" y="982132"/>
            <a:ext cx="4800598" cy="1105748"/>
          </a:xfrm>
        </p:spPr>
        <p:txBody>
          <a:bodyPr/>
          <a:lstStyle/>
          <a:p>
            <a:r>
              <a:rPr lang="en-US" dirty="0">
                <a:latin typeface="Bahnschrift SemiBold" panose="020B0502040204020203" pitchFamily="34" charset="0"/>
              </a:rPr>
              <a:t>CONCLUSION</a:t>
            </a:r>
          </a:p>
        </p:txBody>
      </p:sp>
      <p:sp>
        <p:nvSpPr>
          <p:cNvPr id="3" name="Content Placeholder 2">
            <a:extLst>
              <a:ext uri="{FF2B5EF4-FFF2-40B4-BE49-F238E27FC236}">
                <a16:creationId xmlns:a16="http://schemas.microsoft.com/office/drawing/2014/main" id="{39AF8A76-0262-C306-340C-F59FC75B89F3}"/>
              </a:ext>
            </a:extLst>
          </p:cNvPr>
          <p:cNvSpPr>
            <a:spLocks noGrp="1"/>
          </p:cNvSpPr>
          <p:nvPr>
            <p:ph idx="1"/>
          </p:nvPr>
        </p:nvSpPr>
        <p:spPr>
          <a:xfrm>
            <a:off x="1295401" y="2450252"/>
            <a:ext cx="9601196" cy="3318936"/>
          </a:xfrm>
        </p:spPr>
        <p:txBody>
          <a:bodyPr>
            <a:noAutofit/>
          </a:bodyPr>
          <a:lstStyle/>
          <a:p>
            <a:pPr marL="0" indent="0" algn="just">
              <a:lnSpc>
                <a:spcPct val="150000"/>
              </a:lnSpc>
              <a:buNone/>
            </a:pPr>
            <a:r>
              <a:rPr lang="en-US" sz="2000" dirty="0">
                <a:solidFill>
                  <a:srgbClr val="1F2020"/>
                </a:solidFill>
                <a:latin typeface="Times New Roman" panose="02020603050405020304" pitchFamily="18" charset="0"/>
                <a:cs typeface="Times New Roman" panose="02020603050405020304" pitchFamily="18" charset="0"/>
              </a:rPr>
              <a:t>The data reflects a robust lending environment where higher loan amounts are increasingly managed successfully, especially by borrowers with stable financial backgrounds (higher grades and verified status). It also points towards efficient credit and collection management by the institution, evidenced by high repayment rates across different demographics and states. Tailoring products to leverage these trends, focusing on verified and financially stable customers, and understanding regional variations can further enhance portfolio performance and customer satisfaction.</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9133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88A5D-7E9D-2BCF-C1EB-8426A32E38A4}"/>
              </a:ext>
            </a:extLst>
          </p:cNvPr>
          <p:cNvSpPr>
            <a:spLocks noGrp="1"/>
          </p:cNvSpPr>
          <p:nvPr>
            <p:ph type="ctrTitle"/>
          </p:nvPr>
        </p:nvSpPr>
        <p:spPr>
          <a:xfrm>
            <a:off x="2688165" y="3429000"/>
            <a:ext cx="6815669" cy="1515533"/>
          </a:xfrm>
        </p:spPr>
        <p:txBody>
          <a:bodyPr/>
          <a:lstStyle/>
          <a:p>
            <a:r>
              <a:rPr lang="en-US" sz="8000" dirty="0">
                <a:latin typeface="Bahnschrift SemiBold" panose="020B0502040204020203" pitchFamily="34" charset="0"/>
              </a:rPr>
              <a:t>THANK YOU</a:t>
            </a:r>
          </a:p>
        </p:txBody>
      </p:sp>
      <p:pic>
        <p:nvPicPr>
          <p:cNvPr id="7" name="Picture 6">
            <a:extLst>
              <a:ext uri="{FF2B5EF4-FFF2-40B4-BE49-F238E27FC236}">
                <a16:creationId xmlns:a16="http://schemas.microsoft.com/office/drawing/2014/main" id="{1D55A33E-7F56-B8C7-EAE2-62002E55ACA1}"/>
              </a:ext>
            </a:extLst>
          </p:cNvPr>
          <p:cNvPicPr>
            <a:picLocks noChangeAspect="1"/>
          </p:cNvPicPr>
          <p:nvPr/>
        </p:nvPicPr>
        <p:blipFill>
          <a:blip r:embed="rId2"/>
          <a:stretch>
            <a:fillRect/>
          </a:stretch>
        </p:blipFill>
        <p:spPr>
          <a:xfrm>
            <a:off x="4150028" y="1569720"/>
            <a:ext cx="3607132" cy="1935480"/>
          </a:xfrm>
          <a:prstGeom prst="rect">
            <a:avLst/>
          </a:prstGeom>
        </p:spPr>
      </p:pic>
    </p:spTree>
    <p:extLst>
      <p:ext uri="{BB962C8B-B14F-4D97-AF65-F5344CB8AC3E}">
        <p14:creationId xmlns:p14="http://schemas.microsoft.com/office/powerpoint/2010/main" val="1454431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4CA45-2461-0998-CBC1-7D2633149CFF}"/>
              </a:ext>
            </a:extLst>
          </p:cNvPr>
          <p:cNvSpPr>
            <a:spLocks noGrp="1"/>
          </p:cNvSpPr>
          <p:nvPr>
            <p:ph type="title"/>
          </p:nvPr>
        </p:nvSpPr>
        <p:spPr>
          <a:xfrm>
            <a:off x="899160" y="982132"/>
            <a:ext cx="3794758" cy="1303867"/>
          </a:xfrm>
        </p:spPr>
        <p:txBody>
          <a:bodyPr/>
          <a:lstStyle/>
          <a:p>
            <a:r>
              <a:rPr lang="en-US" dirty="0">
                <a:latin typeface="Bahnschrift SemiBold" panose="020B0502040204020203" pitchFamily="34" charset="0"/>
              </a:rPr>
              <a:t>CONTENTS</a:t>
            </a:r>
          </a:p>
        </p:txBody>
      </p:sp>
      <p:pic>
        <p:nvPicPr>
          <p:cNvPr id="5" name="Content Placeholder 4">
            <a:extLst>
              <a:ext uri="{FF2B5EF4-FFF2-40B4-BE49-F238E27FC236}">
                <a16:creationId xmlns:a16="http://schemas.microsoft.com/office/drawing/2014/main" id="{D94DC12D-6B82-97E5-B1CA-EC0727565BD7}"/>
              </a:ext>
            </a:extLst>
          </p:cNvPr>
          <p:cNvPicPr>
            <a:picLocks noGrp="1" noChangeAspect="1"/>
          </p:cNvPicPr>
          <p:nvPr>
            <p:ph idx="1"/>
          </p:nvPr>
        </p:nvPicPr>
        <p:blipFill>
          <a:blip r:embed="rId2"/>
          <a:stretch>
            <a:fillRect/>
          </a:stretch>
        </p:blipFill>
        <p:spPr>
          <a:xfrm>
            <a:off x="7345965" y="2560320"/>
            <a:ext cx="3783998" cy="3285068"/>
          </a:xfrm>
        </p:spPr>
      </p:pic>
      <p:sp>
        <p:nvSpPr>
          <p:cNvPr id="10" name="Rectangle: Rounded Corners 9">
            <a:extLst>
              <a:ext uri="{FF2B5EF4-FFF2-40B4-BE49-F238E27FC236}">
                <a16:creationId xmlns:a16="http://schemas.microsoft.com/office/drawing/2014/main" id="{D8CE1F80-C530-FACD-2066-3E4E4ED2F624}"/>
              </a:ext>
            </a:extLst>
          </p:cNvPr>
          <p:cNvSpPr/>
          <p:nvPr/>
        </p:nvSpPr>
        <p:spPr>
          <a:xfrm>
            <a:off x="899160" y="2423160"/>
            <a:ext cx="6202680" cy="3422228"/>
          </a:xfrm>
          <a:prstGeom prst="round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en-US" b="1" dirty="0">
                <a:solidFill>
                  <a:schemeClr val="accent1"/>
                </a:solidFill>
                <a:latin typeface="Bahnschrift SemiBold" panose="020B0502040204020203" pitchFamily="34" charset="0"/>
              </a:rPr>
              <a:t>KP-1:  </a:t>
            </a:r>
            <a:r>
              <a:rPr lang="en-US" sz="1800" dirty="0">
                <a:solidFill>
                  <a:srgbClr val="1F2020"/>
                </a:solidFill>
                <a:latin typeface="Bahnschrift SemiBold" panose="020B0502040204020203" pitchFamily="34" charset="0"/>
              </a:rPr>
              <a:t>Year wise loan amount Stats</a:t>
            </a:r>
            <a:endParaRPr lang="en-US" dirty="0">
              <a:latin typeface="Bahnschrift SemiBold" panose="020B0502040204020203" pitchFamily="34" charset="0"/>
            </a:endParaRPr>
          </a:p>
          <a:p>
            <a:pPr>
              <a:lnSpc>
                <a:spcPct val="150000"/>
              </a:lnSpc>
            </a:pPr>
            <a:r>
              <a:rPr lang="en-US" b="1" dirty="0">
                <a:solidFill>
                  <a:schemeClr val="accent1"/>
                </a:solidFill>
                <a:latin typeface="Bahnschrift SemiBold" panose="020B0502040204020203" pitchFamily="34" charset="0"/>
              </a:rPr>
              <a:t>KP-2: </a:t>
            </a:r>
            <a:r>
              <a:rPr lang="en-US" sz="1800" dirty="0">
                <a:solidFill>
                  <a:srgbClr val="1F2020"/>
                </a:solidFill>
                <a:latin typeface="Bahnschrift SemiBold" panose="020B0502040204020203" pitchFamily="34" charset="0"/>
              </a:rPr>
              <a:t>Grade and sub grade wise revolving</a:t>
            </a:r>
            <a:r>
              <a:rPr lang="en-US" dirty="0">
                <a:solidFill>
                  <a:srgbClr val="1F2020"/>
                </a:solidFill>
                <a:latin typeface="Bahnschrift SemiBold" panose="020B0502040204020203" pitchFamily="34" charset="0"/>
              </a:rPr>
              <a:t> </a:t>
            </a:r>
            <a:r>
              <a:rPr lang="en-US" sz="1800" dirty="0" err="1">
                <a:solidFill>
                  <a:srgbClr val="1F2020"/>
                </a:solidFill>
                <a:latin typeface="Bahnschrift SemiBold" panose="020B0502040204020203" pitchFamily="34" charset="0"/>
              </a:rPr>
              <a:t>bal</a:t>
            </a:r>
            <a:endParaRPr lang="en-US" dirty="0">
              <a:latin typeface="Bahnschrift SemiBold" panose="020B0502040204020203" pitchFamily="34" charset="0"/>
            </a:endParaRPr>
          </a:p>
          <a:p>
            <a:pPr>
              <a:lnSpc>
                <a:spcPct val="150000"/>
              </a:lnSpc>
            </a:pPr>
            <a:r>
              <a:rPr lang="en-US" b="1" dirty="0">
                <a:solidFill>
                  <a:schemeClr val="accent1"/>
                </a:solidFill>
                <a:latin typeface="Bahnschrift SemiBold" panose="020B0502040204020203" pitchFamily="34" charset="0"/>
              </a:rPr>
              <a:t>KP-3: </a:t>
            </a:r>
            <a:r>
              <a:rPr lang="en-US" sz="1800" dirty="0">
                <a:solidFill>
                  <a:srgbClr val="1F2020"/>
                </a:solidFill>
                <a:latin typeface="Bahnschrift SemiBold" panose="020B0502040204020203" pitchFamily="34" charset="0"/>
              </a:rPr>
              <a:t>Total Payment for Verified Status Vs Total     Payment for Non Verified Status</a:t>
            </a:r>
            <a:endParaRPr lang="en-US" dirty="0">
              <a:latin typeface="Bahnschrift SemiBold" panose="020B0502040204020203" pitchFamily="34" charset="0"/>
            </a:endParaRPr>
          </a:p>
          <a:p>
            <a:pPr>
              <a:lnSpc>
                <a:spcPct val="150000"/>
              </a:lnSpc>
            </a:pPr>
            <a:r>
              <a:rPr lang="en-US" b="1" dirty="0">
                <a:solidFill>
                  <a:schemeClr val="accent1"/>
                </a:solidFill>
                <a:latin typeface="Bahnschrift SemiBold" panose="020B0502040204020203" pitchFamily="34" charset="0"/>
              </a:rPr>
              <a:t>KP-4: </a:t>
            </a:r>
            <a:r>
              <a:rPr lang="en-US" sz="1800" dirty="0">
                <a:solidFill>
                  <a:srgbClr val="1F2020"/>
                </a:solidFill>
                <a:latin typeface="Bahnschrift SemiBold" panose="020B0502040204020203" pitchFamily="34" charset="0"/>
              </a:rPr>
              <a:t>State wise and  month wise loan status</a:t>
            </a:r>
            <a:endParaRPr lang="en-US" dirty="0">
              <a:latin typeface="Bahnschrift SemiBold" panose="020B0502040204020203" pitchFamily="34" charset="0"/>
            </a:endParaRPr>
          </a:p>
          <a:p>
            <a:pPr>
              <a:lnSpc>
                <a:spcPct val="150000"/>
              </a:lnSpc>
            </a:pPr>
            <a:r>
              <a:rPr lang="en-US" b="1" dirty="0">
                <a:solidFill>
                  <a:schemeClr val="accent1"/>
                </a:solidFill>
                <a:latin typeface="Bahnschrift SemiBold" panose="020B0502040204020203" pitchFamily="34" charset="0"/>
              </a:rPr>
              <a:t>KP-5: </a:t>
            </a:r>
            <a:r>
              <a:rPr lang="en-US" sz="1800" dirty="0">
                <a:solidFill>
                  <a:srgbClr val="1F2020"/>
                </a:solidFill>
                <a:latin typeface="Bahnschrift SemiBold" panose="020B0502040204020203" pitchFamily="34" charset="0"/>
              </a:rPr>
              <a:t>Home ownership Vs last payment date stats</a:t>
            </a:r>
          </a:p>
          <a:p>
            <a:pPr algn="ctr"/>
            <a:endParaRPr lang="en-US" dirty="0">
              <a:latin typeface="Bahnschrift SemiBold" panose="020B0502040204020203" pitchFamily="34" charset="0"/>
            </a:endParaRPr>
          </a:p>
        </p:txBody>
      </p:sp>
    </p:spTree>
    <p:extLst>
      <p:ext uri="{BB962C8B-B14F-4D97-AF65-F5344CB8AC3E}">
        <p14:creationId xmlns:p14="http://schemas.microsoft.com/office/powerpoint/2010/main" val="6118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70CF-CE99-455F-9A6F-7343195BD0B6}"/>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6892E1BB-0D08-76F4-96CF-DF23739C8C94}"/>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FDABA04F-1F5A-D12B-07F3-A9C7D10B017C}"/>
              </a:ext>
            </a:extLst>
          </p:cNvPr>
          <p:cNvSpPr/>
          <p:nvPr/>
        </p:nvSpPr>
        <p:spPr>
          <a:xfrm>
            <a:off x="1219200" y="838200"/>
            <a:ext cx="9723120" cy="55016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E19E6D20-59A5-7A3F-8428-27FAD67B04E8}"/>
              </a:ext>
            </a:extLst>
          </p:cNvPr>
          <p:cNvSpPr/>
          <p:nvPr/>
        </p:nvSpPr>
        <p:spPr>
          <a:xfrm>
            <a:off x="1783080" y="1234440"/>
            <a:ext cx="4480560" cy="7467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solidFill>
                  <a:srgbClr val="1F2020"/>
                </a:solidFill>
                <a:latin typeface="Bahnschrift SemiBold" panose="020B0502040204020203" pitchFamily="34" charset="0"/>
              </a:rPr>
              <a:t>PROJECT OBJECTIVE :</a:t>
            </a:r>
          </a:p>
          <a:p>
            <a:pPr algn="ctr"/>
            <a:endParaRPr lang="en-US" dirty="0"/>
          </a:p>
        </p:txBody>
      </p:sp>
      <p:sp>
        <p:nvSpPr>
          <p:cNvPr id="6" name="Rectangle 5">
            <a:extLst>
              <a:ext uri="{FF2B5EF4-FFF2-40B4-BE49-F238E27FC236}">
                <a16:creationId xmlns:a16="http://schemas.microsoft.com/office/drawing/2014/main" id="{7C1C6CE8-23FE-196B-24F3-202C124A10A6}"/>
              </a:ext>
            </a:extLst>
          </p:cNvPr>
          <p:cNvSpPr/>
          <p:nvPr/>
        </p:nvSpPr>
        <p:spPr>
          <a:xfrm>
            <a:off x="1783080" y="2453640"/>
            <a:ext cx="8046720" cy="31699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604521" lvl="1" indent="-302261" algn="just">
              <a:lnSpc>
                <a:spcPts val="3920"/>
              </a:lnSpc>
              <a:buFont typeface="Arial"/>
              <a:buChar char="•"/>
            </a:pPr>
            <a:r>
              <a:rPr lang="en-US" sz="2000" dirty="0">
                <a:solidFill>
                  <a:srgbClr val="1F2020"/>
                </a:solidFill>
                <a:latin typeface="Times New Roman" panose="02020603050405020304" pitchFamily="18" charset="0"/>
                <a:cs typeface="Times New Roman" panose="02020603050405020304" pitchFamily="18" charset="0"/>
              </a:rPr>
              <a:t>This is Bank loan of Customers project where we were provided with 2 datasets with .csv extension files having 39k rows each and the objective was to analyze the growth that bank got within given years in loans.</a:t>
            </a:r>
          </a:p>
          <a:p>
            <a:pPr marL="604521" lvl="1" indent="-302261" algn="just">
              <a:lnSpc>
                <a:spcPts val="3920"/>
              </a:lnSpc>
              <a:buFont typeface="Arial"/>
              <a:buChar char="•"/>
            </a:pPr>
            <a:r>
              <a:rPr lang="en-US" sz="2000" dirty="0">
                <a:solidFill>
                  <a:srgbClr val="1F2020"/>
                </a:solidFill>
                <a:latin typeface="Times New Roman" panose="02020603050405020304" pitchFamily="18" charset="0"/>
                <a:cs typeface="Times New Roman" panose="02020603050405020304" pitchFamily="18" charset="0"/>
              </a:rPr>
              <a:t>We used MS-Excel, MySQL for analyzing, cleaning and removing duplicates from dataset and prepared dashboard using Tableau and </a:t>
            </a:r>
            <a:r>
              <a:rPr lang="en-US" sz="2000" dirty="0" err="1">
                <a:solidFill>
                  <a:srgbClr val="1F2020"/>
                </a:solidFill>
                <a:latin typeface="Times New Roman" panose="02020603050405020304" pitchFamily="18" charset="0"/>
                <a:cs typeface="Times New Roman" panose="02020603050405020304" pitchFamily="18" charset="0"/>
              </a:rPr>
              <a:t>PowerBI</a:t>
            </a:r>
            <a:r>
              <a:rPr lang="en-US" sz="2000" dirty="0">
                <a:solidFill>
                  <a:srgbClr val="1F2020"/>
                </a:solidFill>
                <a:latin typeface="Times New Roman" panose="02020603050405020304" pitchFamily="18" charset="0"/>
                <a:cs typeface="Times New Roman" panose="02020603050405020304" pitchFamily="18" charset="0"/>
              </a:rPr>
              <a:t> tools where we did calculations, merging and prepared interactive dashboards.</a:t>
            </a:r>
          </a:p>
        </p:txBody>
      </p:sp>
    </p:spTree>
    <p:extLst>
      <p:ext uri="{BB962C8B-B14F-4D97-AF65-F5344CB8AC3E}">
        <p14:creationId xmlns:p14="http://schemas.microsoft.com/office/powerpoint/2010/main" val="3841378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9">
            <a:extLst>
              <a:ext uri="{FF2B5EF4-FFF2-40B4-BE49-F238E27FC236}">
                <a16:creationId xmlns:a16="http://schemas.microsoft.com/office/drawing/2014/main" id="{C0987536-4D59-4E80-9610-4B6928EB4FDB}"/>
              </a:ext>
            </a:extLst>
          </p:cNvPr>
          <p:cNvSpPr/>
          <p:nvPr/>
        </p:nvSpPr>
        <p:spPr>
          <a:xfrm>
            <a:off x="5123794" y="1121546"/>
            <a:ext cx="6195847" cy="4614908"/>
          </a:xfrm>
          <a:custGeom>
            <a:avLst/>
            <a:gdLst/>
            <a:ahLst/>
            <a:cxnLst/>
            <a:rect l="l" t="t" r="r" b="b"/>
            <a:pathLst>
              <a:path w="8179781" h="5624535">
                <a:moveTo>
                  <a:pt x="0" y="0"/>
                </a:moveTo>
                <a:lnTo>
                  <a:pt x="8179781" y="0"/>
                </a:lnTo>
                <a:lnTo>
                  <a:pt x="8179781" y="5624535"/>
                </a:lnTo>
                <a:lnTo>
                  <a:pt x="0" y="5624535"/>
                </a:lnTo>
                <a:lnTo>
                  <a:pt x="0" y="0"/>
                </a:lnTo>
                <a:close/>
              </a:path>
            </a:pathLst>
          </a:custGeom>
          <a:blipFill>
            <a:blip r:embed="rId2"/>
            <a:stretch>
              <a:fillRect l="-462" r="-1016"/>
            </a:stretch>
          </a:blipFill>
        </p:spPr>
      </p:sp>
      <p:sp>
        <p:nvSpPr>
          <p:cNvPr id="2" name="Rectangle 1">
            <a:extLst>
              <a:ext uri="{FF2B5EF4-FFF2-40B4-BE49-F238E27FC236}">
                <a16:creationId xmlns:a16="http://schemas.microsoft.com/office/drawing/2014/main" id="{CE4AD9F2-376B-A36A-2227-81305C9DC8FD}"/>
              </a:ext>
            </a:extLst>
          </p:cNvPr>
          <p:cNvSpPr/>
          <p:nvPr/>
        </p:nvSpPr>
        <p:spPr>
          <a:xfrm>
            <a:off x="1040524" y="1434662"/>
            <a:ext cx="3925614" cy="43017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171450" indent="-171450" algn="just">
              <a:lnSpc>
                <a:spcPts val="2596"/>
              </a:lnSpc>
              <a:buFont typeface="Arial" panose="020B0604020202020204" pitchFamily="34" charset="0"/>
              <a:buChar char="•"/>
            </a:pPr>
            <a:endParaRPr lang="en-US" sz="1400" dirty="0">
              <a:solidFill>
                <a:srgbClr val="1F2020"/>
              </a:solidFill>
              <a:latin typeface="Times New Roman" panose="02020603050405020304" pitchFamily="18" charset="0"/>
              <a:cs typeface="Times New Roman" panose="02020603050405020304" pitchFamily="18" charset="0"/>
            </a:endParaRPr>
          </a:p>
          <a:p>
            <a:pPr marL="171450" indent="-171450" algn="just">
              <a:lnSpc>
                <a:spcPts val="2596"/>
              </a:lnSpc>
              <a:buFont typeface="Arial" panose="020B0604020202020204" pitchFamily="34" charset="0"/>
              <a:buChar char="•"/>
            </a:pPr>
            <a:endParaRPr lang="en-US" sz="1400" dirty="0">
              <a:solidFill>
                <a:srgbClr val="1F2020"/>
              </a:solidFill>
              <a:latin typeface="Times New Roman" panose="02020603050405020304" pitchFamily="18" charset="0"/>
              <a:cs typeface="Times New Roman" panose="02020603050405020304" pitchFamily="18" charset="0"/>
            </a:endParaRPr>
          </a:p>
          <a:p>
            <a:pPr marL="171450" indent="-171450" algn="just">
              <a:lnSpc>
                <a:spcPts val="2596"/>
              </a:lnSpc>
              <a:buFont typeface="Arial" panose="020B0604020202020204" pitchFamily="34" charset="0"/>
              <a:buChar char="•"/>
            </a:pPr>
            <a:endParaRPr lang="en-US" sz="1400" dirty="0">
              <a:solidFill>
                <a:srgbClr val="1F2020"/>
              </a:solidFill>
              <a:latin typeface="Times New Roman" panose="02020603050405020304" pitchFamily="18" charset="0"/>
              <a:cs typeface="Times New Roman" panose="02020603050405020304" pitchFamily="18" charset="0"/>
            </a:endParaRPr>
          </a:p>
          <a:p>
            <a:pPr marL="171450" indent="-171450" algn="just">
              <a:lnSpc>
                <a:spcPts val="2596"/>
              </a:lnSpc>
              <a:buFont typeface="Arial" panose="020B0604020202020204" pitchFamily="34" charset="0"/>
              <a:buChar cha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By examining the chart, we can observe the annual increase in the loan amount.</a:t>
            </a:r>
          </a:p>
          <a:p>
            <a:pPr marL="171450" indent="-171450" algn="just">
              <a:lnSpc>
                <a:spcPts val="2596"/>
              </a:lnSpc>
              <a:buFont typeface="Arial" panose="020B0604020202020204" pitchFamily="34" charset="0"/>
              <a:buChar cha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Starting in 2007, the loan amount was 22,19,275, and by 2011, it had grown to 26,05,06,575. By subtracting the initial value from the new value, we can determine the difference: 26,05,06,575 - 22,19,275 = 25,82,87,300</a:t>
            </a:r>
          </a:p>
          <a:p>
            <a:pPr marL="171450" indent="-171450" algn="just">
              <a:lnSpc>
                <a:spcPts val="2596"/>
              </a:lnSpc>
              <a:buFont typeface="Arial" panose="020B0604020202020204" pitchFamily="34" charset="0"/>
              <a:buChar cha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This indicates an increase of 25,82,87,300 over a span of 4 years.</a:t>
            </a:r>
          </a:p>
          <a:p>
            <a:pPr marL="171450" indent="-171450" algn="just">
              <a:lnSpc>
                <a:spcPts val="2596"/>
              </a:lnSpc>
              <a:buFont typeface="Arial" panose="020B0604020202020204" pitchFamily="34" charset="0"/>
              <a:buChar cha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The total loan amount across all years sums up to 44,56,02,650.00.</a:t>
            </a:r>
          </a:p>
          <a:p>
            <a:pPr marL="171450" indent="-171450" algn="just">
              <a:lnSpc>
                <a:spcPts val="2596"/>
              </a:lnSpc>
              <a:spcBef>
                <a:spcPct val="0"/>
              </a:spcBef>
              <a:buFont typeface="Arial" panose="020B0604020202020204" pitchFamily="34" charset="0"/>
              <a:buChar char="•"/>
            </a:pPr>
            <a:endParaRPr lang="en-US" sz="1400" dirty="0">
              <a:solidFill>
                <a:srgbClr val="1F2020"/>
              </a:solidFill>
              <a:latin typeface="Times New Roman" panose="02020603050405020304" pitchFamily="18" charset="0"/>
              <a:cs typeface="Times New Roman" panose="02020603050405020304" pitchFamily="18" charset="0"/>
            </a:endParaRPr>
          </a:p>
          <a:p>
            <a:pPr marL="171450" indent="-171450" algn="ctr">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F7AB08F8-79E5-5E74-1774-12A974C9EBC0}"/>
              </a:ext>
            </a:extLst>
          </p:cNvPr>
          <p:cNvSpPr/>
          <p:nvPr/>
        </p:nvSpPr>
        <p:spPr>
          <a:xfrm>
            <a:off x="1284890" y="867103"/>
            <a:ext cx="1797269" cy="5044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KPI-1</a:t>
            </a:r>
          </a:p>
        </p:txBody>
      </p:sp>
      <p:sp>
        <p:nvSpPr>
          <p:cNvPr id="4" name="Rectangle 3">
            <a:extLst>
              <a:ext uri="{FF2B5EF4-FFF2-40B4-BE49-F238E27FC236}">
                <a16:creationId xmlns:a16="http://schemas.microsoft.com/office/drawing/2014/main" id="{FEAD20C7-4618-833B-F9E0-DA13B9D17B48}"/>
              </a:ext>
            </a:extLst>
          </p:cNvPr>
          <p:cNvSpPr/>
          <p:nvPr/>
        </p:nvSpPr>
        <p:spPr>
          <a:xfrm>
            <a:off x="1040524" y="1434662"/>
            <a:ext cx="3925614" cy="5044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lnSpc>
                <a:spcPts val="2799"/>
              </a:lnSpc>
            </a:pPr>
            <a:r>
              <a:rPr lang="en-US" sz="1600" dirty="0">
                <a:solidFill>
                  <a:srgbClr val="1F2020"/>
                </a:solidFill>
                <a:latin typeface="Open Sans Bold"/>
              </a:rPr>
              <a:t> </a:t>
            </a:r>
          </a:p>
          <a:p>
            <a:pPr algn="l">
              <a:lnSpc>
                <a:spcPts val="2799"/>
              </a:lnSpc>
            </a:pPr>
            <a:r>
              <a:rPr lang="en-US" sz="1600" dirty="0">
                <a:solidFill>
                  <a:srgbClr val="1F2020"/>
                </a:solidFill>
                <a:latin typeface="Open Sans Bold"/>
              </a:rPr>
              <a:t>Year wise loan amount Stats :</a:t>
            </a:r>
          </a:p>
          <a:p>
            <a:pPr algn="l">
              <a:lnSpc>
                <a:spcPts val="2799"/>
              </a:lnSpc>
              <a:spcBef>
                <a:spcPct val="0"/>
              </a:spcBef>
            </a:pPr>
            <a:endParaRPr lang="en-US" sz="1600" dirty="0">
              <a:solidFill>
                <a:srgbClr val="1F2020"/>
              </a:solidFill>
              <a:latin typeface="Open Sans Bold"/>
            </a:endParaRPr>
          </a:p>
          <a:p>
            <a:pPr algn="ctr"/>
            <a:endParaRPr lang="en-US" sz="1600" dirty="0"/>
          </a:p>
        </p:txBody>
      </p:sp>
    </p:spTree>
    <p:extLst>
      <p:ext uri="{BB962C8B-B14F-4D97-AF65-F5344CB8AC3E}">
        <p14:creationId xmlns:p14="http://schemas.microsoft.com/office/powerpoint/2010/main" val="1239374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4AD9F2-376B-A36A-2227-81305C9DC8FD}"/>
              </a:ext>
            </a:extLst>
          </p:cNvPr>
          <p:cNvSpPr/>
          <p:nvPr/>
        </p:nvSpPr>
        <p:spPr>
          <a:xfrm>
            <a:off x="1040524" y="1434662"/>
            <a:ext cx="3925614" cy="46149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171450" indent="-171450" algn="just">
              <a:lnSpc>
                <a:spcPts val="2596"/>
              </a:lnSpc>
              <a:buFont typeface="Arial" panose="020B0604020202020204" pitchFamily="34" charset="0"/>
              <a:buChar char="•"/>
            </a:pPr>
            <a:endParaRPr lang="en-US" sz="1200" dirty="0">
              <a:solidFill>
                <a:srgbClr val="1F2020"/>
              </a:solidFill>
              <a:latin typeface="Times New Roman" panose="02020603050405020304" pitchFamily="18" charset="0"/>
              <a:cs typeface="Times New Roman" panose="02020603050405020304" pitchFamily="18" charset="0"/>
            </a:endParaRPr>
          </a:p>
          <a:p>
            <a:pPr algn="just">
              <a:lnSpc>
                <a:spcPts val="2596"/>
              </a:lnSpc>
            </a:pPr>
            <a:endParaRPr lang="en-US" sz="1200" dirty="0">
              <a:solidFill>
                <a:srgbClr val="1F2020"/>
              </a:solidFill>
              <a:latin typeface="Times New Roman" panose="02020603050405020304" pitchFamily="18" charset="0"/>
              <a:cs typeface="Times New Roman" panose="02020603050405020304" pitchFamily="18" charset="0"/>
            </a:endParaRPr>
          </a:p>
          <a:p>
            <a:pPr marL="171450" indent="-171450" algn="just">
              <a:lnSpc>
                <a:spcPts val="2596"/>
              </a:lnSpc>
              <a:buFont typeface="Arial" panose="020B0604020202020204" pitchFamily="34" charset="0"/>
              <a:buChar char="•"/>
            </a:pPr>
            <a:r>
              <a:rPr lang="en-US" sz="1200" dirty="0">
                <a:solidFill>
                  <a:srgbClr val="1F2020"/>
                </a:solidFill>
                <a:latin typeface="Times New Roman" panose="02020603050405020304" pitchFamily="18" charset="0"/>
                <a:cs typeface="Times New Roman" panose="02020603050405020304" pitchFamily="18" charset="0"/>
              </a:rPr>
              <a:t>In this grade and subgrade-wise revolving balance analysis, we observe that Grade B has a higher revolving balance than any other grade, while Grade G has a very low revolving balance.</a:t>
            </a:r>
          </a:p>
          <a:p>
            <a:pPr marL="171450" indent="-171450" algn="just">
              <a:lnSpc>
                <a:spcPts val="2596"/>
              </a:lnSpc>
              <a:buFont typeface="Arial" panose="020B0604020202020204" pitchFamily="34" charset="0"/>
              <a:buChar char="•"/>
            </a:pPr>
            <a:r>
              <a:rPr lang="en-US" sz="1200" dirty="0">
                <a:solidFill>
                  <a:srgbClr val="1F2020"/>
                </a:solidFill>
                <a:latin typeface="Times New Roman" panose="02020603050405020304" pitchFamily="18" charset="0"/>
                <a:cs typeface="Times New Roman" panose="02020603050405020304" pitchFamily="18" charset="0"/>
              </a:rPr>
              <a:t>Grade B customers typically have a higher annual income with over 10 years of employment. Consequently, higher annual income results in a lower debt-to-income ratio, leading to more customers taking loans in Grade B.</a:t>
            </a:r>
          </a:p>
          <a:p>
            <a:pPr marL="171450" indent="-171450" algn="just">
              <a:lnSpc>
                <a:spcPts val="2596"/>
              </a:lnSpc>
              <a:buFont typeface="Arial" panose="020B0604020202020204" pitchFamily="34" charset="0"/>
              <a:buChar char="•"/>
            </a:pPr>
            <a:r>
              <a:rPr lang="en-US" sz="1200" dirty="0">
                <a:solidFill>
                  <a:srgbClr val="1F2020"/>
                </a:solidFill>
                <a:latin typeface="Times New Roman" panose="02020603050405020304" pitchFamily="18" charset="0"/>
                <a:cs typeface="Times New Roman" panose="02020603050405020304" pitchFamily="18" charset="0"/>
              </a:rPr>
              <a:t>This pattern is also seen in other grades, with the revolving balance following the order: B &gt; A &gt; C &gt; D &gt; E &gt; F &gt; G, corresponding to their annual incomes</a:t>
            </a:r>
            <a:r>
              <a:rPr lang="en-US" sz="1200" dirty="0">
                <a:solidFill>
                  <a:schemeClr val="tx1">
                    <a:lumMod val="95000"/>
                    <a:lumOff val="5000"/>
                  </a:schemeClr>
                </a:solidFill>
                <a:latin typeface="Times New Roman" panose="02020603050405020304" pitchFamily="18" charset="0"/>
                <a:cs typeface="Times New Roman" panose="02020603050405020304" pitchFamily="18" charset="0"/>
              </a:rPr>
              <a:t>.</a:t>
            </a:r>
          </a:p>
          <a:p>
            <a:pPr marL="171450" indent="-171450" algn="just">
              <a:lnSpc>
                <a:spcPts val="2596"/>
              </a:lnSpc>
              <a:spcBef>
                <a:spcPct val="0"/>
              </a:spcBef>
              <a:buFont typeface="Arial" panose="020B0604020202020204" pitchFamily="34" charset="0"/>
              <a:buChar char="•"/>
            </a:pPr>
            <a:endParaRPr lang="en-US" sz="1200" dirty="0">
              <a:solidFill>
                <a:srgbClr val="1F2020"/>
              </a:solidFill>
              <a:latin typeface="Times New Roman" panose="02020603050405020304" pitchFamily="18" charset="0"/>
              <a:cs typeface="Times New Roman" panose="02020603050405020304" pitchFamily="18" charset="0"/>
            </a:endParaRPr>
          </a:p>
          <a:p>
            <a:pPr marL="171450" indent="-171450" algn="ctr">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F7AB08F8-79E5-5E74-1774-12A974C9EBC0}"/>
              </a:ext>
            </a:extLst>
          </p:cNvPr>
          <p:cNvSpPr/>
          <p:nvPr/>
        </p:nvSpPr>
        <p:spPr>
          <a:xfrm>
            <a:off x="1300130" y="867103"/>
            <a:ext cx="1797269" cy="5044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mj-lt"/>
                <a:cs typeface="Times New Roman" panose="02020603050405020304" pitchFamily="18" charset="0"/>
              </a:rPr>
              <a:t>KPI-2</a:t>
            </a:r>
          </a:p>
        </p:txBody>
      </p:sp>
      <p:sp>
        <p:nvSpPr>
          <p:cNvPr id="4" name="Rectangle 3">
            <a:extLst>
              <a:ext uri="{FF2B5EF4-FFF2-40B4-BE49-F238E27FC236}">
                <a16:creationId xmlns:a16="http://schemas.microsoft.com/office/drawing/2014/main" id="{FEAD20C7-4618-833B-F9E0-DA13B9D17B48}"/>
              </a:ext>
            </a:extLst>
          </p:cNvPr>
          <p:cNvSpPr/>
          <p:nvPr/>
        </p:nvSpPr>
        <p:spPr>
          <a:xfrm>
            <a:off x="1040525" y="1434662"/>
            <a:ext cx="3925614" cy="5044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lnSpc>
                <a:spcPts val="2799"/>
              </a:lnSpc>
            </a:pPr>
            <a:r>
              <a:rPr lang="en-US" sz="1600" dirty="0">
                <a:solidFill>
                  <a:srgbClr val="1F2020"/>
                </a:solidFill>
                <a:latin typeface="Open Sans Bold"/>
              </a:rPr>
              <a:t>Grade and sub grade wise </a:t>
            </a:r>
            <a:r>
              <a:rPr lang="en-US" sz="1600" dirty="0" err="1">
                <a:solidFill>
                  <a:srgbClr val="1F2020"/>
                </a:solidFill>
                <a:latin typeface="Open Sans Bold"/>
              </a:rPr>
              <a:t>revol_bal</a:t>
            </a:r>
            <a:r>
              <a:rPr lang="en-US" sz="1600" dirty="0">
                <a:solidFill>
                  <a:srgbClr val="1F2020"/>
                </a:solidFill>
                <a:latin typeface="Open Sans Bold"/>
              </a:rPr>
              <a:t> :</a:t>
            </a:r>
          </a:p>
          <a:p>
            <a:pPr algn="l">
              <a:lnSpc>
                <a:spcPts val="2799"/>
              </a:lnSpc>
              <a:spcBef>
                <a:spcPct val="0"/>
              </a:spcBef>
            </a:pPr>
            <a:endParaRPr lang="en-US" sz="1600" dirty="0">
              <a:solidFill>
                <a:srgbClr val="1F2020"/>
              </a:solidFill>
              <a:latin typeface="Open Sans Bold"/>
            </a:endParaRPr>
          </a:p>
        </p:txBody>
      </p:sp>
      <p:sp>
        <p:nvSpPr>
          <p:cNvPr id="6" name="Freeform 9">
            <a:extLst>
              <a:ext uri="{FF2B5EF4-FFF2-40B4-BE49-F238E27FC236}">
                <a16:creationId xmlns:a16="http://schemas.microsoft.com/office/drawing/2014/main" id="{549E4C86-E35A-E83B-C929-08F6DF6E4F6F}"/>
              </a:ext>
            </a:extLst>
          </p:cNvPr>
          <p:cNvSpPr/>
          <p:nvPr/>
        </p:nvSpPr>
        <p:spPr>
          <a:xfrm>
            <a:off x="5084095" y="952177"/>
            <a:ext cx="6314375" cy="2411158"/>
          </a:xfrm>
          <a:custGeom>
            <a:avLst/>
            <a:gdLst/>
            <a:ahLst/>
            <a:cxnLst/>
            <a:rect l="l" t="t" r="r" b="b"/>
            <a:pathLst>
              <a:path w="7202499" h="3815760">
                <a:moveTo>
                  <a:pt x="0" y="0"/>
                </a:moveTo>
                <a:lnTo>
                  <a:pt x="7202499" y="0"/>
                </a:lnTo>
                <a:lnTo>
                  <a:pt x="7202499" y="3815760"/>
                </a:lnTo>
                <a:lnTo>
                  <a:pt x="0" y="3815760"/>
                </a:lnTo>
                <a:lnTo>
                  <a:pt x="0" y="0"/>
                </a:lnTo>
                <a:close/>
              </a:path>
            </a:pathLst>
          </a:custGeom>
          <a:blipFill>
            <a:blip r:embed="rId2"/>
            <a:stretch>
              <a:fillRect/>
            </a:stretch>
          </a:blipFill>
        </p:spPr>
      </p:sp>
      <p:sp>
        <p:nvSpPr>
          <p:cNvPr id="7" name="Freeform 10">
            <a:extLst>
              <a:ext uri="{FF2B5EF4-FFF2-40B4-BE49-F238E27FC236}">
                <a16:creationId xmlns:a16="http://schemas.microsoft.com/office/drawing/2014/main" id="{BB738DE8-BC77-EB9F-F1A9-1D7E6F842DFF}"/>
              </a:ext>
            </a:extLst>
          </p:cNvPr>
          <p:cNvSpPr/>
          <p:nvPr/>
        </p:nvSpPr>
        <p:spPr>
          <a:xfrm>
            <a:off x="5084095" y="3363335"/>
            <a:ext cx="6314375" cy="2686235"/>
          </a:xfrm>
          <a:custGeom>
            <a:avLst/>
            <a:gdLst/>
            <a:ahLst/>
            <a:cxnLst/>
            <a:rect l="l" t="t" r="r" b="b"/>
            <a:pathLst>
              <a:path w="7202499" h="3821632">
                <a:moveTo>
                  <a:pt x="0" y="0"/>
                </a:moveTo>
                <a:lnTo>
                  <a:pt x="7202499" y="0"/>
                </a:lnTo>
                <a:lnTo>
                  <a:pt x="7202499" y="3821632"/>
                </a:lnTo>
                <a:lnTo>
                  <a:pt x="0" y="3821632"/>
                </a:lnTo>
                <a:lnTo>
                  <a:pt x="0" y="0"/>
                </a:lnTo>
                <a:close/>
              </a:path>
            </a:pathLst>
          </a:custGeom>
          <a:blipFill>
            <a:blip r:embed="rId3"/>
            <a:stretch>
              <a:fillRect/>
            </a:stretch>
          </a:blipFill>
        </p:spPr>
      </p:sp>
    </p:spTree>
    <p:extLst>
      <p:ext uri="{BB962C8B-B14F-4D97-AF65-F5344CB8AC3E}">
        <p14:creationId xmlns:p14="http://schemas.microsoft.com/office/powerpoint/2010/main" val="920645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4AD9F2-376B-A36A-2227-81305C9DC8FD}"/>
              </a:ext>
            </a:extLst>
          </p:cNvPr>
          <p:cNvSpPr/>
          <p:nvPr/>
        </p:nvSpPr>
        <p:spPr>
          <a:xfrm>
            <a:off x="1036320" y="2380068"/>
            <a:ext cx="3929818" cy="36108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171450" indent="-171450" algn="just">
              <a:lnSpc>
                <a:spcPts val="2596"/>
              </a:lnSpc>
              <a:buFont typeface="Arial" panose="020B0604020202020204" pitchFamily="34" charset="0"/>
              <a:buChar char="•"/>
            </a:pPr>
            <a:r>
              <a:rPr lang="en-US" sz="1200" dirty="0">
                <a:solidFill>
                  <a:srgbClr val="1F2020"/>
                </a:solidFill>
                <a:latin typeface="Times New Roman" panose="02020603050405020304" pitchFamily="18" charset="0"/>
                <a:cs typeface="Times New Roman" panose="02020603050405020304" pitchFamily="18" charset="0"/>
              </a:rPr>
              <a:t>This is the first stage of the verification process. The bank requires a loan application to begin collecting and verifying the necessary documents.</a:t>
            </a:r>
          </a:p>
          <a:p>
            <a:pPr marL="171450" indent="-171450" algn="just">
              <a:lnSpc>
                <a:spcPts val="2596"/>
              </a:lnSpc>
              <a:buFont typeface="Arial" panose="020B0604020202020204" pitchFamily="34" charset="0"/>
              <a:buChar char="•"/>
            </a:pPr>
            <a:r>
              <a:rPr lang="en-US" sz="1200" dirty="0">
                <a:solidFill>
                  <a:srgbClr val="1F2020"/>
                </a:solidFill>
                <a:latin typeface="Times New Roman" panose="02020603050405020304" pitchFamily="18" charset="0"/>
                <a:cs typeface="Times New Roman" panose="02020603050405020304" pitchFamily="18" charset="0"/>
              </a:rPr>
              <a:t>The pie chart reveals that 58.88% of the total payments have been verified, while 41.12% of the total payments have not been verified for the loan amount. This indicates that the majority of the loan payments have passed through the verification process, but a significant portion still requires verification.</a:t>
            </a:r>
          </a:p>
          <a:p>
            <a:pPr marL="171450" indent="-171450" algn="just">
              <a:lnSpc>
                <a:spcPts val="2596"/>
              </a:lnSpc>
              <a:buFont typeface="Arial" panose="020B0604020202020204" pitchFamily="34" charset="0"/>
              <a:buChar char="•"/>
            </a:pPr>
            <a:endParaRPr lang="en-US" sz="1200" dirty="0">
              <a:solidFill>
                <a:srgbClr val="1F2020"/>
              </a:solidFill>
              <a:latin typeface="Times New Roman" panose="02020603050405020304" pitchFamily="18" charset="0"/>
              <a:cs typeface="Times New Roman" panose="02020603050405020304" pitchFamily="18" charset="0"/>
            </a:endParaRPr>
          </a:p>
          <a:p>
            <a:pPr marL="171450" indent="-171450" algn="just">
              <a:lnSpc>
                <a:spcPts val="2596"/>
              </a:lnSpc>
              <a:spcBef>
                <a:spcPct val="0"/>
              </a:spcBef>
              <a:buFont typeface="Arial" panose="020B0604020202020204" pitchFamily="34" charset="0"/>
              <a:buChar char="•"/>
            </a:pPr>
            <a:endParaRPr lang="en-US" sz="1200" dirty="0">
              <a:solidFill>
                <a:srgbClr val="1F2020"/>
              </a:solidFill>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F7AB08F8-79E5-5E74-1774-12A974C9EBC0}"/>
              </a:ext>
            </a:extLst>
          </p:cNvPr>
          <p:cNvSpPr/>
          <p:nvPr/>
        </p:nvSpPr>
        <p:spPr>
          <a:xfrm>
            <a:off x="1284890" y="867103"/>
            <a:ext cx="1797269" cy="5044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KPI-3</a:t>
            </a:r>
          </a:p>
        </p:txBody>
      </p:sp>
      <p:sp>
        <p:nvSpPr>
          <p:cNvPr id="4" name="Rectangle 3">
            <a:extLst>
              <a:ext uri="{FF2B5EF4-FFF2-40B4-BE49-F238E27FC236}">
                <a16:creationId xmlns:a16="http://schemas.microsoft.com/office/drawing/2014/main" id="{FEAD20C7-4618-833B-F9E0-DA13B9D17B48}"/>
              </a:ext>
            </a:extLst>
          </p:cNvPr>
          <p:cNvSpPr/>
          <p:nvPr/>
        </p:nvSpPr>
        <p:spPr>
          <a:xfrm>
            <a:off x="1036320" y="1481434"/>
            <a:ext cx="3929818" cy="8986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lnSpc>
                <a:spcPts val="2800"/>
              </a:lnSpc>
            </a:pPr>
            <a:r>
              <a:rPr lang="en-US" sz="1600" dirty="0">
                <a:solidFill>
                  <a:srgbClr val="1F2020"/>
                </a:solidFill>
                <a:latin typeface="Open Sans Bold"/>
              </a:rPr>
              <a:t>Total Payment for Verified Status Vs Non Verified Status :</a:t>
            </a:r>
          </a:p>
          <a:p>
            <a:pPr algn="l">
              <a:lnSpc>
                <a:spcPts val="2748"/>
              </a:lnSpc>
              <a:spcBef>
                <a:spcPct val="0"/>
              </a:spcBef>
            </a:pPr>
            <a:endParaRPr lang="en-US" sz="1600" dirty="0">
              <a:solidFill>
                <a:srgbClr val="1F2020"/>
              </a:solidFill>
              <a:latin typeface="Open Sans Bold"/>
            </a:endParaRPr>
          </a:p>
        </p:txBody>
      </p:sp>
      <p:sp>
        <p:nvSpPr>
          <p:cNvPr id="6" name="Freeform 10">
            <a:extLst>
              <a:ext uri="{FF2B5EF4-FFF2-40B4-BE49-F238E27FC236}">
                <a16:creationId xmlns:a16="http://schemas.microsoft.com/office/drawing/2014/main" id="{71F2693D-7A8C-018D-F578-1B3BEB0E1583}"/>
              </a:ext>
            </a:extLst>
          </p:cNvPr>
          <p:cNvSpPr/>
          <p:nvPr/>
        </p:nvSpPr>
        <p:spPr>
          <a:xfrm>
            <a:off x="5471160" y="670560"/>
            <a:ext cx="5435950" cy="2758440"/>
          </a:xfrm>
          <a:custGeom>
            <a:avLst/>
            <a:gdLst/>
            <a:ahLst/>
            <a:cxnLst/>
            <a:rect l="l" t="t" r="r" b="b"/>
            <a:pathLst>
              <a:path w="7369168" h="4067998">
                <a:moveTo>
                  <a:pt x="0" y="0"/>
                </a:moveTo>
                <a:lnTo>
                  <a:pt x="7369168" y="0"/>
                </a:lnTo>
                <a:lnTo>
                  <a:pt x="7369168" y="4067998"/>
                </a:lnTo>
                <a:lnTo>
                  <a:pt x="0" y="4067998"/>
                </a:lnTo>
                <a:lnTo>
                  <a:pt x="0" y="0"/>
                </a:lnTo>
                <a:close/>
              </a:path>
            </a:pathLst>
          </a:custGeom>
          <a:blipFill>
            <a:blip r:embed="rId2"/>
            <a:stretch>
              <a:fillRect/>
            </a:stretch>
          </a:blipFill>
        </p:spPr>
      </p:sp>
      <p:sp>
        <p:nvSpPr>
          <p:cNvPr id="7" name="Freeform 9">
            <a:extLst>
              <a:ext uri="{FF2B5EF4-FFF2-40B4-BE49-F238E27FC236}">
                <a16:creationId xmlns:a16="http://schemas.microsoft.com/office/drawing/2014/main" id="{3F3F88BF-4102-2B9C-C7D9-449382DDCB6B}"/>
              </a:ext>
            </a:extLst>
          </p:cNvPr>
          <p:cNvSpPr/>
          <p:nvPr/>
        </p:nvSpPr>
        <p:spPr>
          <a:xfrm>
            <a:off x="5303519" y="3323898"/>
            <a:ext cx="5852161" cy="2758440"/>
          </a:xfrm>
          <a:custGeom>
            <a:avLst/>
            <a:gdLst/>
            <a:ahLst/>
            <a:cxnLst/>
            <a:rect l="l" t="t" r="r" b="b"/>
            <a:pathLst>
              <a:path w="7369168" h="3893935">
                <a:moveTo>
                  <a:pt x="0" y="0"/>
                </a:moveTo>
                <a:lnTo>
                  <a:pt x="7369168" y="0"/>
                </a:lnTo>
                <a:lnTo>
                  <a:pt x="7369168" y="3893935"/>
                </a:lnTo>
                <a:lnTo>
                  <a:pt x="0" y="3893935"/>
                </a:lnTo>
                <a:lnTo>
                  <a:pt x="0" y="0"/>
                </a:lnTo>
                <a:close/>
              </a:path>
            </a:pathLst>
          </a:custGeom>
          <a:blipFill>
            <a:blip r:embed="rId3"/>
            <a:stretch>
              <a:fillRect/>
            </a:stretch>
          </a:blipFill>
        </p:spPr>
      </p:sp>
    </p:spTree>
    <p:extLst>
      <p:ext uri="{BB962C8B-B14F-4D97-AF65-F5344CB8AC3E}">
        <p14:creationId xmlns:p14="http://schemas.microsoft.com/office/powerpoint/2010/main" val="863149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4AD9F2-376B-A36A-2227-81305C9DC8FD}"/>
              </a:ext>
            </a:extLst>
          </p:cNvPr>
          <p:cNvSpPr/>
          <p:nvPr/>
        </p:nvSpPr>
        <p:spPr>
          <a:xfrm>
            <a:off x="1150882" y="1702674"/>
            <a:ext cx="4146331" cy="4524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171450" indent="-171450" algn="just">
              <a:lnSpc>
                <a:spcPts val="2596"/>
              </a:lnSpc>
              <a:buFont typeface="Arial" panose="020B0604020202020204" pitchFamily="34" charset="0"/>
              <a:buChar char="•"/>
            </a:pPr>
            <a:endParaRPr lang="en-US" sz="1200" dirty="0">
              <a:solidFill>
                <a:srgbClr val="1F2020"/>
              </a:solidFill>
              <a:latin typeface="Times New Roman" panose="02020603050405020304" pitchFamily="18" charset="0"/>
              <a:cs typeface="Times New Roman" panose="02020603050405020304" pitchFamily="18" charset="0"/>
            </a:endParaRPr>
          </a:p>
          <a:p>
            <a:pPr marL="171450" indent="-171450" algn="just">
              <a:lnSpc>
                <a:spcPts val="2596"/>
              </a:lnSpc>
              <a:buFont typeface="Arial" panose="020B0604020202020204" pitchFamily="34" charset="0"/>
              <a:buChar char="•"/>
            </a:pPr>
            <a:endParaRPr lang="en-US" sz="1200" dirty="0">
              <a:solidFill>
                <a:srgbClr val="1F2020"/>
              </a:solidFill>
              <a:latin typeface="Times New Roman" panose="02020603050405020304" pitchFamily="18" charset="0"/>
              <a:cs typeface="Times New Roman" panose="02020603050405020304" pitchFamily="18" charset="0"/>
            </a:endParaRPr>
          </a:p>
          <a:p>
            <a:pPr marL="171450" indent="-171450" algn="just">
              <a:lnSpc>
                <a:spcPts val="2596"/>
              </a:lnSpc>
              <a:buFont typeface="Arial" panose="020B0604020202020204" pitchFamily="34" charset="0"/>
              <a:buChar char="•"/>
            </a:pPr>
            <a:endParaRPr lang="en-US" sz="1200" dirty="0">
              <a:solidFill>
                <a:srgbClr val="1F2020"/>
              </a:solidFill>
              <a:latin typeface="Times New Roman" panose="02020603050405020304" pitchFamily="18" charset="0"/>
              <a:cs typeface="Times New Roman" panose="02020603050405020304" pitchFamily="18" charset="0"/>
            </a:endParaRPr>
          </a:p>
          <a:p>
            <a:pPr marL="171450" indent="-171450" algn="just">
              <a:lnSpc>
                <a:spcPts val="2596"/>
              </a:lnSpc>
              <a:buFont typeface="Arial" panose="020B0604020202020204" pitchFamily="34" charset="0"/>
              <a:buChar char="•"/>
            </a:pPr>
            <a:r>
              <a:rPr lang="en-US" sz="1200" dirty="0">
                <a:solidFill>
                  <a:srgbClr val="1F2020"/>
                </a:solidFill>
                <a:latin typeface="Times New Roman" panose="02020603050405020304" pitchFamily="18" charset="0"/>
                <a:cs typeface="Times New Roman" panose="02020603050405020304" pitchFamily="18" charset="0"/>
              </a:rPr>
              <a:t>The right graph illustrates the number of loan statuses for each state in the USA as of a particular last credit pull date.</a:t>
            </a:r>
          </a:p>
          <a:p>
            <a:pPr marL="171450" indent="-171450" algn="just">
              <a:lnSpc>
                <a:spcPts val="2596"/>
              </a:lnSpc>
              <a:buFont typeface="Arial" panose="020B0604020202020204" pitchFamily="34" charset="0"/>
              <a:buChar char="•"/>
            </a:pPr>
            <a:r>
              <a:rPr lang="en-US" sz="1200" dirty="0">
                <a:solidFill>
                  <a:srgbClr val="1F2020"/>
                </a:solidFill>
                <a:latin typeface="Times New Roman" panose="02020603050405020304" pitchFamily="18" charset="0"/>
                <a:cs typeface="Times New Roman" panose="02020603050405020304" pitchFamily="18" charset="0"/>
              </a:rPr>
              <a:t>From the graph, it's clear that California (CA) has the largest number of customers who have taken out loans, with the count surpassing 5,000.</a:t>
            </a:r>
          </a:p>
          <a:p>
            <a:pPr marL="171450" indent="-171450" algn="just">
              <a:lnSpc>
                <a:spcPts val="2596"/>
              </a:lnSpc>
              <a:buFont typeface="Arial" panose="020B0604020202020204" pitchFamily="34" charset="0"/>
              <a:buChar char="•"/>
            </a:pPr>
            <a:r>
              <a:rPr lang="en-US" sz="1200" dirty="0">
                <a:solidFill>
                  <a:srgbClr val="1F2020"/>
                </a:solidFill>
                <a:latin typeface="Times New Roman" panose="02020603050405020304" pitchFamily="18" charset="0"/>
                <a:cs typeface="Times New Roman" panose="02020603050405020304" pitchFamily="18" charset="0"/>
              </a:rPr>
              <a:t>Additionally, the data reveals that 97% of the bank's customers across all states have a status of fully paid. This high percentage indicates a strong repayment performance among the bank's loan recipients in every state.</a:t>
            </a:r>
          </a:p>
          <a:p>
            <a:pPr marL="171450" indent="-171450" algn="just">
              <a:lnSpc>
                <a:spcPts val="2596"/>
              </a:lnSpc>
              <a:spcBef>
                <a:spcPct val="0"/>
              </a:spcBef>
              <a:buFont typeface="Arial" panose="020B0604020202020204" pitchFamily="34" charset="0"/>
              <a:buChar char="•"/>
            </a:pPr>
            <a:endParaRPr lang="en-US" sz="1200" dirty="0">
              <a:solidFill>
                <a:srgbClr val="1F2020"/>
              </a:solidFill>
              <a:latin typeface="Times New Roman" panose="02020603050405020304" pitchFamily="18" charset="0"/>
              <a:cs typeface="Times New Roman" panose="02020603050405020304" pitchFamily="18" charset="0"/>
            </a:endParaRPr>
          </a:p>
          <a:p>
            <a:pPr marL="171450" indent="-171450" algn="ctr">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F7AB08F8-79E5-5E74-1774-12A974C9EBC0}"/>
              </a:ext>
            </a:extLst>
          </p:cNvPr>
          <p:cNvSpPr/>
          <p:nvPr/>
        </p:nvSpPr>
        <p:spPr>
          <a:xfrm>
            <a:off x="1284890" y="867103"/>
            <a:ext cx="1797269" cy="5044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KPI-4</a:t>
            </a:r>
          </a:p>
        </p:txBody>
      </p:sp>
      <p:sp>
        <p:nvSpPr>
          <p:cNvPr id="4" name="Rectangle 3">
            <a:extLst>
              <a:ext uri="{FF2B5EF4-FFF2-40B4-BE49-F238E27FC236}">
                <a16:creationId xmlns:a16="http://schemas.microsoft.com/office/drawing/2014/main" id="{FEAD20C7-4618-833B-F9E0-DA13B9D17B48}"/>
              </a:ext>
            </a:extLst>
          </p:cNvPr>
          <p:cNvSpPr/>
          <p:nvPr/>
        </p:nvSpPr>
        <p:spPr>
          <a:xfrm>
            <a:off x="1150882" y="1545021"/>
            <a:ext cx="4146331" cy="8986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lnSpc>
                <a:spcPts val="2800"/>
              </a:lnSpc>
            </a:pPr>
            <a:r>
              <a:rPr lang="en-US" sz="1600" dirty="0">
                <a:solidFill>
                  <a:srgbClr val="1F2020"/>
                </a:solidFill>
                <a:latin typeface="Open Sans Bold"/>
              </a:rPr>
              <a:t>State wise and month wise loan status insights:</a:t>
            </a:r>
          </a:p>
          <a:p>
            <a:pPr algn="l">
              <a:lnSpc>
                <a:spcPts val="2800"/>
              </a:lnSpc>
              <a:spcBef>
                <a:spcPct val="0"/>
              </a:spcBef>
            </a:pPr>
            <a:endParaRPr lang="en-US" sz="1600" dirty="0">
              <a:solidFill>
                <a:srgbClr val="1F2020"/>
              </a:solidFill>
              <a:latin typeface="Open Sans Bold"/>
            </a:endParaRPr>
          </a:p>
        </p:txBody>
      </p:sp>
      <p:sp>
        <p:nvSpPr>
          <p:cNvPr id="7" name="Freeform 10">
            <a:extLst>
              <a:ext uri="{FF2B5EF4-FFF2-40B4-BE49-F238E27FC236}">
                <a16:creationId xmlns:a16="http://schemas.microsoft.com/office/drawing/2014/main" id="{EA4155D8-3DD4-700F-2BFD-B381E0A331BC}"/>
              </a:ext>
            </a:extLst>
          </p:cNvPr>
          <p:cNvSpPr/>
          <p:nvPr/>
        </p:nvSpPr>
        <p:spPr>
          <a:xfrm>
            <a:off x="5596760" y="3429001"/>
            <a:ext cx="5565226" cy="2581604"/>
          </a:xfrm>
          <a:custGeom>
            <a:avLst/>
            <a:gdLst/>
            <a:ahLst/>
            <a:cxnLst/>
            <a:rect l="l" t="t" r="r" b="b"/>
            <a:pathLst>
              <a:path w="7337372" h="3844599">
                <a:moveTo>
                  <a:pt x="0" y="0"/>
                </a:moveTo>
                <a:lnTo>
                  <a:pt x="7337373" y="0"/>
                </a:lnTo>
                <a:lnTo>
                  <a:pt x="7337373" y="3844599"/>
                </a:lnTo>
                <a:lnTo>
                  <a:pt x="0" y="3844599"/>
                </a:lnTo>
                <a:lnTo>
                  <a:pt x="0" y="0"/>
                </a:lnTo>
                <a:close/>
              </a:path>
            </a:pathLst>
          </a:custGeom>
          <a:blipFill>
            <a:blip r:embed="rId2"/>
            <a:stretch>
              <a:fillRect/>
            </a:stretch>
          </a:blipFill>
        </p:spPr>
      </p:sp>
      <p:sp>
        <p:nvSpPr>
          <p:cNvPr id="5" name="Freeform 9">
            <a:extLst>
              <a:ext uri="{FF2B5EF4-FFF2-40B4-BE49-F238E27FC236}">
                <a16:creationId xmlns:a16="http://schemas.microsoft.com/office/drawing/2014/main" id="{5A645D72-C13D-9B4C-0964-9BACB86F764C}"/>
              </a:ext>
            </a:extLst>
          </p:cNvPr>
          <p:cNvSpPr/>
          <p:nvPr/>
        </p:nvSpPr>
        <p:spPr>
          <a:xfrm>
            <a:off x="5596759" y="703535"/>
            <a:ext cx="5565227" cy="2581604"/>
          </a:xfrm>
          <a:custGeom>
            <a:avLst/>
            <a:gdLst/>
            <a:ahLst/>
            <a:cxnLst/>
            <a:rect l="l" t="t" r="r" b="b"/>
            <a:pathLst>
              <a:path w="7317533" h="3837617">
                <a:moveTo>
                  <a:pt x="0" y="0"/>
                </a:moveTo>
                <a:lnTo>
                  <a:pt x="7317533" y="0"/>
                </a:lnTo>
                <a:lnTo>
                  <a:pt x="7317533" y="3837617"/>
                </a:lnTo>
                <a:lnTo>
                  <a:pt x="0" y="3837617"/>
                </a:lnTo>
                <a:lnTo>
                  <a:pt x="0" y="0"/>
                </a:lnTo>
                <a:close/>
              </a:path>
            </a:pathLst>
          </a:custGeom>
          <a:blipFill>
            <a:blip r:embed="rId3"/>
            <a:stretch>
              <a:fillRect/>
            </a:stretch>
          </a:blipFill>
        </p:spPr>
        <p:txBody>
          <a:bodyPr/>
          <a:lstStyle/>
          <a:p>
            <a:endParaRPr lang="en-US"/>
          </a:p>
        </p:txBody>
      </p:sp>
    </p:spTree>
    <p:extLst>
      <p:ext uri="{BB962C8B-B14F-4D97-AF65-F5344CB8AC3E}">
        <p14:creationId xmlns:p14="http://schemas.microsoft.com/office/powerpoint/2010/main" val="4031705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4AD9F2-376B-A36A-2227-81305C9DC8FD}"/>
              </a:ext>
            </a:extLst>
          </p:cNvPr>
          <p:cNvSpPr/>
          <p:nvPr/>
        </p:nvSpPr>
        <p:spPr>
          <a:xfrm>
            <a:off x="1040523" y="1655380"/>
            <a:ext cx="3815254" cy="411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171450" indent="-171450" algn="just">
              <a:lnSpc>
                <a:spcPts val="2596"/>
              </a:lnSpc>
              <a:buFont typeface="Arial" panose="020B0604020202020204" pitchFamily="34" charset="0"/>
              <a:buChar char="•"/>
            </a:pPr>
            <a:r>
              <a:rPr lang="en-US" sz="1200" dirty="0">
                <a:solidFill>
                  <a:srgbClr val="1F2020"/>
                </a:solidFill>
                <a:latin typeface="Times New Roman" panose="02020603050405020304" pitchFamily="18" charset="0"/>
                <a:cs typeface="Times New Roman" panose="02020603050405020304" pitchFamily="18" charset="0"/>
              </a:rPr>
              <a:t>The right graph depicts home ownership categories and the corresponding amounts paid as of the most recent payment date.</a:t>
            </a:r>
          </a:p>
          <a:p>
            <a:pPr marL="171450" indent="-171450" algn="just">
              <a:lnSpc>
                <a:spcPts val="2596"/>
              </a:lnSpc>
              <a:buFont typeface="Arial" panose="020B0604020202020204" pitchFamily="34" charset="0"/>
              <a:buChar char="•"/>
            </a:pPr>
            <a:r>
              <a:rPr lang="en-US" sz="1200" dirty="0">
                <a:solidFill>
                  <a:srgbClr val="1F2020"/>
                </a:solidFill>
                <a:latin typeface="Times New Roman" panose="02020603050405020304" pitchFamily="18" charset="0"/>
                <a:cs typeface="Times New Roman" panose="02020603050405020304" pitchFamily="18" charset="0"/>
              </a:rPr>
              <a:t>We observe that customers with MORTGAGE home ownership have made the highest latest payment, amounting to Rs. 310,798.</a:t>
            </a:r>
          </a:p>
          <a:p>
            <a:pPr marL="171450" indent="-171450" algn="just">
              <a:lnSpc>
                <a:spcPts val="2596"/>
              </a:lnSpc>
              <a:buFont typeface="Arial" panose="020B0604020202020204" pitchFamily="34" charset="0"/>
              <a:buChar char="•"/>
            </a:pPr>
            <a:r>
              <a:rPr lang="en-US" sz="1200" dirty="0">
                <a:solidFill>
                  <a:srgbClr val="1F2020"/>
                </a:solidFill>
                <a:latin typeface="Times New Roman" panose="02020603050405020304" pitchFamily="18" charset="0"/>
                <a:cs typeface="Times New Roman" panose="02020603050405020304" pitchFamily="18" charset="0"/>
              </a:rPr>
              <a:t>This indicates that a significant number of customers are nearing the completion of their loan repayments for their respective home ownership.</a:t>
            </a:r>
          </a:p>
        </p:txBody>
      </p:sp>
      <p:sp>
        <p:nvSpPr>
          <p:cNvPr id="3" name="Rectangle: Rounded Corners 2">
            <a:extLst>
              <a:ext uri="{FF2B5EF4-FFF2-40B4-BE49-F238E27FC236}">
                <a16:creationId xmlns:a16="http://schemas.microsoft.com/office/drawing/2014/main" id="{F7AB08F8-79E5-5E74-1774-12A974C9EBC0}"/>
              </a:ext>
            </a:extLst>
          </p:cNvPr>
          <p:cNvSpPr/>
          <p:nvPr/>
        </p:nvSpPr>
        <p:spPr>
          <a:xfrm>
            <a:off x="1284890" y="867103"/>
            <a:ext cx="1797269" cy="50449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KPI-5</a:t>
            </a:r>
          </a:p>
        </p:txBody>
      </p:sp>
      <p:sp>
        <p:nvSpPr>
          <p:cNvPr id="4" name="Rectangle 3">
            <a:extLst>
              <a:ext uri="{FF2B5EF4-FFF2-40B4-BE49-F238E27FC236}">
                <a16:creationId xmlns:a16="http://schemas.microsoft.com/office/drawing/2014/main" id="{FEAD20C7-4618-833B-F9E0-DA13B9D17B48}"/>
              </a:ext>
            </a:extLst>
          </p:cNvPr>
          <p:cNvSpPr/>
          <p:nvPr/>
        </p:nvSpPr>
        <p:spPr>
          <a:xfrm>
            <a:off x="1040523" y="1434662"/>
            <a:ext cx="3815255" cy="8198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a:lnSpc>
                <a:spcPts val="2799"/>
              </a:lnSpc>
            </a:pPr>
            <a:endParaRPr lang="en-US" sz="1600" dirty="0">
              <a:solidFill>
                <a:srgbClr val="1F2020"/>
              </a:solidFill>
              <a:latin typeface="Open Sans Bold"/>
            </a:endParaRPr>
          </a:p>
          <a:p>
            <a:pPr algn="l">
              <a:lnSpc>
                <a:spcPts val="2800"/>
              </a:lnSpc>
            </a:pPr>
            <a:r>
              <a:rPr lang="en-US" sz="1600" dirty="0">
                <a:solidFill>
                  <a:srgbClr val="1F2020"/>
                </a:solidFill>
                <a:latin typeface="Open Sans Bold"/>
              </a:rPr>
              <a:t>Home ownership versus last payment date stats insights:</a:t>
            </a:r>
          </a:p>
          <a:p>
            <a:pPr algn="ctr"/>
            <a:endParaRPr lang="en-US" sz="1600" dirty="0"/>
          </a:p>
        </p:txBody>
      </p:sp>
      <p:sp>
        <p:nvSpPr>
          <p:cNvPr id="6" name="Freeform 9">
            <a:extLst>
              <a:ext uri="{FF2B5EF4-FFF2-40B4-BE49-F238E27FC236}">
                <a16:creationId xmlns:a16="http://schemas.microsoft.com/office/drawing/2014/main" id="{8BF0EA4D-FFAA-0DE9-5054-6007DD539BDC}"/>
              </a:ext>
            </a:extLst>
          </p:cNvPr>
          <p:cNvSpPr/>
          <p:nvPr/>
        </p:nvSpPr>
        <p:spPr>
          <a:xfrm>
            <a:off x="5123793" y="1458310"/>
            <a:ext cx="6027684" cy="4311870"/>
          </a:xfrm>
          <a:custGeom>
            <a:avLst/>
            <a:gdLst/>
            <a:ahLst/>
            <a:cxnLst/>
            <a:rect l="l" t="t" r="r" b="b"/>
            <a:pathLst>
              <a:path w="8061006" h="4891167">
                <a:moveTo>
                  <a:pt x="0" y="0"/>
                </a:moveTo>
                <a:lnTo>
                  <a:pt x="8061006" y="0"/>
                </a:lnTo>
                <a:lnTo>
                  <a:pt x="8061006" y="4891167"/>
                </a:lnTo>
                <a:lnTo>
                  <a:pt x="0" y="4891167"/>
                </a:lnTo>
                <a:lnTo>
                  <a:pt x="0" y="0"/>
                </a:lnTo>
                <a:close/>
              </a:path>
            </a:pathLst>
          </a:custGeom>
          <a:blipFill>
            <a:blip r:embed="rId2"/>
            <a:stretch>
              <a:fillRect/>
            </a:stretch>
          </a:blipFill>
        </p:spPr>
      </p:sp>
    </p:spTree>
    <p:extLst>
      <p:ext uri="{BB962C8B-B14F-4D97-AF65-F5344CB8AC3E}">
        <p14:creationId xmlns:p14="http://schemas.microsoft.com/office/powerpoint/2010/main" val="3344808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1B031-2578-E03F-8FF4-7CFEDAA9CA45}"/>
              </a:ext>
            </a:extLst>
          </p:cNvPr>
          <p:cNvSpPr>
            <a:spLocks noGrp="1"/>
          </p:cNvSpPr>
          <p:nvPr>
            <p:ph type="title"/>
          </p:nvPr>
        </p:nvSpPr>
        <p:spPr>
          <a:xfrm>
            <a:off x="1295402" y="655320"/>
            <a:ext cx="9601196" cy="1158241"/>
          </a:xfrm>
        </p:spPr>
        <p:txBody>
          <a:bodyPr>
            <a:normAutofit fontScale="90000"/>
          </a:bodyPr>
          <a:lstStyle/>
          <a:p>
            <a:r>
              <a:rPr lang="en-US" sz="4400" dirty="0">
                <a:solidFill>
                  <a:srgbClr val="1F2020"/>
                </a:solidFill>
                <a:latin typeface="Bahnschrift SemiBold" panose="020B0502040204020203" pitchFamily="34" charset="0"/>
              </a:rPr>
              <a:t>EXCEL - DASHBOARD</a:t>
            </a:r>
            <a:br>
              <a:rPr lang="en-US" sz="4400" dirty="0">
                <a:solidFill>
                  <a:srgbClr val="1F2020"/>
                </a:solidFill>
                <a:latin typeface="Bahnschrift SemiBold" panose="020B0502040204020203" pitchFamily="34" charset="0"/>
              </a:rPr>
            </a:br>
            <a:endParaRPr lang="en-US" dirty="0">
              <a:latin typeface="Bahnschrift SemiBold" panose="020B0502040204020203" pitchFamily="34" charset="0"/>
            </a:endParaRPr>
          </a:p>
        </p:txBody>
      </p:sp>
      <p:pic>
        <p:nvPicPr>
          <p:cNvPr id="8" name="Picture 7">
            <a:extLst>
              <a:ext uri="{FF2B5EF4-FFF2-40B4-BE49-F238E27FC236}">
                <a16:creationId xmlns:a16="http://schemas.microsoft.com/office/drawing/2014/main" id="{1055085B-622A-0BDC-3F1D-4C5D7F6DAEFC}"/>
              </a:ext>
            </a:extLst>
          </p:cNvPr>
          <p:cNvPicPr>
            <a:picLocks noChangeAspect="1"/>
          </p:cNvPicPr>
          <p:nvPr/>
        </p:nvPicPr>
        <p:blipFill>
          <a:blip r:embed="rId2"/>
          <a:stretch>
            <a:fillRect/>
          </a:stretch>
        </p:blipFill>
        <p:spPr>
          <a:xfrm>
            <a:off x="1295402" y="1368582"/>
            <a:ext cx="9601196" cy="4773137"/>
          </a:xfrm>
          <a:prstGeom prst="rect">
            <a:avLst/>
          </a:prstGeom>
        </p:spPr>
      </p:pic>
    </p:spTree>
    <p:extLst>
      <p:ext uri="{BB962C8B-B14F-4D97-AF65-F5344CB8AC3E}">
        <p14:creationId xmlns:p14="http://schemas.microsoft.com/office/powerpoint/2010/main" val="29514802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86</TotalTime>
  <Words>700</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Bahnschrift SemiBold</vt:lpstr>
      <vt:lpstr>Garamond</vt:lpstr>
      <vt:lpstr>Open Sans Bold</vt:lpstr>
      <vt:lpstr>Times New Roman</vt:lpstr>
      <vt:lpstr>Organic</vt:lpstr>
      <vt:lpstr>BANK ANALYTICS</vt:lpstr>
      <vt:lpstr>CONTENTS</vt:lpstr>
      <vt:lpstr>PowerPoint Presentation</vt:lpstr>
      <vt:lpstr>PowerPoint Presentation</vt:lpstr>
      <vt:lpstr>PowerPoint Presentation</vt:lpstr>
      <vt:lpstr>PowerPoint Presentation</vt:lpstr>
      <vt:lpstr>PowerPoint Presentation</vt:lpstr>
      <vt:lpstr>PowerPoint Presentation</vt:lpstr>
      <vt:lpstr>EXCEL - DASHBOARD </vt:lpstr>
      <vt:lpstr>POWER BI - DASHBOARD </vt:lpstr>
      <vt:lpstr>TABLEAU - DASHBOARD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ANALYTICS</dc:title>
  <dc:creator>PAKA SAI SAKETH</dc:creator>
  <cp:lastModifiedBy>PAKA SAI SAKETH</cp:lastModifiedBy>
  <cp:revision>11</cp:revision>
  <dcterms:created xsi:type="dcterms:W3CDTF">2024-05-27T10:54:39Z</dcterms:created>
  <dcterms:modified xsi:type="dcterms:W3CDTF">2024-05-27T14:48:43Z</dcterms:modified>
</cp:coreProperties>
</file>