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70" r:id="rId4"/>
    <p:sldId id="257" r:id="rId5"/>
    <p:sldId id="268" r:id="rId6"/>
    <p:sldId id="269" r:id="rId7"/>
    <p:sldId id="271" r:id="rId9"/>
    <p:sldId id="258" r:id="rId10"/>
    <p:sldId id="259" r:id="rId11"/>
    <p:sldId id="260" r:id="rId12"/>
    <p:sldId id="261" r:id="rId13"/>
    <p:sldId id="262" r:id="rId14"/>
    <p:sldId id="263" r:id="rId15"/>
    <p:sldId id="264" r:id="rId16"/>
    <p:sldId id="265" r:id="rId17"/>
    <p:sldId id="266" r:id="rId18"/>
    <p:sldId id="267" r:id="rId19"/>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CACD"/>
    <a:srgbClr val="4EAE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7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7253D64-6E28-41A5-A608-F47175D5743E}" type="doc">
      <dgm:prSet csTypeId="urn:microsoft.com/office/officeart/2005/8/colors/accent1_3"/>
      <dgm:spPr/>
      <dgm:t>
        <a:bodyPr/>
        <a:p>
          <a:endParaRPr altLang="en-US"/>
        </a:p>
      </dgm:t>
    </dgm:pt>
    <dgm:pt modelId="{CC18ED02-8444-440B-B0A6-60964561009A}">
      <dgm:prSet/>
      <dgm:spPr/>
      <dgm:t>
        <a:bodyPr/>
        <a:p>
          <a:r>
            <a:rPr lang="en-US" b="1" i="0" u="none" baseline="0">
              <a:rtl val="0"/>
            </a:rPr>
            <a:t>CLOUD </a:t>
          </a:r>
          <a:r>
            <a:rPr lang="en-US" b="1" i="0" u="none" baseline="0">
              <a:rtl val="0"/>
            </a:rPr>
            <a:t>NATIVE </a:t>
          </a:r>
          <a:br>
            <a:rPr lang="en-US" b="1" i="0" u="none" baseline="0">
              <a:rtl val="0"/>
            </a:rPr>
          </a:br>
          <a:r>
            <a:rPr lang="en-US" b="1" i="0" u="none" baseline="0">
              <a:rtl val="0"/>
            </a:rPr>
            <a:t>ARTIFICIAL </a:t>
          </a:r>
          <a:br>
            <a:rPr lang="en-US" b="1" i="0" u="none" baseline="0">
              <a:rtl val="0"/>
            </a:rPr>
          </a:br>
          <a:r>
            <a:rPr lang="en-US" b="1" i="0" u="none" baseline="0">
              <a:rtl val="0"/>
            </a:rPr>
            <a:t>INTELLIGENCE</a:t>
          </a:r>
          <a:endParaRPr altLang="en-US"/>
        </a:p>
      </dgm:t>
    </dgm:pt>
    <dgm:pt modelId="{350B288E-2988-4027-9D07-41B19B01A7C4}" cxnId="{B05967C3-FB32-4949-BBA6-632850F4B263}" type="parTrans">
      <dgm:prSet/>
      <dgm:spPr/>
    </dgm:pt>
    <dgm:pt modelId="{01A2F489-1A5F-44D6-82B3-4EB36D57AAD4}" cxnId="{B05967C3-FB32-4949-BBA6-632850F4B263}" type="sibTrans">
      <dgm:prSet/>
      <dgm:spPr/>
    </dgm:pt>
    <dgm:pt modelId="{A162236B-A434-4524-A9D7-12B80F12E555}" type="pres">
      <dgm:prSet presAssocID="{F7253D64-6E28-41A5-A608-F47175D5743E}" presName="Name0" presStyleCnt="0">
        <dgm:presLayoutVars>
          <dgm:dir/>
          <dgm:animLvl val="lvl"/>
          <dgm:resizeHandles val="exact"/>
        </dgm:presLayoutVars>
      </dgm:prSet>
      <dgm:spPr/>
    </dgm:pt>
    <dgm:pt modelId="{84F3AACB-4C03-46F5-BAA2-9D48CA479702}" type="pres">
      <dgm:prSet presAssocID="{CC18ED02-8444-440B-B0A6-60964561009A}" presName="linNode" presStyleCnt="0"/>
      <dgm:spPr/>
    </dgm:pt>
    <dgm:pt modelId="{E24570E0-6464-42C0-A3D0-AF9FFF62F33B}" type="pres">
      <dgm:prSet presAssocID="{CC18ED02-8444-440B-B0A6-60964561009A}" presName="parentText" presStyleLbl="node1" presStyleIdx="0" presStyleCnt="1" custLinFactNeighborX="-88889" custLinFactNeighborY="1509">
        <dgm:presLayoutVars>
          <dgm:chMax val="1"/>
          <dgm:bulletEnabled val="1"/>
        </dgm:presLayoutVars>
      </dgm:prSet>
      <dgm:spPr/>
    </dgm:pt>
  </dgm:ptLst>
  <dgm:cxnLst>
    <dgm:cxn modelId="{B05967C3-FB32-4949-BBA6-632850F4B263}" srcId="{F7253D64-6E28-41A5-A608-F47175D5743E}" destId="{CC18ED02-8444-440B-B0A6-60964561009A}" srcOrd="0" destOrd="0" parTransId="{350B288E-2988-4027-9D07-41B19B01A7C4}" sibTransId="{01A2F489-1A5F-44D6-82B3-4EB36D57AAD4}"/>
    <dgm:cxn modelId="{A38CBDF4-5433-4993-9AC9-E0F3AB4A2C9B}" type="presOf" srcId="{F7253D64-6E28-41A5-A608-F47175D5743E}" destId="{A162236B-A434-4524-A9D7-12B80F12E555}" srcOrd="0" destOrd="0" presId="urn:microsoft.com/office/officeart/2005/8/layout/vList5"/>
    <dgm:cxn modelId="{8A379CAC-D2D4-4064-818E-091F973FAC8B}" type="presParOf" srcId="{A162236B-A434-4524-A9D7-12B80F12E555}" destId="{84F3AACB-4C03-46F5-BAA2-9D48CA479702}" srcOrd="0" destOrd="0" presId="urn:microsoft.com/office/officeart/2005/8/layout/vList5"/>
    <dgm:cxn modelId="{BAC75CC9-7FAA-4AE0-9D4D-9C1B89A3F082}" type="presParOf" srcId="{84F3AACB-4C03-46F5-BAA2-9D48CA479702}" destId="{E24570E0-6464-42C0-A3D0-AF9FFF62F33B}" srcOrd="0" destOrd="0" presId="urn:microsoft.com/office/officeart/2005/8/layout/vList5"/>
    <dgm:cxn modelId="{274E4AB8-5DE7-46E8-9378-FBA0A3E88FAF}" type="presOf" srcId="{CC18ED02-8444-440B-B0A6-60964561009A}" destId="{E24570E0-6464-42C0-A3D0-AF9FFF62F33B}" srcOrd="0" destOrd="0" presId="urn:microsoft.com/office/officeart/2005/8/layout/vList5"/>
  </dgm:cxnLst>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253D64-6E28-41A5-A608-F47175D5743E}" type="doc">
      <dgm:prSet csTypeId="urn:microsoft.com/office/officeart/2005/8/colors/accent1_3"/>
      <dgm:spPr/>
      <dgm:t>
        <a:bodyPr/>
        <a:p>
          <a:endParaRPr altLang="en-US"/>
        </a:p>
      </dgm:t>
    </dgm:pt>
    <dgm:pt modelId="{A162236B-A434-4524-A9D7-12B80F12E555}" type="pres">
      <dgm:prSet presAssocID="{F7253D64-6E28-41A5-A608-F47175D5743E}" presName="Name0" presStyleCnt="0">
        <dgm:presLayoutVars>
          <dgm:dir/>
          <dgm:animLvl val="lvl"/>
          <dgm:resizeHandles val="exact"/>
        </dgm:presLayoutVars>
      </dgm:prSet>
      <dgm:spPr/>
    </dgm:pt>
  </dgm:ptLst>
  <dgm:cxnLst>
    <dgm:cxn modelId="{2E725BAB-8B5C-4B02-A2DE-1013EB258652}" type="presOf" srcId="{F7253D64-6E28-41A5-A608-F47175D5743E}" destId="{A162236B-A434-4524-A9D7-12B80F12E555}" srcOrd="0" destOrd="0" presId="urn:microsoft.com/office/officeart/2005/8/layout/vList5"/>
  </dgm:cxnLst>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2765405" cy="5046980"/>
        <a:chOff x="0" y="0"/>
        <a:chExt cx="12765405" cy="5046980"/>
      </a:xfrm>
    </dsp:grpSpPr>
    <dsp:sp modelId="{E24570E0-6464-42C0-A3D0-AF9FFF62F33B}">
      <dsp:nvSpPr>
        <dsp:cNvPr id="3" name="Rounded Rectangle 2"/>
        <dsp:cNvSpPr/>
      </dsp:nvSpPr>
      <dsp:spPr bwMode="white">
        <a:xfrm>
          <a:off x="0" y="0"/>
          <a:ext cx="4595546" cy="5046980"/>
        </a:xfrm>
        <a:prstGeom prst="roundRect">
          <a:avLst/>
        </a:prstGeom>
      </dsp:spPr>
      <dsp:style>
        <a:lnRef idx="2">
          <a:schemeClr val="lt1"/>
        </a:lnRef>
        <a:fillRef idx="1">
          <a:schemeClr val="accent1">
            <a:shade val="80000"/>
          </a:schemeClr>
        </a:fillRef>
        <a:effectRef idx="0">
          <a:scrgbClr r="0" g="0" b="0"/>
        </a:effectRef>
        <a:fontRef idx="minor">
          <a:schemeClr val="lt1"/>
        </a:fontRef>
      </dsp:style>
      <dsp:txBody>
        <a:bodyPr lIns="156210" tIns="78105" rIns="156210" bIns="78105" anchor="ctr"/>
        <a:lstStyle>
          <a:lvl1pPr algn="ctr">
            <a:defRPr sz="41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en-US" b="1" i="0" u="none" baseline="0">
              <a:rtl val="0"/>
            </a:rPr>
            <a:t>CLOUD </a:t>
          </a:r>
          <a:r>
            <a:rPr lang="en-US" b="1" i="0" u="none" baseline="0">
              <a:rtl val="0"/>
            </a:rPr>
            <a:t>NATIVE </a:t>
          </a:r>
          <a:br>
            <a:rPr lang="en-US" b="1" i="0" u="none" baseline="0">
              <a:rtl val="0"/>
            </a:rPr>
          </a:br>
          <a:r>
            <a:rPr lang="en-US" b="1" i="0" u="none" baseline="0">
              <a:rtl val="0"/>
            </a:rPr>
            <a:t>ARTIFICIAL </a:t>
          </a:r>
          <a:br>
            <a:rPr lang="en-US" b="1" i="0" u="none" baseline="0">
              <a:rtl val="0"/>
            </a:rPr>
          </a:br>
          <a:r>
            <a:rPr lang="en-US" b="1" i="0" u="none" baseline="0">
              <a:rtl val="0"/>
            </a:rPr>
            <a:t>INTELLIGENCE</a:t>
          </a:r>
          <a:endParaRPr altLang="en-US"/>
        </a:p>
      </dsp:txBody>
      <dsp:txXfrm>
        <a:off x="0" y="0"/>
        <a:ext cx="4595546" cy="504698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2765405" cy="5046980"/>
        <a:chOff x="0" y="0"/>
        <a:chExt cx="12765405" cy="5046980"/>
      </a:xfrm>
    </dsp:grpSpPr>
    <dsp:sp modelId="{E24570E0-6464-42C0-A3D0-AF9FFF62F33B}">
      <dsp:nvSpPr>
        <dsp:cNvPr id="3" name="Rounded Rectangle 2"/>
        <dsp:cNvSpPr/>
      </dsp:nvSpPr>
      <dsp:spPr bwMode="white">
        <a:xfrm>
          <a:off x="0" y="0"/>
          <a:ext cx="4595546" cy="5046980"/>
        </a:xfrm>
        <a:prstGeom prst="roundRect">
          <a:avLst/>
        </a:prstGeom>
      </dsp:spPr>
      <dsp:style>
        <a:lnRef idx="2">
          <a:schemeClr val="lt1"/>
        </a:lnRef>
        <a:fillRef idx="1">
          <a:schemeClr val="accent1">
            <a:shade val="80000"/>
          </a:schemeClr>
        </a:fillRef>
        <a:effectRef idx="0">
          <a:scrgbClr r="0" g="0" b="0"/>
        </a:effectRef>
        <a:fontRef idx="minor">
          <a:schemeClr val="lt1"/>
        </a:fontRef>
      </dsp:style>
      <dsp:txBody>
        <a:bodyPr lIns="156210" tIns="78105" rIns="156210" bIns="78105" anchor="ctr"/>
        <a:lstStyle>
          <a:lvl1pPr algn="ctr">
            <a:defRPr sz="41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en-US" b="1" i="0" u="none" baseline="0">
              <a:rtl val="0"/>
            </a:rPr>
            <a:t>CLOUD </a:t>
          </a:r>
          <a:r>
            <a:rPr lang="" b="1" i="0" u="none" baseline="0">
              <a:rtl val="0"/>
            </a:rPr>
            <a:t>NATIVE </a:t>
          </a:r>
          <a:br>
            <a:rPr lang="" b="1" i="0" u="none" baseline="0">
              <a:rtl val="0"/>
            </a:rPr>
          </a:br>
          <a:r>
            <a:rPr lang="" b="1" i="0" u="none" baseline="0">
              <a:rtl val="0"/>
            </a:rPr>
            <a:t>ARTIFICIAL </a:t>
          </a:r>
          <a:br>
            <a:rPr lang="" b="1" i="0" u="none" baseline="0">
              <a:rtl val="0"/>
            </a:rPr>
          </a:br>
          <a:r>
            <a:rPr lang="" b="1" i="0" u="none" baseline="0">
              <a:rtl val="0"/>
            </a:rPr>
            <a:t>INTELLIGENCE</a:t>
          </a:r>
          <a:endParaRPr altLang="en-US"/>
        </a:p>
      </dsp:txBody>
      <dsp:txXfrm>
        <a:off x="0" y="0"/>
        <a:ext cx="4595546" cy="504698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613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968" y="0"/>
            <a:ext cx="7924800" cy="516137"/>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0619"/>
            <a:ext cx="14630400" cy="4050506"/>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70865"/>
            <a:ext cx="7924800" cy="51613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968" y="9770865"/>
            <a:ext cx="7924800" cy="516135"/>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8288000" cy="10287000"/>
          </a:xfrm>
          <a:prstGeom prst="rect">
            <a:avLst/>
          </a:prstGeom>
          <a:noFill/>
          <a:ln w="9525">
            <a:noFill/>
          </a:ln>
        </p:spPr>
      </p:pic>
      <p:sp>
        <p:nvSpPr>
          <p:cNvPr id="2051" name="Rectangle 3"/>
          <p:cNvSpPr>
            <a:spLocks noGrp="1" noChangeArrowheads="1"/>
          </p:cNvSpPr>
          <p:nvPr>
            <p:ph type="ctrTitle"/>
          </p:nvPr>
        </p:nvSpPr>
        <p:spPr>
          <a:xfrm>
            <a:off x="936626" y="5576888"/>
            <a:ext cx="16414750" cy="1624013"/>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939800" y="7410450"/>
            <a:ext cx="16424276" cy="1471613"/>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914400" y="9367838"/>
            <a:ext cx="4267200" cy="7143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a:fld>
            <a:endParaRPr lang="en-US"/>
          </a:p>
        </p:txBody>
      </p:sp>
      <p:sp>
        <p:nvSpPr>
          <p:cNvPr id="10" name="Rectangle 6"/>
          <p:cNvSpPr>
            <a:spLocks noGrp="1" noChangeArrowheads="1"/>
          </p:cNvSpPr>
          <p:nvPr>
            <p:ph type="ftr" sz="quarter" idx="3"/>
          </p:nvPr>
        </p:nvSpPr>
        <p:spPr bwMode="auto">
          <a:xfrm>
            <a:off x="6248400" y="9367838"/>
            <a:ext cx="5791200" cy="7143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p:txBody>
      </p:sp>
      <p:sp>
        <p:nvSpPr>
          <p:cNvPr id="11" name="Rectangle 7"/>
          <p:cNvSpPr>
            <a:spLocks noGrp="1" noChangeArrowheads="1"/>
          </p:cNvSpPr>
          <p:nvPr>
            <p:ph type="sldNum" sz="quarter" idx="4"/>
          </p:nvPr>
        </p:nvSpPr>
        <p:spPr bwMode="auto">
          <a:xfrm>
            <a:off x="13106400" y="9367838"/>
            <a:ext cx="4267200" cy="7143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F15528-21DE-4FAA-801E-634DDDAF4B2B}" type="slidenum">
              <a:rPr/>
            </a:fld>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285750"/>
            <a:ext cx="4114800" cy="8905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85750"/>
            <a:ext cx="12039600" cy="890587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a:fld>
            <a:endParaRPr lang="en-US"/>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fld id="{B6F15528-21DE-4FAA-801E-634DDDAF4B2B}" type="slidenum">
              <a:rPr/>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2564607"/>
            <a:ext cx="15773400" cy="4279106"/>
          </a:xfrm>
        </p:spPr>
        <p:txBody>
          <a:bodyPr anchor="b"/>
          <a:lstStyle>
            <a:lvl1pPr>
              <a:defRPr sz="9000"/>
            </a:lvl1pPr>
          </a:lstStyle>
          <a:p>
            <a:r>
              <a:rPr lang="en-US" smtClean="0"/>
              <a:t>Click to edit Master title style</a:t>
            </a:r>
            <a:endParaRPr lang="en-US"/>
          </a:p>
        </p:txBody>
      </p:sp>
      <p:sp>
        <p:nvSpPr>
          <p:cNvPr id="3" name="Text Placeholder 2"/>
          <p:cNvSpPr>
            <a:spLocks noGrp="1"/>
          </p:cNvSpPr>
          <p:nvPr>
            <p:ph type="body" idx="1"/>
          </p:nvPr>
        </p:nvSpPr>
        <p:spPr>
          <a:xfrm>
            <a:off x="1247776" y="6884195"/>
            <a:ext cx="15773400" cy="2250281"/>
          </a:xfrm>
        </p:spPr>
        <p:txBody>
          <a:bodyPr/>
          <a:lstStyle>
            <a:lvl1pPr marL="0" indent="0">
              <a:buNone/>
              <a:defRPr sz="3600"/>
            </a:lvl1pPr>
            <a:lvl2pPr marL="685800" indent="0">
              <a:buNone/>
              <a:defRPr sz="3000"/>
            </a:lvl2pPr>
            <a:lvl3pPr marL="1371600" indent="0">
              <a:buNone/>
              <a:defRPr sz="27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762125"/>
            <a:ext cx="8077200" cy="74295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9296400" y="1762125"/>
            <a:ext cx="8077200" cy="74295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D8BD707-D9CF-40AE-B4C6-C98DA3205C09}" type="datetimeFigureOut">
              <a:rPr lang="en-US"/>
            </a:fld>
            <a:endParaRPr lang="en-US"/>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fld id="{B6F15528-21DE-4FAA-801E-634DDDAF4B2B}" type="slidenum">
              <a:rPr/>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0476" y="547688"/>
            <a:ext cx="15773400" cy="198834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60476" y="2521745"/>
            <a:ext cx="7737474"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60476" y="3757613"/>
            <a:ext cx="7737474" cy="552688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9258300" y="2521745"/>
            <a:ext cx="7775576"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9258300" y="3757613"/>
            <a:ext cx="7775576" cy="552688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D8BD707-D9CF-40AE-B4C6-C98DA3205C09}" type="datetimeFigureOut">
              <a:rPr lang="en-US"/>
            </a:fld>
            <a:endParaRPr lang="en-US"/>
          </a:p>
        </p:txBody>
      </p:sp>
      <p:sp>
        <p:nvSpPr>
          <p:cNvPr id="4" name="Footer Placeholder 3"/>
          <p:cNvSpPr>
            <a:spLocks noGrp="1"/>
          </p:cNvSpPr>
          <p:nvPr>
            <p:ph type="ftr" sz="quarter" idx="11"/>
          </p:nvPr>
        </p:nvSpPr>
        <p:spPr/>
        <p:txBody>
          <a:bodyPr/>
          <a:p/>
        </p:txBody>
      </p:sp>
      <p:sp>
        <p:nvSpPr>
          <p:cNvPr id="5" name="Slide Number Placeholder 4"/>
          <p:cNvSpPr>
            <a:spLocks noGrp="1"/>
          </p:cNvSpPr>
          <p:nvPr>
            <p:ph type="sldNum" sz="quarter" idx="12"/>
          </p:nvPr>
        </p:nvSpPr>
        <p:spPr/>
        <p:txBody>
          <a:bodyPr/>
          <a:p>
            <a:fld id="{B6F15528-21DE-4FAA-801E-634DDDAF4B2B}" type="slidenum">
              <a:rPr/>
            </a:fld>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D8BD707-D9CF-40AE-B4C6-C98DA3205C09}" type="datetimeFigureOut">
              <a:rPr lang="en-US"/>
            </a:fld>
            <a:endParaRPr lang="en-US"/>
          </a:p>
        </p:txBody>
      </p:sp>
      <p:sp>
        <p:nvSpPr>
          <p:cNvPr id="3" name="Footer Placeholder 2"/>
          <p:cNvSpPr>
            <a:spLocks noGrp="1"/>
          </p:cNvSpPr>
          <p:nvPr>
            <p:ph type="ftr" sz="quarter" idx="11"/>
          </p:nvPr>
        </p:nvSpPr>
        <p:spPr/>
        <p:txBody>
          <a:bodyPr/>
          <a:p/>
        </p:txBody>
      </p:sp>
      <p:sp>
        <p:nvSpPr>
          <p:cNvPr id="4" name="Slide Number Placeholder 3"/>
          <p:cNvSpPr>
            <a:spLocks noGrp="1"/>
          </p:cNvSpPr>
          <p:nvPr>
            <p:ph type="sldNum" sz="quarter" idx="12"/>
          </p:nvPr>
        </p:nvSpPr>
        <p:spPr/>
        <p:txBody>
          <a:bodyPr/>
          <a:p>
            <a:fld id="{B6F15528-21DE-4FAA-801E-634DDDAF4B2B}" type="slidenum">
              <a:rPr/>
            </a:fld>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6" y="685800"/>
            <a:ext cx="5899150" cy="2400300"/>
          </a:xfrm>
        </p:spPr>
        <p:txBody>
          <a:bodyPr anchor="b"/>
          <a:lstStyle>
            <a:lvl1pPr>
              <a:defRPr sz="4800"/>
            </a:lvl1pPr>
          </a:lstStyle>
          <a:p>
            <a:r>
              <a:rPr lang="en-US" smtClean="0"/>
              <a:t>Click to edit Master title style</a:t>
            </a:r>
            <a:endParaRPr lang="en-US"/>
          </a:p>
        </p:txBody>
      </p:sp>
      <p:sp>
        <p:nvSpPr>
          <p:cNvPr id="3" name="Content Placeholder 2"/>
          <p:cNvSpPr>
            <a:spLocks noGrp="1"/>
          </p:cNvSpPr>
          <p:nvPr>
            <p:ph idx="1"/>
          </p:nvPr>
        </p:nvSpPr>
        <p:spPr>
          <a:xfrm>
            <a:off x="7775576"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1260476" y="3086100"/>
            <a:ext cx="5899150"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6" y="685800"/>
            <a:ext cx="5899150" cy="2400300"/>
          </a:xfrm>
        </p:spPr>
        <p:txBody>
          <a:bodyPr anchor="b"/>
          <a:lstStyle>
            <a:lvl1pPr>
              <a:defRPr sz="4800"/>
            </a:lvl1pPr>
          </a:lstStyle>
          <a:p>
            <a:r>
              <a:rPr lang="en-US" smtClean="0"/>
              <a:t>Click to edit Master title style</a:t>
            </a:r>
            <a:endParaRPr lang="en-US"/>
          </a:p>
        </p:txBody>
      </p:sp>
      <p:sp>
        <p:nvSpPr>
          <p:cNvPr id="3" name="Picture Placeholder 2"/>
          <p:cNvSpPr>
            <a:spLocks noGrp="1"/>
          </p:cNvSpPr>
          <p:nvPr>
            <p:ph type="pic" idx="1"/>
          </p:nvPr>
        </p:nvSpPr>
        <p:spPr>
          <a:xfrm>
            <a:off x="7775576" y="1481138"/>
            <a:ext cx="9258300" cy="7310438"/>
          </a:xfrm>
        </p:spPr>
        <p:txBody>
          <a:bodyPr vert="horz" wrap="square" lIns="91440" tIns="45720" rIns="91440" bIns="45720" numCol="1" anchor="t" anchorCtr="0" compatLnSpc="1"/>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260476" y="3086100"/>
            <a:ext cx="5899150"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8288000" cy="10287000"/>
          </a:xfrm>
          <a:prstGeom prst="rect">
            <a:avLst/>
          </a:prstGeom>
          <a:noFill/>
          <a:ln w="9525">
            <a:noFill/>
          </a:ln>
        </p:spPr>
      </p:pic>
      <p:sp>
        <p:nvSpPr>
          <p:cNvPr id="1027" name="Rectangle 3"/>
          <p:cNvSpPr>
            <a:spLocks noGrp="1"/>
          </p:cNvSpPr>
          <p:nvPr>
            <p:ph type="title"/>
          </p:nvPr>
        </p:nvSpPr>
        <p:spPr>
          <a:xfrm>
            <a:off x="914400" y="285750"/>
            <a:ext cx="16459200" cy="87392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914400" y="1762125"/>
            <a:ext cx="16459200" cy="74295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914400" y="9367838"/>
            <a:ext cx="42672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2100"/>
            </a:lvl1pPr>
          </a:lstStyle>
          <a:p>
            <a:fld id="{1D8BD707-D9CF-40AE-B4C6-C98DA3205C09}" type="datetimeFigureOut">
              <a:rPr lang="en-US"/>
            </a:fld>
            <a:endParaRPr lang="en-US"/>
          </a:p>
        </p:txBody>
      </p:sp>
      <p:sp>
        <p:nvSpPr>
          <p:cNvPr id="1030" name="Rectangle 6"/>
          <p:cNvSpPr>
            <a:spLocks noGrp="1" noChangeArrowheads="1"/>
          </p:cNvSpPr>
          <p:nvPr>
            <p:ph type="ftr" sz="quarter" idx="3"/>
          </p:nvPr>
        </p:nvSpPr>
        <p:spPr bwMode="auto">
          <a:xfrm>
            <a:off x="6248400" y="9367838"/>
            <a:ext cx="57912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2100"/>
            </a:lvl1pPr>
          </a:lstStyle>
          <a:p/>
        </p:txBody>
      </p:sp>
      <p:sp>
        <p:nvSpPr>
          <p:cNvPr id="1031" name="Rectangle 7"/>
          <p:cNvSpPr>
            <a:spLocks noGrp="1" noChangeArrowheads="1"/>
          </p:cNvSpPr>
          <p:nvPr>
            <p:ph type="sldNum" sz="quarter" idx="4"/>
          </p:nvPr>
        </p:nvSpPr>
        <p:spPr bwMode="auto">
          <a:xfrm>
            <a:off x="13106400" y="9367838"/>
            <a:ext cx="42672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2100"/>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54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514350" indent="-514350" algn="l" rtl="0" fontAlgn="base">
        <a:spcBef>
          <a:spcPct val="30000"/>
        </a:spcBef>
        <a:spcAft>
          <a:spcPct val="0"/>
        </a:spcAft>
        <a:buChar char="•"/>
        <a:defRPr sz="4800" kern="1200">
          <a:solidFill>
            <a:schemeClr val="tx1"/>
          </a:solidFill>
          <a:latin typeface="+mn-lt"/>
          <a:ea typeface="+mn-ea"/>
          <a:cs typeface="+mn-cs"/>
        </a:defRPr>
      </a:lvl1pPr>
      <a:lvl2pPr marL="1114425" indent="-428625" algn="l" rtl="0" fontAlgn="base">
        <a:spcBef>
          <a:spcPct val="30000"/>
        </a:spcBef>
        <a:spcAft>
          <a:spcPct val="0"/>
        </a:spcAft>
        <a:buChar char="–"/>
        <a:defRPr sz="4200" kern="1200">
          <a:solidFill>
            <a:schemeClr val="tx1"/>
          </a:solidFill>
          <a:latin typeface="+mn-lt"/>
          <a:ea typeface="+mn-ea"/>
          <a:cs typeface="+mn-cs"/>
        </a:defRPr>
      </a:lvl2pPr>
      <a:lvl3pPr marL="1714500" indent="-342900" algn="l" rtl="0" fontAlgn="base">
        <a:spcBef>
          <a:spcPct val="30000"/>
        </a:spcBef>
        <a:spcAft>
          <a:spcPct val="0"/>
        </a:spcAft>
        <a:buChar char="•"/>
        <a:defRPr sz="3600" kern="1200">
          <a:solidFill>
            <a:schemeClr val="tx1"/>
          </a:solidFill>
          <a:latin typeface="+mn-lt"/>
          <a:ea typeface="+mn-ea"/>
          <a:cs typeface="+mn-cs"/>
        </a:defRPr>
      </a:lvl3pPr>
      <a:lvl4pPr marL="2400300" indent="-342900" algn="l" rtl="0" fontAlgn="base">
        <a:spcBef>
          <a:spcPct val="30000"/>
        </a:spcBef>
        <a:spcAft>
          <a:spcPct val="0"/>
        </a:spcAft>
        <a:buChar char="–"/>
        <a:defRPr sz="3000" kern="1200">
          <a:solidFill>
            <a:schemeClr val="tx1"/>
          </a:solidFill>
          <a:latin typeface="+mn-lt"/>
          <a:ea typeface="+mn-ea"/>
          <a:cs typeface="+mn-cs"/>
        </a:defRPr>
      </a:lvl4pPr>
      <a:lvl5pPr marL="3086100" indent="-342900" algn="l" rtl="0" fontAlgn="base">
        <a:spcBef>
          <a:spcPct val="30000"/>
        </a:spcBef>
        <a:spcAft>
          <a:spcPct val="0"/>
        </a:spcAft>
        <a:buChar char="»"/>
        <a:defRPr sz="30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diagramLayout" Target="../diagrams/layout2.xml"/><Relationship Id="rId8" Type="http://schemas.openxmlformats.org/officeDocument/2006/relationships/diagramData" Target="../diagrams/data2.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image" Target="../media/image4.jpeg"/><Relationship Id="rId13" Type="http://schemas.openxmlformats.org/officeDocument/2006/relationships/slideLayout" Target="../slideLayouts/slideLayout6.xml"/><Relationship Id="rId12" Type="http://schemas.microsoft.com/office/2007/relationships/diagramDrawing" Target="../diagrams/drawing2.xml"/><Relationship Id="rId11" Type="http://schemas.openxmlformats.org/officeDocument/2006/relationships/diagramColors" Target="../diagrams/colors2.xml"/><Relationship Id="rId10" Type="http://schemas.openxmlformats.org/officeDocument/2006/relationships/diagramQuickStyle" Target="../diagrams/quickStyle2.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rgbClr val="FBFB11"/>
            </a:gs>
            <a:gs pos="100000">
              <a:srgbClr val="838309"/>
            </a:gs>
          </a:gsLst>
          <a:lin ang="5400000" scaled="0"/>
        </a:gradFill>
        <a:effectLst/>
      </p:bgPr>
    </p:bg>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562100"/>
            <a:ext cx="18288000" cy="10286997"/>
          </a:xfrm>
          <a:prstGeom prst="rect">
            <a:avLst/>
          </a:prstGeom>
          <a:effectLst>
            <a:outerShdw blurRad="50800" dist="38100" dir="2700000" algn="tl" rotWithShape="0">
              <a:prstClr val="black">
                <a:alpha val="40000"/>
              </a:prstClr>
            </a:outerShdw>
          </a:effectLst>
          <a:scene3d>
            <a:camera prst="isometricRightUp"/>
            <a:lightRig rig="threePt" dir="t"/>
          </a:scene3d>
        </p:spPr>
      </p:pic>
      <p:pic>
        <p:nvPicPr>
          <p:cNvPr id="8" name="Picture 7" descr="421539136_122138771396060976_8637296630934166662_n"/>
          <p:cNvPicPr>
            <a:picLocks noChangeAspect="1"/>
          </p:cNvPicPr>
          <p:nvPr/>
        </p:nvPicPr>
        <p:blipFill>
          <a:blip r:embed="rId2"/>
          <a:stretch>
            <a:fillRect/>
          </a:stretch>
        </p:blipFill>
        <p:spPr>
          <a:xfrm>
            <a:off x="5638800" y="209550"/>
            <a:ext cx="9144000" cy="5143500"/>
          </a:xfrm>
          <a:prstGeom prst="rect">
            <a:avLst/>
          </a:prstGeom>
          <a:gradFill>
            <a:gsLst>
              <a:gs pos="0">
                <a:srgbClr val="FBFB11"/>
              </a:gs>
              <a:gs pos="100000">
                <a:srgbClr val="838309"/>
              </a:gs>
            </a:gsLst>
            <a:lin ang="5400000" scaled="0"/>
          </a:gradFill>
        </p:spPr>
      </p:pic>
      <p:graphicFrame>
        <p:nvGraphicFramePr>
          <p:cNvPr id="3" name="Diagram 2"/>
          <p:cNvGraphicFramePr/>
          <p:nvPr/>
        </p:nvGraphicFramePr>
        <p:xfrm>
          <a:off x="652780" y="149225"/>
          <a:ext cx="12765405" cy="5046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421539136_122138771396060976_8637296630934166662_n"/>
          <p:cNvPicPr>
            <a:picLocks noChangeAspect="1"/>
          </p:cNvPicPr>
          <p:nvPr/>
        </p:nvPicPr>
        <p:blipFill>
          <a:blip r:embed="rId2"/>
          <a:stretch>
            <a:fillRect/>
          </a:stretch>
        </p:blipFill>
        <p:spPr>
          <a:xfrm>
            <a:off x="5689600" y="5441950"/>
            <a:ext cx="9144000" cy="5143500"/>
          </a:xfrm>
          <a:prstGeom prst="rect">
            <a:avLst/>
          </a:prstGeom>
          <a:gradFill>
            <a:gsLst>
              <a:gs pos="0">
                <a:srgbClr val="FBFB11"/>
              </a:gs>
              <a:gs pos="100000">
                <a:srgbClr val="838309"/>
              </a:gs>
            </a:gsLst>
            <a:lin ang="5400000" scaled="0"/>
          </a:gradFill>
        </p:spPr>
      </p:pic>
      <p:graphicFrame>
        <p:nvGraphicFramePr>
          <p:cNvPr id="7" name="Diagram 6"/>
          <p:cNvGraphicFramePr/>
          <p:nvPr/>
        </p:nvGraphicFramePr>
        <p:xfrm>
          <a:off x="779780" y="276225"/>
          <a:ext cx="12765405" cy="50469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1" cstate="print"/>
          <a:stretch>
            <a:fillRect/>
          </a:stretch>
        </p:blipFill>
        <p:spPr>
          <a:xfrm>
            <a:off x="5181600" y="3390900"/>
            <a:ext cx="7239000" cy="5791200"/>
          </a:xfrm>
          <a:prstGeom prst="rect">
            <a:avLst/>
          </a:prstGeom>
          <a:scene3d>
            <a:camera prst="isometricOffAxis2Top"/>
            <a:lightRig rig="threePt" dir="t"/>
          </a:scene3d>
        </p:spPr>
      </p:pic>
      <p:sp>
        <p:nvSpPr>
          <p:cNvPr id="2" name="object 2"/>
          <p:cNvSpPr txBox="1">
            <a:spLocks noGrp="1"/>
          </p:cNvSpPr>
          <p:nvPr>
            <p:ph type="title"/>
          </p:nvPr>
        </p:nvSpPr>
        <p:spPr>
          <a:xfrm>
            <a:off x="2438400" y="647462"/>
            <a:ext cx="16459200" cy="843915"/>
          </a:xfrm>
          <a:prstGeom prst="rect">
            <a:avLst/>
          </a:prstGeom>
        </p:spPr>
        <p:txBody>
          <a:bodyPr vert="horz" wrap="square" lIns="0" tIns="13335" rIns="0" bIns="0" rtlCol="0">
            <a:spAutoFit/>
          </a:bodyPr>
          <a:lstStyle/>
          <a:p>
            <a:pPr marL="241300">
              <a:lnSpc>
                <a:spcPct val="100000"/>
              </a:lnSpc>
              <a:spcBef>
                <a:spcPts val="105"/>
              </a:spcBef>
            </a:pPr>
            <a:r>
              <a:rPr b="1" i="1" u="sng" spc="260" dirty="0">
                <a:gradFill>
                  <a:gsLst>
                    <a:gs pos="0">
                      <a:srgbClr val="E30000"/>
                    </a:gs>
                    <a:gs pos="100000">
                      <a:srgbClr val="760303"/>
                    </a:gs>
                  </a:gsLst>
                  <a:lin scaled="0"/>
                </a:gradFill>
              </a:rPr>
              <a:t>Security</a:t>
            </a:r>
            <a:r>
              <a:rPr b="1" i="1" u="sng" spc="240" dirty="0">
                <a:gradFill>
                  <a:gsLst>
                    <a:gs pos="0">
                      <a:srgbClr val="E30000"/>
                    </a:gs>
                    <a:gs pos="100000">
                      <a:srgbClr val="760303"/>
                    </a:gs>
                  </a:gsLst>
                  <a:lin scaled="0"/>
                </a:gradFill>
              </a:rPr>
              <a:t> </a:t>
            </a:r>
            <a:r>
              <a:rPr b="1" i="1" u="sng" spc="470" dirty="0">
                <a:gradFill>
                  <a:gsLst>
                    <a:gs pos="0">
                      <a:srgbClr val="E30000"/>
                    </a:gs>
                    <a:gs pos="100000">
                      <a:srgbClr val="760303"/>
                    </a:gs>
                  </a:gsLst>
                  <a:lin scaled="0"/>
                </a:gradFill>
              </a:rPr>
              <a:t>in</a:t>
            </a:r>
            <a:r>
              <a:rPr b="1" i="1" u="sng" spc="90" dirty="0">
                <a:gradFill>
                  <a:gsLst>
                    <a:gs pos="0">
                      <a:srgbClr val="E30000"/>
                    </a:gs>
                    <a:gs pos="100000">
                      <a:srgbClr val="760303"/>
                    </a:gs>
                  </a:gsLst>
                  <a:lin scaled="0"/>
                </a:gradFill>
              </a:rPr>
              <a:t> </a:t>
            </a:r>
            <a:r>
              <a:rPr b="1" i="1" u="sng" spc="360" dirty="0">
                <a:gradFill>
                  <a:gsLst>
                    <a:gs pos="0">
                      <a:srgbClr val="E30000"/>
                    </a:gs>
                    <a:gs pos="100000">
                      <a:srgbClr val="760303"/>
                    </a:gs>
                  </a:gsLst>
                  <a:lin scaled="0"/>
                </a:gradFill>
              </a:rPr>
              <a:t>Cloud</a:t>
            </a:r>
            <a:r>
              <a:rPr b="1" i="1" u="sng" spc="130" dirty="0">
                <a:gradFill>
                  <a:gsLst>
                    <a:gs pos="0">
                      <a:srgbClr val="E30000"/>
                    </a:gs>
                    <a:gs pos="100000">
                      <a:srgbClr val="760303"/>
                    </a:gs>
                  </a:gsLst>
                  <a:lin scaled="0"/>
                </a:gradFill>
              </a:rPr>
              <a:t> </a:t>
            </a:r>
            <a:r>
              <a:rPr b="1" i="1" u="sng" spc="480" dirty="0">
                <a:gradFill>
                  <a:gsLst>
                    <a:gs pos="0">
                      <a:srgbClr val="E30000"/>
                    </a:gs>
                    <a:gs pos="100000">
                      <a:srgbClr val="760303"/>
                    </a:gs>
                  </a:gsLst>
                  <a:lin scaled="0"/>
                </a:gradFill>
              </a:rPr>
              <a:t>Computing</a:t>
            </a:r>
            <a:endParaRPr b="1" i="1" u="sng" spc="480" dirty="0">
              <a:gradFill>
                <a:gsLst>
                  <a:gs pos="0">
                    <a:srgbClr val="E30000"/>
                  </a:gs>
                  <a:gs pos="100000">
                    <a:srgbClr val="760303"/>
                  </a:gs>
                </a:gsLst>
                <a:lin scaled="0"/>
              </a:gradFill>
            </a:endParaRPr>
          </a:p>
        </p:txBody>
      </p:sp>
      <p:sp>
        <p:nvSpPr>
          <p:cNvPr id="3" name="object 3"/>
          <p:cNvSpPr txBox="1"/>
          <p:nvPr/>
        </p:nvSpPr>
        <p:spPr>
          <a:xfrm>
            <a:off x="3736339" y="1733753"/>
            <a:ext cx="8801735" cy="16472535"/>
          </a:xfrm>
          <a:prstGeom prst="rect">
            <a:avLst/>
          </a:prstGeom>
        </p:spPr>
        <p:txBody>
          <a:bodyPr vert="horz" wrap="square" lIns="0" tIns="12065" rIns="0" bIns="0" rtlCol="0">
            <a:spAutoFit/>
          </a:bodyPr>
          <a:lstStyle/>
          <a:p>
            <a:pPr marL="342900" indent="-342900" algn="ctr">
              <a:lnSpc>
                <a:spcPct val="100000"/>
              </a:lnSpc>
              <a:spcBef>
                <a:spcPts val="205"/>
              </a:spcBef>
              <a:buClr>
                <a:srgbClr val="FFFFFF"/>
              </a:buClr>
              <a:buFont typeface="Wingdings" panose="05000000000000000000" charset="0"/>
              <a:buChar char="Ø"/>
            </a:pPr>
            <a:r>
              <a:rPr sz="1800" b="1" i="1" u="sng">
                <a:solidFill>
                  <a:srgbClr val="FF0000"/>
                </a:solidFill>
                <a:latin typeface="Arial" panose="020B0604020202020204"/>
                <a:cs typeface="Arial" panose="020B0604020202020204"/>
              </a:rPr>
              <a:t>Security in cloud computing is a critical concern due to the shared nature of cloud infrastructure and the potential risks associated with storing and processing sensitive data in remote environments. Cloud security encompasses a range of practices, technologies, and policies designed to protect data, applications, and infrastructure in cloud environments from unauthorized access, data breaches, and other cyber threats. Key aspects of security in cloud computing include:</a:t>
            </a:r>
            <a:endParaRPr sz="1800" b="1" i="1" u="sng">
              <a:solidFill>
                <a:srgbClr val="FF0000"/>
              </a:solidFill>
              <a:latin typeface="Arial" panose="020B0604020202020204"/>
              <a:cs typeface="Arial" panose="020B0604020202020204"/>
            </a:endParaRPr>
          </a:p>
          <a:p>
            <a:pPr marL="342900" indent="-342900" algn="ctr">
              <a:lnSpc>
                <a:spcPct val="100000"/>
              </a:lnSpc>
              <a:spcBef>
                <a:spcPts val="205"/>
              </a:spcBef>
              <a:buClr>
                <a:srgbClr val="FFFFFF"/>
              </a:buClr>
              <a:buFont typeface="Wingdings" panose="05000000000000000000" charset="0"/>
              <a:buChar char="Ø"/>
            </a:pPr>
            <a:endParaRPr sz="1800" b="1" i="1" u="sng">
              <a:gradFill>
                <a:gsLst>
                  <a:gs pos="0">
                    <a:srgbClr val="E30000"/>
                  </a:gs>
                  <a:gs pos="100000">
                    <a:srgbClr val="760303"/>
                  </a:gs>
                </a:gsLst>
                <a:lin scaled="0"/>
              </a:gradFill>
              <a:latin typeface="Arial" panose="020B0604020202020204"/>
              <a:cs typeface="Arial" panose="020B0604020202020204"/>
            </a:endParaRPr>
          </a:p>
          <a:p>
            <a:pPr marL="342900" indent="-342900" algn="ctr">
              <a:lnSpc>
                <a:spcPct val="100000"/>
              </a:lnSpc>
              <a:spcBef>
                <a:spcPts val="205"/>
              </a:spcBef>
              <a:buClr>
                <a:srgbClr val="FFFFFF"/>
              </a:buClr>
              <a:buFont typeface="Wingdings" panose="05000000000000000000" charset="0"/>
              <a:buChar char="Ø"/>
            </a:pPr>
            <a:r>
              <a:rPr sz="1800" b="1" i="1" u="sng">
                <a:gradFill>
                  <a:gsLst>
                    <a:gs pos="0">
                      <a:srgbClr val="E30000"/>
                    </a:gs>
                    <a:gs pos="100000">
                      <a:srgbClr val="760303"/>
                    </a:gs>
                  </a:gsLst>
                  <a:lin scaled="0"/>
                </a:gradFill>
                <a:latin typeface="Arial" panose="020B0604020202020204"/>
                <a:cs typeface="Arial" panose="020B0604020202020204"/>
              </a:rPr>
              <a:t>Data Encryption: Encrypting data at rest and in transit helps protect sensitive information from unauthorized access. Cloud providers typically offer encryption services and tools to encrypt data stored in their infrastructure and secure data transmission between users and cloud services.</a:t>
            </a:r>
            <a:endParaRPr sz="1800" b="1" i="1" u="sng">
              <a:gradFill>
                <a:gsLst>
                  <a:gs pos="0">
                    <a:srgbClr val="E30000"/>
                  </a:gs>
                  <a:gs pos="100000">
                    <a:srgbClr val="760303"/>
                  </a:gs>
                </a:gsLst>
                <a:lin scaled="0"/>
              </a:gradFill>
              <a:latin typeface="Arial" panose="020B0604020202020204"/>
              <a:cs typeface="Arial" panose="020B0604020202020204"/>
            </a:endParaRPr>
          </a:p>
          <a:p>
            <a:pPr marL="342900" indent="-342900" algn="ctr">
              <a:lnSpc>
                <a:spcPct val="100000"/>
              </a:lnSpc>
              <a:spcBef>
                <a:spcPts val="205"/>
              </a:spcBef>
              <a:buClr>
                <a:srgbClr val="FFFFFF"/>
              </a:buClr>
              <a:buFont typeface="Wingdings" panose="05000000000000000000" charset="0"/>
              <a:buChar char="Ø"/>
            </a:pPr>
            <a:r>
              <a:rPr sz="1800" b="1" i="1" u="sng">
                <a:gradFill>
                  <a:gsLst>
                    <a:gs pos="0">
                      <a:srgbClr val="E30000"/>
                    </a:gs>
                    <a:gs pos="100000">
                      <a:srgbClr val="760303"/>
                    </a:gs>
                  </a:gsLst>
                  <a:lin scaled="0"/>
                </a:gradFill>
                <a:latin typeface="Arial" panose="020B0604020202020204"/>
                <a:cs typeface="Arial" panose="020B0604020202020204"/>
              </a:rPr>
              <a:t>Identity and Access Management (IAM): IAM controls access to cloud resources by managing user identities, authentication, and authorization. Implementing strong authentication mechanisms, role-based access controls (RBAC), and least privilege principles ensures that only authorized users have access to sensitive data and resources.</a:t>
            </a:r>
            <a:endParaRPr sz="1800" b="1" i="1" u="sng">
              <a:gradFill>
                <a:gsLst>
                  <a:gs pos="0">
                    <a:srgbClr val="E30000"/>
                  </a:gs>
                  <a:gs pos="100000">
                    <a:srgbClr val="760303"/>
                  </a:gs>
                </a:gsLst>
                <a:lin scaled="0"/>
              </a:gradFill>
              <a:latin typeface="Arial" panose="020B0604020202020204"/>
              <a:cs typeface="Arial" panose="020B0604020202020204"/>
            </a:endParaRPr>
          </a:p>
          <a:p>
            <a:pPr marL="342900" indent="-342900" algn="ctr">
              <a:lnSpc>
                <a:spcPct val="100000"/>
              </a:lnSpc>
              <a:spcBef>
                <a:spcPts val="205"/>
              </a:spcBef>
              <a:buClr>
                <a:srgbClr val="FFFFFF"/>
              </a:buClr>
              <a:buFont typeface="Wingdings" panose="05000000000000000000" charset="0"/>
              <a:buChar char="Ø"/>
            </a:pPr>
            <a:r>
              <a:rPr sz="1800" b="1" i="1" u="sng">
                <a:gradFill>
                  <a:gsLst>
                    <a:gs pos="0">
                      <a:srgbClr val="E30000"/>
                    </a:gs>
                    <a:gs pos="100000">
                      <a:srgbClr val="760303"/>
                    </a:gs>
                  </a:gsLst>
                  <a:lin scaled="0"/>
                </a:gradFill>
                <a:latin typeface="Arial" panose="020B0604020202020204"/>
                <a:cs typeface="Arial" panose="020B0604020202020204"/>
              </a:rPr>
              <a:t>Network Security: Implementing network security measures such as firewalls, intrusion detection and prevention systems (IDPS), and virtual private networks (VPNs) helps protect cloud environments from external threats. Network segmentation and isolation can help prevent lateral movement of attackers within cloud networks.</a:t>
            </a:r>
            <a:endParaRPr sz="1800" b="1" i="1" u="sng">
              <a:gradFill>
                <a:gsLst>
                  <a:gs pos="0">
                    <a:srgbClr val="E30000"/>
                  </a:gs>
                  <a:gs pos="100000">
                    <a:srgbClr val="760303"/>
                  </a:gs>
                </a:gsLst>
                <a:lin scaled="0"/>
              </a:gradFill>
              <a:latin typeface="Arial" panose="020B0604020202020204"/>
              <a:cs typeface="Arial" panose="020B0604020202020204"/>
            </a:endParaRPr>
          </a:p>
          <a:p>
            <a:pPr marL="342900" indent="-342900" algn="ctr">
              <a:lnSpc>
                <a:spcPct val="100000"/>
              </a:lnSpc>
              <a:spcBef>
                <a:spcPts val="205"/>
              </a:spcBef>
              <a:buClr>
                <a:srgbClr val="FFFFFF"/>
              </a:buClr>
              <a:buFont typeface="Wingdings" panose="05000000000000000000" charset="0"/>
              <a:buChar char="Ø"/>
            </a:pPr>
            <a:r>
              <a:rPr sz="1800" b="1" i="1" u="sng">
                <a:gradFill>
                  <a:gsLst>
                    <a:gs pos="0">
                      <a:srgbClr val="E30000"/>
                    </a:gs>
                    <a:gs pos="100000">
                      <a:srgbClr val="760303"/>
                    </a:gs>
                  </a:gsLst>
                  <a:lin scaled="0"/>
                </a:gradFill>
                <a:latin typeface="Arial" panose="020B0604020202020204"/>
                <a:cs typeface="Arial" panose="020B0604020202020204"/>
              </a:rPr>
              <a:t>Vulnerability Management: Regularly scanning cloud infrastructure and applications for vulnerabilities and applying patches and updates in a timely manner helps mitigate security risks. Vulnerability management tools and services can help identify and remediate security vulnerabilities before they can be exploited by attackers.</a:t>
            </a:r>
            <a:endParaRPr sz="1800" b="1" i="1" u="sng">
              <a:gradFill>
                <a:gsLst>
                  <a:gs pos="0">
                    <a:srgbClr val="E30000"/>
                  </a:gs>
                  <a:gs pos="100000">
                    <a:srgbClr val="760303"/>
                  </a:gs>
                </a:gsLst>
                <a:lin scaled="0"/>
              </a:gradFill>
              <a:latin typeface="Arial" panose="020B0604020202020204"/>
              <a:cs typeface="Arial" panose="020B0604020202020204"/>
            </a:endParaRPr>
          </a:p>
          <a:p>
            <a:pPr marL="342900" indent="-342900" algn="ctr">
              <a:lnSpc>
                <a:spcPct val="100000"/>
              </a:lnSpc>
              <a:spcBef>
                <a:spcPts val="205"/>
              </a:spcBef>
              <a:buClr>
                <a:srgbClr val="FFFFFF"/>
              </a:buClr>
              <a:buFont typeface="Wingdings" panose="05000000000000000000" charset="0"/>
              <a:buChar char="Ø"/>
            </a:pPr>
            <a:r>
              <a:rPr sz="1800" b="1" i="1" u="sng">
                <a:gradFill>
                  <a:gsLst>
                    <a:gs pos="0">
                      <a:srgbClr val="E30000"/>
                    </a:gs>
                    <a:gs pos="100000">
                      <a:srgbClr val="760303"/>
                    </a:gs>
                  </a:gsLst>
                  <a:lin scaled="0"/>
                </a:gradFill>
                <a:latin typeface="Arial" panose="020B0604020202020204"/>
                <a:cs typeface="Arial" panose="020B0604020202020204"/>
              </a:rPr>
              <a:t>Security Monitoring and Logging: Continuous monitoring of cloud environments for suspicious activities, unauthorized access attempts, and security incidents is essential for early detection and response to security threats. Logging and auditing of security events and activities provide visibility into cloud infrastructure and enable forensic analysis in case of security incidents.</a:t>
            </a:r>
            <a:endParaRPr sz="1800" b="1" i="1" u="sng">
              <a:gradFill>
                <a:gsLst>
                  <a:gs pos="0">
                    <a:srgbClr val="E30000"/>
                  </a:gs>
                  <a:gs pos="100000">
                    <a:srgbClr val="760303"/>
                  </a:gs>
                </a:gsLst>
                <a:lin scaled="0"/>
              </a:gradFill>
              <a:latin typeface="Arial" panose="020B0604020202020204"/>
              <a:cs typeface="Arial" panose="020B0604020202020204"/>
            </a:endParaRPr>
          </a:p>
          <a:p>
            <a:pPr marL="342900" indent="-342900" algn="ctr">
              <a:lnSpc>
                <a:spcPct val="100000"/>
              </a:lnSpc>
              <a:spcBef>
                <a:spcPts val="205"/>
              </a:spcBef>
              <a:buClr>
                <a:srgbClr val="FFFFFF"/>
              </a:buClr>
              <a:buFont typeface="Wingdings" panose="05000000000000000000" charset="0"/>
              <a:buChar char="Ø"/>
            </a:pPr>
            <a:r>
              <a:rPr sz="1800" b="1" i="1" u="sng">
                <a:gradFill>
                  <a:gsLst>
                    <a:gs pos="0">
                      <a:srgbClr val="E30000"/>
                    </a:gs>
                    <a:gs pos="100000">
                      <a:srgbClr val="760303"/>
                    </a:gs>
                  </a:gsLst>
                  <a:lin scaled="0"/>
                </a:gradFill>
                <a:latin typeface="Arial" panose="020B0604020202020204"/>
                <a:cs typeface="Arial" panose="020B0604020202020204"/>
              </a:rPr>
              <a:t>Incident Response and Disaster Recovery: Developing and implementing incident response plans and disaster recovery strategies ensures timely and effective response to security incidents and data breaches. Backup and recovery mechanisms help mitigate the impact of data loss or corruption due to security incidents or system failures.</a:t>
            </a:r>
            <a:endParaRPr sz="1800" b="1" i="1" u="sng">
              <a:gradFill>
                <a:gsLst>
                  <a:gs pos="0">
                    <a:srgbClr val="E30000"/>
                  </a:gs>
                  <a:gs pos="100000">
                    <a:srgbClr val="760303"/>
                  </a:gs>
                </a:gsLst>
                <a:lin scaled="0"/>
              </a:gradFill>
              <a:latin typeface="Arial" panose="020B0604020202020204"/>
              <a:cs typeface="Arial" panose="020B0604020202020204"/>
            </a:endParaRPr>
          </a:p>
          <a:p>
            <a:pPr marL="342900" indent="-342900" algn="ctr">
              <a:lnSpc>
                <a:spcPct val="100000"/>
              </a:lnSpc>
              <a:spcBef>
                <a:spcPts val="205"/>
              </a:spcBef>
              <a:buClr>
                <a:srgbClr val="FFFFFF"/>
              </a:buClr>
              <a:buFont typeface="Wingdings" panose="05000000000000000000" charset="0"/>
              <a:buChar char="Ø"/>
            </a:pPr>
            <a:r>
              <a:rPr sz="1800" b="1" i="1" u="sng">
                <a:gradFill>
                  <a:gsLst>
                    <a:gs pos="0">
                      <a:srgbClr val="E30000"/>
                    </a:gs>
                    <a:gs pos="100000">
                      <a:srgbClr val="760303"/>
                    </a:gs>
                  </a:gsLst>
                  <a:lin scaled="0"/>
                </a:gradFill>
                <a:latin typeface="Arial" panose="020B0604020202020204"/>
                <a:cs typeface="Arial" panose="020B0604020202020204"/>
              </a:rPr>
              <a:t>Compliance and Governance: Ensuring compliance with relevant regulations and industry standards (e.g., GDPR, HIPAA, PCI DSS) and implementing security best practices and governance frameworks (e.g., CSA CCM, ISO/IEC 27001) helps address legal and regulatory requirements and build trust with customers and stakeholders.</a:t>
            </a:r>
            <a:endParaRPr sz="1800" b="1" i="1" u="sng">
              <a:gradFill>
                <a:gsLst>
                  <a:gs pos="0">
                    <a:srgbClr val="E30000"/>
                  </a:gs>
                  <a:gs pos="100000">
                    <a:srgbClr val="760303"/>
                  </a:gs>
                </a:gsLst>
                <a:lin scaled="0"/>
              </a:gradFill>
              <a:latin typeface="Arial" panose="020B0604020202020204"/>
              <a:cs typeface="Arial" panose="020B0604020202020204"/>
            </a:endParaRPr>
          </a:p>
          <a:p>
            <a:pPr marL="342900" indent="-342900" algn="ctr">
              <a:lnSpc>
                <a:spcPct val="100000"/>
              </a:lnSpc>
              <a:spcBef>
                <a:spcPts val="205"/>
              </a:spcBef>
              <a:buClr>
                <a:srgbClr val="FFFFFF"/>
              </a:buClr>
              <a:buFont typeface="Wingdings" panose="05000000000000000000" charset="0"/>
              <a:buChar char="Ø"/>
            </a:pPr>
            <a:r>
              <a:rPr sz="1800" b="1" i="1" u="sng">
                <a:gradFill>
                  <a:gsLst>
                    <a:gs pos="0">
                      <a:srgbClr val="E30000"/>
                    </a:gs>
                    <a:gs pos="100000">
                      <a:srgbClr val="760303"/>
                    </a:gs>
                  </a:gsLst>
                  <a:lin scaled="0"/>
                </a:gradFill>
                <a:latin typeface="Arial" panose="020B0604020202020204"/>
                <a:cs typeface="Arial" panose="020B0604020202020204"/>
              </a:rPr>
              <a:t>Security Awareness and Training: Educating users and employees about security best practices, policies, and procedures helps raise awareness of security risks and threats and promotes a security-conscious culture within the organization.</a:t>
            </a:r>
            <a:endParaRPr sz="1800" b="1" i="1" u="sng">
              <a:gradFill>
                <a:gsLst>
                  <a:gs pos="0">
                    <a:srgbClr val="E30000"/>
                  </a:gs>
                  <a:gs pos="100000">
                    <a:srgbClr val="760303"/>
                  </a:gs>
                </a:gsLst>
                <a:lin scaled="0"/>
              </a:gradFill>
              <a:latin typeface="Arial" panose="020B0604020202020204"/>
              <a:cs typeface="Arial" panose="020B0604020202020204"/>
            </a:endParaRPr>
          </a:p>
          <a:p>
            <a:pPr marL="342900" indent="-342900" algn="ctr">
              <a:lnSpc>
                <a:spcPct val="100000"/>
              </a:lnSpc>
              <a:spcBef>
                <a:spcPts val="205"/>
              </a:spcBef>
              <a:buClr>
                <a:srgbClr val="FFFFFF"/>
              </a:buClr>
              <a:buFont typeface="Wingdings" panose="05000000000000000000" charset="0"/>
              <a:buChar char="Ø"/>
            </a:pPr>
            <a:r>
              <a:rPr sz="1800" b="1" i="1" u="sng">
                <a:gradFill>
                  <a:gsLst>
                    <a:gs pos="0">
                      <a:srgbClr val="E30000"/>
                    </a:gs>
                    <a:gs pos="100000">
                      <a:srgbClr val="760303"/>
                    </a:gs>
                  </a:gsLst>
                  <a:lin scaled="0"/>
                </a:gradFill>
                <a:latin typeface="Arial" panose="020B0604020202020204"/>
                <a:cs typeface="Arial" panose="020B0604020202020204"/>
              </a:rPr>
              <a:t>By implementing a comprehensive security strategy that addresses these key areas, organizations can effectively mitigate security risks and protect their data, applications, and infrastructure in cloud environments. Additionally, collaborating with cloud service providers and leveraging their security capabilities and expertise can enhance the overall security posture of cloud deployments.</a:t>
            </a:r>
            <a:endParaRPr sz="1800" b="1" i="1" u="sng">
              <a:gradFill>
                <a:gsLst>
                  <a:gs pos="0">
                    <a:srgbClr val="E30000"/>
                  </a:gs>
                  <a:gs pos="100000">
                    <a:srgbClr val="760303"/>
                  </a:gs>
                </a:gsLst>
                <a:lin scaled="0"/>
              </a:gradFill>
              <a:latin typeface="Arial" panose="020B0604020202020204"/>
              <a:cs typeface="Arial" panose="020B0604020202020204"/>
            </a:endParaRPr>
          </a:p>
          <a:p>
            <a:pPr marL="342900" indent="-342900" algn="ctr">
              <a:lnSpc>
                <a:spcPct val="100000"/>
              </a:lnSpc>
              <a:spcBef>
                <a:spcPts val="205"/>
              </a:spcBef>
              <a:buClr>
                <a:srgbClr val="FFFFFF"/>
              </a:buClr>
              <a:buFont typeface="Wingdings" panose="05000000000000000000" charset="0"/>
              <a:buChar char="Ø"/>
            </a:pPr>
            <a:endParaRPr sz="1800" b="1" i="1" u="sng">
              <a:gradFill>
                <a:gsLst>
                  <a:gs pos="0">
                    <a:srgbClr val="E30000"/>
                  </a:gs>
                  <a:gs pos="100000">
                    <a:srgbClr val="760303"/>
                  </a:gs>
                </a:gsLst>
                <a:lin scaled="0"/>
              </a:gradFill>
              <a:latin typeface="Arial" panose="020B0604020202020204"/>
              <a:cs typeface="Arial" panose="020B0604020202020204"/>
            </a:endParaRPr>
          </a:p>
          <a:p>
            <a:pPr marL="342900" indent="-342900" algn="ctr">
              <a:lnSpc>
                <a:spcPct val="100000"/>
              </a:lnSpc>
              <a:spcBef>
                <a:spcPts val="205"/>
              </a:spcBef>
              <a:buClr>
                <a:srgbClr val="FFFFFF"/>
              </a:buClr>
              <a:buFont typeface="Wingdings" panose="05000000000000000000" charset="0"/>
              <a:buChar char="Ø"/>
            </a:pPr>
            <a:endParaRPr sz="1800" b="1" i="1" u="sng">
              <a:gradFill>
                <a:gsLst>
                  <a:gs pos="0">
                    <a:srgbClr val="E30000"/>
                  </a:gs>
                  <a:gs pos="100000">
                    <a:srgbClr val="760303"/>
                  </a:gs>
                </a:gsLst>
                <a:lin scaled="0"/>
              </a:gradFill>
              <a:latin typeface="Arial" panose="020B0604020202020204"/>
              <a:cs typeface="Arial" panose="020B0604020202020204"/>
            </a:endParaRPr>
          </a:p>
          <a:p>
            <a:pPr marL="342900" indent="-342900" algn="ctr">
              <a:lnSpc>
                <a:spcPct val="100000"/>
              </a:lnSpc>
              <a:spcBef>
                <a:spcPts val="205"/>
              </a:spcBef>
              <a:buClr>
                <a:srgbClr val="FFFFFF"/>
              </a:buClr>
              <a:buFont typeface="Wingdings" panose="05000000000000000000" charset="0"/>
              <a:buChar char="Ø"/>
            </a:pPr>
            <a:endParaRPr sz="1800" b="1" i="1" u="sng">
              <a:gradFill>
                <a:gsLst>
                  <a:gs pos="0">
                    <a:srgbClr val="E30000"/>
                  </a:gs>
                  <a:gs pos="100000">
                    <a:srgbClr val="760303"/>
                  </a:gs>
                </a:gsLst>
                <a:lin scaled="0"/>
              </a:gradFill>
              <a:latin typeface="Arial" panose="020B0604020202020204"/>
              <a:cs typeface="Arial" panose="020B0604020202020204"/>
            </a:endParaRPr>
          </a:p>
          <a:p>
            <a:pPr marL="342900" indent="-342900" algn="ctr">
              <a:lnSpc>
                <a:spcPct val="100000"/>
              </a:lnSpc>
              <a:spcBef>
                <a:spcPts val="205"/>
              </a:spcBef>
              <a:buClr>
                <a:srgbClr val="FFFFFF"/>
              </a:buClr>
              <a:buFont typeface="Wingdings" panose="05000000000000000000" charset="0"/>
              <a:buChar char="Ø"/>
            </a:pPr>
            <a:endParaRPr sz="1800" b="1" i="1" u="sng">
              <a:gradFill>
                <a:gsLst>
                  <a:gs pos="0">
                    <a:srgbClr val="E30000"/>
                  </a:gs>
                  <a:gs pos="100000">
                    <a:srgbClr val="760303"/>
                  </a:gs>
                </a:gsLst>
                <a:lin scaled="0"/>
              </a:gradFill>
              <a:latin typeface="Arial" panose="020B0604020202020204"/>
              <a:cs typeface="Arial" panose="020B0604020202020204"/>
            </a:endParaRPr>
          </a:p>
          <a:p>
            <a:pPr marL="342900" indent="-342900" algn="ctr">
              <a:lnSpc>
                <a:spcPct val="100000"/>
              </a:lnSpc>
              <a:spcBef>
                <a:spcPts val="205"/>
              </a:spcBef>
              <a:buClr>
                <a:srgbClr val="FFFFFF"/>
              </a:buClr>
              <a:buFont typeface="Wingdings" panose="05000000000000000000" charset="0"/>
              <a:buChar char="Ø"/>
            </a:pPr>
            <a:endParaRPr sz="1800" b="1" i="1" u="sng" spc="-10" dirty="0">
              <a:gradFill>
                <a:gsLst>
                  <a:gs pos="0">
                    <a:srgbClr val="E30000"/>
                  </a:gs>
                  <a:gs pos="100000">
                    <a:srgbClr val="760303"/>
                  </a:gs>
                </a:gsLst>
                <a:lin scaled="0"/>
              </a:gra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1" cstate="print"/>
          <a:stretch>
            <a:fillRect/>
          </a:stretch>
        </p:blipFill>
        <p:spPr>
          <a:xfrm>
            <a:off x="4450080" y="2619755"/>
            <a:ext cx="8470392" cy="5294376"/>
          </a:xfrm>
          <a:prstGeom prst="rect">
            <a:avLst/>
          </a:prstGeom>
          <a:scene3d>
            <a:camera prst="isometricOffAxis2Top"/>
            <a:lightRig rig="threePt" dir="t"/>
          </a:scene3d>
        </p:spPr>
      </p:pic>
      <p:sp>
        <p:nvSpPr>
          <p:cNvPr id="2" name="object 2"/>
          <p:cNvSpPr txBox="1">
            <a:spLocks noGrp="1"/>
          </p:cNvSpPr>
          <p:nvPr>
            <p:ph type="title"/>
          </p:nvPr>
        </p:nvSpPr>
        <p:spPr>
          <a:xfrm>
            <a:off x="1142491" y="764426"/>
            <a:ext cx="14978380" cy="567055"/>
          </a:xfrm>
          <a:prstGeom prst="rect">
            <a:avLst/>
          </a:prstGeom>
        </p:spPr>
        <p:txBody>
          <a:bodyPr vert="horz" wrap="square" lIns="0" tIns="13335" rIns="0" bIns="0" rtlCol="0">
            <a:spAutoFit/>
          </a:bodyPr>
          <a:lstStyle/>
          <a:p>
            <a:pPr marL="12700" marR="5080" algn="ctr">
              <a:lnSpc>
                <a:spcPct val="100000"/>
              </a:lnSpc>
              <a:spcBef>
                <a:spcPts val="105"/>
              </a:spcBef>
            </a:pPr>
            <a:r>
              <a:rPr sz="3600" b="1" i="1" u="sng" spc="370" dirty="0">
                <a:gradFill>
                  <a:gsLst>
                    <a:gs pos="0">
                      <a:srgbClr val="E30000"/>
                    </a:gs>
                    <a:gs pos="100000">
                      <a:srgbClr val="760303"/>
                    </a:gs>
                  </a:gsLst>
                  <a:lin scaled="0"/>
                </a:gradFill>
              </a:rPr>
              <a:t>Cloud</a:t>
            </a:r>
            <a:r>
              <a:rPr sz="3600" b="1" i="1" u="sng" spc="140" dirty="0">
                <a:gradFill>
                  <a:gsLst>
                    <a:gs pos="0">
                      <a:srgbClr val="E30000"/>
                    </a:gs>
                    <a:gs pos="100000">
                      <a:srgbClr val="760303"/>
                    </a:gs>
                  </a:gsLst>
                  <a:lin scaled="0"/>
                </a:gradFill>
              </a:rPr>
              <a:t> </a:t>
            </a:r>
            <a:r>
              <a:rPr sz="3600" b="1" i="1" u="sng" spc="465" dirty="0">
                <a:gradFill>
                  <a:gsLst>
                    <a:gs pos="0">
                      <a:srgbClr val="E30000"/>
                    </a:gs>
                    <a:gs pos="100000">
                      <a:srgbClr val="760303"/>
                    </a:gs>
                  </a:gsLst>
                  <a:lin scaled="0"/>
                </a:gradFill>
              </a:rPr>
              <a:t>Computing</a:t>
            </a:r>
            <a:r>
              <a:rPr sz="3600" b="1" i="1" u="sng" spc="55" dirty="0">
                <a:gradFill>
                  <a:gsLst>
                    <a:gs pos="0">
                      <a:srgbClr val="E30000"/>
                    </a:gs>
                    <a:gs pos="100000">
                      <a:srgbClr val="760303"/>
                    </a:gs>
                  </a:gsLst>
                  <a:lin scaled="0"/>
                </a:gradFill>
              </a:rPr>
              <a:t> </a:t>
            </a:r>
            <a:r>
              <a:rPr sz="3600" b="1" i="1" u="sng" spc="415" dirty="0">
                <a:gradFill>
                  <a:gsLst>
                    <a:gs pos="0">
                      <a:srgbClr val="E30000"/>
                    </a:gs>
                    <a:gs pos="100000">
                      <a:srgbClr val="760303"/>
                    </a:gs>
                  </a:gsLst>
                  <a:lin scaled="0"/>
                </a:gradFill>
              </a:rPr>
              <a:t>Deployment </a:t>
            </a:r>
            <a:r>
              <a:rPr sz="3600" b="1" i="1" u="sng" spc="330" dirty="0">
                <a:gradFill>
                  <a:gsLst>
                    <a:gs pos="0">
                      <a:srgbClr val="E30000"/>
                    </a:gs>
                    <a:gs pos="100000">
                      <a:srgbClr val="760303"/>
                    </a:gs>
                  </a:gsLst>
                  <a:lin scaled="0"/>
                </a:gradFill>
              </a:rPr>
              <a:t>Models</a:t>
            </a:r>
            <a:r>
              <a:rPr lang="en-US" sz="3600" b="1" i="1" u="sng" spc="330" dirty="0">
                <a:gradFill>
                  <a:gsLst>
                    <a:gs pos="0">
                      <a:srgbClr val="E30000"/>
                    </a:gs>
                    <a:gs pos="100000">
                      <a:srgbClr val="760303"/>
                    </a:gs>
                  </a:gsLst>
                  <a:lin scaled="0"/>
                </a:gradFill>
              </a:rPr>
              <a:t>:-</a:t>
            </a:r>
            <a:endParaRPr lang="en-US" sz="3600" b="1" i="1" u="sng" spc="330" dirty="0">
              <a:gradFill>
                <a:gsLst>
                  <a:gs pos="0">
                    <a:srgbClr val="E30000"/>
                  </a:gs>
                  <a:gs pos="100000">
                    <a:srgbClr val="760303"/>
                  </a:gs>
                </a:gsLst>
                <a:lin scaled="0"/>
              </a:gradFill>
            </a:endParaRPr>
          </a:p>
        </p:txBody>
      </p:sp>
      <p:sp>
        <p:nvSpPr>
          <p:cNvPr id="3" name="object 3"/>
          <p:cNvSpPr txBox="1"/>
          <p:nvPr/>
        </p:nvSpPr>
        <p:spPr>
          <a:xfrm>
            <a:off x="9659424" y="3928812"/>
            <a:ext cx="876300" cy="4225290"/>
          </a:xfrm>
          <a:prstGeom prst="rect">
            <a:avLst/>
          </a:prstGeom>
        </p:spPr>
        <p:txBody>
          <a:bodyPr vert="horz" wrap="square" lIns="0" tIns="0" rIns="0" bIns="0" rtlCol="0">
            <a:spAutoFit/>
          </a:bodyPr>
          <a:lstStyle/>
          <a:p>
            <a:pPr>
              <a:lnSpc>
                <a:spcPts val="4415"/>
              </a:lnSpc>
            </a:pPr>
            <a:r>
              <a:rPr sz="4000" spc="-25" dirty="0">
                <a:solidFill>
                  <a:srgbClr val="FFFFFF"/>
                </a:solidFill>
                <a:latin typeface="Arial" panose="020B0604020202020204"/>
                <a:cs typeface="Arial" panose="020B0604020202020204"/>
              </a:rPr>
              <a:t>ic,</a:t>
            </a:r>
            <a:endParaRPr sz="4000">
              <a:latin typeface="Arial" panose="020B0604020202020204"/>
              <a:cs typeface="Arial" panose="020B0604020202020204"/>
            </a:endParaRPr>
          </a:p>
          <a:p>
            <a:pPr>
              <a:lnSpc>
                <a:spcPct val="100000"/>
              </a:lnSpc>
            </a:pPr>
            <a:endParaRPr sz="4000">
              <a:latin typeface="Arial" panose="020B0604020202020204"/>
              <a:cs typeface="Arial" panose="020B0604020202020204"/>
            </a:endParaRPr>
          </a:p>
          <a:p>
            <a:pPr>
              <a:lnSpc>
                <a:spcPct val="100000"/>
              </a:lnSpc>
            </a:pPr>
            <a:endParaRPr sz="4000">
              <a:latin typeface="Arial" panose="020B0604020202020204"/>
              <a:cs typeface="Arial" panose="020B0604020202020204"/>
            </a:endParaRPr>
          </a:p>
          <a:p>
            <a:pPr>
              <a:lnSpc>
                <a:spcPct val="100000"/>
              </a:lnSpc>
            </a:pPr>
            <a:endParaRPr sz="4000">
              <a:latin typeface="Arial" panose="020B0604020202020204"/>
              <a:cs typeface="Arial" panose="020B0604020202020204"/>
            </a:endParaRPr>
          </a:p>
          <a:p>
            <a:pPr>
              <a:lnSpc>
                <a:spcPct val="100000"/>
              </a:lnSpc>
              <a:spcBef>
                <a:spcPts val="805"/>
              </a:spcBef>
            </a:pPr>
            <a:endParaRPr sz="4000">
              <a:latin typeface="Arial" panose="020B0604020202020204"/>
              <a:cs typeface="Arial" panose="020B0604020202020204"/>
            </a:endParaRPr>
          </a:p>
          <a:p>
            <a:pPr marL="86995" indent="-58420">
              <a:lnSpc>
                <a:spcPct val="100000"/>
              </a:lnSpc>
            </a:pPr>
            <a:r>
              <a:rPr sz="4000" spc="-25" dirty="0">
                <a:solidFill>
                  <a:srgbClr val="FFFFFF"/>
                </a:solidFill>
                <a:latin typeface="Arial" panose="020B0604020202020204"/>
                <a:cs typeface="Arial" panose="020B0604020202020204"/>
              </a:rPr>
              <a:t>hen </a:t>
            </a:r>
            <a:r>
              <a:rPr sz="4000" spc="-50" dirty="0">
                <a:solidFill>
                  <a:srgbClr val="FFFFFF"/>
                </a:solidFill>
                <a:latin typeface="Arial" panose="020B0604020202020204"/>
                <a:cs typeface="Arial" panose="020B0604020202020204"/>
              </a:rPr>
              <a:t>a</a:t>
            </a:r>
            <a:endParaRPr sz="4000">
              <a:latin typeface="Arial" panose="020B0604020202020204"/>
              <a:cs typeface="Arial" panose="020B0604020202020204"/>
            </a:endParaRPr>
          </a:p>
        </p:txBody>
      </p:sp>
      <p:sp>
        <p:nvSpPr>
          <p:cNvPr id="4" name="object 4"/>
          <p:cNvSpPr txBox="1"/>
          <p:nvPr/>
        </p:nvSpPr>
        <p:spPr>
          <a:xfrm>
            <a:off x="4650994" y="2039239"/>
            <a:ext cx="8162925" cy="15001240"/>
          </a:xfrm>
          <a:prstGeom prst="rect">
            <a:avLst/>
          </a:prstGeom>
        </p:spPr>
        <p:txBody>
          <a:bodyPr vert="horz" wrap="square" lIns="0" tIns="12065" rIns="0" bIns="0" rtlCol="0">
            <a:spAutoFit/>
          </a:bodyPr>
          <a:lstStyle/>
          <a:p>
            <a:pPr algn="ctr">
              <a:lnSpc>
                <a:spcPct val="100000"/>
              </a:lnSpc>
              <a:spcBef>
                <a:spcPts val="200"/>
              </a:spcBef>
              <a:buClr>
                <a:srgbClr val="FFFFFF"/>
              </a:buClr>
              <a:buFont typeface="Wingdings" panose="05000000000000000000"/>
              <a:buChar char=""/>
            </a:pPr>
            <a:r>
              <a:rPr sz="1800" b="1" i="1" u="sng">
                <a:gradFill>
                  <a:gsLst>
                    <a:gs pos="0">
                      <a:srgbClr val="E30000"/>
                    </a:gs>
                    <a:gs pos="100000">
                      <a:srgbClr val="760303"/>
                    </a:gs>
                  </a:gsLst>
                  <a:lin scaled="0"/>
                </a:gradFill>
                <a:latin typeface="Arial" panose="020B0604020202020204"/>
                <a:cs typeface="Arial" panose="020B0604020202020204"/>
              </a:rPr>
              <a:t>Cloud computing deployment models refer to the ways in which cloud computing resources are provisioned, managed, and accessed. There are several deployment models, each offering distinct advantages and considerations based on specific business requirements. The primary cloud computing deployment models include:</a:t>
            </a:r>
            <a:endParaRPr sz="1800" b="1" i="1" u="sng">
              <a:gradFill>
                <a:gsLst>
                  <a:gs pos="0">
                    <a:srgbClr val="E30000"/>
                  </a:gs>
                  <a:gs pos="100000">
                    <a:srgbClr val="760303"/>
                  </a:gs>
                </a:gsLst>
                <a:lin scaled="0"/>
              </a:gradFill>
              <a:latin typeface="Arial" panose="020B0604020202020204"/>
              <a:cs typeface="Arial" panose="020B0604020202020204"/>
            </a:endParaRPr>
          </a:p>
          <a:p>
            <a:pPr algn="ctr">
              <a:lnSpc>
                <a:spcPct val="100000"/>
              </a:lnSpc>
              <a:spcBef>
                <a:spcPts val="200"/>
              </a:spcBef>
              <a:buClr>
                <a:srgbClr val="FFFFFF"/>
              </a:buClr>
              <a:buFont typeface="Wingdings" panose="05000000000000000000"/>
              <a:buChar char=""/>
            </a:pPr>
            <a:endParaRPr sz="1800" b="1" i="1" u="sng">
              <a:gradFill>
                <a:gsLst>
                  <a:gs pos="0">
                    <a:srgbClr val="E30000"/>
                  </a:gs>
                  <a:gs pos="100000">
                    <a:srgbClr val="760303"/>
                  </a:gs>
                </a:gsLst>
                <a:lin scaled="0"/>
              </a:gradFill>
              <a:latin typeface="Arial" panose="020B0604020202020204"/>
              <a:cs typeface="Arial" panose="020B0604020202020204"/>
            </a:endParaRPr>
          </a:p>
          <a:p>
            <a:pPr algn="ctr">
              <a:lnSpc>
                <a:spcPct val="100000"/>
              </a:lnSpc>
              <a:spcBef>
                <a:spcPts val="200"/>
              </a:spcBef>
              <a:buClr>
                <a:srgbClr val="FFFFFF"/>
              </a:buClr>
              <a:buFont typeface="Wingdings" panose="05000000000000000000"/>
              <a:buChar char=""/>
            </a:pPr>
            <a:r>
              <a:rPr sz="1800" b="1" i="1" u="sng">
                <a:gradFill>
                  <a:gsLst>
                    <a:gs pos="0">
                      <a:srgbClr val="E30000"/>
                    </a:gs>
                    <a:gs pos="100000">
                      <a:srgbClr val="760303"/>
                    </a:gs>
                  </a:gsLst>
                  <a:lin scaled="0"/>
                </a:gradFill>
                <a:latin typeface="Arial" panose="020B0604020202020204"/>
                <a:cs typeface="Arial" panose="020B0604020202020204"/>
              </a:rPr>
              <a:t>Public Cloud: In a public cloud deployment model, cloud resources such as computing power, storage, and applications are owned and operated by a third-party cloud service provider. These resources are made available to the general public over the internet on a pay-per-use basis. Public clouds offer scalability, flexibility, and cost-effectiveness, as users can scale resources up or down based on demand without investing in infrastructure maintenance.</a:t>
            </a:r>
            <a:endParaRPr sz="1800" b="1" i="1" u="sng">
              <a:gradFill>
                <a:gsLst>
                  <a:gs pos="0">
                    <a:srgbClr val="E30000"/>
                  </a:gs>
                  <a:gs pos="100000">
                    <a:srgbClr val="760303"/>
                  </a:gs>
                </a:gsLst>
                <a:lin scaled="0"/>
              </a:gradFill>
              <a:latin typeface="Arial" panose="020B0604020202020204"/>
              <a:cs typeface="Arial" panose="020B0604020202020204"/>
            </a:endParaRPr>
          </a:p>
          <a:p>
            <a:pPr algn="ctr">
              <a:lnSpc>
                <a:spcPct val="100000"/>
              </a:lnSpc>
              <a:spcBef>
                <a:spcPts val="200"/>
              </a:spcBef>
              <a:buClr>
                <a:srgbClr val="FFFFFF"/>
              </a:buClr>
              <a:buFont typeface="Wingdings" panose="05000000000000000000"/>
              <a:buChar char=""/>
            </a:pPr>
            <a:r>
              <a:rPr sz="1800" b="1" i="1" u="sng">
                <a:gradFill>
                  <a:gsLst>
                    <a:gs pos="0">
                      <a:srgbClr val="E30000"/>
                    </a:gs>
                    <a:gs pos="100000">
                      <a:srgbClr val="760303"/>
                    </a:gs>
                  </a:gsLst>
                  <a:lin scaled="0"/>
                </a:gradFill>
                <a:latin typeface="Arial" panose="020B0604020202020204"/>
                <a:cs typeface="Arial" panose="020B0604020202020204"/>
              </a:rPr>
              <a:t>Private Cloud: Private cloud deployment involves the provisioning and management of cloud resources within a dedicated infrastructure that is exclusively used by a single organization. Private clouds can be hosted on-premises within the organization's data centers or hosted by a third-party provider. Private clouds offer greater control, security, and customization compared to public clouds, making them suitable for organizations with stringent compliance requirements or sensitive data.</a:t>
            </a:r>
            <a:endParaRPr sz="1800" b="1" i="1" u="sng">
              <a:gradFill>
                <a:gsLst>
                  <a:gs pos="0">
                    <a:srgbClr val="E30000"/>
                  </a:gs>
                  <a:gs pos="100000">
                    <a:srgbClr val="760303"/>
                  </a:gs>
                </a:gsLst>
                <a:lin scaled="0"/>
              </a:gradFill>
              <a:latin typeface="Arial" panose="020B0604020202020204"/>
              <a:cs typeface="Arial" panose="020B0604020202020204"/>
            </a:endParaRPr>
          </a:p>
          <a:p>
            <a:pPr algn="ctr">
              <a:lnSpc>
                <a:spcPct val="100000"/>
              </a:lnSpc>
              <a:spcBef>
                <a:spcPts val="200"/>
              </a:spcBef>
              <a:buClr>
                <a:srgbClr val="FFFFFF"/>
              </a:buClr>
              <a:buFont typeface="Wingdings" panose="05000000000000000000"/>
              <a:buChar char=""/>
            </a:pPr>
            <a:r>
              <a:rPr sz="1800" b="1" i="1" u="sng">
                <a:gradFill>
                  <a:gsLst>
                    <a:gs pos="0">
                      <a:srgbClr val="E30000"/>
                    </a:gs>
                    <a:gs pos="100000">
                      <a:srgbClr val="760303"/>
                    </a:gs>
                  </a:gsLst>
                  <a:lin scaled="0"/>
                </a:gradFill>
                <a:latin typeface="Arial" panose="020B0604020202020204"/>
                <a:cs typeface="Arial" panose="020B0604020202020204"/>
              </a:rPr>
              <a:t>Hybrid Cloud: Hybrid cloud deployment combines elements of both public and private clouds, allowing organizations to leverage the benefits of each deployment model. In a hybrid cloud environment, workloads can be dynamically distributed between public and private clouds based on factors such as performance, security, and cost. Hybrid clouds enable organizations to maintain control over sensitive data and critical workloads while taking advantage of the scalability and flexibility of public cloud resources.</a:t>
            </a:r>
            <a:endParaRPr sz="1800" b="1" i="1" u="sng">
              <a:gradFill>
                <a:gsLst>
                  <a:gs pos="0">
                    <a:srgbClr val="E30000"/>
                  </a:gs>
                  <a:gs pos="100000">
                    <a:srgbClr val="760303"/>
                  </a:gs>
                </a:gsLst>
                <a:lin scaled="0"/>
              </a:gradFill>
              <a:latin typeface="Arial" panose="020B0604020202020204"/>
              <a:cs typeface="Arial" panose="020B0604020202020204"/>
            </a:endParaRPr>
          </a:p>
          <a:p>
            <a:pPr algn="ctr">
              <a:lnSpc>
                <a:spcPct val="100000"/>
              </a:lnSpc>
              <a:spcBef>
                <a:spcPts val="200"/>
              </a:spcBef>
              <a:buClr>
                <a:srgbClr val="FFFFFF"/>
              </a:buClr>
              <a:buFont typeface="Wingdings" panose="05000000000000000000"/>
              <a:buChar char=""/>
            </a:pPr>
            <a:r>
              <a:rPr sz="1800" b="1" i="1" u="sng">
                <a:gradFill>
                  <a:gsLst>
                    <a:gs pos="0">
                      <a:srgbClr val="E30000"/>
                    </a:gs>
                    <a:gs pos="100000">
                      <a:srgbClr val="760303"/>
                    </a:gs>
                  </a:gsLst>
                  <a:lin scaled="0"/>
                </a:gradFill>
                <a:latin typeface="Arial" panose="020B0604020202020204"/>
                <a:cs typeface="Arial" panose="020B0604020202020204"/>
              </a:rPr>
              <a:t>Multi-Cloud: Multi-cloud deployment involves the use of multiple cloud service providers to host different components of an organization's IT infrastructure. With a multi-cloud strategy, organizations can avoid vendor lock-in, mitigate risks associated with service outages or data breaches, and optimize performance and cost by leveraging the strengths of different cloud providers. Multi-cloud environments require careful management of workload placement, data interoperability, and security across multiple cloud platforms.</a:t>
            </a:r>
            <a:endParaRPr sz="1800" b="1" i="1" u="sng">
              <a:gradFill>
                <a:gsLst>
                  <a:gs pos="0">
                    <a:srgbClr val="E30000"/>
                  </a:gs>
                  <a:gs pos="100000">
                    <a:srgbClr val="760303"/>
                  </a:gs>
                </a:gsLst>
                <a:lin scaled="0"/>
              </a:gradFill>
              <a:latin typeface="Arial" panose="020B0604020202020204"/>
              <a:cs typeface="Arial" panose="020B0604020202020204"/>
            </a:endParaRPr>
          </a:p>
          <a:p>
            <a:pPr algn="ctr">
              <a:lnSpc>
                <a:spcPct val="100000"/>
              </a:lnSpc>
              <a:spcBef>
                <a:spcPts val="200"/>
              </a:spcBef>
              <a:buClr>
                <a:srgbClr val="FFFFFF"/>
              </a:buClr>
              <a:buFont typeface="Wingdings" panose="05000000000000000000"/>
              <a:buChar char=""/>
            </a:pPr>
            <a:r>
              <a:rPr sz="1800" b="1" i="1" u="sng">
                <a:gradFill>
                  <a:gsLst>
                    <a:gs pos="0">
                      <a:srgbClr val="E30000"/>
                    </a:gs>
                    <a:gs pos="100000">
                      <a:srgbClr val="760303"/>
                    </a:gs>
                  </a:gsLst>
                  <a:lin scaled="0"/>
                </a:gradFill>
                <a:latin typeface="Arial" panose="020B0604020202020204"/>
                <a:cs typeface="Arial" panose="020B0604020202020204"/>
              </a:rPr>
              <a:t>Community Cloud: A community cloud is a shared infrastructure that is provisioned and managed by multiple organizations with similar interests or requirements, such as regulatory compliance or industry-specific standards. Community clouds enable collaboration, resource sharing, and cost savings among participating organizations while providing dedicated infrastructure and services tailored to their needs.</a:t>
            </a:r>
            <a:endParaRPr sz="1800" b="1" i="1" u="sng">
              <a:gradFill>
                <a:gsLst>
                  <a:gs pos="0">
                    <a:srgbClr val="E30000"/>
                  </a:gs>
                  <a:gs pos="100000">
                    <a:srgbClr val="760303"/>
                  </a:gs>
                </a:gsLst>
                <a:lin scaled="0"/>
              </a:gradFill>
              <a:latin typeface="Arial" panose="020B0604020202020204"/>
              <a:cs typeface="Arial" panose="020B0604020202020204"/>
            </a:endParaRPr>
          </a:p>
          <a:p>
            <a:pPr algn="ctr">
              <a:lnSpc>
                <a:spcPct val="100000"/>
              </a:lnSpc>
              <a:spcBef>
                <a:spcPts val="200"/>
              </a:spcBef>
              <a:buClr>
                <a:srgbClr val="FFFFFF"/>
              </a:buClr>
              <a:buFont typeface="Wingdings" panose="05000000000000000000"/>
              <a:buChar char=""/>
            </a:pPr>
            <a:r>
              <a:rPr sz="1800" b="1" i="1" u="sng">
                <a:gradFill>
                  <a:gsLst>
                    <a:gs pos="0">
                      <a:srgbClr val="E30000"/>
                    </a:gs>
                    <a:gs pos="100000">
                      <a:srgbClr val="760303"/>
                    </a:gs>
                  </a:gsLst>
                  <a:lin scaled="0"/>
                </a:gradFill>
                <a:latin typeface="Arial" panose="020B0604020202020204"/>
                <a:cs typeface="Arial" panose="020B0604020202020204"/>
              </a:rPr>
              <a:t>Each cloud computing deployment model offers unique benefits and challenges, and organizations often adopt a combination of these models based on their specific use cases, regulatory requirements, budget constraints, and strategic objectives. The choice of deployment model depends on factors such as data sensitivity, scalability requirements, performance needs, and existing IT infrastructure.</a:t>
            </a:r>
            <a:endParaRPr sz="1800" b="1" i="1" u="sng">
              <a:gradFill>
                <a:gsLst>
                  <a:gs pos="0">
                    <a:srgbClr val="E30000"/>
                  </a:gs>
                  <a:gs pos="100000">
                    <a:srgbClr val="760303"/>
                  </a:gs>
                </a:gsLst>
                <a:lin scaled="0"/>
              </a:gradFill>
              <a:latin typeface="Arial" panose="020B0604020202020204"/>
              <a:cs typeface="Arial" panose="020B0604020202020204"/>
            </a:endParaRPr>
          </a:p>
          <a:p>
            <a:pPr algn="ctr">
              <a:lnSpc>
                <a:spcPct val="100000"/>
              </a:lnSpc>
              <a:spcBef>
                <a:spcPts val="200"/>
              </a:spcBef>
              <a:buClr>
                <a:srgbClr val="FFFFFF"/>
              </a:buClr>
              <a:buFont typeface="Wingdings" panose="05000000000000000000"/>
              <a:buChar char=""/>
            </a:pPr>
            <a:endParaRPr sz="1800" b="1" i="1" u="sng">
              <a:gradFill>
                <a:gsLst>
                  <a:gs pos="0">
                    <a:srgbClr val="E30000"/>
                  </a:gs>
                  <a:gs pos="100000">
                    <a:srgbClr val="760303"/>
                  </a:gs>
                </a:gsLst>
                <a:lin scaled="0"/>
              </a:gradFill>
              <a:latin typeface="Arial" panose="020B0604020202020204"/>
              <a:cs typeface="Arial" panose="020B0604020202020204"/>
            </a:endParaRPr>
          </a:p>
          <a:p>
            <a:pPr algn="ctr">
              <a:lnSpc>
                <a:spcPct val="100000"/>
              </a:lnSpc>
              <a:spcBef>
                <a:spcPts val="200"/>
              </a:spcBef>
              <a:buClr>
                <a:srgbClr val="FFFFFF"/>
              </a:buClr>
              <a:buFont typeface="Wingdings" panose="05000000000000000000"/>
              <a:buChar char=""/>
            </a:pPr>
            <a:endParaRPr sz="1800" b="1" i="1" u="sng">
              <a:gradFill>
                <a:gsLst>
                  <a:gs pos="0">
                    <a:srgbClr val="E30000"/>
                  </a:gs>
                  <a:gs pos="100000">
                    <a:srgbClr val="760303"/>
                  </a:gs>
                </a:gsLst>
                <a:lin scaled="0"/>
              </a:gradFill>
              <a:latin typeface="Arial" panose="020B0604020202020204"/>
              <a:cs typeface="Arial" panose="020B0604020202020204"/>
            </a:endParaRPr>
          </a:p>
          <a:p>
            <a:pPr algn="ctr">
              <a:lnSpc>
                <a:spcPct val="100000"/>
              </a:lnSpc>
              <a:spcBef>
                <a:spcPts val="200"/>
              </a:spcBef>
              <a:buClr>
                <a:srgbClr val="FFFFFF"/>
              </a:buClr>
              <a:buFont typeface="Wingdings" panose="05000000000000000000"/>
              <a:buChar char=""/>
            </a:pPr>
            <a:endParaRPr sz="1800" b="1" i="1" u="sng">
              <a:gradFill>
                <a:gsLst>
                  <a:gs pos="0">
                    <a:srgbClr val="E30000"/>
                  </a:gs>
                  <a:gs pos="100000">
                    <a:srgbClr val="760303"/>
                  </a:gs>
                </a:gsLst>
                <a:lin scaled="0"/>
              </a:gradFill>
              <a:latin typeface="Arial" panose="020B0604020202020204"/>
              <a:cs typeface="Arial" panose="020B0604020202020204"/>
            </a:endParaRPr>
          </a:p>
          <a:p>
            <a:pPr algn="ctr">
              <a:lnSpc>
                <a:spcPct val="100000"/>
              </a:lnSpc>
              <a:spcBef>
                <a:spcPts val="200"/>
              </a:spcBef>
              <a:buClr>
                <a:srgbClr val="FFFFFF"/>
              </a:buClr>
              <a:buFont typeface="Wingdings" panose="05000000000000000000"/>
              <a:buChar char=""/>
            </a:pPr>
            <a:endParaRPr sz="1800" b="1" i="1" u="sng">
              <a:gradFill>
                <a:gsLst>
                  <a:gs pos="0">
                    <a:srgbClr val="E30000"/>
                  </a:gs>
                  <a:gs pos="100000">
                    <a:srgbClr val="760303"/>
                  </a:gs>
                </a:gsLst>
                <a:lin scaled="0"/>
              </a:gradFill>
              <a:latin typeface="Arial" panose="020B0604020202020204"/>
              <a:cs typeface="Arial" panose="020B0604020202020204"/>
            </a:endParaRPr>
          </a:p>
          <a:p>
            <a:pPr algn="ctr">
              <a:lnSpc>
                <a:spcPct val="100000"/>
              </a:lnSpc>
              <a:spcBef>
                <a:spcPts val="200"/>
              </a:spcBef>
              <a:buClr>
                <a:srgbClr val="FFFFFF"/>
              </a:buClr>
              <a:buFont typeface="Wingdings" panose="05000000000000000000"/>
              <a:buChar char=""/>
            </a:pPr>
            <a:endParaRPr sz="1800" b="1" i="1" u="sng" spc="-10" dirty="0">
              <a:gradFill>
                <a:gsLst>
                  <a:gs pos="0">
                    <a:srgbClr val="E30000"/>
                  </a:gs>
                  <a:gs pos="100000">
                    <a:srgbClr val="760303"/>
                  </a:gs>
                </a:gsLst>
                <a:lin scaled="0"/>
              </a:gradFill>
              <a:latin typeface="Arial" panose="020B0604020202020204"/>
              <a:cs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572000" y="1911095"/>
            <a:ext cx="8381999" cy="5905500"/>
          </a:xfrm>
          <a:prstGeom prst="rect">
            <a:avLst/>
          </a:prstGeom>
          <a:scene3d>
            <a:camera prst="isometricOffAxis2Top"/>
            <a:lightRig rig="threePt" dir="t"/>
          </a:scene3d>
        </p:spPr>
      </p:pic>
      <p:sp>
        <p:nvSpPr>
          <p:cNvPr id="3" name="object 3"/>
          <p:cNvSpPr txBox="1">
            <a:spLocks noGrp="1"/>
          </p:cNvSpPr>
          <p:nvPr>
            <p:ph type="title"/>
          </p:nvPr>
        </p:nvSpPr>
        <p:spPr>
          <a:xfrm>
            <a:off x="6705345" y="473596"/>
            <a:ext cx="3862070" cy="843915"/>
          </a:xfrm>
          <a:prstGeom prst="rect">
            <a:avLst/>
          </a:prstGeom>
        </p:spPr>
        <p:txBody>
          <a:bodyPr vert="horz" wrap="square" lIns="0" tIns="13335" rIns="0" bIns="0" rtlCol="0">
            <a:spAutoFit/>
          </a:bodyPr>
          <a:lstStyle/>
          <a:p>
            <a:pPr marL="12700" algn="ctr">
              <a:lnSpc>
                <a:spcPct val="100000"/>
              </a:lnSpc>
              <a:spcBef>
                <a:spcPts val="105"/>
              </a:spcBef>
            </a:pPr>
            <a:r>
              <a:rPr b="1" i="1" u="sng" spc="180" dirty="0">
                <a:gradFill>
                  <a:gsLst>
                    <a:gs pos="0">
                      <a:srgbClr val="E30000"/>
                    </a:gs>
                    <a:gs pos="100000">
                      <a:srgbClr val="760303"/>
                    </a:gs>
                  </a:gsLst>
                  <a:lin scaled="0"/>
                </a:gradFill>
              </a:rPr>
              <a:t>DevOps</a:t>
            </a:r>
            <a:r>
              <a:rPr lang="en-US" b="1" i="1" u="sng" spc="180" dirty="0">
                <a:gradFill>
                  <a:gsLst>
                    <a:gs pos="0">
                      <a:srgbClr val="E30000"/>
                    </a:gs>
                    <a:gs pos="100000">
                      <a:srgbClr val="760303"/>
                    </a:gs>
                  </a:gsLst>
                  <a:lin scaled="0"/>
                </a:gradFill>
              </a:rPr>
              <a:t>:-</a:t>
            </a:r>
            <a:endParaRPr lang="en-US" b="1" i="1" u="sng" spc="180" dirty="0">
              <a:gradFill>
                <a:gsLst>
                  <a:gs pos="0">
                    <a:srgbClr val="E30000"/>
                  </a:gs>
                  <a:gs pos="100000">
                    <a:srgbClr val="760303"/>
                  </a:gs>
                </a:gsLst>
                <a:lin scaled="0"/>
              </a:gradFill>
            </a:endParaRPr>
          </a:p>
        </p:txBody>
      </p:sp>
      <p:sp>
        <p:nvSpPr>
          <p:cNvPr id="5" name="Text Box 4"/>
          <p:cNvSpPr txBox="1"/>
          <p:nvPr/>
        </p:nvSpPr>
        <p:spPr>
          <a:xfrm>
            <a:off x="4038600" y="1317625"/>
            <a:ext cx="9144000" cy="15480665"/>
          </a:xfrm>
          <a:prstGeom prst="rect">
            <a:avLst/>
          </a:prstGeom>
          <a:noFill/>
        </p:spPr>
        <p:txBody>
          <a:bodyPr wrap="square" rtlCol="0" anchor="t">
            <a:spAutoFit/>
          </a:bodyPr>
          <a:p>
            <a:pPr algn="ctr"/>
            <a:r>
              <a:rPr lang="en-US" sz="2000" b="1" i="0" u="sng">
                <a:gradFill>
                  <a:gsLst>
                    <a:gs pos="0">
                      <a:srgbClr val="E30000"/>
                    </a:gs>
                    <a:gs pos="100000">
                      <a:srgbClr val="760303"/>
                    </a:gs>
                  </a:gsLst>
                  <a:lin scaled="0"/>
                </a:gradFill>
              </a:rPr>
              <a:t>DevOps is a software development methodology that emphasizes collaboration, communication, automation, and integration between software development (Dev) and IT operations (Ops) teams. The goal of DevOps is to shorten the software development lifecycle, increase deployment frequency, and deliver high-quality software applications more rapidly, reliably, and efficiently.</a:t>
            </a:r>
            <a:endParaRPr lang="en-US" sz="2000" b="1" i="0" u="sng">
              <a:gradFill>
                <a:gsLst>
                  <a:gs pos="0">
                    <a:srgbClr val="E30000"/>
                  </a:gs>
                  <a:gs pos="100000">
                    <a:srgbClr val="760303"/>
                  </a:gs>
                </a:gsLst>
                <a:lin scaled="0"/>
              </a:gradFill>
            </a:endParaRPr>
          </a:p>
          <a:p>
            <a:pPr algn="ctr"/>
            <a:endParaRPr lang="en-US" sz="2000" b="1" i="0" u="sng">
              <a:gradFill>
                <a:gsLst>
                  <a:gs pos="0">
                    <a:srgbClr val="E30000"/>
                  </a:gs>
                  <a:gs pos="100000">
                    <a:srgbClr val="760303"/>
                  </a:gs>
                </a:gsLst>
                <a:lin scaled="0"/>
              </a:gradFill>
            </a:endParaRPr>
          </a:p>
          <a:p>
            <a:pPr algn="ctr"/>
            <a:r>
              <a:rPr lang="en-US" sz="2000" b="1" i="0" u="sng">
                <a:gradFill>
                  <a:gsLst>
                    <a:gs pos="0">
                      <a:srgbClr val="E30000"/>
                    </a:gs>
                    <a:gs pos="100000">
                      <a:srgbClr val="760303"/>
                    </a:gs>
                  </a:gsLst>
                  <a:lin scaled="0"/>
                </a:gradFill>
              </a:rPr>
              <a:t>Key principles of DevOps include:</a:t>
            </a:r>
            <a:endParaRPr lang="en-US" sz="2000" b="1" i="0" u="sng">
              <a:gradFill>
                <a:gsLst>
                  <a:gs pos="0">
                    <a:srgbClr val="E30000"/>
                  </a:gs>
                  <a:gs pos="100000">
                    <a:srgbClr val="760303"/>
                  </a:gs>
                </a:gsLst>
                <a:lin scaled="0"/>
              </a:gradFill>
            </a:endParaRPr>
          </a:p>
          <a:p>
            <a:pPr algn="ctr"/>
            <a:endParaRPr lang="en-US" sz="2000" b="1" i="0" u="sng">
              <a:gradFill>
                <a:gsLst>
                  <a:gs pos="0">
                    <a:srgbClr val="E30000"/>
                  </a:gs>
                  <a:gs pos="100000">
                    <a:srgbClr val="760303"/>
                  </a:gs>
                </a:gsLst>
                <a:lin scaled="0"/>
              </a:gradFill>
            </a:endParaRPr>
          </a:p>
          <a:p>
            <a:pPr algn="ctr"/>
            <a:r>
              <a:rPr lang="en-US" sz="2000" b="1" i="0" u="sng">
                <a:gradFill>
                  <a:gsLst>
                    <a:gs pos="0">
                      <a:srgbClr val="E30000"/>
                    </a:gs>
                    <a:gs pos="100000">
                      <a:srgbClr val="760303"/>
                    </a:gs>
                  </a:gsLst>
                  <a:lin scaled="0"/>
                </a:gradFill>
              </a:rPr>
              <a:t>Collaboration: DevOps promotes collaboration and communication between development, operations, and other stakeholders involved in the software delivery process. Teams work together closely to streamline processes, share knowledge, and align goals.</a:t>
            </a:r>
            <a:endParaRPr lang="en-US" sz="2000" b="1" i="0" u="sng">
              <a:gradFill>
                <a:gsLst>
                  <a:gs pos="0">
                    <a:srgbClr val="E30000"/>
                  </a:gs>
                  <a:gs pos="100000">
                    <a:srgbClr val="760303"/>
                  </a:gs>
                </a:gsLst>
                <a:lin scaled="0"/>
              </a:gradFill>
            </a:endParaRPr>
          </a:p>
          <a:p>
            <a:pPr algn="ctr"/>
            <a:r>
              <a:rPr lang="en-US" sz="2000" b="1" i="0" u="sng">
                <a:gradFill>
                  <a:gsLst>
                    <a:gs pos="0">
                      <a:srgbClr val="E30000"/>
                    </a:gs>
                    <a:gs pos="100000">
                      <a:srgbClr val="760303"/>
                    </a:gs>
                  </a:gsLst>
                  <a:lin scaled="0"/>
                </a:gradFill>
              </a:rPr>
              <a:t>Automation: Automation is a central tenet of DevOps, aiming to automate repetitive tasks such as code building, testing, deployment, and infrastructure provisioning. Automation reduces manual errors, accelerates processes, and increases consistency and reliability.</a:t>
            </a:r>
            <a:endParaRPr lang="en-US" sz="2000" b="1" i="0" u="sng">
              <a:gradFill>
                <a:gsLst>
                  <a:gs pos="0">
                    <a:srgbClr val="E30000"/>
                  </a:gs>
                  <a:gs pos="100000">
                    <a:srgbClr val="760303"/>
                  </a:gs>
                </a:gsLst>
                <a:lin scaled="0"/>
              </a:gradFill>
            </a:endParaRPr>
          </a:p>
          <a:p>
            <a:pPr algn="ctr"/>
            <a:r>
              <a:rPr lang="en-US" sz="2000" b="1" i="0" u="sng">
                <a:gradFill>
                  <a:gsLst>
                    <a:gs pos="0">
                      <a:srgbClr val="E30000"/>
                    </a:gs>
                    <a:gs pos="100000">
                      <a:srgbClr val="760303"/>
                    </a:gs>
                  </a:gsLst>
                  <a:lin scaled="0"/>
                </a:gradFill>
              </a:rPr>
              <a:t>Continuous Integration (CI): CI is a practice where developers frequently integrate their code changes into a shared repository, followed by automated build and test processes. CI helps identify integration issues early and ensures that the codebase is always in a deployable state.</a:t>
            </a:r>
            <a:endParaRPr lang="en-US" sz="2000" b="1" i="0" u="sng">
              <a:gradFill>
                <a:gsLst>
                  <a:gs pos="0">
                    <a:srgbClr val="E30000"/>
                  </a:gs>
                  <a:gs pos="100000">
                    <a:srgbClr val="760303"/>
                  </a:gs>
                </a:gsLst>
                <a:lin scaled="0"/>
              </a:gradFill>
            </a:endParaRPr>
          </a:p>
          <a:p>
            <a:pPr algn="ctr"/>
            <a:r>
              <a:rPr lang="en-US" sz="2000" b="1" i="0" u="sng">
                <a:gradFill>
                  <a:gsLst>
                    <a:gs pos="0">
                      <a:srgbClr val="E30000"/>
                    </a:gs>
                    <a:gs pos="100000">
                      <a:srgbClr val="760303"/>
                    </a:gs>
                  </a:gsLst>
                  <a:lin scaled="0"/>
                </a:gradFill>
              </a:rPr>
              <a:t>Continuous Delivery (CD): CD extends CI by automatically deploying code changes to production or staging environments after passing through automated testing. It enables teams to release software updates quickly, reliably, and with minimal manual intervention.</a:t>
            </a:r>
            <a:endParaRPr lang="en-US" sz="2000" b="1" i="0" u="sng">
              <a:gradFill>
                <a:gsLst>
                  <a:gs pos="0">
                    <a:srgbClr val="E30000"/>
                  </a:gs>
                  <a:gs pos="100000">
                    <a:srgbClr val="760303"/>
                  </a:gs>
                </a:gsLst>
                <a:lin scaled="0"/>
              </a:gradFill>
            </a:endParaRPr>
          </a:p>
          <a:p>
            <a:pPr algn="ctr"/>
            <a:r>
              <a:rPr lang="en-US" sz="2000" b="1" i="0" u="sng">
                <a:gradFill>
                  <a:gsLst>
                    <a:gs pos="0">
                      <a:srgbClr val="E30000"/>
                    </a:gs>
                    <a:gs pos="100000">
                      <a:srgbClr val="760303"/>
                    </a:gs>
                  </a:gsLst>
                  <a:lin scaled="0"/>
                </a:gradFill>
              </a:rPr>
              <a:t>Infrastructure as Code (IaC): IaC involves managing and provisioning infrastructure (e.g., servers, networks, and databases) using machine-readable definition files rather than manual processes. IaC enables infrastructure to be version-controlled, tested, and deployed alongside application code.</a:t>
            </a:r>
            <a:endParaRPr lang="en-US" sz="2000" b="1" i="0" u="sng">
              <a:gradFill>
                <a:gsLst>
                  <a:gs pos="0">
                    <a:srgbClr val="E30000"/>
                  </a:gs>
                  <a:gs pos="100000">
                    <a:srgbClr val="760303"/>
                  </a:gs>
                </a:gsLst>
                <a:lin scaled="0"/>
              </a:gradFill>
            </a:endParaRPr>
          </a:p>
          <a:p>
            <a:pPr algn="ctr"/>
            <a:r>
              <a:rPr lang="en-US" sz="2000" b="1" i="0" u="sng">
                <a:gradFill>
                  <a:gsLst>
                    <a:gs pos="0">
                      <a:srgbClr val="E30000"/>
                    </a:gs>
                    <a:gs pos="100000">
                      <a:srgbClr val="760303"/>
                    </a:gs>
                  </a:gsLst>
                  <a:lin scaled="0"/>
                </a:gradFill>
              </a:rPr>
              <a:t>Monitoring and Feedback: DevOps encourages the use of monitoring and feedback loops to gather insights into application performance, user behavior, and operational metrics. Continuous monitoring helps teams identify issues proactively and iterate on improvements.</a:t>
            </a:r>
            <a:endParaRPr lang="en-US" sz="2000" b="1" i="0" u="sng">
              <a:gradFill>
                <a:gsLst>
                  <a:gs pos="0">
                    <a:srgbClr val="E30000"/>
                  </a:gs>
                  <a:gs pos="100000">
                    <a:srgbClr val="760303"/>
                  </a:gs>
                </a:gsLst>
                <a:lin scaled="0"/>
              </a:gradFill>
            </a:endParaRPr>
          </a:p>
          <a:p>
            <a:pPr algn="ctr"/>
            <a:r>
              <a:rPr lang="en-US" sz="2000" b="1" i="0" u="sng">
                <a:gradFill>
                  <a:gsLst>
                    <a:gs pos="0">
                      <a:srgbClr val="E30000"/>
                    </a:gs>
                    <a:gs pos="100000">
                      <a:srgbClr val="760303"/>
                    </a:gs>
                  </a:gsLst>
                  <a:lin scaled="0"/>
                </a:gradFill>
              </a:rPr>
              <a:t>Culture of Continuous Improvement: DevOps fosters a culture of continuous learning and improvement, where teams regularly reflect on their processes, identify areas for optimization, and implement changes incrementally.</a:t>
            </a:r>
            <a:endParaRPr lang="en-US" sz="2000" b="1" i="0" u="sng">
              <a:gradFill>
                <a:gsLst>
                  <a:gs pos="0">
                    <a:srgbClr val="E30000"/>
                  </a:gs>
                  <a:gs pos="100000">
                    <a:srgbClr val="760303"/>
                  </a:gs>
                </a:gsLst>
                <a:lin scaled="0"/>
              </a:gradFill>
            </a:endParaRPr>
          </a:p>
          <a:p>
            <a:pPr algn="ctr"/>
            <a:r>
              <a:rPr lang="en-US" sz="2000" b="1" i="0" u="sng">
                <a:gradFill>
                  <a:gsLst>
                    <a:gs pos="0">
                      <a:srgbClr val="E30000"/>
                    </a:gs>
                    <a:gs pos="100000">
                      <a:srgbClr val="760303"/>
                    </a:gs>
                  </a:gsLst>
                  <a:lin scaled="0"/>
                </a:gradFill>
              </a:rPr>
              <a:t>By adopting DevOps practices, organizations can achieve various benefits, including faster time-to-market, improved collaboration and communication, increased reliability and stability of software, and greater efficiency in resource utilization. DevOps enables organizations to respond more effectively to market demands, customer feedback, and competitive pressures in today's rapidly evolving digital landscape.</a:t>
            </a:r>
            <a:endParaRPr lang="en-US" sz="2000" b="1" i="0" u="sng">
              <a:gradFill>
                <a:gsLst>
                  <a:gs pos="0">
                    <a:srgbClr val="E30000"/>
                  </a:gs>
                  <a:gs pos="100000">
                    <a:srgbClr val="760303"/>
                  </a:gs>
                </a:gsLst>
                <a:lin scaled="0"/>
              </a:gradFill>
            </a:endParaRPr>
          </a:p>
          <a:p>
            <a:pPr algn="ctr"/>
            <a:endParaRPr lang="en-US" sz="2000" b="1" i="0" u="sng">
              <a:gradFill>
                <a:gsLst>
                  <a:gs pos="0">
                    <a:srgbClr val="E30000"/>
                  </a:gs>
                  <a:gs pos="100000">
                    <a:srgbClr val="760303"/>
                  </a:gs>
                </a:gsLst>
                <a:lin scaled="0"/>
              </a:gradFill>
            </a:endParaRPr>
          </a:p>
          <a:p>
            <a:pPr algn="ctr"/>
            <a:endParaRPr lang="en-US" sz="2000" b="1" i="0" u="sng">
              <a:gradFill>
                <a:gsLst>
                  <a:gs pos="0">
                    <a:srgbClr val="E30000"/>
                  </a:gs>
                  <a:gs pos="100000">
                    <a:srgbClr val="760303"/>
                  </a:gs>
                </a:gsLst>
                <a:lin scaled="0"/>
              </a:gradFill>
            </a:endParaRPr>
          </a:p>
          <a:p>
            <a:pPr algn="ctr"/>
            <a:endParaRPr lang="en-US" sz="2000" b="1" i="0" u="sng">
              <a:gradFill>
                <a:gsLst>
                  <a:gs pos="0">
                    <a:srgbClr val="E30000"/>
                  </a:gs>
                  <a:gs pos="100000">
                    <a:srgbClr val="760303"/>
                  </a:gs>
                </a:gsLst>
                <a:lin scaled="0"/>
              </a:gradFill>
            </a:endParaRPr>
          </a:p>
          <a:p>
            <a:pPr algn="ctr"/>
            <a:endParaRPr lang="en-US" sz="2000" b="1" i="0" u="sng">
              <a:gradFill>
                <a:gsLst>
                  <a:gs pos="0">
                    <a:srgbClr val="E30000"/>
                  </a:gs>
                  <a:gs pos="100000">
                    <a:srgbClr val="760303"/>
                  </a:gs>
                </a:gsLst>
                <a:lin scaled="0"/>
              </a:gradFill>
            </a:endParaRPr>
          </a:p>
          <a:p>
            <a:pPr algn="ctr"/>
            <a:endParaRPr lang="en-US" sz="2000" b="1" i="0" u="sng">
              <a:gradFill>
                <a:gsLst>
                  <a:gs pos="0">
                    <a:srgbClr val="E30000"/>
                  </a:gs>
                  <a:gs pos="100000">
                    <a:srgbClr val="760303"/>
                  </a:gs>
                </a:gsLst>
                <a:lin scaled="0"/>
              </a:gradFill>
            </a:endParaRPr>
          </a:p>
          <a:p>
            <a:pPr algn="ctr"/>
            <a:endParaRPr lang="en-US" sz="2000" b="1" i="0" u="sng">
              <a:gradFill>
                <a:gsLst>
                  <a:gs pos="0">
                    <a:srgbClr val="E30000"/>
                  </a:gs>
                  <a:gs pos="100000">
                    <a:srgbClr val="760303"/>
                  </a:gs>
                </a:gsLst>
                <a:lin scaled="0"/>
              </a:gra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00753"/>
            <a:ext cx="16459200" cy="843915"/>
          </a:xfrm>
          <a:prstGeom prst="rect">
            <a:avLst/>
          </a:prstGeom>
        </p:spPr>
        <p:txBody>
          <a:bodyPr vert="horz" wrap="square" lIns="0" tIns="13335" rIns="0" bIns="0" rtlCol="0">
            <a:spAutoFit/>
          </a:bodyPr>
          <a:lstStyle/>
          <a:p>
            <a:pPr marL="12700" algn="ctr">
              <a:lnSpc>
                <a:spcPct val="100000"/>
              </a:lnSpc>
              <a:spcBef>
                <a:spcPts val="105"/>
              </a:spcBef>
            </a:pPr>
            <a:r>
              <a:rPr b="1" i="1" spc="370" dirty="0">
                <a:gradFill>
                  <a:gsLst>
                    <a:gs pos="0">
                      <a:srgbClr val="E30000"/>
                    </a:gs>
                    <a:gs pos="100000">
                      <a:srgbClr val="760303"/>
                    </a:gs>
                  </a:gsLst>
                  <a:lin scaled="0"/>
                </a:gradFill>
              </a:rPr>
              <a:t>Cloud</a:t>
            </a:r>
            <a:r>
              <a:rPr b="1" i="1" spc="130" dirty="0">
                <a:gradFill>
                  <a:gsLst>
                    <a:gs pos="0">
                      <a:srgbClr val="E30000"/>
                    </a:gs>
                    <a:gs pos="100000">
                      <a:srgbClr val="760303"/>
                    </a:gs>
                  </a:gsLst>
                  <a:lin scaled="0"/>
                </a:gradFill>
              </a:rPr>
              <a:t> </a:t>
            </a:r>
            <a:r>
              <a:rPr b="1" i="1" spc="245" dirty="0">
                <a:gradFill>
                  <a:gsLst>
                    <a:gs pos="0">
                      <a:srgbClr val="E30000"/>
                    </a:gs>
                    <a:gs pos="100000">
                      <a:srgbClr val="760303"/>
                    </a:gs>
                  </a:gsLst>
                  <a:lin scaled="0"/>
                </a:gradFill>
              </a:rPr>
              <a:t>Data</a:t>
            </a:r>
            <a:r>
              <a:rPr b="1" i="1" spc="125" dirty="0">
                <a:gradFill>
                  <a:gsLst>
                    <a:gs pos="0">
                      <a:srgbClr val="E30000"/>
                    </a:gs>
                    <a:gs pos="100000">
                      <a:srgbClr val="760303"/>
                    </a:gs>
                  </a:gsLst>
                  <a:lin scaled="0"/>
                </a:gradFill>
              </a:rPr>
              <a:t> </a:t>
            </a:r>
            <a:r>
              <a:rPr b="1" i="1" spc="315" dirty="0">
                <a:gradFill>
                  <a:gsLst>
                    <a:gs pos="0">
                      <a:srgbClr val="E30000"/>
                    </a:gs>
                    <a:gs pos="100000">
                      <a:srgbClr val="760303"/>
                    </a:gs>
                  </a:gsLst>
                  <a:lin scaled="0"/>
                </a:gradFill>
              </a:rPr>
              <a:t>Management</a:t>
            </a:r>
            <a:endParaRPr b="1" i="1" spc="315" dirty="0">
              <a:gradFill>
                <a:gsLst>
                  <a:gs pos="0">
                    <a:srgbClr val="E30000"/>
                  </a:gs>
                  <a:gs pos="100000">
                    <a:srgbClr val="760303"/>
                  </a:gs>
                </a:gsLst>
                <a:lin scaled="0"/>
              </a:gradFill>
            </a:endParaRPr>
          </a:p>
        </p:txBody>
      </p:sp>
      <p:sp>
        <p:nvSpPr>
          <p:cNvPr id="3" name="object 3"/>
          <p:cNvSpPr txBox="1"/>
          <p:nvPr/>
        </p:nvSpPr>
        <p:spPr>
          <a:xfrm>
            <a:off x="9654007" y="4157412"/>
            <a:ext cx="506730" cy="2396490"/>
          </a:xfrm>
          <a:prstGeom prst="rect">
            <a:avLst/>
          </a:prstGeom>
        </p:spPr>
        <p:txBody>
          <a:bodyPr vert="horz" wrap="square" lIns="0" tIns="0" rIns="0" bIns="0" rtlCol="0">
            <a:spAutoFit/>
          </a:bodyPr>
          <a:lstStyle/>
          <a:p>
            <a:pPr>
              <a:lnSpc>
                <a:spcPts val="4415"/>
              </a:lnSpc>
            </a:pPr>
            <a:r>
              <a:rPr sz="4000" spc="-25" dirty="0">
                <a:solidFill>
                  <a:srgbClr val="FFFFFF"/>
                </a:solidFill>
                <a:latin typeface="Arial" panose="020B0604020202020204"/>
                <a:cs typeface="Arial" panose="020B0604020202020204"/>
              </a:rPr>
              <a:t>y,</a:t>
            </a:r>
            <a:endParaRPr sz="4000">
              <a:latin typeface="Arial" panose="020B0604020202020204"/>
              <a:cs typeface="Arial" panose="020B0604020202020204"/>
            </a:endParaRPr>
          </a:p>
          <a:p>
            <a:pPr>
              <a:lnSpc>
                <a:spcPct val="100000"/>
              </a:lnSpc>
            </a:pPr>
            <a:endParaRPr sz="4000">
              <a:latin typeface="Arial" panose="020B0604020202020204"/>
              <a:cs typeface="Arial" panose="020B0604020202020204"/>
            </a:endParaRPr>
          </a:p>
          <a:p>
            <a:pPr>
              <a:lnSpc>
                <a:spcPct val="100000"/>
              </a:lnSpc>
              <a:spcBef>
                <a:spcPts val="400"/>
              </a:spcBef>
            </a:pPr>
            <a:endParaRPr sz="4000">
              <a:latin typeface="Arial" panose="020B0604020202020204"/>
              <a:cs typeface="Arial" panose="020B0604020202020204"/>
            </a:endParaRPr>
          </a:p>
          <a:p>
            <a:pPr marL="82550">
              <a:lnSpc>
                <a:spcPct val="100000"/>
              </a:lnSpc>
            </a:pPr>
            <a:r>
              <a:rPr sz="4000" spc="-25" dirty="0">
                <a:solidFill>
                  <a:srgbClr val="FFFFFF"/>
                </a:solidFill>
                <a:latin typeface="Arial" panose="020B0604020202020204"/>
                <a:cs typeface="Arial" panose="020B0604020202020204"/>
              </a:rPr>
              <a:t>nt</a:t>
            </a:r>
            <a:endParaRPr sz="4000">
              <a:latin typeface="Arial" panose="020B0604020202020204"/>
              <a:cs typeface="Arial" panose="020B0604020202020204"/>
            </a:endParaRPr>
          </a:p>
        </p:txBody>
      </p:sp>
      <p:pic>
        <p:nvPicPr>
          <p:cNvPr id="4" name="object 4"/>
          <p:cNvPicPr/>
          <p:nvPr/>
        </p:nvPicPr>
        <p:blipFill>
          <a:blip r:embed="rId1" cstate="print"/>
          <a:stretch>
            <a:fillRect/>
          </a:stretch>
        </p:blipFill>
        <p:spPr>
          <a:xfrm>
            <a:off x="5029200" y="3543300"/>
            <a:ext cx="8458199" cy="4881372"/>
          </a:xfrm>
          <a:prstGeom prst="rect">
            <a:avLst/>
          </a:prstGeom>
          <a:scene3d>
            <a:camera prst="isometricOffAxis2Top"/>
            <a:lightRig rig="threePt" dir="t"/>
          </a:scene3d>
        </p:spPr>
      </p:pic>
      <p:sp>
        <p:nvSpPr>
          <p:cNvPr id="5" name="object 5"/>
          <p:cNvSpPr/>
          <p:nvPr/>
        </p:nvSpPr>
        <p:spPr>
          <a:xfrm>
            <a:off x="3153791" y="8009635"/>
            <a:ext cx="492759" cy="7620"/>
          </a:xfrm>
          <a:custGeom>
            <a:avLst/>
            <a:gdLst/>
            <a:ahLst/>
            <a:cxnLst/>
            <a:rect l="l" t="t" r="r" b="b"/>
            <a:pathLst>
              <a:path w="492760" h="7620">
                <a:moveTo>
                  <a:pt x="492252" y="0"/>
                </a:moveTo>
                <a:lnTo>
                  <a:pt x="0" y="0"/>
                </a:lnTo>
                <a:lnTo>
                  <a:pt x="0" y="7620"/>
                </a:lnTo>
                <a:lnTo>
                  <a:pt x="492252" y="7620"/>
                </a:lnTo>
                <a:lnTo>
                  <a:pt x="492252" y="0"/>
                </a:lnTo>
                <a:close/>
              </a:path>
            </a:pathLst>
          </a:custGeom>
          <a:solidFill>
            <a:srgbClr val="0000FF"/>
          </a:solidFill>
        </p:spPr>
        <p:txBody>
          <a:bodyPr wrap="square" lIns="0" tIns="0" rIns="0" bIns="0" rtlCol="0"/>
          <a:lstStyle/>
          <a:p/>
        </p:txBody>
      </p:sp>
      <p:sp>
        <p:nvSpPr>
          <p:cNvPr id="6" name="object 6"/>
          <p:cNvSpPr/>
          <p:nvPr/>
        </p:nvSpPr>
        <p:spPr>
          <a:xfrm>
            <a:off x="5438266" y="8009635"/>
            <a:ext cx="586740" cy="7620"/>
          </a:xfrm>
          <a:custGeom>
            <a:avLst/>
            <a:gdLst/>
            <a:ahLst/>
            <a:cxnLst/>
            <a:rect l="l" t="t" r="r" b="b"/>
            <a:pathLst>
              <a:path w="586739" h="7620">
                <a:moveTo>
                  <a:pt x="586739" y="0"/>
                </a:moveTo>
                <a:lnTo>
                  <a:pt x="0" y="0"/>
                </a:lnTo>
                <a:lnTo>
                  <a:pt x="0" y="7620"/>
                </a:lnTo>
                <a:lnTo>
                  <a:pt x="586739" y="7620"/>
                </a:lnTo>
                <a:lnTo>
                  <a:pt x="586739" y="0"/>
                </a:lnTo>
                <a:close/>
              </a:path>
            </a:pathLst>
          </a:custGeom>
          <a:solidFill>
            <a:srgbClr val="0000FF"/>
          </a:solidFill>
        </p:spPr>
        <p:txBody>
          <a:bodyPr wrap="square" lIns="0" tIns="0" rIns="0" bIns="0" rtlCol="0"/>
          <a:lstStyle/>
          <a:p/>
        </p:txBody>
      </p:sp>
      <p:sp>
        <p:nvSpPr>
          <p:cNvPr id="8" name="Text Box 7"/>
          <p:cNvSpPr txBox="1"/>
          <p:nvPr/>
        </p:nvSpPr>
        <p:spPr>
          <a:xfrm>
            <a:off x="4572000" y="1387475"/>
            <a:ext cx="9144000" cy="15049500"/>
          </a:xfrm>
          <a:prstGeom prst="rect">
            <a:avLst/>
          </a:prstGeom>
          <a:noFill/>
        </p:spPr>
        <p:txBody>
          <a:bodyPr wrap="square" rtlCol="0" anchor="t">
            <a:spAutoFit/>
          </a:bodyPr>
          <a:p>
            <a:pPr algn="ctr"/>
            <a:r>
              <a:rPr lang="en-US" b="1" i="1" u="sng">
                <a:gradFill>
                  <a:gsLst>
                    <a:gs pos="0">
                      <a:srgbClr val="E30000"/>
                    </a:gs>
                    <a:gs pos="100000">
                      <a:srgbClr val="760303"/>
                    </a:gs>
                  </a:gsLst>
                  <a:lin scaled="0"/>
                </a:gradFill>
              </a:rPr>
              <a:t>Cloud data management refers to the practices, processes, and technologies involved in managing and protecting data stored and processed in cloud environments. It encompasses a wide range of activities, including data storage, backup and recovery, data integration, data governance, and data security. Effective cloud data management is essential for ensuring data availability, integrity, confidentiality, and compliance in cloud-based IT infrastructures. Key aspects of cloud data management include:</a:t>
            </a:r>
            <a:endParaRPr lang="en-US" b="1" i="1" u="sng">
              <a:gradFill>
                <a:gsLst>
                  <a:gs pos="0">
                    <a:srgbClr val="E30000"/>
                  </a:gs>
                  <a:gs pos="100000">
                    <a:srgbClr val="760303"/>
                  </a:gs>
                </a:gsLst>
                <a:lin scaled="0"/>
              </a:gradFill>
            </a:endParaRPr>
          </a:p>
          <a:p>
            <a:pPr algn="ct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Data Storage: Cloud data management involves storing data in cloud-based storage services such as object storage, block storage, and file storage. Cloud storage offers scalability, flexibility, and cost-effectiveness, allowing organizations to store vast amounts of data and scale storage capacity as needed.</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Backup and Recovery: Implementing backup and recovery solutions in the cloud ensures data resilience and protection against data loss due to accidental deletion, hardware failures, or malicious attacks. Cloud-based backup services offer automated backup, data replication, and disaster recovery capabilities, enabling organizations to recover data quickly and efficiently.</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Data Integration: Integrating data from various sources and applications in cloud environments enables organizations to derive insights, make informed decisions, and drive business value. Cloud data integration platforms and services facilitate data ingestion, transformation, and synchronization across cloud and on-premises systems.</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Data Governance: Establishing data governance policies, processes, and controls helps ensure data quality, consistency, and compliance with regulatory requirements and industry standards. Cloud data governance frameworks encompass data classification, access controls, data lineage, and data privacy measures to protect sensitive data and mitigate risks.</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Data Security: Securing data in the cloud involves implementing robust security measures to protect data against unauthorized access, data breaches, and cyber threats. Encryption, access controls, data masking, and monitoring are essential components of cloud data security strategies, along with compliance with data protection regulations such as GDPR, HIPAA, and PCI DSS.</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Data Lifecycle Management: Managing the entire lifecycle of data from creation to archival and deletion helps optimize storage costs, ensure data freshness, and maintain compliance with retention policies. Cloud data lifecycle management involves defining data retention periods, implementing data archiving and deletion policies, and automating data lifecycle workflows.</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Metadata Management: Managing metadata, which provides descriptive information about data assets, is crucial for enabling data discovery, lineage, and governance in cloud environments. Cloud metadata management tools and services help organizations capture, store, and analyze metadata to gain insights into their data assets and enhance data management processes.</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Data Analytics and Insights: Leveraging cloud-based analytics and business intelligence tools enables organizations to analyze and derive insights from their data, uncover trends and patterns, and make data-driven decisions. Cloud data analytics platforms offer scalable processing power, advanced analytics capabilities, and integration with cloud data sources for performing real-time and batch analytics.</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By adopting a holistic approach to cloud data management and leveraging cloud-native technologies and services, organizations can effectively manage, protect, and derive value from their data in cloud environments. A well-defined cloud data management strategy aligned with business goals and regulatory requirements is essential for maximizing the benefits of cloud computing while mitigating risks associated with data management in the cloud.</a:t>
            </a:r>
            <a:endParaRPr lang="en-US" b="1" i="1" u="sng">
              <a:gradFill>
                <a:gsLst>
                  <a:gs pos="0">
                    <a:srgbClr val="E30000"/>
                  </a:gs>
                  <a:gs pos="100000">
                    <a:srgbClr val="760303"/>
                  </a:gs>
                </a:gsLst>
                <a:lin scaled="0"/>
              </a:gradFill>
            </a:endParaRPr>
          </a:p>
        </p:txBody>
      </p:sp>
      <p:sp>
        <p:nvSpPr>
          <p:cNvPr id="9" name="Text Box 8"/>
          <p:cNvSpPr txBox="1"/>
          <p:nvPr/>
        </p:nvSpPr>
        <p:spPr>
          <a:xfrm>
            <a:off x="15869285" y="2012950"/>
            <a:ext cx="6096000" cy="368300"/>
          </a:xfrm>
          <a:prstGeom prst="rect">
            <a:avLst/>
          </a:prstGeom>
          <a:noFill/>
        </p:spPr>
        <p:txBody>
          <a:bodyPr wrap="square" rtlCol="0">
            <a:spAutoFit/>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876800" y="4000500"/>
            <a:ext cx="7086600" cy="4428744"/>
          </a:xfrm>
          <a:prstGeom prst="rect">
            <a:avLst/>
          </a:prstGeom>
          <a:effectLst>
            <a:reflection blurRad="6350" stA="50000" endA="300" endPos="55500" dist="101600" dir="5400000" sy="-100000" algn="bl" rotWithShape="0"/>
          </a:effectLst>
          <a:scene3d>
            <a:camera prst="isometricOffAxis2Top"/>
            <a:lightRig rig="threePt" dir="t"/>
          </a:scene3d>
        </p:spPr>
      </p:pic>
      <p:sp>
        <p:nvSpPr>
          <p:cNvPr id="3" name="object 3"/>
          <p:cNvSpPr txBox="1">
            <a:spLocks noGrp="1"/>
          </p:cNvSpPr>
          <p:nvPr>
            <p:ph type="title"/>
          </p:nvPr>
        </p:nvSpPr>
        <p:spPr>
          <a:xfrm>
            <a:off x="4647945" y="-260782"/>
            <a:ext cx="7370445" cy="3706495"/>
          </a:xfrm>
          <a:prstGeom prst="rect">
            <a:avLst/>
          </a:prstGeom>
        </p:spPr>
        <p:txBody>
          <a:bodyPr vert="horz" wrap="square" lIns="0" tIns="13335" rIns="0" bIns="0" rtlCol="0">
            <a:spAutoFit/>
          </a:bodyPr>
          <a:lstStyle/>
          <a:p>
            <a:pPr marL="12700" marR="5080" algn="ctr">
              <a:lnSpc>
                <a:spcPct val="100000"/>
              </a:lnSpc>
              <a:spcBef>
                <a:spcPts val="105"/>
              </a:spcBef>
            </a:pPr>
            <a:r>
              <a:rPr b="1" i="1" u="sng" spc="360" dirty="0">
                <a:gradFill>
                  <a:gsLst>
                    <a:gs pos="0">
                      <a:srgbClr val="E30000"/>
                    </a:gs>
                    <a:gs pos="100000">
                      <a:srgbClr val="760303"/>
                    </a:gs>
                  </a:gsLst>
                  <a:lin scaled="0"/>
                </a:gradFill>
              </a:rPr>
              <a:t>Cloud</a:t>
            </a:r>
            <a:r>
              <a:rPr b="1" i="1" u="sng" spc="150" dirty="0">
                <a:gradFill>
                  <a:gsLst>
                    <a:gs pos="0">
                      <a:srgbClr val="E30000"/>
                    </a:gs>
                    <a:gs pos="100000">
                      <a:srgbClr val="760303"/>
                    </a:gs>
                  </a:gsLst>
                  <a:lin scaled="0"/>
                </a:gradFill>
              </a:rPr>
              <a:t> </a:t>
            </a:r>
            <a:r>
              <a:rPr b="1" i="1" u="sng" spc="440" dirty="0">
                <a:gradFill>
                  <a:gsLst>
                    <a:gs pos="0">
                      <a:srgbClr val="E30000"/>
                    </a:gs>
                    <a:gs pos="100000">
                      <a:srgbClr val="760303"/>
                    </a:gs>
                  </a:gsLst>
                  <a:lin scaled="0"/>
                </a:gradFill>
              </a:rPr>
              <a:t>Artificial </a:t>
            </a:r>
            <a:r>
              <a:rPr b="1" i="1" u="sng" spc="340" dirty="0">
                <a:gradFill>
                  <a:gsLst>
                    <a:gs pos="0">
                      <a:srgbClr val="E30000"/>
                    </a:gs>
                    <a:gs pos="100000">
                      <a:srgbClr val="760303"/>
                    </a:gs>
                  </a:gsLst>
                  <a:lin scaled="0"/>
                </a:gradFill>
              </a:rPr>
              <a:t>Intelligence</a:t>
            </a:r>
            <a:r>
              <a:rPr lang="en-US" b="1" i="1" u="sng" spc="340" dirty="0">
                <a:gradFill>
                  <a:gsLst>
                    <a:gs pos="0">
                      <a:srgbClr val="E30000"/>
                    </a:gs>
                    <a:gs pos="100000">
                      <a:srgbClr val="760303"/>
                    </a:gs>
                  </a:gsLst>
                  <a:lin scaled="0"/>
                </a:gradFill>
              </a:rPr>
              <a:t>:-</a:t>
            </a:r>
            <a:endParaRPr lang="en-US" b="1" i="1" u="sng" spc="340" dirty="0">
              <a:gradFill>
                <a:gsLst>
                  <a:gs pos="0">
                    <a:srgbClr val="E30000"/>
                  </a:gs>
                  <a:gs pos="100000">
                    <a:srgbClr val="760303"/>
                  </a:gs>
                </a:gsLst>
                <a:lin scaled="0"/>
              </a:gradFill>
            </a:endParaRPr>
          </a:p>
        </p:txBody>
      </p:sp>
      <p:sp>
        <p:nvSpPr>
          <p:cNvPr id="4" name="object 4"/>
          <p:cNvSpPr txBox="1">
            <a:spLocks noGrp="1"/>
          </p:cNvSpPr>
          <p:nvPr>
            <p:ph type="body" idx="1"/>
          </p:nvPr>
        </p:nvSpPr>
        <p:spPr>
          <a:xfrm>
            <a:off x="4117339" y="2648839"/>
            <a:ext cx="8867775" cy="14836775"/>
          </a:xfrm>
          <a:prstGeom prst="rect">
            <a:avLst/>
          </a:prstGeom>
        </p:spPr>
        <p:txBody>
          <a:bodyPr vert="horz" wrap="square" lIns="0" tIns="12065" rIns="0" bIns="0" rtlCol="0">
            <a:spAutoFit/>
          </a:bodyPr>
          <a:lstStyle/>
          <a:p>
            <a:pPr algn="ctr">
              <a:lnSpc>
                <a:spcPct val="100000"/>
              </a:lnSpc>
              <a:spcBef>
                <a:spcPts val="205"/>
              </a:spcBef>
              <a:buClr>
                <a:srgbClr val="FFFFFF"/>
              </a:buClr>
              <a:buFont typeface="Wingdings" panose="05000000000000000000" charset="0"/>
              <a:buChar char="Ø"/>
            </a:pPr>
            <a:r>
              <a:rPr sz="1800" b="1" i="1" u="sng">
                <a:gradFill>
                  <a:gsLst>
                    <a:gs pos="0">
                      <a:srgbClr val="E30000"/>
                    </a:gs>
                    <a:gs pos="100000">
                      <a:srgbClr val="760303"/>
                    </a:gs>
                  </a:gsLst>
                  <a:lin scaled="0"/>
                </a:gradFill>
              </a:rPr>
              <a:t>Cloud Artificial Intelligence (AI) refers to the deployment and utilization of AI technologies and services in cloud computing environments. It combines the capabilities of cloud computing with AI algorithms, tools, and services to enable scalable, flexible, and cost-effective AI solutions.</a:t>
            </a:r>
            <a:endParaRPr sz="1800" b="1" i="1" u="sng">
              <a:gradFill>
                <a:gsLst>
                  <a:gs pos="0">
                    <a:srgbClr val="E30000"/>
                  </a:gs>
                  <a:gs pos="100000">
                    <a:srgbClr val="760303"/>
                  </a:gs>
                </a:gsLst>
                <a:lin scaled="0"/>
              </a:gradFill>
            </a:endParaRPr>
          </a:p>
          <a:p>
            <a:pPr algn="ctr">
              <a:lnSpc>
                <a:spcPct val="100000"/>
              </a:lnSpc>
              <a:spcBef>
                <a:spcPts val="205"/>
              </a:spcBef>
              <a:buClr>
                <a:srgbClr val="FFFFFF"/>
              </a:buClr>
              <a:buFont typeface="Wingdings" panose="05000000000000000000" charset="0"/>
              <a:buChar char="Ø"/>
            </a:pPr>
            <a:endParaRPr sz="1800" b="1" i="1" u="sng">
              <a:gradFill>
                <a:gsLst>
                  <a:gs pos="0">
                    <a:srgbClr val="E30000"/>
                  </a:gs>
                  <a:gs pos="100000">
                    <a:srgbClr val="760303"/>
                  </a:gs>
                </a:gsLst>
                <a:lin scaled="0"/>
              </a:gradFill>
            </a:endParaRPr>
          </a:p>
          <a:p>
            <a:pPr algn="ctr">
              <a:lnSpc>
                <a:spcPct val="100000"/>
              </a:lnSpc>
              <a:spcBef>
                <a:spcPts val="205"/>
              </a:spcBef>
              <a:buClr>
                <a:srgbClr val="FFFFFF"/>
              </a:buClr>
              <a:buFont typeface="Wingdings" panose="05000000000000000000" charset="0"/>
              <a:buChar char="Ø"/>
            </a:pPr>
            <a:r>
              <a:rPr sz="1800" b="1" i="1" u="sng">
                <a:gradFill>
                  <a:gsLst>
                    <a:gs pos="0">
                      <a:srgbClr val="E30000"/>
                    </a:gs>
                    <a:gs pos="100000">
                      <a:srgbClr val="760303"/>
                    </a:gs>
                  </a:gsLst>
                  <a:lin scaled="0"/>
                </a:gradFill>
              </a:rPr>
              <a:t>Key aspects of Cloud AI include:</a:t>
            </a:r>
            <a:endParaRPr sz="1800" b="1" i="1" u="sng">
              <a:gradFill>
                <a:gsLst>
                  <a:gs pos="0">
                    <a:srgbClr val="E30000"/>
                  </a:gs>
                  <a:gs pos="100000">
                    <a:srgbClr val="760303"/>
                  </a:gs>
                </a:gsLst>
                <a:lin scaled="0"/>
              </a:gradFill>
            </a:endParaRPr>
          </a:p>
          <a:p>
            <a:pPr algn="ctr">
              <a:lnSpc>
                <a:spcPct val="100000"/>
              </a:lnSpc>
              <a:spcBef>
                <a:spcPts val="205"/>
              </a:spcBef>
              <a:buClr>
                <a:srgbClr val="FFFFFF"/>
              </a:buClr>
              <a:buFont typeface="Wingdings" panose="05000000000000000000" charset="0"/>
              <a:buChar char="Ø"/>
            </a:pPr>
            <a:endParaRPr sz="1800" b="1" i="1" u="sng">
              <a:gradFill>
                <a:gsLst>
                  <a:gs pos="0">
                    <a:srgbClr val="E30000"/>
                  </a:gs>
                  <a:gs pos="100000">
                    <a:srgbClr val="760303"/>
                  </a:gs>
                </a:gsLst>
                <a:lin scaled="0"/>
              </a:gradFill>
            </a:endParaRPr>
          </a:p>
          <a:p>
            <a:pPr algn="ctr">
              <a:lnSpc>
                <a:spcPct val="100000"/>
              </a:lnSpc>
              <a:spcBef>
                <a:spcPts val="205"/>
              </a:spcBef>
              <a:buClr>
                <a:srgbClr val="FFFFFF"/>
              </a:buClr>
              <a:buFont typeface="Wingdings" panose="05000000000000000000" charset="0"/>
              <a:buChar char="Ø"/>
            </a:pPr>
            <a:r>
              <a:rPr sz="1800" b="1" i="1" u="sng">
                <a:gradFill>
                  <a:gsLst>
                    <a:gs pos="0">
                      <a:srgbClr val="E30000"/>
                    </a:gs>
                    <a:gs pos="100000">
                      <a:srgbClr val="760303"/>
                    </a:gs>
                  </a:gsLst>
                  <a:lin scaled="0"/>
                </a:gradFill>
              </a:rPr>
              <a:t>Scalability: Cloud platforms provide elastic computing resources that can scale up or down based on demand. This scalability is particularly beneficial for AI workloads, which often require significant computational power for tasks such as training deep learning models or processing large datasets.</a:t>
            </a:r>
            <a:endParaRPr sz="1800" b="1" i="1" u="sng">
              <a:gradFill>
                <a:gsLst>
                  <a:gs pos="0">
                    <a:srgbClr val="E30000"/>
                  </a:gs>
                  <a:gs pos="100000">
                    <a:srgbClr val="760303"/>
                  </a:gs>
                </a:gsLst>
                <a:lin scaled="0"/>
              </a:gradFill>
            </a:endParaRPr>
          </a:p>
          <a:p>
            <a:pPr algn="ctr">
              <a:lnSpc>
                <a:spcPct val="100000"/>
              </a:lnSpc>
              <a:spcBef>
                <a:spcPts val="205"/>
              </a:spcBef>
              <a:buClr>
                <a:srgbClr val="FFFFFF"/>
              </a:buClr>
              <a:buFont typeface="Wingdings" panose="05000000000000000000" charset="0"/>
              <a:buChar char="Ø"/>
            </a:pPr>
            <a:r>
              <a:rPr sz="1800" b="1" i="1" u="sng">
                <a:gradFill>
                  <a:gsLst>
                    <a:gs pos="0">
                      <a:srgbClr val="E30000"/>
                    </a:gs>
                    <a:gs pos="100000">
                      <a:srgbClr val="760303"/>
                    </a:gs>
                  </a:gsLst>
                  <a:lin scaled="0"/>
                </a:gradFill>
              </a:rPr>
              <a:t>Access to AI Services: Cloud providers offer a range of AI services and tools that can be easily accessed and integrated into applications and workflows. These services include pre-trained machine learning models, natural language processing (NLP) APIs, computer vision APIs, and more.</a:t>
            </a:r>
            <a:endParaRPr sz="1800" b="1" i="1" u="sng">
              <a:gradFill>
                <a:gsLst>
                  <a:gs pos="0">
                    <a:srgbClr val="E30000"/>
                  </a:gs>
                  <a:gs pos="100000">
                    <a:srgbClr val="760303"/>
                  </a:gs>
                </a:gsLst>
                <a:lin scaled="0"/>
              </a:gradFill>
            </a:endParaRPr>
          </a:p>
          <a:p>
            <a:pPr algn="ctr">
              <a:lnSpc>
                <a:spcPct val="100000"/>
              </a:lnSpc>
              <a:spcBef>
                <a:spcPts val="205"/>
              </a:spcBef>
              <a:buClr>
                <a:srgbClr val="FFFFFF"/>
              </a:buClr>
              <a:buFont typeface="Wingdings" panose="05000000000000000000" charset="0"/>
              <a:buChar char="Ø"/>
            </a:pPr>
            <a:r>
              <a:rPr sz="1800" b="1" i="1" u="sng">
                <a:gradFill>
                  <a:gsLst>
                    <a:gs pos="0">
                      <a:srgbClr val="E30000"/>
                    </a:gs>
                    <a:gs pos="100000">
                      <a:srgbClr val="760303"/>
                    </a:gs>
                  </a:gsLst>
                  <a:lin scaled="0"/>
                </a:gradFill>
              </a:rPr>
              <a:t>Data Storage and Processing: Cloud storage services enable organizations to store and manage large volumes of data required for AI applications. Cloud-based data processing tools and frameworks provide capabilities for data preparation, cleansing, and analysis, essential for training and deploying AI models.</a:t>
            </a:r>
            <a:endParaRPr sz="1800" b="1" i="1" u="sng">
              <a:gradFill>
                <a:gsLst>
                  <a:gs pos="0">
                    <a:srgbClr val="E30000"/>
                  </a:gs>
                  <a:gs pos="100000">
                    <a:srgbClr val="760303"/>
                  </a:gs>
                </a:gsLst>
                <a:lin scaled="0"/>
              </a:gradFill>
            </a:endParaRPr>
          </a:p>
          <a:p>
            <a:pPr algn="ctr">
              <a:lnSpc>
                <a:spcPct val="100000"/>
              </a:lnSpc>
              <a:spcBef>
                <a:spcPts val="205"/>
              </a:spcBef>
              <a:buClr>
                <a:srgbClr val="FFFFFF"/>
              </a:buClr>
              <a:buFont typeface="Wingdings" panose="05000000000000000000" charset="0"/>
              <a:buChar char="Ø"/>
            </a:pPr>
            <a:r>
              <a:rPr sz="1800" b="1" i="1" u="sng">
                <a:gradFill>
                  <a:gsLst>
                    <a:gs pos="0">
                      <a:srgbClr val="E30000"/>
                    </a:gs>
                    <a:gs pos="100000">
                      <a:srgbClr val="760303"/>
                    </a:gs>
                  </a:gsLst>
                  <a:lin scaled="0"/>
                </a:gradFill>
              </a:rPr>
              <a:t>AI Development and Deployment: Cloud AI platforms provide development environments, frameworks, and tools for building, training, and deploying AI models. These platforms offer managed services for model training, hyperparameter tuning, model deployment, and inference, simplifying the AI development lifecycle.</a:t>
            </a:r>
            <a:endParaRPr sz="1800" b="1" i="1" u="sng">
              <a:gradFill>
                <a:gsLst>
                  <a:gs pos="0">
                    <a:srgbClr val="E30000"/>
                  </a:gs>
                  <a:gs pos="100000">
                    <a:srgbClr val="760303"/>
                  </a:gs>
                </a:gsLst>
                <a:lin scaled="0"/>
              </a:gradFill>
            </a:endParaRPr>
          </a:p>
          <a:p>
            <a:pPr algn="ctr">
              <a:lnSpc>
                <a:spcPct val="100000"/>
              </a:lnSpc>
              <a:spcBef>
                <a:spcPts val="205"/>
              </a:spcBef>
              <a:buClr>
                <a:srgbClr val="FFFFFF"/>
              </a:buClr>
              <a:buFont typeface="Wingdings" panose="05000000000000000000" charset="0"/>
              <a:buChar char="Ø"/>
            </a:pPr>
            <a:r>
              <a:rPr sz="1800" b="1" i="1" u="sng">
                <a:gradFill>
                  <a:gsLst>
                    <a:gs pos="0">
                      <a:srgbClr val="E30000"/>
                    </a:gs>
                    <a:gs pos="100000">
                      <a:srgbClr val="760303"/>
                    </a:gs>
                  </a:gsLst>
                  <a:lin scaled="0"/>
                </a:gradFill>
              </a:rPr>
              <a:t>Cost-Effectiveness: Cloud AI solutions offer a pay-as-you-go pricing model, allowing organizations to pay only for the AI services and resources they use. This cost-effective pricing model eliminates the need for upfront investments in AI infrastructure and reduces operational costs associated with managing on-premises AI infrastructure.</a:t>
            </a:r>
            <a:endParaRPr sz="1800" b="1" i="1" u="sng">
              <a:gradFill>
                <a:gsLst>
                  <a:gs pos="0">
                    <a:srgbClr val="E30000"/>
                  </a:gs>
                  <a:gs pos="100000">
                    <a:srgbClr val="760303"/>
                  </a:gs>
                </a:gsLst>
                <a:lin scaled="0"/>
              </a:gradFill>
            </a:endParaRPr>
          </a:p>
          <a:p>
            <a:pPr algn="ctr">
              <a:lnSpc>
                <a:spcPct val="100000"/>
              </a:lnSpc>
              <a:spcBef>
                <a:spcPts val="205"/>
              </a:spcBef>
              <a:buClr>
                <a:srgbClr val="FFFFFF"/>
              </a:buClr>
              <a:buFont typeface="Wingdings" panose="05000000000000000000" charset="0"/>
              <a:buChar char="Ø"/>
            </a:pPr>
            <a:r>
              <a:rPr sz="1800" b="1" i="1" u="sng">
                <a:gradFill>
                  <a:gsLst>
                    <a:gs pos="0">
                      <a:srgbClr val="E30000"/>
                    </a:gs>
                    <a:gs pos="100000">
                      <a:srgbClr val="760303"/>
                    </a:gs>
                  </a:gsLst>
                  <a:lin scaled="0"/>
                </a:gradFill>
              </a:rPr>
              <a:t>Integration with Other Cloud Services: Cloud AI can be seamlessly integrated with other cloud services such as analytics, IoT, and edge computing, enabling organizations to build end-to-end AI-driven solutions. Integration with cloud-native services facilitates data ingestion, processing, and visualization, enhancing the overall AI workflow.</a:t>
            </a:r>
            <a:endParaRPr sz="1800" b="1" i="1" u="sng">
              <a:gradFill>
                <a:gsLst>
                  <a:gs pos="0">
                    <a:srgbClr val="E30000"/>
                  </a:gs>
                  <a:gs pos="100000">
                    <a:srgbClr val="760303"/>
                  </a:gs>
                </a:gsLst>
                <a:lin scaled="0"/>
              </a:gradFill>
            </a:endParaRPr>
          </a:p>
          <a:p>
            <a:pPr algn="ctr">
              <a:lnSpc>
                <a:spcPct val="100000"/>
              </a:lnSpc>
              <a:spcBef>
                <a:spcPts val="205"/>
              </a:spcBef>
              <a:buClr>
                <a:srgbClr val="FFFFFF"/>
              </a:buClr>
              <a:buFont typeface="Wingdings" panose="05000000000000000000" charset="0"/>
              <a:buChar char="Ø"/>
            </a:pPr>
            <a:r>
              <a:rPr sz="1800" b="1" i="1" u="sng">
                <a:gradFill>
                  <a:gsLst>
                    <a:gs pos="0">
                      <a:srgbClr val="E30000"/>
                    </a:gs>
                    <a:gs pos="100000">
                      <a:srgbClr val="760303"/>
                    </a:gs>
                  </a:gsLst>
                  <a:lin scaled="0"/>
                </a:gradFill>
              </a:rPr>
              <a:t>AI Marketplace and Ecosystem: Cloud providers often offer AI marketplaces and ecosystems where users can discover, deploy, and monetize AI models, algorithms, and applications. These marketplaces foster collaboration, innovation, and knowledge sharing among developers, data scientists, and AI enthusiasts.</a:t>
            </a:r>
            <a:endParaRPr sz="1800" b="1" i="1" u="sng">
              <a:gradFill>
                <a:gsLst>
                  <a:gs pos="0">
                    <a:srgbClr val="E30000"/>
                  </a:gs>
                  <a:gs pos="100000">
                    <a:srgbClr val="760303"/>
                  </a:gs>
                </a:gsLst>
                <a:lin scaled="0"/>
              </a:gradFill>
            </a:endParaRPr>
          </a:p>
          <a:p>
            <a:pPr algn="ctr">
              <a:lnSpc>
                <a:spcPct val="100000"/>
              </a:lnSpc>
              <a:spcBef>
                <a:spcPts val="205"/>
              </a:spcBef>
              <a:buClr>
                <a:srgbClr val="FFFFFF"/>
              </a:buClr>
              <a:buFont typeface="Wingdings" panose="05000000000000000000" charset="0"/>
              <a:buChar char="Ø"/>
            </a:pPr>
            <a:r>
              <a:rPr sz="1800" b="1" i="1" u="sng">
                <a:gradFill>
                  <a:gsLst>
                    <a:gs pos="0">
                      <a:srgbClr val="E30000"/>
                    </a:gs>
                    <a:gs pos="100000">
                      <a:srgbClr val="760303"/>
                    </a:gs>
                  </a:gsLst>
                  <a:lin scaled="0"/>
                </a:gradFill>
              </a:rPr>
              <a:t>By leveraging Cloud AI, organizations can unlock the power of AI technologies to drive innovation, gain insights from data, automate business processes, and deliver personalized experiences to customers. Cloud AI democratizes access to AI capabilities, enabling organizations of all sizes and industries to harness the transformative potential of artificial intelligence without the need for extensive expertise or infrastructure investments.</a:t>
            </a:r>
            <a:endParaRPr sz="1800" b="1" i="1" u="sng">
              <a:gradFill>
                <a:gsLst>
                  <a:gs pos="0">
                    <a:srgbClr val="E30000"/>
                  </a:gs>
                  <a:gs pos="100000">
                    <a:srgbClr val="760303"/>
                  </a:gs>
                </a:gsLst>
                <a:lin scaled="0"/>
              </a:gradFill>
            </a:endParaRPr>
          </a:p>
          <a:p>
            <a:pPr algn="ctr">
              <a:lnSpc>
                <a:spcPct val="100000"/>
              </a:lnSpc>
              <a:spcBef>
                <a:spcPts val="205"/>
              </a:spcBef>
              <a:buClr>
                <a:srgbClr val="FFFFFF"/>
              </a:buClr>
              <a:buFont typeface="Wingdings" panose="05000000000000000000" charset="0"/>
              <a:buChar char="Ø"/>
            </a:pPr>
            <a:endParaRPr sz="1800" b="1" i="1" u="sng">
              <a:gradFill>
                <a:gsLst>
                  <a:gs pos="0">
                    <a:srgbClr val="E30000"/>
                  </a:gs>
                  <a:gs pos="100000">
                    <a:srgbClr val="760303"/>
                  </a:gs>
                </a:gsLst>
                <a:lin scaled="0"/>
              </a:gradFill>
            </a:endParaRPr>
          </a:p>
          <a:p>
            <a:pPr algn="ctr">
              <a:lnSpc>
                <a:spcPct val="100000"/>
              </a:lnSpc>
              <a:spcBef>
                <a:spcPts val="205"/>
              </a:spcBef>
              <a:buClr>
                <a:srgbClr val="FFFFFF"/>
              </a:buClr>
              <a:buFont typeface="Wingdings" panose="05000000000000000000" charset="0"/>
              <a:buChar char="Ø"/>
            </a:pPr>
            <a:endParaRPr sz="1800" b="1" i="1" u="sng">
              <a:gradFill>
                <a:gsLst>
                  <a:gs pos="0">
                    <a:srgbClr val="E30000"/>
                  </a:gs>
                  <a:gs pos="100000">
                    <a:srgbClr val="760303"/>
                  </a:gs>
                </a:gsLst>
                <a:lin scaled="0"/>
              </a:gradFill>
            </a:endParaRPr>
          </a:p>
          <a:p>
            <a:pPr algn="ctr">
              <a:lnSpc>
                <a:spcPct val="100000"/>
              </a:lnSpc>
              <a:spcBef>
                <a:spcPts val="205"/>
              </a:spcBef>
              <a:buClr>
                <a:srgbClr val="FFFFFF"/>
              </a:buClr>
              <a:buFont typeface="Wingdings" panose="05000000000000000000" charset="0"/>
              <a:buChar char="Ø"/>
            </a:pPr>
            <a:endParaRPr sz="1800" b="1" i="1" u="sng">
              <a:gradFill>
                <a:gsLst>
                  <a:gs pos="0">
                    <a:srgbClr val="E30000"/>
                  </a:gs>
                  <a:gs pos="100000">
                    <a:srgbClr val="760303"/>
                  </a:gs>
                </a:gsLst>
                <a:lin scaled="0"/>
              </a:gradFill>
            </a:endParaRPr>
          </a:p>
          <a:p>
            <a:pPr algn="ctr">
              <a:lnSpc>
                <a:spcPct val="100000"/>
              </a:lnSpc>
              <a:spcBef>
                <a:spcPts val="205"/>
              </a:spcBef>
              <a:buClr>
                <a:srgbClr val="FFFFFF"/>
              </a:buClr>
              <a:buFont typeface="Wingdings" panose="05000000000000000000" charset="0"/>
              <a:buChar char="Ø"/>
            </a:pPr>
            <a:endParaRPr sz="1800" b="1" i="1" u="sng">
              <a:gradFill>
                <a:gsLst>
                  <a:gs pos="0">
                    <a:srgbClr val="E30000"/>
                  </a:gs>
                  <a:gs pos="100000">
                    <a:srgbClr val="760303"/>
                  </a:gs>
                </a:gsLst>
                <a:lin scaled="0"/>
              </a:gradFill>
            </a:endParaRPr>
          </a:p>
          <a:p>
            <a:pPr algn="ctr">
              <a:lnSpc>
                <a:spcPct val="100000"/>
              </a:lnSpc>
              <a:spcBef>
                <a:spcPts val="205"/>
              </a:spcBef>
              <a:buClr>
                <a:srgbClr val="FFFFFF"/>
              </a:buClr>
              <a:buFont typeface="Wingdings" panose="05000000000000000000" charset="0"/>
              <a:buChar char="Ø"/>
            </a:pPr>
            <a:endParaRPr sz="1800" b="1" i="1" u="sng" spc="-10" dirty="0">
              <a:gradFill>
                <a:gsLst>
                  <a:gs pos="0">
                    <a:srgbClr val="E30000"/>
                  </a:gs>
                  <a:gs pos="100000">
                    <a:srgbClr val="760303"/>
                  </a:gs>
                </a:gsLst>
                <a:lin scaled="0"/>
              </a:gra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24601" y="255219"/>
            <a:ext cx="5508625" cy="843915"/>
          </a:xfrm>
          <a:prstGeom prst="rect">
            <a:avLst/>
          </a:prstGeom>
        </p:spPr>
        <p:txBody>
          <a:bodyPr vert="horz" wrap="square" lIns="0" tIns="13335" rIns="0" bIns="0" rtlCol="0">
            <a:spAutoFit/>
          </a:bodyPr>
          <a:lstStyle/>
          <a:p>
            <a:pPr marL="12700" algn="ctr">
              <a:lnSpc>
                <a:spcPct val="100000"/>
              </a:lnSpc>
              <a:spcBef>
                <a:spcPts val="105"/>
              </a:spcBef>
            </a:pPr>
            <a:r>
              <a:rPr b="1" i="1" u="sng" spc="340" dirty="0">
                <a:gradFill>
                  <a:gsLst>
                    <a:gs pos="0">
                      <a:srgbClr val="E30000"/>
                    </a:gs>
                    <a:gs pos="100000">
                      <a:srgbClr val="760303"/>
                    </a:gs>
                  </a:gsLst>
                  <a:lin scaled="0"/>
                </a:gradFill>
              </a:rPr>
              <a:t>Conclusion</a:t>
            </a:r>
            <a:endParaRPr b="1" i="1" u="sng" spc="340" dirty="0">
              <a:gradFill>
                <a:gsLst>
                  <a:gs pos="0">
                    <a:srgbClr val="E30000"/>
                  </a:gs>
                  <a:gs pos="100000">
                    <a:srgbClr val="760303"/>
                  </a:gs>
                </a:gsLst>
                <a:lin scaled="0"/>
              </a:gradFill>
            </a:endParaRPr>
          </a:p>
        </p:txBody>
      </p:sp>
      <p:sp>
        <p:nvSpPr>
          <p:cNvPr id="3" name="object 3"/>
          <p:cNvSpPr txBox="1"/>
          <p:nvPr/>
        </p:nvSpPr>
        <p:spPr>
          <a:xfrm>
            <a:off x="4498594" y="1200657"/>
            <a:ext cx="8893810" cy="12897485"/>
          </a:xfrm>
          <a:prstGeom prst="rect">
            <a:avLst/>
          </a:prstGeom>
        </p:spPr>
        <p:txBody>
          <a:bodyPr vert="horz" wrap="square" lIns="0" tIns="12065" rIns="0" bIns="0" rtlCol="0">
            <a:spAutoFit/>
          </a:bodyPr>
          <a:lstStyle/>
          <a:p>
            <a:pPr>
              <a:lnSpc>
                <a:spcPct val="100000"/>
              </a:lnSpc>
              <a:spcBef>
                <a:spcPts val="205"/>
              </a:spcBef>
              <a:buClr>
                <a:srgbClr val="FFFFFF"/>
              </a:buClr>
              <a:buFont typeface="Wingdings" panose="05000000000000000000"/>
              <a:buChar char=""/>
            </a:pPr>
            <a:r>
              <a:rPr sz="1800" b="1" i="1" u="sng">
                <a:gradFill>
                  <a:gsLst>
                    <a:gs pos="0">
                      <a:srgbClr val="E30000"/>
                    </a:gs>
                    <a:gs pos="100000">
                      <a:srgbClr val="760303"/>
                    </a:gs>
                  </a:gsLst>
                  <a:lin scaled="0"/>
                </a:gradFill>
                <a:latin typeface="Arial" panose="020B0604020202020204"/>
                <a:cs typeface="Arial" panose="020B0604020202020204"/>
              </a:rPr>
              <a:t>In conclusion, cloud computing represents a transformative paradigm shift in the way computing resources are provisioned, delivered, and consumed. By leveraging the internet and shared pools of computing resources, cloud computing offers organizations unprecedented flexibility, scalability, and cost-effectiveness.</a:t>
            </a:r>
            <a:endParaRPr sz="1800" b="1" i="1" u="sng">
              <a:gradFill>
                <a:gsLst>
                  <a:gs pos="0">
                    <a:srgbClr val="E30000"/>
                  </a:gs>
                  <a:gs pos="100000">
                    <a:srgbClr val="760303"/>
                  </a:gs>
                </a:gsLst>
                <a:lin scaled="0"/>
              </a:gradFill>
              <a:latin typeface="Arial" panose="020B0604020202020204"/>
              <a:cs typeface="Arial" panose="020B0604020202020204"/>
            </a:endParaRPr>
          </a:p>
          <a:p>
            <a:pPr>
              <a:lnSpc>
                <a:spcPct val="100000"/>
              </a:lnSpc>
              <a:spcBef>
                <a:spcPts val="205"/>
              </a:spcBef>
              <a:buClr>
                <a:srgbClr val="FFFFFF"/>
              </a:buClr>
              <a:buFont typeface="Wingdings" panose="05000000000000000000"/>
              <a:buChar char=""/>
            </a:pPr>
            <a:endParaRPr sz="1800" b="1" i="1" u="sng">
              <a:gradFill>
                <a:gsLst>
                  <a:gs pos="0">
                    <a:srgbClr val="E30000"/>
                  </a:gs>
                  <a:gs pos="100000">
                    <a:srgbClr val="760303"/>
                  </a:gs>
                </a:gsLst>
                <a:lin scaled="0"/>
              </a:gradFill>
              <a:latin typeface="Arial" panose="020B0604020202020204"/>
              <a:cs typeface="Arial" panose="020B0604020202020204"/>
            </a:endParaRPr>
          </a:p>
          <a:p>
            <a:pPr>
              <a:lnSpc>
                <a:spcPct val="100000"/>
              </a:lnSpc>
              <a:spcBef>
                <a:spcPts val="205"/>
              </a:spcBef>
              <a:buClr>
                <a:srgbClr val="FFFFFF"/>
              </a:buClr>
              <a:buFont typeface="Wingdings" panose="05000000000000000000"/>
              <a:buChar char=""/>
            </a:pPr>
            <a:r>
              <a:rPr sz="1800" b="1" i="1" u="sng">
                <a:gradFill>
                  <a:gsLst>
                    <a:gs pos="0">
                      <a:srgbClr val="E30000"/>
                    </a:gs>
                    <a:gs pos="100000">
                      <a:srgbClr val="760303"/>
                    </a:gs>
                  </a:gsLst>
                  <a:lin scaled="0"/>
                </a:gradFill>
                <a:latin typeface="Arial" panose="020B0604020202020204"/>
                <a:cs typeface="Arial" panose="020B0604020202020204"/>
              </a:rPr>
              <a:t>Key characteristics such as on-demand self-service, broad network access, resource pooling, rapid elasticity, and measured service enable users to access computing resources as needed, paying only for what they use. This pay-as-you-go model, along with the elimination of upfront infrastructure investments, provides businesses with significant cost savings and agility in adapting to changing workload demands.</a:t>
            </a:r>
            <a:endParaRPr sz="1800" b="1" i="1" u="sng">
              <a:gradFill>
                <a:gsLst>
                  <a:gs pos="0">
                    <a:srgbClr val="E30000"/>
                  </a:gs>
                  <a:gs pos="100000">
                    <a:srgbClr val="760303"/>
                  </a:gs>
                </a:gsLst>
                <a:lin scaled="0"/>
              </a:gradFill>
              <a:latin typeface="Arial" panose="020B0604020202020204"/>
              <a:cs typeface="Arial" panose="020B0604020202020204"/>
            </a:endParaRPr>
          </a:p>
          <a:p>
            <a:pPr>
              <a:lnSpc>
                <a:spcPct val="100000"/>
              </a:lnSpc>
              <a:spcBef>
                <a:spcPts val="205"/>
              </a:spcBef>
              <a:buClr>
                <a:srgbClr val="FFFFFF"/>
              </a:buClr>
              <a:buFont typeface="Wingdings" panose="05000000000000000000"/>
              <a:buChar char=""/>
            </a:pPr>
            <a:endParaRPr sz="1800" b="1" i="1" u="sng">
              <a:gradFill>
                <a:gsLst>
                  <a:gs pos="0">
                    <a:srgbClr val="E30000"/>
                  </a:gs>
                  <a:gs pos="100000">
                    <a:srgbClr val="760303"/>
                  </a:gs>
                </a:gsLst>
                <a:lin scaled="0"/>
              </a:gradFill>
              <a:latin typeface="Arial" panose="020B0604020202020204"/>
              <a:cs typeface="Arial" panose="020B0604020202020204"/>
            </a:endParaRPr>
          </a:p>
          <a:p>
            <a:pPr>
              <a:lnSpc>
                <a:spcPct val="100000"/>
              </a:lnSpc>
              <a:spcBef>
                <a:spcPts val="205"/>
              </a:spcBef>
              <a:buClr>
                <a:srgbClr val="FFFFFF"/>
              </a:buClr>
              <a:buFont typeface="Wingdings" panose="05000000000000000000"/>
              <a:buChar char=""/>
            </a:pPr>
            <a:r>
              <a:rPr sz="1800" b="1" i="1" u="sng">
                <a:gradFill>
                  <a:gsLst>
                    <a:gs pos="0">
                      <a:srgbClr val="E30000"/>
                    </a:gs>
                    <a:gs pos="100000">
                      <a:srgbClr val="760303"/>
                    </a:gs>
                  </a:gsLst>
                  <a:lin scaled="0"/>
                </a:gradFill>
                <a:latin typeface="Arial" panose="020B0604020202020204"/>
                <a:cs typeface="Arial" panose="020B0604020202020204"/>
              </a:rPr>
              <a:t>Cloud computing offers a range of service models, including Infrastructure as a Service (IaaS), Platform as a Service (PaaS), and Software as a Service (SaaS), catering to different user requirements and levels of abstraction. Whether it's deploying virtualized infrastructure, building and running applications, or accessing software applications over the internet, cloud computing provides solutions to diverse business needs.</a:t>
            </a:r>
            <a:endParaRPr sz="1800" b="1" i="1" u="sng">
              <a:gradFill>
                <a:gsLst>
                  <a:gs pos="0">
                    <a:srgbClr val="E30000"/>
                  </a:gs>
                  <a:gs pos="100000">
                    <a:srgbClr val="760303"/>
                  </a:gs>
                </a:gsLst>
                <a:lin scaled="0"/>
              </a:gradFill>
              <a:latin typeface="Arial" panose="020B0604020202020204"/>
              <a:cs typeface="Arial" panose="020B0604020202020204"/>
            </a:endParaRPr>
          </a:p>
          <a:p>
            <a:pPr>
              <a:lnSpc>
                <a:spcPct val="100000"/>
              </a:lnSpc>
              <a:spcBef>
                <a:spcPts val="205"/>
              </a:spcBef>
              <a:buClr>
                <a:srgbClr val="FFFFFF"/>
              </a:buClr>
              <a:buFont typeface="Wingdings" panose="05000000000000000000"/>
              <a:buChar char=""/>
            </a:pPr>
            <a:endParaRPr sz="1800" b="1" i="1" u="sng">
              <a:gradFill>
                <a:gsLst>
                  <a:gs pos="0">
                    <a:srgbClr val="E30000"/>
                  </a:gs>
                  <a:gs pos="100000">
                    <a:srgbClr val="760303"/>
                  </a:gs>
                </a:gsLst>
                <a:lin scaled="0"/>
              </a:gradFill>
              <a:latin typeface="Arial" panose="020B0604020202020204"/>
              <a:cs typeface="Arial" panose="020B0604020202020204"/>
            </a:endParaRPr>
          </a:p>
          <a:p>
            <a:pPr>
              <a:lnSpc>
                <a:spcPct val="100000"/>
              </a:lnSpc>
              <a:spcBef>
                <a:spcPts val="205"/>
              </a:spcBef>
              <a:buClr>
                <a:srgbClr val="FFFFFF"/>
              </a:buClr>
              <a:buFont typeface="Wingdings" panose="05000000000000000000"/>
              <a:buChar char=""/>
            </a:pPr>
            <a:r>
              <a:rPr sz="1800" b="1" i="1" u="sng">
                <a:gradFill>
                  <a:gsLst>
                    <a:gs pos="0">
                      <a:srgbClr val="E30000"/>
                    </a:gs>
                    <a:gs pos="100000">
                      <a:srgbClr val="760303"/>
                    </a:gs>
                  </a:gsLst>
                  <a:lin scaled="0"/>
                </a:gradFill>
                <a:latin typeface="Arial" panose="020B0604020202020204"/>
                <a:cs typeface="Arial" panose="020B0604020202020204"/>
              </a:rPr>
              <a:t>The benefits of cloud computing extend beyond cost savings and scalability. Cloud computing enables organizations to drive innovation, improve collaboration, and accelerate time-to-market by providing access to advanced technologies and services. Additionally, cloud computing facilitates business continuity, disaster recovery, and global scalability, empowering organizations to scale their operations globally and respond to market demands more effectively.</a:t>
            </a:r>
            <a:endParaRPr sz="1800" b="1" i="1" u="sng">
              <a:gradFill>
                <a:gsLst>
                  <a:gs pos="0">
                    <a:srgbClr val="E30000"/>
                  </a:gs>
                  <a:gs pos="100000">
                    <a:srgbClr val="760303"/>
                  </a:gs>
                </a:gsLst>
                <a:lin scaled="0"/>
              </a:gradFill>
              <a:latin typeface="Arial" panose="020B0604020202020204"/>
              <a:cs typeface="Arial" panose="020B0604020202020204"/>
            </a:endParaRPr>
          </a:p>
          <a:p>
            <a:pPr>
              <a:lnSpc>
                <a:spcPct val="100000"/>
              </a:lnSpc>
              <a:spcBef>
                <a:spcPts val="205"/>
              </a:spcBef>
              <a:buClr>
                <a:srgbClr val="FFFFFF"/>
              </a:buClr>
              <a:buFont typeface="Wingdings" panose="05000000000000000000"/>
              <a:buChar char=""/>
            </a:pPr>
            <a:endParaRPr sz="1800" b="1" i="1" u="sng">
              <a:gradFill>
                <a:gsLst>
                  <a:gs pos="0">
                    <a:srgbClr val="E30000"/>
                  </a:gs>
                  <a:gs pos="100000">
                    <a:srgbClr val="760303"/>
                  </a:gs>
                </a:gsLst>
                <a:lin scaled="0"/>
              </a:gradFill>
              <a:latin typeface="Arial" panose="020B0604020202020204"/>
              <a:cs typeface="Arial" panose="020B0604020202020204"/>
            </a:endParaRPr>
          </a:p>
          <a:p>
            <a:pPr>
              <a:lnSpc>
                <a:spcPct val="100000"/>
              </a:lnSpc>
              <a:spcBef>
                <a:spcPts val="205"/>
              </a:spcBef>
              <a:buClr>
                <a:srgbClr val="FFFFFF"/>
              </a:buClr>
              <a:buFont typeface="Wingdings" panose="05000000000000000000"/>
              <a:buChar char=""/>
            </a:pPr>
            <a:r>
              <a:rPr sz="1800" b="1" i="1" u="sng">
                <a:gradFill>
                  <a:gsLst>
                    <a:gs pos="0">
                      <a:srgbClr val="E30000"/>
                    </a:gs>
                    <a:gs pos="100000">
                      <a:srgbClr val="760303"/>
                    </a:gs>
                  </a:gsLst>
                  <a:lin scaled="0"/>
                </a:gradFill>
                <a:latin typeface="Arial" panose="020B0604020202020204"/>
                <a:cs typeface="Arial" panose="020B0604020202020204"/>
              </a:rPr>
              <a:t>However, cloud computing also presents challenges and considerations, particularly around security, compliance, data privacy, and vendor lock-in. Addressing these challenges requires implementing robust security measures, adopting compliance frameworks, and carefully managing cloud vendor relationships.</a:t>
            </a:r>
            <a:endParaRPr sz="1800" b="1" i="1" u="sng">
              <a:gradFill>
                <a:gsLst>
                  <a:gs pos="0">
                    <a:srgbClr val="E30000"/>
                  </a:gs>
                  <a:gs pos="100000">
                    <a:srgbClr val="760303"/>
                  </a:gs>
                </a:gsLst>
                <a:lin scaled="0"/>
              </a:gradFill>
              <a:latin typeface="Arial" panose="020B0604020202020204"/>
              <a:cs typeface="Arial" panose="020B0604020202020204"/>
            </a:endParaRPr>
          </a:p>
          <a:p>
            <a:pPr>
              <a:lnSpc>
                <a:spcPct val="100000"/>
              </a:lnSpc>
              <a:spcBef>
                <a:spcPts val="205"/>
              </a:spcBef>
              <a:buClr>
                <a:srgbClr val="FFFFFF"/>
              </a:buClr>
              <a:buFont typeface="Wingdings" panose="05000000000000000000"/>
              <a:buChar char=""/>
            </a:pPr>
            <a:endParaRPr sz="1800" b="1" i="1" u="sng">
              <a:gradFill>
                <a:gsLst>
                  <a:gs pos="0">
                    <a:srgbClr val="E30000"/>
                  </a:gs>
                  <a:gs pos="100000">
                    <a:srgbClr val="760303"/>
                  </a:gs>
                </a:gsLst>
                <a:lin scaled="0"/>
              </a:gradFill>
              <a:latin typeface="Arial" panose="020B0604020202020204"/>
              <a:cs typeface="Arial" panose="020B0604020202020204"/>
            </a:endParaRPr>
          </a:p>
          <a:p>
            <a:pPr>
              <a:lnSpc>
                <a:spcPct val="100000"/>
              </a:lnSpc>
              <a:spcBef>
                <a:spcPts val="205"/>
              </a:spcBef>
              <a:buClr>
                <a:srgbClr val="FFFFFF"/>
              </a:buClr>
              <a:buFont typeface="Wingdings" panose="05000000000000000000"/>
              <a:buChar char=""/>
            </a:pPr>
            <a:r>
              <a:rPr sz="1800" b="1" i="1" u="sng">
                <a:gradFill>
                  <a:gsLst>
                    <a:gs pos="0">
                      <a:srgbClr val="E30000"/>
                    </a:gs>
                    <a:gs pos="100000">
                      <a:srgbClr val="760303"/>
                    </a:gs>
                  </a:gsLst>
                  <a:lin scaled="0"/>
                </a:gradFill>
                <a:latin typeface="Arial" panose="020B0604020202020204"/>
                <a:cs typeface="Arial" panose="020B0604020202020204"/>
              </a:rPr>
              <a:t>Overall, cloud computing has revolutionized the IT industry, enabling organizations of all sizes to harness the power of computing resources more efficiently and effectively. As cloud technologies continue to evolve and mature, the future of computing is increasingly becoming cloud-centric, with cloud computing playing a central role in driving digital transformation and innovation across industries.</a:t>
            </a:r>
            <a:endParaRPr sz="1800" b="1" i="1" u="sng">
              <a:gradFill>
                <a:gsLst>
                  <a:gs pos="0">
                    <a:srgbClr val="E30000"/>
                  </a:gs>
                  <a:gs pos="100000">
                    <a:srgbClr val="760303"/>
                  </a:gs>
                </a:gsLst>
                <a:lin scaled="0"/>
              </a:gradFill>
              <a:latin typeface="Arial" panose="020B0604020202020204"/>
              <a:cs typeface="Arial" panose="020B0604020202020204"/>
            </a:endParaRPr>
          </a:p>
          <a:p>
            <a:pPr>
              <a:lnSpc>
                <a:spcPct val="100000"/>
              </a:lnSpc>
              <a:spcBef>
                <a:spcPts val="205"/>
              </a:spcBef>
              <a:buClr>
                <a:srgbClr val="FFFFFF"/>
              </a:buClr>
              <a:buFont typeface="Wingdings" panose="05000000000000000000"/>
              <a:buChar char=""/>
            </a:pPr>
            <a:endParaRPr sz="1800" b="1" i="1" u="sng">
              <a:gradFill>
                <a:gsLst>
                  <a:gs pos="0">
                    <a:srgbClr val="E30000"/>
                  </a:gs>
                  <a:gs pos="100000">
                    <a:srgbClr val="760303"/>
                  </a:gs>
                </a:gsLst>
                <a:lin scaled="0"/>
              </a:gradFill>
              <a:latin typeface="Arial" panose="020B0604020202020204"/>
              <a:cs typeface="Arial" panose="020B0604020202020204"/>
            </a:endParaRPr>
          </a:p>
          <a:p>
            <a:pPr>
              <a:lnSpc>
                <a:spcPct val="100000"/>
              </a:lnSpc>
              <a:spcBef>
                <a:spcPts val="205"/>
              </a:spcBef>
              <a:buClr>
                <a:srgbClr val="FFFFFF"/>
              </a:buClr>
              <a:buFont typeface="Wingdings" panose="05000000000000000000"/>
              <a:buChar char=""/>
            </a:pPr>
            <a:endParaRPr sz="1800" b="1" i="1" u="sng">
              <a:gradFill>
                <a:gsLst>
                  <a:gs pos="0">
                    <a:srgbClr val="E30000"/>
                  </a:gs>
                  <a:gs pos="100000">
                    <a:srgbClr val="760303"/>
                  </a:gs>
                </a:gsLst>
                <a:lin scaled="0"/>
              </a:gradFill>
              <a:latin typeface="Arial" panose="020B0604020202020204"/>
              <a:cs typeface="Arial" panose="020B0604020202020204"/>
            </a:endParaRPr>
          </a:p>
          <a:p>
            <a:pPr>
              <a:lnSpc>
                <a:spcPct val="100000"/>
              </a:lnSpc>
              <a:spcBef>
                <a:spcPts val="205"/>
              </a:spcBef>
              <a:buClr>
                <a:srgbClr val="FFFFFF"/>
              </a:buClr>
              <a:buFont typeface="Wingdings" panose="05000000000000000000"/>
              <a:buChar char=""/>
            </a:pPr>
            <a:endParaRPr sz="1800" b="1" i="1" u="sng">
              <a:gradFill>
                <a:gsLst>
                  <a:gs pos="0">
                    <a:srgbClr val="E30000"/>
                  </a:gs>
                  <a:gs pos="100000">
                    <a:srgbClr val="760303"/>
                  </a:gs>
                </a:gsLst>
                <a:lin scaled="0"/>
              </a:gradFill>
              <a:latin typeface="Arial" panose="020B0604020202020204"/>
              <a:cs typeface="Arial" panose="020B0604020202020204"/>
            </a:endParaRPr>
          </a:p>
          <a:p>
            <a:pPr>
              <a:lnSpc>
                <a:spcPct val="100000"/>
              </a:lnSpc>
              <a:spcBef>
                <a:spcPts val="205"/>
              </a:spcBef>
              <a:buClr>
                <a:srgbClr val="FFFFFF"/>
              </a:buClr>
              <a:buFont typeface="Wingdings" panose="05000000000000000000"/>
              <a:buChar char=""/>
            </a:pPr>
            <a:endParaRPr sz="1800" b="1" i="1" u="sng">
              <a:gradFill>
                <a:gsLst>
                  <a:gs pos="0">
                    <a:srgbClr val="E30000"/>
                  </a:gs>
                  <a:gs pos="100000">
                    <a:srgbClr val="760303"/>
                  </a:gs>
                </a:gsLst>
                <a:lin scaled="0"/>
              </a:gradFill>
              <a:latin typeface="Arial" panose="020B0604020202020204"/>
              <a:cs typeface="Arial" panose="020B0604020202020204"/>
            </a:endParaRPr>
          </a:p>
          <a:p>
            <a:pPr>
              <a:lnSpc>
                <a:spcPct val="100000"/>
              </a:lnSpc>
              <a:spcBef>
                <a:spcPts val="205"/>
              </a:spcBef>
              <a:buClr>
                <a:srgbClr val="FFFFFF"/>
              </a:buClr>
              <a:buFont typeface="Wingdings" panose="05000000000000000000"/>
              <a:buChar char=""/>
            </a:pPr>
            <a:endParaRPr sz="1800" b="1" i="1" u="sng">
              <a:gradFill>
                <a:gsLst>
                  <a:gs pos="0">
                    <a:srgbClr val="E30000"/>
                  </a:gs>
                  <a:gs pos="100000">
                    <a:srgbClr val="760303"/>
                  </a:gs>
                </a:gsLst>
                <a:lin scaled="0"/>
              </a:gradFill>
              <a:latin typeface="Arial" panose="020B0604020202020204"/>
              <a:cs typeface="Arial" panose="020B0604020202020204"/>
            </a:endParaRPr>
          </a:p>
          <a:p>
            <a:pPr>
              <a:lnSpc>
                <a:spcPct val="100000"/>
              </a:lnSpc>
              <a:spcBef>
                <a:spcPts val="205"/>
              </a:spcBef>
              <a:buClr>
                <a:srgbClr val="FFFFFF"/>
              </a:buClr>
              <a:buFont typeface="Wingdings" panose="05000000000000000000"/>
              <a:buChar char=""/>
            </a:pPr>
            <a:endParaRPr sz="1800" b="1" i="1" u="sng" spc="-10" dirty="0">
              <a:gradFill>
                <a:gsLst>
                  <a:gs pos="0">
                    <a:srgbClr val="E30000"/>
                  </a:gs>
                  <a:gs pos="100000">
                    <a:srgbClr val="760303"/>
                  </a:gs>
                </a:gsLst>
                <a:lin scaled="0"/>
              </a:gradFill>
              <a:latin typeface="Arial" panose="020B0604020202020204"/>
              <a:cs typeface="Arial" panose="020B0604020202020204"/>
            </a:endParaRPr>
          </a:p>
        </p:txBody>
      </p:sp>
      <p:pic>
        <p:nvPicPr>
          <p:cNvPr id="4" name="object 4"/>
          <p:cNvPicPr/>
          <p:nvPr/>
        </p:nvPicPr>
        <p:blipFill>
          <a:blip r:embed="rId1" cstate="print"/>
          <a:stretch>
            <a:fillRect/>
          </a:stretch>
        </p:blipFill>
        <p:spPr>
          <a:xfrm>
            <a:off x="5334000" y="2933700"/>
            <a:ext cx="7162800" cy="5372100"/>
          </a:xfrm>
          <a:prstGeom prst="rect">
            <a:avLst/>
          </a:prstGeom>
          <a:scene3d>
            <a:camera prst="isometricOffAxis2Top"/>
            <a:lightRig rig="threePt" dir="t"/>
          </a:scene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rotWithShape="0">
          <a:gsLst>
            <a:gs pos="49000">
              <a:srgbClr val="1E28B3">
                <a:alpha val="100000"/>
              </a:srgbClr>
            </a:gs>
            <a:gs pos="79000">
              <a:srgbClr val="5A77E6">
                <a:alpha val="100000"/>
              </a:srgbClr>
            </a:gs>
            <a:gs pos="60000">
              <a:srgbClr val="3C4FCC">
                <a:alpha val="100000"/>
              </a:srgbClr>
            </a:gs>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2" name="object 2" descr="C:\Users\Junaid Ul Haque\Pictures\qrcode_107390028_4d18eb5429f2b939cdd5c135e3f21196.pngqrcode_107390028_4d18eb5429f2b939cdd5c135e3f21196"/>
          <p:cNvPicPr/>
          <p:nvPr/>
        </p:nvPicPr>
        <p:blipFill>
          <a:blip r:embed="rId1"/>
          <a:srcRect t="21877" b="21877"/>
          <a:stretch>
            <a:fillRect/>
          </a:stretch>
        </p:blipFill>
        <p:spPr>
          <a:xfrm>
            <a:off x="-76200" y="0"/>
            <a:ext cx="18288000" cy="10286997"/>
          </a:xfrm>
          <a:prstGeom prst="rect">
            <a:avLst/>
          </a:prstGeom>
          <a:gradFill>
            <a:gsLst>
              <a:gs pos="85000">
                <a:srgbClr val="BFBF0D">
                  <a:alpha val="100000"/>
                </a:srgbClr>
              </a:gs>
              <a:gs pos="0">
                <a:srgbClr val="FBFB11"/>
              </a:gs>
              <a:gs pos="100000">
                <a:srgbClr val="838309"/>
              </a:gs>
            </a:gsLst>
            <a:lin ang="5400000" scaled="0"/>
          </a:gradFill>
        </p:spPr>
      </p:pic>
      <p:pic>
        <p:nvPicPr>
          <p:cNvPr id="3" name="object 3"/>
          <p:cNvPicPr/>
          <p:nvPr/>
        </p:nvPicPr>
        <p:blipFill>
          <a:blip r:embed="rId2" cstate="print"/>
          <a:stretch>
            <a:fillRect/>
          </a:stretch>
        </p:blipFill>
        <p:spPr>
          <a:xfrm>
            <a:off x="4456176" y="1600200"/>
            <a:ext cx="7354823" cy="8199120"/>
          </a:xfrm>
          <a:prstGeom prst="rect">
            <a:avLst/>
          </a:prstGeom>
        </p:spPr>
      </p:pic>
      <p:sp>
        <p:nvSpPr>
          <p:cNvPr id="4" name="object 4"/>
          <p:cNvSpPr txBox="1">
            <a:spLocks noGrp="1"/>
          </p:cNvSpPr>
          <p:nvPr>
            <p:ph type="title"/>
          </p:nvPr>
        </p:nvSpPr>
        <p:spPr>
          <a:xfrm>
            <a:off x="3812794" y="1874901"/>
            <a:ext cx="8967470" cy="1489710"/>
          </a:xfrm>
          <a:prstGeom prst="rect">
            <a:avLst/>
          </a:prstGeom>
        </p:spPr>
        <p:txBody>
          <a:bodyPr vert="horz" wrap="square" lIns="0" tIns="12700" rIns="0" bIns="0" rtlCol="0">
            <a:spAutoFit/>
          </a:bodyPr>
          <a:lstStyle/>
          <a:p>
            <a:pPr marL="12700" algn="ctr">
              <a:lnSpc>
                <a:spcPct val="100000"/>
              </a:lnSpc>
              <a:spcBef>
                <a:spcPts val="100"/>
              </a:spcBef>
            </a:pPr>
            <a:r>
              <a:rPr sz="9600" b="1" i="1" u="sng" spc="625"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00FF00"/>
                </a:highlight>
              </a:rPr>
              <a:t>Thank</a:t>
            </a:r>
            <a:r>
              <a:rPr sz="9600" b="1" i="1" u="sng" spc="605"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00FF00"/>
                </a:highlight>
              </a:rPr>
              <a:t> </a:t>
            </a:r>
            <a:r>
              <a:rPr sz="9600" b="1" i="1" u="sng" spc="635"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00FF00"/>
                </a:highlight>
              </a:rPr>
              <a:t>you</a:t>
            </a:r>
            <a:endParaRPr sz="9600" b="1" i="1" u="sng" spc="635"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00FF00"/>
              </a:highlight>
            </a:endParaRPr>
          </a:p>
        </p:txBody>
      </p:sp>
      <p:sp>
        <p:nvSpPr>
          <p:cNvPr id="5" name="object 4"/>
          <p:cNvSpPr txBox="1">
            <a:spLocks noGrp="1"/>
          </p:cNvSpPr>
          <p:nvPr/>
        </p:nvSpPr>
        <p:spPr>
          <a:xfrm>
            <a:off x="3787394" y="3525901"/>
            <a:ext cx="8967470" cy="5922010"/>
          </a:xfrm>
          <a:prstGeom prst="rect">
            <a:avLst/>
          </a:prstGeom>
        </p:spPr>
        <p:txBody>
          <a:bodyPr vert="horz" wrap="square" lIns="0" tIns="12700" rIns="0" bIns="0" rtlCol="0">
            <a:spAutoFit/>
          </a:bodyPr>
          <a:lstStyle>
            <a:lvl1pPr>
              <a:defRPr sz="8000" b="0" i="0">
                <a:solidFill>
                  <a:srgbClr val="F7F7F7"/>
                </a:solidFill>
                <a:latin typeface="Arial" panose="020B0604020202020204"/>
                <a:ea typeface="+mj-ea"/>
                <a:cs typeface="Arial" panose="020B0604020202020204"/>
              </a:defRPr>
            </a:lvl1pPr>
          </a:lstStyle>
          <a:p>
            <a:pPr marL="12700" algn="ctr">
              <a:lnSpc>
                <a:spcPct val="100000"/>
              </a:lnSpc>
              <a:spcBef>
                <a:spcPts val="100"/>
              </a:spcBef>
            </a:pPr>
            <a:r>
              <a:rPr lang="en-US" sz="9600" b="1" i="1" u="sng" spc="635" dirty="0">
                <a:gradFill>
                  <a:gsLst>
                    <a:gs pos="0">
                      <a:srgbClr val="FBFB11"/>
                    </a:gs>
                    <a:gs pos="100000">
                      <a:srgbClr val="838309"/>
                    </a:gs>
                  </a:gsLst>
                  <a:lin scaled="0"/>
                </a:gradFill>
                <a:highlight>
                  <a:srgbClr val="00FFFF"/>
                </a:highlight>
              </a:rPr>
              <a:t>Made By Junaid Ul Haque Sheikh</a:t>
            </a:r>
            <a:endParaRPr lang="en-US" sz="9600" b="1" i="1" u="sng" spc="635" dirty="0">
              <a:gradFill>
                <a:gsLst>
                  <a:gs pos="0">
                    <a:srgbClr val="FBFB11"/>
                  </a:gs>
                  <a:gs pos="100000">
                    <a:srgbClr val="838309"/>
                  </a:gs>
                </a:gsLst>
                <a:lin scaled="0"/>
              </a:gradFill>
              <a:highlight>
                <a:srgbClr val="00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4572000" y="1496695"/>
            <a:ext cx="9144000" cy="7293610"/>
          </a:xfrm>
          <a:prstGeom prst="rect">
            <a:avLst/>
          </a:prstGeom>
          <a:noFill/>
        </p:spPr>
        <p:txBody>
          <a:bodyPr wrap="square" rtlCol="0" anchor="t">
            <a:spAutoFit/>
          </a:bodyPr>
          <a:p>
            <a:pPr algn="ctr"/>
            <a:r>
              <a:rPr lang="en-US" b="1" i="1" u="sng">
                <a:gradFill>
                  <a:gsLst>
                    <a:gs pos="0">
                      <a:srgbClr val="E30000"/>
                    </a:gs>
                    <a:gs pos="100000">
                      <a:srgbClr val="760303"/>
                    </a:gs>
                  </a:gsLst>
                  <a:lin scaled="0"/>
                </a:gradFill>
              </a:rPr>
              <a:t>TABLE OF CONTENT</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Executive Summary...........................................................................................02</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Table of Content ...............................................................................................03</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Introduction to Cloud Native Artificial Intelligence (CNAI) ....................................04</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Emergence of Cloud Native (CN) ....................................................................04</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Evolution of Artificial Intelligence (AI)................................................................05</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Merging of Cloud Native and Artificial Intelligence .............................................06</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What is Cloud Native Artificial Intelligence? ....................................................... 07</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Why Cloud Native Artificial Intelligence? ...........................................................09</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Using AI to Improve Cloud Native Systems ........................................................09</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Challenges For Cloud Native Artificial Intelligence ............................................... 10</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Data Preparation ..............................................................................................10</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Model Training ................................................................................................. 12</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Model Serving..................................................................................................13</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User Experience ...............................................................................................15</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Cross-Cutting Concerns ....................................................................................16</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Path Forward with Cloud Native Artificial Intelligence...........................................19</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Recommendations............................................................................................19</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Evolving Solutions for AI/ML ............................................................................ 20</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Opportunities ................................................................................................... 21</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Artificial Intelligence for Cloud Native................................................................. 24</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Conclusion ....................................................................................................... 25</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Appendix ......................................................................................................... 25</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References...................................................................................................... 25</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Glossary.......................................................................................................... 25</a:t>
            </a:r>
            <a:endParaRPr lang="en-US" b="1" i="1" u="sng">
              <a:gradFill>
                <a:gsLst>
                  <a:gs pos="0">
                    <a:srgbClr val="E30000"/>
                  </a:gs>
                  <a:gs pos="100000">
                    <a:srgbClr val="760303"/>
                  </a:gs>
                </a:gsLst>
                <a:lin scaled="0"/>
              </a:gradFill>
            </a:endParaRPr>
          </a:p>
          <a:p>
            <a:pPr algn="ctr"/>
            <a:r>
              <a:rPr lang="en-US" b="1" i="1" u="sng">
                <a:gradFill>
                  <a:gsLst>
                    <a:gs pos="0">
                      <a:srgbClr val="E30000"/>
                    </a:gs>
                    <a:gs pos="100000">
                      <a:srgbClr val="760303"/>
                    </a:gs>
                  </a:gsLst>
                  <a:lin scaled="0"/>
                </a:gradFill>
              </a:rPr>
              <a:t>End Notes ........................................................................................................ 28</a:t>
            </a:r>
            <a:endParaRPr lang="en-US" b="1" i="1" u="sng">
              <a:gradFill>
                <a:gsLst>
                  <a:gs pos="0">
                    <a:srgbClr val="E30000"/>
                  </a:gs>
                  <a:gs pos="100000">
                    <a:srgbClr val="760303"/>
                  </a:gs>
                </a:gsLst>
                <a:lin scaled="0"/>
              </a:gra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5601" y="223203"/>
            <a:ext cx="5437505" cy="842645"/>
          </a:xfrm>
          <a:prstGeom prst="rect">
            <a:avLst/>
          </a:prstGeom>
        </p:spPr>
        <p:txBody>
          <a:bodyPr vert="horz" wrap="square" lIns="0" tIns="12065" rIns="0" bIns="0" rtlCol="0">
            <a:spAutoFit/>
          </a:bodyPr>
          <a:lstStyle/>
          <a:p>
            <a:pPr marL="12700" algn="ctr">
              <a:lnSpc>
                <a:spcPct val="100000"/>
              </a:lnSpc>
              <a:spcBef>
                <a:spcPts val="95"/>
              </a:spcBef>
            </a:pPr>
            <a:r>
              <a:rPr b="1" i="1" u="sng" spc="345" dirty="0">
                <a:gradFill>
                  <a:gsLst>
                    <a:gs pos="0">
                      <a:srgbClr val="E30000"/>
                    </a:gs>
                    <a:gs pos="100000">
                      <a:srgbClr val="760303"/>
                    </a:gs>
                  </a:gsLst>
                  <a:lin scaled="0"/>
                </a:gradFill>
              </a:rPr>
              <a:t>Introductio</a:t>
            </a:r>
            <a:r>
              <a:rPr lang="en-US" b="1" i="1" u="sng" spc="345" dirty="0">
                <a:gradFill>
                  <a:gsLst>
                    <a:gs pos="0">
                      <a:srgbClr val="E30000"/>
                    </a:gs>
                    <a:gs pos="100000">
                      <a:srgbClr val="760303"/>
                    </a:gs>
                  </a:gsLst>
                  <a:lin scaled="0"/>
                </a:gradFill>
              </a:rPr>
              <a:t>n:- </a:t>
            </a:r>
            <a:endParaRPr lang="en-US" b="1" i="1" u="sng" spc="345" dirty="0">
              <a:gradFill>
                <a:gsLst>
                  <a:gs pos="0">
                    <a:srgbClr val="E30000"/>
                  </a:gs>
                  <a:gs pos="100000">
                    <a:srgbClr val="760303"/>
                  </a:gs>
                </a:gsLst>
                <a:lin scaled="0"/>
              </a:gradFill>
            </a:endParaRPr>
          </a:p>
        </p:txBody>
      </p:sp>
      <p:sp>
        <p:nvSpPr>
          <p:cNvPr id="17" name="Text Box 16"/>
          <p:cNvSpPr txBox="1"/>
          <p:nvPr/>
        </p:nvSpPr>
        <p:spPr>
          <a:xfrm>
            <a:off x="1295400" y="1620520"/>
            <a:ext cx="9144000" cy="7477760"/>
          </a:xfrm>
          <a:prstGeom prst="rect">
            <a:avLst/>
          </a:prstGeom>
          <a:noFill/>
        </p:spPr>
        <p:txBody>
          <a:bodyPr wrap="square" rtlCol="0" anchor="t">
            <a:spAutoFit/>
          </a:bodyPr>
          <a:p>
            <a:pPr marL="285750" indent="-285750" algn="ctr">
              <a:buFont typeface="Wingdings" panose="05000000000000000000" charset="0"/>
              <a:buChar char="Ø"/>
            </a:pPr>
            <a:r>
              <a:rPr lang="en-US" sz="2400" b="1" i="1" u="sng">
                <a:gradFill>
                  <a:gsLst>
                    <a:gs pos="0">
                      <a:srgbClr val="E30000"/>
                    </a:gs>
                    <a:gs pos="100000">
                      <a:srgbClr val="760303"/>
                    </a:gs>
                  </a:gsLst>
                  <a:lin scaled="0"/>
                </a:gradFill>
              </a:rPr>
              <a:t>Cloud Native Artificial Intelligence (CNAI) refers to the deployment and operation of AI systems in cloud-native environments. It combines the principles of cloud computing with AI technologies to enable scalable, agile, and efficient AI applications.</a:t>
            </a:r>
            <a:endParaRPr lang="en-US" sz="2400" b="1" i="1" u="sng">
              <a:gradFill>
                <a:gsLst>
                  <a:gs pos="0">
                    <a:srgbClr val="E30000"/>
                  </a:gs>
                  <a:gs pos="100000">
                    <a:srgbClr val="760303"/>
                  </a:gs>
                </a:gsLst>
                <a:lin scaled="0"/>
              </a:gradFill>
            </a:endParaRPr>
          </a:p>
          <a:p>
            <a:pPr marL="285750" indent="-285750" algn="ctr">
              <a:buFont typeface="Wingdings" panose="05000000000000000000" charset="0"/>
              <a:buChar char="Ø"/>
            </a:pPr>
            <a:endParaRPr lang="en-US" sz="2400" b="1" i="1" u="sng">
              <a:gradFill>
                <a:gsLst>
                  <a:gs pos="0">
                    <a:srgbClr val="E30000"/>
                  </a:gs>
                  <a:gs pos="100000">
                    <a:srgbClr val="760303"/>
                  </a:gs>
                </a:gsLst>
                <a:lin scaled="0"/>
              </a:gradFill>
            </a:endParaRPr>
          </a:p>
          <a:p>
            <a:pPr marL="285750" indent="-285750" algn="ctr">
              <a:buFont typeface="Wingdings" panose="05000000000000000000" charset="0"/>
              <a:buChar char="Ø"/>
            </a:pPr>
            <a:r>
              <a:rPr lang="en-US" sz="2400" b="1" i="1" u="sng">
                <a:gradFill>
                  <a:gsLst>
                    <a:gs pos="0">
                      <a:srgbClr val="E30000"/>
                    </a:gs>
                    <a:gs pos="100000">
                      <a:srgbClr val="760303"/>
                    </a:gs>
                  </a:gsLst>
                  <a:lin scaled="0"/>
                </a:gradFill>
              </a:rPr>
              <a:t>Key characteristics of Cloud Native Artificial Intelligence include:</a:t>
            </a:r>
            <a:endParaRPr lang="en-US" sz="2400" b="1" i="1" u="sng">
              <a:gradFill>
                <a:gsLst>
                  <a:gs pos="0">
                    <a:srgbClr val="E30000"/>
                  </a:gs>
                  <a:gs pos="100000">
                    <a:srgbClr val="760303"/>
                  </a:gs>
                </a:gsLst>
                <a:lin scaled="0"/>
              </a:gradFill>
            </a:endParaRPr>
          </a:p>
          <a:p>
            <a:pPr marL="285750" indent="-285750" algn="ctr">
              <a:buFont typeface="Wingdings" panose="05000000000000000000" charset="0"/>
              <a:buChar char="Ø"/>
            </a:pPr>
            <a:endParaRPr lang="en-US" sz="2400" b="1" i="1" u="sng">
              <a:gradFill>
                <a:gsLst>
                  <a:gs pos="0">
                    <a:srgbClr val="E30000"/>
                  </a:gs>
                  <a:gs pos="100000">
                    <a:srgbClr val="760303"/>
                  </a:gs>
                </a:gsLst>
                <a:lin scaled="0"/>
              </a:gradFill>
            </a:endParaRPr>
          </a:p>
          <a:p>
            <a:pPr marL="285750" indent="-285750" algn="ctr">
              <a:buFont typeface="Wingdings" panose="05000000000000000000" charset="0"/>
              <a:buChar char="Ø"/>
            </a:pPr>
            <a:r>
              <a:rPr lang="en-US" sz="2400" b="1" i="1" u="sng">
                <a:gradFill>
                  <a:gsLst>
                    <a:gs pos="0">
                      <a:srgbClr val="E30000"/>
                    </a:gs>
                    <a:gs pos="100000">
                      <a:srgbClr val="760303"/>
                    </a:gs>
                  </a:gsLst>
                  <a:lin scaled="0"/>
                </a:gradFill>
              </a:rPr>
              <a:t>Microservices Architecture: CNAI applications are often built using a microservices architecture, where different components of the AI system are developed and deployed independently. This approach allows for better scalability, flexibility, and maintainability.</a:t>
            </a:r>
            <a:endParaRPr lang="en-US" sz="2400" b="1" i="1" u="sng">
              <a:gradFill>
                <a:gsLst>
                  <a:gs pos="0">
                    <a:srgbClr val="E30000"/>
                  </a:gs>
                  <a:gs pos="100000">
                    <a:srgbClr val="760303"/>
                  </a:gs>
                </a:gsLst>
                <a:lin scaled="0"/>
              </a:gradFill>
            </a:endParaRPr>
          </a:p>
          <a:p>
            <a:pPr marL="285750" indent="-285750" algn="ctr">
              <a:buFont typeface="Wingdings" panose="05000000000000000000" charset="0"/>
              <a:buChar char="Ø"/>
            </a:pPr>
            <a:r>
              <a:rPr lang="en-US" sz="2400" b="1" i="1" u="sng">
                <a:gradFill>
                  <a:gsLst>
                    <a:gs pos="0">
                      <a:srgbClr val="E30000"/>
                    </a:gs>
                    <a:gs pos="100000">
                      <a:srgbClr val="760303"/>
                    </a:gs>
                  </a:gsLst>
                  <a:lin scaled="0"/>
                </a:gradFill>
              </a:rPr>
              <a:t>Containerization: AI components are packaged into containers, which encapsulate all the necessary libraries, dependencies, and runtime environments. Containers enable seamless deployment across different cloud platforms and ensure consistency in performance across various environments.</a:t>
            </a:r>
            <a:endParaRPr lang="en-US" sz="2400" b="1" i="1" u="sng">
              <a:gradFill>
                <a:gsLst>
                  <a:gs pos="0">
                    <a:srgbClr val="E30000"/>
                  </a:gs>
                  <a:gs pos="100000">
                    <a:srgbClr val="760303"/>
                  </a:gs>
                </a:gsLst>
                <a:lin scaled="0"/>
              </a:gra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267200" y="782955"/>
            <a:ext cx="9144000" cy="8955405"/>
          </a:xfrm>
          <a:prstGeom prst="rect">
            <a:avLst/>
          </a:prstGeom>
          <a:noFill/>
        </p:spPr>
        <p:txBody>
          <a:bodyPr wrap="square" rtlCol="0" anchor="t">
            <a:spAutoFit/>
          </a:bodyPr>
          <a:p>
            <a:pPr algn="ctr"/>
            <a:r>
              <a:rPr lang="en-US" sz="2400" b="1" i="1" u="sng">
                <a:gradFill>
                  <a:gsLst>
                    <a:gs pos="0">
                      <a:srgbClr val="E30000"/>
                    </a:gs>
                    <a:gs pos="100000">
                      <a:srgbClr val="760303"/>
                    </a:gs>
                  </a:gsLst>
                  <a:lin scaled="0"/>
                </a:gradFill>
              </a:rPr>
              <a:t>Authors</a:t>
            </a:r>
            <a:endParaRPr lang="en-US" sz="2400" b="1" i="1" u="sng">
              <a:gradFill>
                <a:gsLst>
                  <a:gs pos="0">
                    <a:srgbClr val="E30000"/>
                  </a:gs>
                  <a:gs pos="100000">
                    <a:srgbClr val="760303"/>
                  </a:gs>
                </a:gsLst>
                <a:lin scaled="0"/>
              </a:gradFill>
            </a:endParaRPr>
          </a:p>
          <a:p>
            <a:pPr algn="ctr"/>
            <a:r>
              <a:rPr lang="en-US" sz="2400" b="1" i="1" u="sng">
                <a:gradFill>
                  <a:gsLst>
                    <a:gs pos="0">
                      <a:srgbClr val="E30000"/>
                    </a:gs>
                    <a:gs pos="100000">
                      <a:srgbClr val="760303"/>
                    </a:gs>
                  </a:gsLst>
                  <a:lin scaled="0"/>
                </a:gradFill>
              </a:rPr>
              <a:t>Adel Zaalouk</a:t>
            </a:r>
            <a:endParaRPr lang="en-US" sz="2400" b="1" i="1" u="sng">
              <a:gradFill>
                <a:gsLst>
                  <a:gs pos="0">
                    <a:srgbClr val="E30000"/>
                  </a:gs>
                  <a:gs pos="100000">
                    <a:srgbClr val="760303"/>
                  </a:gs>
                </a:gsLst>
                <a:lin scaled="0"/>
              </a:gradFill>
            </a:endParaRPr>
          </a:p>
          <a:p>
            <a:pPr algn="ctr"/>
            <a:r>
              <a:rPr lang="en-US" sz="2400" b="1" i="1" u="sng">
                <a:gradFill>
                  <a:gsLst>
                    <a:gs pos="0">
                      <a:srgbClr val="E30000"/>
                    </a:gs>
                    <a:gs pos="100000">
                      <a:srgbClr val="760303"/>
                    </a:gs>
                  </a:gsLst>
                  <a:lin scaled="0"/>
                </a:gradFill>
              </a:rPr>
              <a:t>Alex Jones</a:t>
            </a:r>
            <a:endParaRPr lang="en-US" sz="2400" b="1" i="1" u="sng">
              <a:gradFill>
                <a:gsLst>
                  <a:gs pos="0">
                    <a:srgbClr val="E30000"/>
                  </a:gs>
                  <a:gs pos="100000">
                    <a:srgbClr val="760303"/>
                  </a:gs>
                </a:gsLst>
                <a:lin scaled="0"/>
              </a:gradFill>
            </a:endParaRPr>
          </a:p>
          <a:p>
            <a:pPr algn="ctr"/>
            <a:r>
              <a:rPr lang="en-US" sz="2400" b="1" i="1" u="sng">
                <a:gradFill>
                  <a:gsLst>
                    <a:gs pos="0">
                      <a:srgbClr val="E30000"/>
                    </a:gs>
                    <a:gs pos="100000">
                      <a:srgbClr val="760303"/>
                    </a:gs>
                  </a:gsLst>
                  <a:lin scaled="0"/>
                </a:gradFill>
              </a:rPr>
              <a:t>Andrey Velichkevich</a:t>
            </a:r>
            <a:endParaRPr lang="en-US" sz="2400" b="1" i="1" u="sng">
              <a:gradFill>
                <a:gsLst>
                  <a:gs pos="0">
                    <a:srgbClr val="E30000"/>
                  </a:gs>
                  <a:gs pos="100000">
                    <a:srgbClr val="760303"/>
                  </a:gs>
                </a:gsLst>
                <a:lin scaled="0"/>
              </a:gradFill>
            </a:endParaRPr>
          </a:p>
          <a:p>
            <a:pPr algn="ctr"/>
            <a:r>
              <a:rPr lang="en-US" sz="2400" b="1" i="1" u="sng">
                <a:gradFill>
                  <a:gsLst>
                    <a:gs pos="0">
                      <a:srgbClr val="E30000"/>
                    </a:gs>
                    <a:gs pos="100000">
                      <a:srgbClr val="760303"/>
                    </a:gs>
                  </a:gsLst>
                  <a:lin scaled="0"/>
                </a:gradFill>
              </a:rPr>
              <a:t>Boris Kurktchiev</a:t>
            </a:r>
            <a:endParaRPr lang="en-US" sz="2400" b="1" i="1" u="sng">
              <a:gradFill>
                <a:gsLst>
                  <a:gs pos="0">
                    <a:srgbClr val="E30000"/>
                  </a:gs>
                  <a:gs pos="100000">
                    <a:srgbClr val="760303"/>
                  </a:gs>
                </a:gsLst>
                <a:lin scaled="0"/>
              </a:gradFill>
            </a:endParaRPr>
          </a:p>
          <a:p>
            <a:pPr algn="ctr"/>
            <a:r>
              <a:rPr lang="en-US" sz="2400" b="1" i="1" u="sng">
                <a:gradFill>
                  <a:gsLst>
                    <a:gs pos="0">
                      <a:srgbClr val="E30000"/>
                    </a:gs>
                    <a:gs pos="100000">
                      <a:srgbClr val="760303"/>
                    </a:gs>
                  </a:gsLst>
                  <a:lin scaled="0"/>
                </a:gradFill>
              </a:rPr>
              <a:t>Cassandra Chin</a:t>
            </a:r>
            <a:endParaRPr lang="en-US" sz="2400" b="1" i="1" u="sng">
              <a:gradFill>
                <a:gsLst>
                  <a:gs pos="0">
                    <a:srgbClr val="E30000"/>
                  </a:gs>
                  <a:gs pos="100000">
                    <a:srgbClr val="760303"/>
                  </a:gs>
                </a:gsLst>
                <a:lin scaled="0"/>
              </a:gradFill>
            </a:endParaRPr>
          </a:p>
          <a:p>
            <a:pPr algn="ctr"/>
            <a:r>
              <a:rPr lang="en-US" sz="2400" b="1" i="1" u="sng">
                <a:gradFill>
                  <a:gsLst>
                    <a:gs pos="0">
                      <a:srgbClr val="E30000"/>
                    </a:gs>
                    <a:gs pos="100000">
                      <a:srgbClr val="760303"/>
                    </a:gs>
                  </a:gsLst>
                  <a:lin scaled="0"/>
                </a:gradFill>
              </a:rPr>
              <a:t>Cathy Zhang</a:t>
            </a:r>
            <a:endParaRPr lang="en-US" sz="2400" b="1" i="1" u="sng">
              <a:gradFill>
                <a:gsLst>
                  <a:gs pos="0">
                    <a:srgbClr val="E30000"/>
                  </a:gs>
                  <a:gs pos="100000">
                    <a:srgbClr val="760303"/>
                  </a:gs>
                </a:gsLst>
                <a:lin scaled="0"/>
              </a:gradFill>
            </a:endParaRPr>
          </a:p>
          <a:p>
            <a:pPr algn="ctr"/>
            <a:r>
              <a:rPr lang="en-US" sz="2400" b="1" i="1" u="sng">
                <a:gradFill>
                  <a:gsLst>
                    <a:gs pos="0">
                      <a:srgbClr val="E30000"/>
                    </a:gs>
                    <a:gs pos="100000">
                      <a:srgbClr val="760303"/>
                    </a:gs>
                  </a:gsLst>
                  <a:lin scaled="0"/>
                </a:gradFill>
              </a:rPr>
              <a:t>Claudia Misale</a:t>
            </a:r>
            <a:endParaRPr lang="en-US" sz="2400" b="1" i="1" u="sng">
              <a:gradFill>
                <a:gsLst>
                  <a:gs pos="0">
                    <a:srgbClr val="E30000"/>
                  </a:gs>
                  <a:gs pos="100000">
                    <a:srgbClr val="760303"/>
                  </a:gs>
                </a:gsLst>
                <a:lin scaled="0"/>
              </a:gradFill>
            </a:endParaRPr>
          </a:p>
          <a:p>
            <a:pPr algn="ctr"/>
            <a:r>
              <a:rPr lang="en-US" sz="2400" b="1" i="1" u="sng">
                <a:gradFill>
                  <a:gsLst>
                    <a:gs pos="0">
                      <a:srgbClr val="E30000"/>
                    </a:gs>
                    <a:gs pos="100000">
                      <a:srgbClr val="760303"/>
                    </a:gs>
                  </a:gsLst>
                  <a:lin scaled="0"/>
                </a:gradFill>
              </a:rPr>
              <a:t>Huamin Chen</a:t>
            </a:r>
            <a:endParaRPr lang="en-US" sz="2400" b="1" i="1" u="sng">
              <a:gradFill>
                <a:gsLst>
                  <a:gs pos="0">
                    <a:srgbClr val="E30000"/>
                  </a:gs>
                  <a:gs pos="100000">
                    <a:srgbClr val="760303"/>
                  </a:gs>
                </a:gsLst>
                <a:lin scaled="0"/>
              </a:gradFill>
            </a:endParaRPr>
          </a:p>
          <a:p>
            <a:pPr algn="ctr"/>
            <a:r>
              <a:rPr lang="en-US" sz="2400" b="1" i="1" u="sng">
                <a:gradFill>
                  <a:gsLst>
                    <a:gs pos="0">
                      <a:srgbClr val="E30000"/>
                    </a:gs>
                    <a:gs pos="100000">
                      <a:srgbClr val="760303"/>
                    </a:gs>
                  </a:gsLst>
                  <a:lin scaled="0"/>
                </a:gradFill>
              </a:rPr>
              <a:t>Joel Roberts</a:t>
            </a:r>
            <a:endParaRPr lang="en-US" sz="2400" b="1" i="1" u="sng">
              <a:gradFill>
                <a:gsLst>
                  <a:gs pos="0">
                    <a:srgbClr val="E30000"/>
                  </a:gs>
                  <a:gs pos="100000">
                    <a:srgbClr val="760303"/>
                  </a:gs>
                </a:gsLst>
                <a:lin scaled="0"/>
              </a:gradFill>
            </a:endParaRPr>
          </a:p>
          <a:p>
            <a:pPr algn="ctr"/>
            <a:r>
              <a:rPr lang="en-US" sz="2400" b="1" i="1" u="sng">
                <a:gradFill>
                  <a:gsLst>
                    <a:gs pos="0">
                      <a:srgbClr val="E30000"/>
                    </a:gs>
                    <a:gs pos="100000">
                      <a:srgbClr val="760303"/>
                    </a:gs>
                  </a:gsLst>
                  <a:lin scaled="0"/>
                </a:gradFill>
              </a:rPr>
              <a:t>Kai-Hsun Chen</a:t>
            </a:r>
            <a:endParaRPr lang="en-US" sz="2400" b="1" i="1" u="sng">
              <a:gradFill>
                <a:gsLst>
                  <a:gs pos="0">
                    <a:srgbClr val="E30000"/>
                  </a:gs>
                  <a:gs pos="100000">
                    <a:srgbClr val="760303"/>
                  </a:gs>
                </a:gsLst>
                <a:lin scaled="0"/>
              </a:gradFill>
            </a:endParaRPr>
          </a:p>
          <a:p>
            <a:pPr algn="ctr"/>
            <a:r>
              <a:rPr lang="en-US" sz="2400" b="1" i="1" u="sng">
                <a:gradFill>
                  <a:gsLst>
                    <a:gs pos="0">
                      <a:srgbClr val="E30000"/>
                    </a:gs>
                    <a:gs pos="100000">
                      <a:srgbClr val="760303"/>
                    </a:gs>
                  </a:gsLst>
                  <a:lin scaled="0"/>
                </a:gradFill>
              </a:rPr>
              <a:t>Malini Bhandaru</a:t>
            </a:r>
            <a:endParaRPr lang="en-US" sz="2400" b="1" i="1" u="sng">
              <a:gradFill>
                <a:gsLst>
                  <a:gs pos="0">
                    <a:srgbClr val="E30000"/>
                  </a:gs>
                  <a:gs pos="100000">
                    <a:srgbClr val="760303"/>
                  </a:gs>
                </a:gsLst>
                <a:lin scaled="0"/>
              </a:gradFill>
            </a:endParaRPr>
          </a:p>
          <a:p>
            <a:pPr algn="ctr"/>
            <a:r>
              <a:rPr lang="en-US" sz="2400" b="1" i="1" u="sng">
                <a:gradFill>
                  <a:gsLst>
                    <a:gs pos="0">
                      <a:srgbClr val="E30000"/>
                    </a:gs>
                    <a:gs pos="100000">
                      <a:srgbClr val="760303"/>
                    </a:gs>
                  </a:gsLst>
                  <a:lin scaled="0"/>
                </a:gradFill>
              </a:rPr>
              <a:t>Michael Yao</a:t>
            </a:r>
            <a:endParaRPr lang="en-US" sz="2400" b="1" i="1" u="sng">
              <a:gradFill>
                <a:gsLst>
                  <a:gs pos="0">
                    <a:srgbClr val="E30000"/>
                  </a:gs>
                  <a:gs pos="100000">
                    <a:srgbClr val="760303"/>
                  </a:gs>
                </a:gsLst>
                <a:lin scaled="0"/>
              </a:gradFill>
            </a:endParaRPr>
          </a:p>
          <a:p>
            <a:pPr algn="ctr"/>
            <a:r>
              <a:rPr lang="en-US" sz="2400" b="1" i="1" u="sng">
                <a:gradFill>
                  <a:gsLst>
                    <a:gs pos="0">
                      <a:srgbClr val="E30000"/>
                    </a:gs>
                    <a:gs pos="100000">
                      <a:srgbClr val="760303"/>
                    </a:gs>
                  </a:gsLst>
                  <a:lin scaled="0"/>
                </a:gradFill>
              </a:rPr>
              <a:t>Nikhita Raghunath</a:t>
            </a:r>
            <a:endParaRPr lang="en-US" sz="2400" b="1" i="1" u="sng">
              <a:gradFill>
                <a:gsLst>
                  <a:gs pos="0">
                    <a:srgbClr val="E30000"/>
                  </a:gs>
                  <a:gs pos="100000">
                    <a:srgbClr val="760303"/>
                  </a:gs>
                </a:gsLst>
                <a:lin scaled="0"/>
              </a:gradFill>
            </a:endParaRPr>
          </a:p>
          <a:p>
            <a:pPr algn="ctr"/>
            <a:r>
              <a:rPr lang="en-US" sz="2400" b="1" i="1" u="sng">
                <a:gradFill>
                  <a:gsLst>
                    <a:gs pos="0">
                      <a:srgbClr val="E30000"/>
                    </a:gs>
                    <a:gs pos="100000">
                      <a:srgbClr val="760303"/>
                    </a:gs>
                  </a:gsLst>
                  <a:lin scaled="0"/>
                </a:gradFill>
              </a:rPr>
              <a:t>Peter Pan</a:t>
            </a:r>
            <a:endParaRPr lang="en-US" sz="2400" b="1" i="1" u="sng">
              <a:gradFill>
                <a:gsLst>
                  <a:gs pos="0">
                    <a:srgbClr val="E30000"/>
                  </a:gs>
                  <a:gs pos="100000">
                    <a:srgbClr val="760303"/>
                  </a:gs>
                </a:gsLst>
                <a:lin scaled="0"/>
              </a:gradFill>
            </a:endParaRPr>
          </a:p>
          <a:p>
            <a:pPr algn="ctr"/>
            <a:r>
              <a:rPr lang="en-US" sz="2400" b="1" i="1" u="sng">
                <a:gradFill>
                  <a:gsLst>
                    <a:gs pos="0">
                      <a:srgbClr val="E30000"/>
                    </a:gs>
                    <a:gs pos="100000">
                      <a:srgbClr val="760303"/>
                    </a:gs>
                  </a:gsLst>
                  <a:lin scaled="0"/>
                </a:gradFill>
              </a:rPr>
              <a:t>Rajas Kakodkar</a:t>
            </a:r>
            <a:endParaRPr lang="en-US" sz="2400" b="1" i="1" u="sng">
              <a:gradFill>
                <a:gsLst>
                  <a:gs pos="0">
                    <a:srgbClr val="E30000"/>
                  </a:gs>
                  <a:gs pos="100000">
                    <a:srgbClr val="760303"/>
                  </a:gs>
                </a:gsLst>
                <a:lin scaled="0"/>
              </a:gradFill>
            </a:endParaRPr>
          </a:p>
          <a:p>
            <a:pPr algn="ctr"/>
            <a:r>
              <a:rPr lang="en-US" sz="2400" b="1" i="1" u="sng">
                <a:gradFill>
                  <a:gsLst>
                    <a:gs pos="0">
                      <a:srgbClr val="E30000"/>
                    </a:gs>
                    <a:gs pos="100000">
                      <a:srgbClr val="760303"/>
                    </a:gs>
                  </a:gsLst>
                  <a:lin scaled="0"/>
                </a:gradFill>
              </a:rPr>
              <a:t>Rasik Pandey</a:t>
            </a:r>
            <a:endParaRPr lang="en-US" sz="2400" b="1" i="1" u="sng">
              <a:gradFill>
                <a:gsLst>
                  <a:gs pos="0">
                    <a:srgbClr val="E30000"/>
                  </a:gs>
                  <a:gs pos="100000">
                    <a:srgbClr val="760303"/>
                  </a:gs>
                </a:gsLst>
                <a:lin scaled="0"/>
              </a:gradFill>
            </a:endParaRPr>
          </a:p>
          <a:p>
            <a:pPr algn="ctr"/>
            <a:r>
              <a:rPr lang="en-US" sz="2400" b="1" i="1" u="sng">
                <a:gradFill>
                  <a:gsLst>
                    <a:gs pos="0">
                      <a:srgbClr val="E30000"/>
                    </a:gs>
                    <a:gs pos="100000">
                      <a:srgbClr val="760303"/>
                    </a:gs>
                  </a:gsLst>
                  <a:lin scaled="0"/>
                </a:gradFill>
              </a:rPr>
              <a:t>Ricardo Aravena</a:t>
            </a:r>
            <a:endParaRPr lang="en-US" sz="2400" b="1" i="1" u="sng">
              <a:gradFill>
                <a:gsLst>
                  <a:gs pos="0">
                    <a:srgbClr val="E30000"/>
                  </a:gs>
                  <a:gs pos="100000">
                    <a:srgbClr val="760303"/>
                  </a:gs>
                </a:gsLst>
                <a:lin scaled="0"/>
              </a:gradFill>
            </a:endParaRPr>
          </a:p>
          <a:p>
            <a:pPr algn="ctr"/>
            <a:r>
              <a:rPr lang="en-US" sz="2400" b="1" i="1" u="sng">
                <a:gradFill>
                  <a:gsLst>
                    <a:gs pos="0">
                      <a:srgbClr val="E30000"/>
                    </a:gs>
                    <a:gs pos="100000">
                      <a:srgbClr val="760303"/>
                    </a:gs>
                  </a:gsLst>
                  <a:lin scaled="0"/>
                </a:gradFill>
              </a:rPr>
              <a:t>Ronald Petty</a:t>
            </a:r>
            <a:endParaRPr lang="en-US" sz="2400" b="1" i="1" u="sng">
              <a:gradFill>
                <a:gsLst>
                  <a:gs pos="0">
                    <a:srgbClr val="E30000"/>
                  </a:gs>
                  <a:gs pos="100000">
                    <a:srgbClr val="760303"/>
                  </a:gs>
                </a:gsLst>
                <a:lin scaled="0"/>
              </a:gradFill>
            </a:endParaRPr>
          </a:p>
          <a:p>
            <a:pPr algn="ctr"/>
            <a:r>
              <a:rPr lang="en-US" sz="2400" b="1" i="1" u="sng">
                <a:gradFill>
                  <a:gsLst>
                    <a:gs pos="0">
                      <a:srgbClr val="E30000"/>
                    </a:gs>
                    <a:gs pos="100000">
                      <a:srgbClr val="760303"/>
                    </a:gs>
                  </a:gsLst>
                  <a:lin scaled="0"/>
                </a:gradFill>
              </a:rPr>
              <a:t>Ryan Taylor</a:t>
            </a:r>
            <a:endParaRPr lang="en-US" sz="2400" b="1" i="1" u="sng">
              <a:gradFill>
                <a:gsLst>
                  <a:gs pos="0">
                    <a:srgbClr val="E30000"/>
                  </a:gs>
                  <a:gs pos="100000">
                    <a:srgbClr val="760303"/>
                  </a:gs>
                </a:gsLst>
                <a:lin scaled="0"/>
              </a:gradFill>
            </a:endParaRPr>
          </a:p>
          <a:p>
            <a:pPr algn="ctr"/>
            <a:r>
              <a:rPr lang="en-US" sz="2400" b="1" i="1" u="sng">
                <a:gradFill>
                  <a:gsLst>
                    <a:gs pos="0">
                      <a:srgbClr val="E30000"/>
                    </a:gs>
                    <a:gs pos="100000">
                      <a:srgbClr val="760303"/>
                    </a:gs>
                  </a:gsLst>
                  <a:lin scaled="0"/>
                </a:gradFill>
              </a:rPr>
              <a:t>Saad Sheikh</a:t>
            </a:r>
            <a:endParaRPr lang="en-US" sz="2400" b="1" i="1" u="sng">
              <a:gradFill>
                <a:gsLst>
                  <a:gs pos="0">
                    <a:srgbClr val="E30000"/>
                  </a:gs>
                  <a:gs pos="100000">
                    <a:srgbClr val="760303"/>
                  </a:gs>
                </a:gsLst>
                <a:lin scaled="0"/>
              </a:gradFill>
            </a:endParaRPr>
          </a:p>
          <a:p>
            <a:pPr algn="ctr"/>
            <a:r>
              <a:rPr lang="en-US" sz="2400" b="1" i="1" u="sng">
                <a:gradFill>
                  <a:gsLst>
                    <a:gs pos="0">
                      <a:srgbClr val="E30000"/>
                    </a:gs>
                    <a:gs pos="100000">
                      <a:srgbClr val="760303"/>
                    </a:gs>
                  </a:gsLst>
                  <a:lin scaled="0"/>
                </a:gradFill>
              </a:rPr>
              <a:t>Shawn Wilson</a:t>
            </a:r>
            <a:endParaRPr lang="en-US" sz="2400" b="1" i="1" u="sng">
              <a:gradFill>
                <a:gsLst>
                  <a:gs pos="0">
                    <a:srgbClr val="E30000"/>
                  </a:gs>
                  <a:gs pos="100000">
                    <a:srgbClr val="760303"/>
                  </a:gs>
                </a:gsLst>
                <a:lin scaled="0"/>
              </a:gradFill>
            </a:endParaRPr>
          </a:p>
          <a:p>
            <a:pPr algn="ctr"/>
            <a:r>
              <a:rPr lang="en-US" sz="2400" b="1" i="1" u="sng">
                <a:gradFill>
                  <a:gsLst>
                    <a:gs pos="0">
                      <a:srgbClr val="E30000"/>
                    </a:gs>
                    <a:gs pos="100000">
                      <a:srgbClr val="760303"/>
                    </a:gs>
                  </a:gsLst>
                  <a:lin scaled="0"/>
                </a:gradFill>
              </a:rPr>
              <a:t>Tom Thorley</a:t>
            </a:r>
            <a:endParaRPr lang="en-US" sz="2400" b="1" i="1" u="sng">
              <a:gradFill>
                <a:gsLst>
                  <a:gs pos="0">
                    <a:srgbClr val="E30000"/>
                  </a:gs>
                  <a:gs pos="100000">
                    <a:srgbClr val="760303"/>
                  </a:gs>
                </a:gsLst>
                <a:lin scaled="0"/>
              </a:gradFill>
            </a:endParaRPr>
          </a:p>
          <a:p>
            <a:pPr algn="ctr"/>
            <a:r>
              <a:rPr lang="en-US" sz="2400" b="1" i="1" u="sng">
                <a:gradFill>
                  <a:gsLst>
                    <a:gs pos="0">
                      <a:srgbClr val="E30000"/>
                    </a:gs>
                    <a:gs pos="100000">
                      <a:srgbClr val="760303"/>
                    </a:gs>
                  </a:gsLst>
                  <a:lin scaled="0"/>
                </a:gradFill>
              </a:rPr>
              <a:t>Victor Lu</a:t>
            </a:r>
            <a:endParaRPr lang="en-US" sz="2400" b="1" i="1" u="sng">
              <a:gradFill>
                <a:gsLst>
                  <a:gs pos="0">
                    <a:srgbClr val="E30000"/>
                  </a:gs>
                  <a:gs pos="100000">
                    <a:srgbClr val="760303"/>
                  </a:gs>
                </a:gsLst>
                <a:lin scaled="0"/>
              </a:gra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495800" y="1524635"/>
            <a:ext cx="9144000" cy="7847330"/>
          </a:xfrm>
          <a:prstGeom prst="rect">
            <a:avLst/>
          </a:prstGeom>
          <a:noFill/>
        </p:spPr>
        <p:txBody>
          <a:bodyPr wrap="square" rtlCol="0" anchor="t">
            <a:spAutoFit/>
          </a:bodyPr>
          <a:p>
            <a:pPr algn="ctr"/>
            <a:r>
              <a:rPr lang="en-US" sz="1800">
                <a:gradFill>
                  <a:gsLst>
                    <a:gs pos="0">
                      <a:srgbClr val="E30000"/>
                    </a:gs>
                    <a:gs pos="100000">
                      <a:srgbClr val="760303"/>
                    </a:gs>
                  </a:gsLst>
                  <a:lin scaled="0"/>
                </a:gradFill>
              </a:rPr>
              <a:t>EXECUTIVE SUMMARY</a:t>
            </a:r>
            <a:endParaRPr lang="en-US" sz="1800">
              <a:gradFill>
                <a:gsLst>
                  <a:gs pos="0">
                    <a:srgbClr val="E30000"/>
                  </a:gs>
                  <a:gs pos="100000">
                    <a:srgbClr val="760303"/>
                  </a:gs>
                </a:gsLst>
                <a:lin scaled="0"/>
              </a:gradFill>
            </a:endParaRPr>
          </a:p>
          <a:p>
            <a:pPr algn="ctr"/>
            <a:r>
              <a:rPr lang="en-US" sz="1800">
                <a:gradFill>
                  <a:gsLst>
                    <a:gs pos="0">
                      <a:srgbClr val="E30000"/>
                    </a:gs>
                    <a:gs pos="100000">
                      <a:srgbClr val="760303"/>
                    </a:gs>
                  </a:gsLst>
                  <a:lin scaled="0"/>
                </a:gradFill>
              </a:rPr>
              <a:t>Cloud Native (CN) and Artificial Intelligence (AI) are the most critical technology trends today. Cloud </a:t>
            </a:r>
            <a:endParaRPr lang="en-US" sz="1800">
              <a:gradFill>
                <a:gsLst>
                  <a:gs pos="0">
                    <a:srgbClr val="E30000"/>
                  </a:gs>
                  <a:gs pos="100000">
                    <a:srgbClr val="760303"/>
                  </a:gs>
                </a:gsLst>
                <a:lin scaled="0"/>
              </a:gradFill>
            </a:endParaRPr>
          </a:p>
          <a:p>
            <a:pPr algn="ctr"/>
            <a:r>
              <a:rPr lang="en-US" sz="1800">
                <a:gradFill>
                  <a:gsLst>
                    <a:gs pos="0">
                      <a:srgbClr val="E30000"/>
                    </a:gs>
                    <a:gs pos="100000">
                      <a:srgbClr val="760303"/>
                    </a:gs>
                  </a:gsLst>
                  <a:lin scaled="0"/>
                </a:gradFill>
              </a:rPr>
              <a:t>Native1 technology provides a scalable and reliable platform for running applications. Given recent </a:t>
            </a:r>
            <a:endParaRPr lang="en-US" sz="1800">
              <a:gradFill>
                <a:gsLst>
                  <a:gs pos="0">
                    <a:srgbClr val="E30000"/>
                  </a:gs>
                  <a:gs pos="100000">
                    <a:srgbClr val="760303"/>
                  </a:gs>
                </a:gsLst>
                <a:lin scaled="0"/>
              </a:gradFill>
            </a:endParaRPr>
          </a:p>
          <a:p>
            <a:pPr algn="ctr"/>
            <a:r>
              <a:rPr lang="en-US" sz="1800">
                <a:gradFill>
                  <a:gsLst>
                    <a:gs pos="0">
                      <a:srgbClr val="E30000"/>
                    </a:gs>
                    <a:gs pos="100000">
                      <a:srgbClr val="760303"/>
                    </a:gs>
                  </a:gsLst>
                  <a:lin scaled="0"/>
                </a:gradFill>
              </a:rPr>
              <a:t>advances in AI and Machine Learning (ML), it is steadily rising as a dominant cloud workload. While </a:t>
            </a:r>
            <a:endParaRPr lang="en-US" sz="1800">
              <a:gradFill>
                <a:gsLst>
                  <a:gs pos="0">
                    <a:srgbClr val="E30000"/>
                  </a:gs>
                  <a:gs pos="100000">
                    <a:srgbClr val="760303"/>
                  </a:gs>
                </a:gsLst>
                <a:lin scaled="0"/>
              </a:gradFill>
            </a:endParaRPr>
          </a:p>
          <a:p>
            <a:pPr algn="ctr"/>
            <a:r>
              <a:rPr lang="en-US" sz="1800">
                <a:gradFill>
                  <a:gsLst>
                    <a:gs pos="0">
                      <a:srgbClr val="E30000"/>
                    </a:gs>
                    <a:gs pos="100000">
                      <a:srgbClr val="760303"/>
                    </a:gs>
                  </a:gsLst>
                  <a:lin scaled="0"/>
                </a:gradFill>
              </a:rPr>
              <a:t>CN technologies readily support certain aspects of AI/ML workloads, challenges and gaps remain, </a:t>
            </a:r>
            <a:endParaRPr lang="en-US" sz="1800">
              <a:gradFill>
                <a:gsLst>
                  <a:gs pos="0">
                    <a:srgbClr val="E30000"/>
                  </a:gs>
                  <a:gs pos="100000">
                    <a:srgbClr val="760303"/>
                  </a:gs>
                </a:gsLst>
                <a:lin scaled="0"/>
              </a:gradFill>
            </a:endParaRPr>
          </a:p>
          <a:p>
            <a:pPr algn="ctr"/>
            <a:r>
              <a:rPr lang="en-US" sz="1800">
                <a:gradFill>
                  <a:gsLst>
                    <a:gs pos="0">
                      <a:srgbClr val="E30000"/>
                    </a:gs>
                    <a:gs pos="100000">
                      <a:srgbClr val="760303"/>
                    </a:gs>
                  </a:gsLst>
                  <a:lin scaled="0"/>
                </a:gradFill>
              </a:rPr>
              <a:t>presenting opportunities to innovate and better accommodate.</a:t>
            </a:r>
            <a:endParaRPr lang="en-US" sz="1800">
              <a:gradFill>
                <a:gsLst>
                  <a:gs pos="0">
                    <a:srgbClr val="E30000"/>
                  </a:gs>
                  <a:gs pos="100000">
                    <a:srgbClr val="760303"/>
                  </a:gs>
                </a:gsLst>
                <a:lin scaled="0"/>
              </a:gradFill>
            </a:endParaRPr>
          </a:p>
          <a:p>
            <a:pPr algn="ctr"/>
            <a:r>
              <a:rPr lang="en-US" sz="1800">
                <a:gradFill>
                  <a:gsLst>
                    <a:gs pos="0">
                      <a:srgbClr val="E30000"/>
                    </a:gs>
                    <a:gs pos="100000">
                      <a:srgbClr val="760303"/>
                    </a:gs>
                  </a:gsLst>
                  <a:lin scaled="0"/>
                </a:gradFill>
              </a:rPr>
              <a:t>This paper presents a brief overview of the state-of-the-art AI/ML techniques, followed by what CN </a:t>
            </a:r>
            <a:endParaRPr lang="en-US" sz="1800">
              <a:gradFill>
                <a:gsLst>
                  <a:gs pos="0">
                    <a:srgbClr val="E30000"/>
                  </a:gs>
                  <a:gs pos="100000">
                    <a:srgbClr val="760303"/>
                  </a:gs>
                </a:gsLst>
                <a:lin scaled="0"/>
              </a:gradFill>
            </a:endParaRPr>
          </a:p>
          <a:p>
            <a:pPr algn="ctr"/>
            <a:r>
              <a:rPr lang="en-US" sz="1800">
                <a:gradFill>
                  <a:gsLst>
                    <a:gs pos="0">
                      <a:srgbClr val="E30000"/>
                    </a:gs>
                    <a:gs pos="100000">
                      <a:srgbClr val="760303"/>
                    </a:gs>
                  </a:gsLst>
                  <a:lin scaled="0"/>
                </a:gradFill>
              </a:rPr>
              <a:t>technologies offer, covering the next challenges and gaps before discussing evolving solutions. The </a:t>
            </a:r>
            <a:endParaRPr lang="en-US" sz="1800">
              <a:gradFill>
                <a:gsLst>
                  <a:gs pos="0">
                    <a:srgbClr val="E30000"/>
                  </a:gs>
                  <a:gs pos="100000">
                    <a:srgbClr val="760303"/>
                  </a:gs>
                </a:gsLst>
                <a:lin scaled="0"/>
              </a:gradFill>
            </a:endParaRPr>
          </a:p>
          <a:p>
            <a:pPr algn="ctr"/>
            <a:r>
              <a:rPr lang="en-US" sz="1800">
                <a:gradFill>
                  <a:gsLst>
                    <a:gs pos="0">
                      <a:srgbClr val="E30000"/>
                    </a:gs>
                    <a:gs pos="100000">
                      <a:srgbClr val="760303"/>
                    </a:gs>
                  </a:gsLst>
                  <a:lin scaled="0"/>
                </a:gradFill>
              </a:rPr>
              <a:t>paper will equip engineers and business personnel with the knowledge to understand the changing </a:t>
            </a:r>
            <a:endParaRPr lang="en-US" sz="1800">
              <a:gradFill>
                <a:gsLst>
                  <a:gs pos="0">
                    <a:srgbClr val="E30000"/>
                  </a:gs>
                  <a:gs pos="100000">
                    <a:srgbClr val="760303"/>
                  </a:gs>
                </a:gsLst>
                <a:lin scaled="0"/>
              </a:gradFill>
            </a:endParaRPr>
          </a:p>
          <a:p>
            <a:pPr algn="ctr"/>
            <a:r>
              <a:rPr lang="en-US" sz="1800">
                <a:gradFill>
                  <a:gsLst>
                    <a:gs pos="0">
                      <a:srgbClr val="E30000"/>
                    </a:gs>
                    <a:gs pos="100000">
                      <a:srgbClr val="760303"/>
                    </a:gs>
                  </a:gsLst>
                  <a:lin scaled="0"/>
                </a:gradFill>
              </a:rPr>
              <a:t>Cloud Native Artificial Intelligence (CNAI) ecosystem and its opportunities.</a:t>
            </a:r>
            <a:endParaRPr lang="en-US" sz="1800">
              <a:gradFill>
                <a:gsLst>
                  <a:gs pos="0">
                    <a:srgbClr val="E30000"/>
                  </a:gs>
                  <a:gs pos="100000">
                    <a:srgbClr val="760303"/>
                  </a:gs>
                </a:gsLst>
                <a:lin scaled="0"/>
              </a:gradFill>
            </a:endParaRPr>
          </a:p>
          <a:p>
            <a:pPr algn="ctr"/>
            <a:r>
              <a:rPr lang="en-US" sz="1800">
                <a:gradFill>
                  <a:gsLst>
                    <a:gs pos="0">
                      <a:srgbClr val="E30000"/>
                    </a:gs>
                    <a:gs pos="100000">
                      <a:srgbClr val="760303"/>
                    </a:gs>
                  </a:gsLst>
                  <a:lin scaled="0"/>
                </a:gradFill>
              </a:rPr>
              <a:t>We suggest a reading path depending on the reader’s background and interest. Exposure to </a:t>
            </a:r>
            <a:endParaRPr lang="en-US" sz="1800">
              <a:gradFill>
                <a:gsLst>
                  <a:gs pos="0">
                    <a:srgbClr val="E30000"/>
                  </a:gs>
                  <a:gs pos="100000">
                    <a:srgbClr val="760303"/>
                  </a:gs>
                </a:gsLst>
                <a:lin scaled="0"/>
              </a:gradFill>
            </a:endParaRPr>
          </a:p>
          <a:p>
            <a:pPr algn="ctr"/>
            <a:r>
              <a:rPr lang="en-US" sz="1800">
                <a:gradFill>
                  <a:gsLst>
                    <a:gs pos="0">
                      <a:srgbClr val="E30000"/>
                    </a:gs>
                    <a:gs pos="100000">
                      <a:srgbClr val="760303"/>
                    </a:gs>
                  </a:gsLst>
                  <a:lin scaled="0"/>
                </a:gradFill>
              </a:rPr>
              <a:t>microservices2 and CN technologies3 such as Kubernetes (K8s) is assumed. For those without experience </a:t>
            </a:r>
            <a:endParaRPr lang="en-US" sz="1800">
              <a:gradFill>
                <a:gsLst>
                  <a:gs pos="0">
                    <a:srgbClr val="E30000"/>
                  </a:gs>
                  <a:gs pos="100000">
                    <a:srgbClr val="760303"/>
                  </a:gs>
                </a:gsLst>
                <a:lin scaled="0"/>
              </a:gradFill>
            </a:endParaRPr>
          </a:p>
          <a:p>
            <a:pPr algn="ctr"/>
            <a:r>
              <a:rPr lang="en-US" sz="1800">
                <a:gradFill>
                  <a:gsLst>
                    <a:gs pos="0">
                      <a:srgbClr val="E30000"/>
                    </a:gs>
                    <a:gs pos="100000">
                      <a:srgbClr val="760303"/>
                    </a:gs>
                  </a:gsLst>
                  <a:lin scaled="0"/>
                </a:gradFill>
              </a:rPr>
              <a:t>in engineering AI systems, we recommend reading from start to finish. For those further along in their </a:t>
            </a:r>
            <a:endParaRPr lang="en-US" sz="1800">
              <a:gradFill>
                <a:gsLst>
                  <a:gs pos="0">
                    <a:srgbClr val="E30000"/>
                  </a:gs>
                  <a:gs pos="100000">
                    <a:srgbClr val="760303"/>
                  </a:gs>
                </a:gsLst>
                <a:lin scaled="0"/>
              </a:gradFill>
            </a:endParaRPr>
          </a:p>
          <a:p>
            <a:pPr algn="ctr"/>
            <a:r>
              <a:rPr lang="en-US" sz="1800">
                <a:gradFill>
                  <a:gsLst>
                    <a:gs pos="0">
                      <a:srgbClr val="E30000"/>
                    </a:gs>
                    <a:gs pos="100000">
                      <a:srgbClr val="760303"/>
                    </a:gs>
                  </a:gsLst>
                  <a:lin scaled="0"/>
                </a:gradFill>
              </a:rPr>
              <a:t>AI/ML adoption or delivery journey, per their user persona4 we suggest diving into the sections pertinent </a:t>
            </a:r>
            <a:endParaRPr lang="en-US" sz="1800">
              <a:gradFill>
                <a:gsLst>
                  <a:gs pos="0">
                    <a:srgbClr val="E30000"/>
                  </a:gs>
                  <a:gs pos="100000">
                    <a:srgbClr val="760303"/>
                  </a:gs>
                </a:gsLst>
                <a:lin scaled="0"/>
              </a:gradFill>
            </a:endParaRPr>
          </a:p>
          <a:p>
            <a:pPr algn="ctr"/>
            <a:r>
              <a:rPr lang="en-US" sz="1800">
                <a:gradFill>
                  <a:gsLst>
                    <a:gs pos="0">
                      <a:srgbClr val="E30000"/>
                    </a:gs>
                    <a:gs pos="100000">
                      <a:srgbClr val="760303"/>
                    </a:gs>
                  </a:gsLst>
                  <a:lin scaled="0"/>
                </a:gradFill>
              </a:rPr>
              <a:t>to the challenges they are grappling with or are interested in solving. We also share where society needs </a:t>
            </a:r>
            <a:endParaRPr lang="en-US" sz="1800">
              <a:gradFill>
                <a:gsLst>
                  <a:gs pos="0">
                    <a:srgbClr val="E30000"/>
                  </a:gs>
                  <a:gs pos="100000">
                    <a:srgbClr val="760303"/>
                  </a:gs>
                </a:gsLst>
                <a:lin scaled="0"/>
              </a:gradFill>
            </a:endParaRPr>
          </a:p>
          <a:p>
            <a:pPr algn="ctr"/>
            <a:r>
              <a:rPr lang="en-US" sz="1800">
                <a:gradFill>
                  <a:gsLst>
                    <a:gs pos="0">
                      <a:srgbClr val="E30000"/>
                    </a:gs>
                    <a:gs pos="100000">
                      <a:srgbClr val="760303"/>
                    </a:gs>
                  </a:gsLst>
                  <a:lin scaled="0"/>
                </a:gradFill>
              </a:rPr>
              <a:t>to invest in this context.</a:t>
            </a:r>
            <a:endParaRPr lang="en-US" sz="1800">
              <a:gradFill>
                <a:gsLst>
                  <a:gs pos="0">
                    <a:srgbClr val="E30000"/>
                  </a:gs>
                  <a:gs pos="100000">
                    <a:srgbClr val="760303"/>
                  </a:gs>
                </a:gsLst>
                <a:lin scaled="0"/>
              </a:gra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572000" y="276860"/>
            <a:ext cx="9144000" cy="9940290"/>
          </a:xfrm>
          <a:prstGeom prst="rect">
            <a:avLst/>
          </a:prstGeom>
          <a:noFill/>
        </p:spPr>
        <p:txBody>
          <a:bodyPr wrap="square" rtlCol="0" anchor="t">
            <a:spAutoFit/>
          </a:bodyPr>
          <a:p>
            <a:pPr algn="ctr"/>
            <a:r>
              <a:rPr lang="en-US" sz="3200">
                <a:gradFill>
                  <a:gsLst>
                    <a:gs pos="0">
                      <a:srgbClr val="E30000"/>
                    </a:gs>
                    <a:gs pos="100000">
                      <a:srgbClr val="760303"/>
                    </a:gs>
                  </a:gsLst>
                  <a:lin scaled="0"/>
                </a:gradFill>
              </a:rPr>
              <a:t>INTRODUCTION TO CLOUD NATIVE </a:t>
            </a:r>
            <a:endParaRPr lang="en-US" sz="3200">
              <a:gradFill>
                <a:gsLst>
                  <a:gs pos="0">
                    <a:srgbClr val="E30000"/>
                  </a:gs>
                  <a:gs pos="100000">
                    <a:srgbClr val="760303"/>
                  </a:gs>
                </a:gsLst>
                <a:lin scaled="0"/>
              </a:gradFill>
            </a:endParaRPr>
          </a:p>
          <a:p>
            <a:pPr algn="ctr"/>
            <a:r>
              <a:rPr lang="en-US" sz="3200">
                <a:gradFill>
                  <a:gsLst>
                    <a:gs pos="0">
                      <a:srgbClr val="E30000"/>
                    </a:gs>
                    <a:gs pos="100000">
                      <a:srgbClr val="760303"/>
                    </a:gs>
                  </a:gsLst>
                  <a:lin scaled="0"/>
                </a:gradFill>
              </a:rPr>
              <a:t>ARTIFICIAL INTELLIGENCE (CNAI)</a:t>
            </a:r>
            <a:endParaRPr lang="en-US" sz="3200">
              <a:gradFill>
                <a:gsLst>
                  <a:gs pos="0">
                    <a:srgbClr val="E30000"/>
                  </a:gs>
                  <a:gs pos="100000">
                    <a:srgbClr val="760303"/>
                  </a:gs>
                </a:gsLst>
                <a:lin scaled="0"/>
              </a:gradFill>
            </a:endParaRPr>
          </a:p>
          <a:p>
            <a:pPr algn="ctr"/>
            <a:r>
              <a:rPr lang="en-US" sz="3200">
                <a:gradFill>
                  <a:gsLst>
                    <a:gs pos="0">
                      <a:srgbClr val="E30000"/>
                    </a:gs>
                    <a:gs pos="100000">
                      <a:srgbClr val="760303"/>
                    </a:gs>
                  </a:gsLst>
                  <a:lin scaled="0"/>
                </a:gradFill>
              </a:rPr>
              <a:t>Before we get into CNAI, the coming together of Cloud Native and AI technologies, let us examine briefly </a:t>
            </a:r>
            <a:endParaRPr lang="en-US" sz="3200">
              <a:gradFill>
                <a:gsLst>
                  <a:gs pos="0">
                    <a:srgbClr val="E30000"/>
                  </a:gs>
                  <a:gs pos="100000">
                    <a:srgbClr val="760303"/>
                  </a:gs>
                </a:gsLst>
                <a:lin scaled="0"/>
              </a:gradFill>
            </a:endParaRPr>
          </a:p>
          <a:p>
            <a:pPr algn="ctr"/>
            <a:r>
              <a:rPr lang="en-US" sz="3200">
                <a:gradFill>
                  <a:gsLst>
                    <a:gs pos="0">
                      <a:srgbClr val="E30000"/>
                    </a:gs>
                    <a:gs pos="100000">
                      <a:srgbClr val="760303"/>
                    </a:gs>
                  </a:gsLst>
                  <a:lin scaled="0"/>
                </a:gradFill>
              </a:rPr>
              <a:t>the evolution of each. </a:t>
            </a:r>
            <a:endParaRPr lang="en-US" sz="3200">
              <a:gradFill>
                <a:gsLst>
                  <a:gs pos="0">
                    <a:srgbClr val="E30000"/>
                  </a:gs>
                  <a:gs pos="100000">
                    <a:srgbClr val="760303"/>
                  </a:gs>
                </a:gsLst>
                <a:lin scaled="0"/>
              </a:gradFill>
            </a:endParaRPr>
          </a:p>
          <a:p>
            <a:pPr algn="ctr"/>
            <a:r>
              <a:rPr lang="en-US" sz="3200">
                <a:gradFill>
                  <a:gsLst>
                    <a:gs pos="0">
                      <a:srgbClr val="E30000"/>
                    </a:gs>
                    <a:gs pos="100000">
                      <a:srgbClr val="760303"/>
                    </a:gs>
                  </a:gsLst>
                  <a:lin scaled="0"/>
                </a:gradFill>
              </a:rPr>
              <a:t>The Emergence of Cloud Native</a:t>
            </a:r>
            <a:endParaRPr lang="en-US" sz="3200">
              <a:gradFill>
                <a:gsLst>
                  <a:gs pos="0">
                    <a:srgbClr val="E30000"/>
                  </a:gs>
                  <a:gs pos="100000">
                    <a:srgbClr val="760303"/>
                  </a:gs>
                </a:gsLst>
                <a:lin scaled="0"/>
              </a:gradFill>
            </a:endParaRPr>
          </a:p>
          <a:p>
            <a:pPr algn="ctr"/>
            <a:r>
              <a:rPr lang="en-US" sz="3200">
                <a:gradFill>
                  <a:gsLst>
                    <a:gs pos="0">
                      <a:srgbClr val="E30000"/>
                    </a:gs>
                    <a:gs pos="100000">
                      <a:srgbClr val="760303"/>
                    </a:gs>
                  </a:gsLst>
                  <a:lin scaled="0"/>
                </a:gradFill>
              </a:rPr>
              <a:t>Widely known and used since 2013,5 the term Cloud Native (CN) saw an increase in popularity with the </a:t>
            </a:r>
            <a:endParaRPr lang="en-US" sz="3200">
              <a:gradFill>
                <a:gsLst>
                  <a:gs pos="0">
                    <a:srgbClr val="E30000"/>
                  </a:gs>
                  <a:gs pos="100000">
                    <a:srgbClr val="760303"/>
                  </a:gs>
                </a:gsLst>
                <a:lin scaled="0"/>
              </a:gradFill>
            </a:endParaRPr>
          </a:p>
          <a:p>
            <a:pPr algn="ctr"/>
            <a:r>
              <a:rPr lang="en-US" sz="3200">
                <a:gradFill>
                  <a:gsLst>
                    <a:gs pos="0">
                      <a:srgbClr val="E30000"/>
                    </a:gs>
                    <a:gs pos="100000">
                      <a:srgbClr val="760303"/>
                    </a:gs>
                  </a:gsLst>
                  <a:lin scaled="0"/>
                </a:gradFill>
              </a:rPr>
              <a:t>rise of container technology from LXC6 to Docker7 to Kubernetes (K8s)8 Today, Cloud Native is more </a:t>
            </a:r>
            <a:endParaRPr lang="en-US" sz="3200">
              <a:gradFill>
                <a:gsLst>
                  <a:gs pos="0">
                    <a:srgbClr val="E30000"/>
                  </a:gs>
                  <a:gs pos="100000">
                    <a:srgbClr val="760303"/>
                  </a:gs>
                </a:gsLst>
                <a:lin scaled="0"/>
              </a:gradFill>
            </a:endParaRPr>
          </a:p>
          <a:p>
            <a:pPr algn="ctr"/>
            <a:r>
              <a:rPr lang="en-US" sz="3200">
                <a:gradFill>
                  <a:gsLst>
                    <a:gs pos="0">
                      <a:srgbClr val="E30000"/>
                    </a:gs>
                    <a:gs pos="100000">
                      <a:srgbClr val="760303"/>
                    </a:gs>
                  </a:gsLst>
                  <a:lin scaled="0"/>
                </a:gradFill>
              </a:rPr>
              <a:t>broadly an aspirational target of well-balanced systems built using the microservice design pattern that </a:t>
            </a:r>
            <a:endParaRPr lang="en-US" sz="3200">
              <a:gradFill>
                <a:gsLst>
                  <a:gs pos="0">
                    <a:srgbClr val="E30000"/>
                  </a:gs>
                  <a:gs pos="100000">
                    <a:srgbClr val="760303"/>
                  </a:gs>
                </a:gsLst>
                <a:lin scaled="0"/>
              </a:gradFill>
            </a:endParaRPr>
          </a:p>
          <a:p>
            <a:pPr algn="ctr"/>
            <a:r>
              <a:rPr lang="en-US" sz="3200">
                <a:gradFill>
                  <a:gsLst>
                    <a:gs pos="0">
                      <a:srgbClr val="E30000"/>
                    </a:gs>
                    <a:gs pos="100000">
                      <a:srgbClr val="760303"/>
                    </a:gs>
                  </a:gsLst>
                  <a:lin scaled="0"/>
                </a:gradFill>
              </a:rPr>
              <a:t>promotes modular design and development with a high degree of re-usability, which also lends itself to </a:t>
            </a:r>
            <a:endParaRPr lang="en-US" sz="3200">
              <a:gradFill>
                <a:gsLst>
                  <a:gs pos="0">
                    <a:srgbClr val="E30000"/>
                  </a:gs>
                  <a:gs pos="100000">
                    <a:srgbClr val="760303"/>
                  </a:gs>
                </a:gsLst>
                <a:lin scaled="0"/>
              </a:gradFill>
            </a:endParaRPr>
          </a:p>
          <a:p>
            <a:pPr algn="ctr"/>
            <a:r>
              <a:rPr lang="en-US" sz="3200">
                <a:gradFill>
                  <a:gsLst>
                    <a:gs pos="0">
                      <a:srgbClr val="E30000"/>
                    </a:gs>
                    <a:gs pos="100000">
                      <a:srgbClr val="760303"/>
                    </a:gs>
                  </a:gsLst>
                  <a:lin scaled="0"/>
                </a:gradFill>
              </a:rPr>
              <a:t>deployability, scalability, and resilience.</a:t>
            </a:r>
            <a:endParaRPr lang="en-US" sz="3200">
              <a:gradFill>
                <a:gsLst>
                  <a:gs pos="0">
                    <a:srgbClr val="E30000"/>
                  </a:gs>
                  <a:gs pos="100000">
                    <a:srgbClr val="760303"/>
                  </a:gs>
                </a:gsLst>
                <a:lin scaled="0"/>
              </a:gra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1" cstate="print"/>
          <a:stretch>
            <a:fillRect/>
          </a:stretch>
        </p:blipFill>
        <p:spPr>
          <a:xfrm>
            <a:off x="5562600" y="2354579"/>
            <a:ext cx="7772400" cy="6949440"/>
          </a:xfrm>
          <a:prstGeom prst="rect">
            <a:avLst/>
          </a:prstGeom>
          <a:scene3d>
            <a:camera prst="isometricOffAxis2Top"/>
            <a:lightRig rig="threePt" dir="t"/>
          </a:scene3d>
        </p:spPr>
      </p:pic>
      <p:sp>
        <p:nvSpPr>
          <p:cNvPr id="2" name="object 2"/>
          <p:cNvSpPr txBox="1">
            <a:spLocks noGrp="1"/>
          </p:cNvSpPr>
          <p:nvPr>
            <p:ph type="title"/>
          </p:nvPr>
        </p:nvSpPr>
        <p:spPr>
          <a:xfrm>
            <a:off x="914400" y="300752"/>
            <a:ext cx="16459200" cy="843915"/>
          </a:xfrm>
          <a:prstGeom prst="rect">
            <a:avLst/>
          </a:prstGeom>
        </p:spPr>
        <p:txBody>
          <a:bodyPr vert="horz" wrap="square" lIns="0" tIns="13335" rIns="0" bIns="0" rtlCol="0">
            <a:spAutoFit/>
          </a:bodyPr>
          <a:lstStyle/>
          <a:p>
            <a:pPr marL="88900" algn="ctr">
              <a:lnSpc>
                <a:spcPct val="100000"/>
              </a:lnSpc>
              <a:spcBef>
                <a:spcPts val="105"/>
              </a:spcBef>
            </a:pPr>
            <a:r>
              <a:rPr b="1" i="1" u="sng" spc="180" dirty="0">
                <a:gradFill>
                  <a:gsLst>
                    <a:gs pos="0">
                      <a:srgbClr val="E30000"/>
                    </a:gs>
                    <a:gs pos="100000">
                      <a:srgbClr val="760303"/>
                    </a:gs>
                  </a:gsLst>
                  <a:lin scaled="0"/>
                </a:gradFill>
              </a:rPr>
              <a:t>What</a:t>
            </a:r>
            <a:r>
              <a:rPr b="1" i="1" u="sng" spc="204" dirty="0">
                <a:gradFill>
                  <a:gsLst>
                    <a:gs pos="0">
                      <a:srgbClr val="E30000"/>
                    </a:gs>
                    <a:gs pos="100000">
                      <a:srgbClr val="760303"/>
                    </a:gs>
                  </a:gsLst>
                  <a:lin scaled="0"/>
                </a:gradFill>
              </a:rPr>
              <a:t> </a:t>
            </a:r>
            <a:r>
              <a:rPr b="1" i="1" u="sng" spc="265" dirty="0">
                <a:gradFill>
                  <a:gsLst>
                    <a:gs pos="0">
                      <a:srgbClr val="E30000"/>
                    </a:gs>
                    <a:gs pos="100000">
                      <a:srgbClr val="760303"/>
                    </a:gs>
                  </a:gsLst>
                  <a:lin scaled="0"/>
                </a:gradFill>
              </a:rPr>
              <a:t>is</a:t>
            </a:r>
            <a:r>
              <a:rPr b="1" i="1" u="sng" spc="55" dirty="0">
                <a:gradFill>
                  <a:gsLst>
                    <a:gs pos="0">
                      <a:srgbClr val="E30000"/>
                    </a:gs>
                    <a:gs pos="100000">
                      <a:srgbClr val="760303"/>
                    </a:gs>
                  </a:gsLst>
                  <a:lin scaled="0"/>
                </a:gradFill>
              </a:rPr>
              <a:t> </a:t>
            </a:r>
            <a:r>
              <a:rPr b="1" i="1" u="sng" spc="459" dirty="0">
                <a:gradFill>
                  <a:gsLst>
                    <a:gs pos="0">
                      <a:srgbClr val="E30000"/>
                    </a:gs>
                    <a:gs pos="100000">
                      <a:srgbClr val="760303"/>
                    </a:gs>
                  </a:gsLst>
                  <a:lin scaled="0"/>
                </a:gradFill>
              </a:rPr>
              <a:t>cloud</a:t>
            </a:r>
            <a:r>
              <a:rPr b="1" i="1" u="sng" spc="120" dirty="0">
                <a:gradFill>
                  <a:gsLst>
                    <a:gs pos="0">
                      <a:srgbClr val="E30000"/>
                    </a:gs>
                    <a:gs pos="100000">
                      <a:srgbClr val="760303"/>
                    </a:gs>
                  </a:gsLst>
                  <a:lin scaled="0"/>
                </a:gradFill>
              </a:rPr>
              <a:t> </a:t>
            </a:r>
            <a:r>
              <a:rPr b="1" i="1" u="sng" spc="484" dirty="0">
                <a:gradFill>
                  <a:gsLst>
                    <a:gs pos="0">
                      <a:srgbClr val="E30000"/>
                    </a:gs>
                    <a:gs pos="100000">
                      <a:srgbClr val="760303"/>
                    </a:gs>
                  </a:gsLst>
                  <a:lin scaled="0"/>
                </a:gradFill>
              </a:rPr>
              <a:t>computing.</a:t>
            </a:r>
            <a:endParaRPr b="1" i="1" u="sng" spc="484" dirty="0">
              <a:gradFill>
                <a:gsLst>
                  <a:gs pos="0">
                    <a:srgbClr val="E30000"/>
                  </a:gs>
                  <a:gs pos="100000">
                    <a:srgbClr val="760303"/>
                  </a:gs>
                </a:gsLst>
                <a:lin scaled="0"/>
              </a:gradFill>
            </a:endParaRPr>
          </a:p>
        </p:txBody>
      </p:sp>
      <p:sp>
        <p:nvSpPr>
          <p:cNvPr id="3" name="object 3"/>
          <p:cNvSpPr txBox="1"/>
          <p:nvPr/>
        </p:nvSpPr>
        <p:spPr>
          <a:xfrm>
            <a:off x="9783761" y="4309536"/>
            <a:ext cx="282575" cy="567690"/>
          </a:xfrm>
          <a:prstGeom prst="rect">
            <a:avLst/>
          </a:prstGeom>
        </p:spPr>
        <p:txBody>
          <a:bodyPr vert="horz" wrap="square" lIns="0" tIns="0" rIns="0" bIns="0" rtlCol="0">
            <a:spAutoFit/>
          </a:bodyPr>
          <a:lstStyle/>
          <a:p>
            <a:pPr>
              <a:lnSpc>
                <a:spcPts val="4420"/>
              </a:lnSpc>
            </a:pPr>
            <a:r>
              <a:rPr sz="4000" spc="-50" dirty="0">
                <a:solidFill>
                  <a:srgbClr val="FFFFFF"/>
                </a:solidFill>
                <a:latin typeface="Arial" panose="020B0604020202020204"/>
                <a:cs typeface="Arial" panose="020B0604020202020204"/>
              </a:rPr>
              <a:t>g</a:t>
            </a:r>
            <a:endParaRPr sz="4000">
              <a:latin typeface="Arial" panose="020B0604020202020204"/>
              <a:cs typeface="Arial" panose="020B0604020202020204"/>
            </a:endParaRPr>
          </a:p>
        </p:txBody>
      </p:sp>
      <p:sp>
        <p:nvSpPr>
          <p:cNvPr id="7" name="Text Box 6"/>
          <p:cNvSpPr txBox="1"/>
          <p:nvPr/>
        </p:nvSpPr>
        <p:spPr>
          <a:xfrm>
            <a:off x="4572000" y="1255395"/>
            <a:ext cx="9144000" cy="13941425"/>
          </a:xfrm>
          <a:prstGeom prst="rect">
            <a:avLst/>
          </a:prstGeom>
          <a:noFill/>
        </p:spPr>
        <p:txBody>
          <a:bodyPr wrap="square" rtlCol="0" anchor="t">
            <a:spAutoFit/>
          </a:bodyPr>
          <a:p>
            <a:pPr marL="285750" indent="-285750" algn="ctr">
              <a:buFont typeface="Wingdings" panose="05000000000000000000" charset="0"/>
              <a:buChar char="Ø"/>
            </a:pPr>
            <a:r>
              <a:rPr lang="en-US" b="1" i="1" u="none">
                <a:gradFill>
                  <a:gsLst>
                    <a:gs pos="0">
                      <a:srgbClr val="E30000"/>
                    </a:gs>
                    <a:gs pos="100000">
                      <a:srgbClr val="760303"/>
                    </a:gs>
                  </a:gsLst>
                  <a:lin scaled="0"/>
                </a:gradFill>
              </a:rPr>
              <a:t>Cloud computing is a paradigm for delivering computing services over the internet, providing access to a shared pool of computing resources including networks, servers, storage, applications, and services. Instead of owning and maintaining physical hardware and infrastructure, users can access computing resources on-demand from cloud service providers, paying only for the resources they consume.</a:t>
            </a:r>
            <a:endParaRPr lang="en-US" b="1" i="1" u="none">
              <a:gradFill>
                <a:gsLst>
                  <a:gs pos="0">
                    <a:srgbClr val="E30000"/>
                  </a:gs>
                  <a:gs pos="100000">
                    <a:srgbClr val="760303"/>
                  </a:gs>
                </a:gsLst>
                <a:lin scaled="0"/>
              </a:gradFill>
            </a:endParaRPr>
          </a:p>
          <a:p>
            <a:pPr marL="285750" indent="-285750" algn="ctr">
              <a:buFont typeface="Wingdings" panose="05000000000000000000" charset="0"/>
              <a:buChar char="Ø"/>
            </a:pPr>
            <a:endParaRPr lang="en-US" b="1" i="1" u="none">
              <a:gradFill>
                <a:gsLst>
                  <a:gs pos="0">
                    <a:srgbClr val="E30000"/>
                  </a:gs>
                  <a:gs pos="100000">
                    <a:srgbClr val="760303"/>
                  </a:gs>
                </a:gsLst>
                <a:lin scaled="0"/>
              </a:gradFill>
            </a:endParaRPr>
          </a:p>
          <a:p>
            <a:pPr marL="285750" indent="-285750" algn="ctr">
              <a:buFont typeface="Wingdings" panose="05000000000000000000" charset="0"/>
              <a:buChar char="Ø"/>
            </a:pPr>
            <a:r>
              <a:rPr lang="en-US" b="1" i="1" u="none">
                <a:gradFill>
                  <a:gsLst>
                    <a:gs pos="0">
                      <a:srgbClr val="E30000"/>
                    </a:gs>
                    <a:gs pos="100000">
                      <a:srgbClr val="760303"/>
                    </a:gs>
                  </a:gsLst>
                  <a:lin scaled="0"/>
                </a:gradFill>
              </a:rPr>
              <a:t>Key characteristics of cloud computing include:</a:t>
            </a:r>
            <a:endParaRPr lang="en-US" b="1" i="1" u="none">
              <a:gradFill>
                <a:gsLst>
                  <a:gs pos="0">
                    <a:srgbClr val="E30000"/>
                  </a:gs>
                  <a:gs pos="100000">
                    <a:srgbClr val="760303"/>
                  </a:gs>
                </a:gsLst>
                <a:lin scaled="0"/>
              </a:gradFill>
            </a:endParaRPr>
          </a:p>
          <a:p>
            <a:pPr marL="285750" indent="-285750" algn="ctr">
              <a:buFont typeface="Wingdings" panose="05000000000000000000" charset="0"/>
              <a:buChar char="Ø"/>
            </a:pPr>
            <a:endParaRPr lang="en-US" b="1" i="1" u="none">
              <a:gradFill>
                <a:gsLst>
                  <a:gs pos="0">
                    <a:srgbClr val="E30000"/>
                  </a:gs>
                  <a:gs pos="100000">
                    <a:srgbClr val="760303"/>
                  </a:gs>
                </a:gsLst>
                <a:lin scaled="0"/>
              </a:gradFill>
            </a:endParaRPr>
          </a:p>
          <a:p>
            <a:pPr marL="285750" indent="-285750" algn="ctr">
              <a:buFont typeface="Wingdings" panose="05000000000000000000" charset="0"/>
              <a:buChar char="Ø"/>
            </a:pPr>
            <a:r>
              <a:rPr lang="en-US" b="1" i="1" u="none">
                <a:gradFill>
                  <a:gsLst>
                    <a:gs pos="0">
                      <a:srgbClr val="E30000"/>
                    </a:gs>
                    <a:gs pos="100000">
                      <a:srgbClr val="760303"/>
                    </a:gs>
                  </a:gsLst>
                  <a:lin scaled="0"/>
                </a:gradFill>
              </a:rPr>
              <a:t>On-Demand Self-Service: Users can provision and manage computing resources such as virtual machines, storage, and applications without requiring human intervention from the service provider.</a:t>
            </a:r>
            <a:endParaRPr lang="en-US" b="1" i="1" u="none">
              <a:gradFill>
                <a:gsLst>
                  <a:gs pos="0">
                    <a:srgbClr val="E30000"/>
                  </a:gs>
                  <a:gs pos="100000">
                    <a:srgbClr val="760303"/>
                  </a:gs>
                </a:gsLst>
                <a:lin scaled="0"/>
              </a:gradFill>
            </a:endParaRPr>
          </a:p>
          <a:p>
            <a:pPr marL="285750" indent="-285750" algn="ctr">
              <a:buFont typeface="Wingdings" panose="05000000000000000000" charset="0"/>
              <a:buChar char="Ø"/>
            </a:pPr>
            <a:r>
              <a:rPr lang="en-US" b="1" i="1" u="none">
                <a:gradFill>
                  <a:gsLst>
                    <a:gs pos="0">
                      <a:srgbClr val="E30000"/>
                    </a:gs>
                    <a:gs pos="100000">
                      <a:srgbClr val="760303"/>
                    </a:gs>
                  </a:gsLst>
                  <a:lin scaled="0"/>
                </a:gradFill>
              </a:rPr>
              <a:t>Broad Network Access: Cloud services are accessible over the internet from various devices and platforms, allowing users to access applications and data from anywhere with an internet connection.</a:t>
            </a:r>
            <a:endParaRPr lang="en-US" b="1" i="1" u="none">
              <a:gradFill>
                <a:gsLst>
                  <a:gs pos="0">
                    <a:srgbClr val="E30000"/>
                  </a:gs>
                  <a:gs pos="100000">
                    <a:srgbClr val="760303"/>
                  </a:gs>
                </a:gsLst>
                <a:lin scaled="0"/>
              </a:gradFill>
            </a:endParaRPr>
          </a:p>
          <a:p>
            <a:pPr marL="285750" indent="-285750" algn="ctr">
              <a:buFont typeface="Wingdings" panose="05000000000000000000" charset="0"/>
              <a:buChar char="Ø"/>
            </a:pPr>
            <a:r>
              <a:rPr lang="en-US" b="1" i="1" u="none">
                <a:gradFill>
                  <a:gsLst>
                    <a:gs pos="0">
                      <a:srgbClr val="E30000"/>
                    </a:gs>
                    <a:gs pos="100000">
                      <a:srgbClr val="760303"/>
                    </a:gs>
                  </a:gsLst>
                  <a:lin scaled="0"/>
                </a:gradFill>
              </a:rPr>
              <a:t>Resource Pooling: Cloud providers pool computing resources to serve multiple users, enabling resource sharing and optimization. Users typically have access to a shared pool of servers, storage, and networking infrastructure.</a:t>
            </a:r>
            <a:endParaRPr lang="en-US" b="1" i="1" u="none">
              <a:gradFill>
                <a:gsLst>
                  <a:gs pos="0">
                    <a:srgbClr val="E30000"/>
                  </a:gs>
                  <a:gs pos="100000">
                    <a:srgbClr val="760303"/>
                  </a:gs>
                </a:gsLst>
                <a:lin scaled="0"/>
              </a:gradFill>
            </a:endParaRPr>
          </a:p>
          <a:p>
            <a:pPr marL="285750" indent="-285750" algn="ctr">
              <a:buFont typeface="Wingdings" panose="05000000000000000000" charset="0"/>
              <a:buChar char="Ø"/>
            </a:pPr>
            <a:r>
              <a:rPr lang="en-US" b="1" i="1" u="none">
                <a:gradFill>
                  <a:gsLst>
                    <a:gs pos="0">
                      <a:srgbClr val="E30000"/>
                    </a:gs>
                    <a:gs pos="100000">
                      <a:srgbClr val="760303"/>
                    </a:gs>
                  </a:gsLst>
                  <a:lin scaled="0"/>
                </a:gradFill>
              </a:rPr>
              <a:t>Rapid Elasticity: Cloud computing resources can be rapidly scaled up or down based on demand, allowing users to dynamically allocate and release resources to match changing workload requirements.</a:t>
            </a:r>
            <a:endParaRPr lang="en-US" b="1" i="1" u="none">
              <a:gradFill>
                <a:gsLst>
                  <a:gs pos="0">
                    <a:srgbClr val="E30000"/>
                  </a:gs>
                  <a:gs pos="100000">
                    <a:srgbClr val="760303"/>
                  </a:gs>
                </a:gsLst>
                <a:lin scaled="0"/>
              </a:gradFill>
            </a:endParaRPr>
          </a:p>
          <a:p>
            <a:pPr marL="285750" indent="-285750" algn="ctr">
              <a:buFont typeface="Wingdings" panose="05000000000000000000" charset="0"/>
              <a:buChar char="Ø"/>
            </a:pPr>
            <a:r>
              <a:rPr lang="en-US" b="1" i="1" u="none">
                <a:gradFill>
                  <a:gsLst>
                    <a:gs pos="0">
                      <a:srgbClr val="E30000"/>
                    </a:gs>
                    <a:gs pos="100000">
                      <a:srgbClr val="760303"/>
                    </a:gs>
                  </a:gsLst>
                  <a:lin scaled="0"/>
                </a:gradFill>
              </a:rPr>
              <a:t>Measured Service: Cloud usage is metered and billed based on actual resource consumption, enabling users to pay only for the resources they use. This pay-as-you-go model provides cost-effective pricing and scalability.</a:t>
            </a:r>
            <a:endParaRPr lang="en-US" b="1" i="1" u="none">
              <a:gradFill>
                <a:gsLst>
                  <a:gs pos="0">
                    <a:srgbClr val="E30000"/>
                  </a:gs>
                  <a:gs pos="100000">
                    <a:srgbClr val="760303"/>
                  </a:gs>
                </a:gsLst>
                <a:lin scaled="0"/>
              </a:gradFill>
            </a:endParaRPr>
          </a:p>
          <a:p>
            <a:pPr marL="285750" indent="-285750" algn="ctr">
              <a:buFont typeface="Wingdings" panose="05000000000000000000" charset="0"/>
              <a:buChar char="Ø"/>
            </a:pPr>
            <a:r>
              <a:rPr lang="en-US" b="1" i="1" u="none">
                <a:gradFill>
                  <a:gsLst>
                    <a:gs pos="0">
                      <a:srgbClr val="E30000"/>
                    </a:gs>
                    <a:gs pos="100000">
                      <a:srgbClr val="760303"/>
                    </a:gs>
                  </a:gsLst>
                  <a:lin scaled="0"/>
                </a:gradFill>
              </a:rPr>
              <a:t>Cloud computing services are typically categorized into three main service models:</a:t>
            </a:r>
            <a:endParaRPr lang="en-US" b="1" i="1" u="none">
              <a:gradFill>
                <a:gsLst>
                  <a:gs pos="0">
                    <a:srgbClr val="E30000"/>
                  </a:gs>
                  <a:gs pos="100000">
                    <a:srgbClr val="760303"/>
                  </a:gs>
                </a:gsLst>
                <a:lin scaled="0"/>
              </a:gradFill>
            </a:endParaRPr>
          </a:p>
          <a:p>
            <a:pPr marL="285750" indent="-285750" algn="ctr">
              <a:buFont typeface="Wingdings" panose="05000000000000000000" charset="0"/>
              <a:buChar char="Ø"/>
            </a:pPr>
            <a:endParaRPr lang="en-US" b="1" i="1" u="none">
              <a:gradFill>
                <a:gsLst>
                  <a:gs pos="0">
                    <a:srgbClr val="E30000"/>
                  </a:gs>
                  <a:gs pos="100000">
                    <a:srgbClr val="760303"/>
                  </a:gs>
                </a:gsLst>
                <a:lin scaled="0"/>
              </a:gradFill>
            </a:endParaRPr>
          </a:p>
          <a:p>
            <a:pPr marL="285750" indent="-285750" algn="ctr">
              <a:buFont typeface="Wingdings" panose="05000000000000000000" charset="0"/>
              <a:buChar char="Ø"/>
            </a:pPr>
            <a:r>
              <a:rPr lang="en-US" b="1" i="1" u="none">
                <a:gradFill>
                  <a:gsLst>
                    <a:gs pos="0">
                      <a:srgbClr val="E30000"/>
                    </a:gs>
                    <a:gs pos="100000">
                      <a:srgbClr val="760303"/>
                    </a:gs>
                  </a:gsLst>
                  <a:lin scaled="0"/>
                </a:gradFill>
              </a:rPr>
              <a:t>Infrastructure as a Service (IaaS): IaaS provides virtualized computing resources such as virtual machines, storage, and networking infrastructure on-demand. Users can deploy and manage virtualized infrastructure components, but are responsible for managing the operating system, applications, and data.</a:t>
            </a:r>
            <a:endParaRPr lang="en-US" b="1" i="1" u="none">
              <a:gradFill>
                <a:gsLst>
                  <a:gs pos="0">
                    <a:srgbClr val="E30000"/>
                  </a:gs>
                  <a:gs pos="100000">
                    <a:srgbClr val="760303"/>
                  </a:gs>
                </a:gsLst>
                <a:lin scaled="0"/>
              </a:gradFill>
            </a:endParaRPr>
          </a:p>
          <a:p>
            <a:pPr marL="285750" indent="-285750" algn="ctr">
              <a:buFont typeface="Wingdings" panose="05000000000000000000" charset="0"/>
              <a:buChar char="Ø"/>
            </a:pPr>
            <a:r>
              <a:rPr lang="en-US" b="1" i="1" u="none">
                <a:gradFill>
                  <a:gsLst>
                    <a:gs pos="0">
                      <a:srgbClr val="E30000"/>
                    </a:gs>
                    <a:gs pos="100000">
                      <a:srgbClr val="760303"/>
                    </a:gs>
                  </a:gsLst>
                  <a:lin scaled="0"/>
                </a:gradFill>
              </a:rPr>
              <a:t>Platform as a Service (PaaS): PaaS provides a platform for developing, deploying, and managing applications without the complexity of managing underlying infrastructure. PaaS offerings include development frameworks, databases, middleware, and other tools for building and running applications.</a:t>
            </a:r>
            <a:endParaRPr lang="en-US" b="1" i="1" u="none">
              <a:gradFill>
                <a:gsLst>
                  <a:gs pos="0">
                    <a:srgbClr val="E30000"/>
                  </a:gs>
                  <a:gs pos="100000">
                    <a:srgbClr val="760303"/>
                  </a:gs>
                </a:gsLst>
                <a:lin scaled="0"/>
              </a:gradFill>
            </a:endParaRPr>
          </a:p>
          <a:p>
            <a:pPr marL="285750" indent="-285750" algn="ctr">
              <a:buFont typeface="Wingdings" panose="05000000000000000000" charset="0"/>
              <a:buChar char="Ø"/>
            </a:pPr>
            <a:r>
              <a:rPr lang="en-US" b="1" i="1" u="none">
                <a:gradFill>
                  <a:gsLst>
                    <a:gs pos="0">
                      <a:srgbClr val="E30000"/>
                    </a:gs>
                    <a:gs pos="100000">
                      <a:srgbClr val="760303"/>
                    </a:gs>
                  </a:gsLst>
                  <a:lin scaled="0"/>
                </a:gradFill>
              </a:rPr>
              <a:t>Software as a Service (SaaS): SaaS delivers software applications over the internet as a service, eliminating the need for users to install, maintain, and update software locally. SaaS applications are typically accessed through web browsers or APIs and are hosted and managed by the service provider.</a:t>
            </a:r>
            <a:endParaRPr lang="en-US" b="1" i="1" u="none">
              <a:gradFill>
                <a:gsLst>
                  <a:gs pos="0">
                    <a:srgbClr val="E30000"/>
                  </a:gs>
                  <a:gs pos="100000">
                    <a:srgbClr val="760303"/>
                  </a:gs>
                </a:gsLst>
                <a:lin scaled="0"/>
              </a:gradFill>
            </a:endParaRPr>
          </a:p>
          <a:p>
            <a:pPr marL="285750" indent="-285750" algn="ctr">
              <a:buFont typeface="Wingdings" panose="05000000000000000000" charset="0"/>
              <a:buChar char="Ø"/>
            </a:pPr>
            <a:r>
              <a:rPr lang="en-US" b="1" i="1" u="none">
                <a:gradFill>
                  <a:gsLst>
                    <a:gs pos="0">
                      <a:srgbClr val="E30000"/>
                    </a:gs>
                    <a:gs pos="100000">
                      <a:srgbClr val="760303"/>
                    </a:gs>
                  </a:gsLst>
                  <a:lin scaled="0"/>
                </a:gradFill>
              </a:rPr>
              <a:t>Cloud computing enables organizations to achieve various benefits, including cost savings, scalability, flexibility, agility, and accessibility. By leveraging cloud computing services, businesses can focus on innovation, improve collaboration, and accelerate time-to-market while reducing the complexity and cost of managing IT infrastructure.</a:t>
            </a:r>
            <a:endParaRPr lang="en-US" b="1" i="1" u="none">
              <a:gradFill>
                <a:gsLst>
                  <a:gs pos="0">
                    <a:srgbClr val="E30000"/>
                  </a:gs>
                  <a:gs pos="100000">
                    <a:srgbClr val="760303"/>
                  </a:gs>
                </a:gsLst>
                <a:lin scaled="0"/>
              </a:gradFill>
            </a:endParaRPr>
          </a:p>
          <a:p>
            <a:pPr marL="285750" indent="-285750" algn="ctr">
              <a:buFont typeface="Wingdings" panose="05000000000000000000" charset="0"/>
              <a:buChar char="Ø"/>
            </a:pPr>
            <a:endParaRPr lang="en-US" b="1" i="1" u="none">
              <a:gradFill>
                <a:gsLst>
                  <a:gs pos="0">
                    <a:srgbClr val="E30000"/>
                  </a:gs>
                  <a:gs pos="100000">
                    <a:srgbClr val="760303"/>
                  </a:gs>
                </a:gsLst>
                <a:lin scaled="0"/>
              </a:gradFill>
            </a:endParaRPr>
          </a:p>
          <a:p>
            <a:pPr marL="285750" indent="-285750" algn="ctr">
              <a:buFont typeface="Wingdings" panose="05000000000000000000" charset="0"/>
              <a:buChar char="Ø"/>
            </a:pPr>
            <a:endParaRPr lang="en-US" b="1" i="1" u="none">
              <a:gradFill>
                <a:gsLst>
                  <a:gs pos="0">
                    <a:srgbClr val="E30000"/>
                  </a:gs>
                  <a:gs pos="100000">
                    <a:srgbClr val="760303"/>
                  </a:gs>
                </a:gsLst>
                <a:lin scaled="0"/>
              </a:gradFill>
            </a:endParaRPr>
          </a:p>
          <a:p>
            <a:pPr marL="285750" indent="-285750" algn="ctr">
              <a:buFont typeface="Wingdings" panose="05000000000000000000" charset="0"/>
              <a:buChar char="Ø"/>
            </a:pPr>
            <a:endParaRPr lang="en-US" b="1" i="1" u="none">
              <a:gradFill>
                <a:gsLst>
                  <a:gs pos="0">
                    <a:srgbClr val="E30000"/>
                  </a:gs>
                  <a:gs pos="100000">
                    <a:srgbClr val="760303"/>
                  </a:gs>
                </a:gsLst>
                <a:lin scaled="0"/>
              </a:gradFill>
            </a:endParaRPr>
          </a:p>
          <a:p>
            <a:pPr marL="285750" indent="-285750" algn="ctr">
              <a:buFont typeface="Wingdings" panose="05000000000000000000" charset="0"/>
              <a:buChar char="Ø"/>
            </a:pPr>
            <a:endParaRPr lang="en-US" b="1" i="1" u="none">
              <a:gradFill>
                <a:gsLst>
                  <a:gs pos="0">
                    <a:srgbClr val="E30000"/>
                  </a:gs>
                  <a:gs pos="100000">
                    <a:srgbClr val="760303"/>
                  </a:gs>
                </a:gsLst>
                <a:lin scaled="0"/>
              </a:gradFill>
            </a:endParaRPr>
          </a:p>
          <a:p>
            <a:pPr marL="285750" indent="-285750" algn="ctr">
              <a:buFont typeface="Wingdings" panose="05000000000000000000" charset="0"/>
              <a:buChar char="Ø"/>
            </a:pPr>
            <a:endParaRPr lang="en-US" b="1" i="1" u="none">
              <a:gradFill>
                <a:gsLst>
                  <a:gs pos="0">
                    <a:srgbClr val="E30000"/>
                  </a:gs>
                  <a:gs pos="100000">
                    <a:srgbClr val="760303"/>
                  </a:gs>
                </a:gsLst>
                <a:lin scaled="0"/>
              </a:gradFill>
            </a:endParaRPr>
          </a:p>
          <a:p>
            <a:pPr marL="285750" indent="-285750" algn="ctr">
              <a:buFont typeface="Wingdings" panose="05000000000000000000" charset="0"/>
              <a:buChar char="Ø"/>
            </a:pPr>
            <a:endParaRPr lang="en-US" b="1" i="1" u="none">
              <a:gradFill>
                <a:gsLst>
                  <a:gs pos="0">
                    <a:srgbClr val="E30000"/>
                  </a:gs>
                  <a:gs pos="100000">
                    <a:srgbClr val="760303"/>
                  </a:gs>
                </a:gsLst>
                <a:lin scaled="0"/>
              </a:gra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57877"/>
            <a:ext cx="16459200" cy="1129665"/>
          </a:xfrm>
          <a:prstGeom prst="rect">
            <a:avLst/>
          </a:prstGeom>
        </p:spPr>
        <p:txBody>
          <a:bodyPr vert="horz" wrap="square" lIns="0" tIns="114808" rIns="0" bIns="0" rtlCol="0">
            <a:spAutoFit/>
          </a:bodyPr>
          <a:lstStyle/>
          <a:p>
            <a:pPr marL="7620" algn="ctr">
              <a:lnSpc>
                <a:spcPct val="100000"/>
              </a:lnSpc>
              <a:spcBef>
                <a:spcPts val="100"/>
              </a:spcBef>
            </a:pPr>
            <a:r>
              <a:rPr sz="6600" b="1" i="1" u="sng" spc="295" dirty="0">
                <a:gradFill>
                  <a:gsLst>
                    <a:gs pos="0">
                      <a:srgbClr val="E30000"/>
                    </a:gs>
                    <a:gs pos="100000">
                      <a:srgbClr val="760303"/>
                    </a:gs>
                  </a:gsLst>
                  <a:lin scaled="0"/>
                </a:gradFill>
              </a:rPr>
              <a:t>Cloud</a:t>
            </a:r>
            <a:r>
              <a:rPr sz="6600" b="1" i="1" u="sng" spc="85" dirty="0">
                <a:gradFill>
                  <a:gsLst>
                    <a:gs pos="0">
                      <a:srgbClr val="E30000"/>
                    </a:gs>
                    <a:gs pos="100000">
                      <a:srgbClr val="760303"/>
                    </a:gs>
                  </a:gsLst>
                  <a:lin scaled="0"/>
                </a:gradFill>
              </a:rPr>
              <a:t> </a:t>
            </a:r>
            <a:r>
              <a:rPr sz="6600" b="1" i="1" u="sng" spc="385" dirty="0">
                <a:gradFill>
                  <a:gsLst>
                    <a:gs pos="0">
                      <a:srgbClr val="E30000"/>
                    </a:gs>
                    <a:gs pos="100000">
                      <a:srgbClr val="760303"/>
                    </a:gs>
                  </a:gsLst>
                  <a:lin scaled="0"/>
                </a:gradFill>
              </a:rPr>
              <a:t>Computing</a:t>
            </a:r>
            <a:r>
              <a:rPr sz="6600" b="1" i="1" u="sng" spc="5" dirty="0">
                <a:gradFill>
                  <a:gsLst>
                    <a:gs pos="0">
                      <a:srgbClr val="E30000"/>
                    </a:gs>
                    <a:gs pos="100000">
                      <a:srgbClr val="760303"/>
                    </a:gs>
                  </a:gsLst>
                  <a:lin scaled="0"/>
                </a:gradFill>
              </a:rPr>
              <a:t> </a:t>
            </a:r>
            <a:r>
              <a:rPr sz="6600" b="1" i="1" u="sng" spc="340" dirty="0">
                <a:gradFill>
                  <a:gsLst>
                    <a:gs pos="0">
                      <a:srgbClr val="E30000"/>
                    </a:gs>
                    <a:gs pos="100000">
                      <a:srgbClr val="760303"/>
                    </a:gs>
                  </a:gsLst>
                  <a:lin scaled="0"/>
                </a:gradFill>
              </a:rPr>
              <a:t>Architecture</a:t>
            </a:r>
            <a:endParaRPr sz="6600" b="1" i="1" u="sng" spc="340" dirty="0">
              <a:gradFill>
                <a:gsLst>
                  <a:gs pos="0">
                    <a:srgbClr val="E30000"/>
                  </a:gs>
                  <a:gs pos="100000">
                    <a:srgbClr val="760303"/>
                  </a:gs>
                </a:gsLst>
                <a:lin scaled="0"/>
              </a:gradFill>
            </a:endParaRPr>
          </a:p>
        </p:txBody>
      </p:sp>
      <p:pic>
        <p:nvPicPr>
          <p:cNvPr id="3" name="object 3"/>
          <p:cNvPicPr/>
          <p:nvPr/>
        </p:nvPicPr>
        <p:blipFill>
          <a:blip r:embed="rId1" cstate="print"/>
          <a:stretch>
            <a:fillRect/>
          </a:stretch>
        </p:blipFill>
        <p:spPr>
          <a:xfrm>
            <a:off x="4953000" y="3136392"/>
            <a:ext cx="7620000" cy="5085587"/>
          </a:xfrm>
          <a:prstGeom prst="rect">
            <a:avLst/>
          </a:prstGeom>
          <a:ln w="76200">
            <a:solidFill>
              <a:srgbClr val="4EAE04"/>
            </a:solidFill>
          </a:ln>
          <a:effectLst>
            <a:outerShdw blurRad="50800" dist="38100" dir="2700000" algn="tl" rotWithShape="0">
              <a:prstClr val="black">
                <a:alpha val="40000"/>
              </a:prstClr>
            </a:outerShdw>
          </a:effectLst>
          <a:scene3d>
            <a:camera prst="isometricTopUp"/>
            <a:lightRig rig="threePt" dir="t"/>
          </a:scene3d>
        </p:spPr>
      </p:pic>
      <p:sp>
        <p:nvSpPr>
          <p:cNvPr id="4" name="object 4"/>
          <p:cNvSpPr/>
          <p:nvPr/>
        </p:nvSpPr>
        <p:spPr>
          <a:xfrm>
            <a:off x="5425440" y="7851266"/>
            <a:ext cx="492759" cy="7620"/>
          </a:xfrm>
          <a:custGeom>
            <a:avLst/>
            <a:gdLst/>
            <a:ahLst/>
            <a:cxnLst/>
            <a:rect l="l" t="t" r="r" b="b"/>
            <a:pathLst>
              <a:path w="492760" h="7620">
                <a:moveTo>
                  <a:pt x="492251" y="0"/>
                </a:moveTo>
                <a:lnTo>
                  <a:pt x="0" y="0"/>
                </a:lnTo>
                <a:lnTo>
                  <a:pt x="0" y="7620"/>
                </a:lnTo>
                <a:lnTo>
                  <a:pt x="492251" y="7620"/>
                </a:lnTo>
                <a:lnTo>
                  <a:pt x="492251" y="0"/>
                </a:lnTo>
                <a:close/>
              </a:path>
            </a:pathLst>
          </a:custGeom>
          <a:solidFill>
            <a:srgbClr val="0000FF"/>
          </a:solidFill>
        </p:spPr>
        <p:txBody>
          <a:bodyPr wrap="square" lIns="0" tIns="0" rIns="0" bIns="0" rtlCol="0"/>
          <a:lstStyle/>
          <a:p/>
        </p:txBody>
      </p:sp>
      <p:sp>
        <p:nvSpPr>
          <p:cNvPr id="5" name="object 5"/>
          <p:cNvSpPr/>
          <p:nvPr/>
        </p:nvSpPr>
        <p:spPr>
          <a:xfrm>
            <a:off x="7709916" y="7851266"/>
            <a:ext cx="443865" cy="7620"/>
          </a:xfrm>
          <a:custGeom>
            <a:avLst/>
            <a:gdLst/>
            <a:ahLst/>
            <a:cxnLst/>
            <a:rect l="l" t="t" r="r" b="b"/>
            <a:pathLst>
              <a:path w="443865" h="7620">
                <a:moveTo>
                  <a:pt x="443483" y="0"/>
                </a:moveTo>
                <a:lnTo>
                  <a:pt x="0" y="0"/>
                </a:lnTo>
                <a:lnTo>
                  <a:pt x="0" y="7620"/>
                </a:lnTo>
                <a:lnTo>
                  <a:pt x="443483" y="7620"/>
                </a:lnTo>
                <a:lnTo>
                  <a:pt x="443483" y="0"/>
                </a:lnTo>
                <a:close/>
              </a:path>
            </a:pathLst>
          </a:custGeom>
          <a:solidFill>
            <a:srgbClr val="0000FF"/>
          </a:solidFill>
        </p:spPr>
        <p:txBody>
          <a:bodyPr wrap="square" lIns="0" tIns="0" rIns="0" bIns="0" rtlCol="0"/>
          <a:lstStyle/>
          <a:p/>
        </p:txBody>
      </p:sp>
      <p:sp>
        <p:nvSpPr>
          <p:cNvPr id="6" name="object 6"/>
          <p:cNvSpPr txBox="1"/>
          <p:nvPr/>
        </p:nvSpPr>
        <p:spPr>
          <a:xfrm>
            <a:off x="4447539" y="1429639"/>
            <a:ext cx="8940165" cy="18606135"/>
          </a:xfrm>
          <a:prstGeom prst="rect">
            <a:avLst/>
          </a:prstGeom>
        </p:spPr>
        <p:txBody>
          <a:bodyPr vert="horz" wrap="square" lIns="0" tIns="12065" rIns="0" bIns="0" rtlCol="0">
            <a:spAutoFit/>
          </a:bodyPr>
          <a:lstStyle/>
          <a:p>
            <a:pPr marL="285750" indent="-285750" algn="ctr">
              <a:lnSpc>
                <a:spcPct val="100000"/>
              </a:lnSpc>
              <a:spcBef>
                <a:spcPts val="2430"/>
              </a:spcBef>
              <a:buClr>
                <a:srgbClr val="FFFFFF"/>
              </a:buClr>
              <a:buFont typeface="Wingdings" panose="05000000000000000000" charset="0"/>
              <a:buChar char="Ø"/>
            </a:pPr>
            <a:r>
              <a:rPr sz="1800" b="1" i="1" u="sng" spc="-10" dirty="0">
                <a:gradFill>
                  <a:gsLst>
                    <a:gs pos="0">
                      <a:srgbClr val="E30000"/>
                    </a:gs>
                    <a:gs pos="100000">
                      <a:srgbClr val="760303"/>
                    </a:gs>
                  </a:gsLst>
                  <a:lin scaled="0"/>
                </a:gradFill>
                <a:latin typeface="Arial" panose="020B0604020202020204"/>
                <a:cs typeface="Arial" panose="020B0604020202020204"/>
              </a:rPr>
              <a:t>Cloud computing architecture refers to the structure of a cloud computing system, including its components and the relationships between them. Here's a basic overview of the typical components and their roles in a cloud computing architecture:</a:t>
            </a: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85750" indent="-285750" algn="ctr">
              <a:lnSpc>
                <a:spcPct val="100000"/>
              </a:lnSpc>
              <a:spcBef>
                <a:spcPts val="2430"/>
              </a:spcBef>
              <a:buClr>
                <a:srgbClr val="FFFFFF"/>
              </a:buClr>
              <a:buFont typeface="Wingdings" panose="05000000000000000000" charset="0"/>
              <a:buChar char="Ø"/>
            </a:pP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85750" indent="-285750" algn="ctr">
              <a:lnSpc>
                <a:spcPct val="100000"/>
              </a:lnSpc>
              <a:spcBef>
                <a:spcPts val="2430"/>
              </a:spcBef>
              <a:buClr>
                <a:srgbClr val="FFFFFF"/>
              </a:buClr>
              <a:buFont typeface="Wingdings" panose="05000000000000000000" charset="0"/>
              <a:buChar char="Ø"/>
            </a:pPr>
            <a:r>
              <a:rPr sz="1800" b="1" i="1" u="sng" spc="-10" dirty="0">
                <a:gradFill>
                  <a:gsLst>
                    <a:gs pos="0">
                      <a:srgbClr val="E30000"/>
                    </a:gs>
                    <a:gs pos="100000">
                      <a:srgbClr val="760303"/>
                    </a:gs>
                  </a:gsLst>
                  <a:lin scaled="0"/>
                </a:gradFill>
                <a:latin typeface="Arial" panose="020B0604020202020204"/>
                <a:cs typeface="Arial" panose="020B0604020202020204"/>
              </a:rPr>
              <a:t>Clients: These are the end-users or devices that access services and resources hosted in the cloud. Clients can be desktop computers, laptops, smartphones, tablets, or other IoT devices.</a:t>
            </a: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85750" indent="-285750" algn="ctr">
              <a:lnSpc>
                <a:spcPct val="100000"/>
              </a:lnSpc>
              <a:spcBef>
                <a:spcPts val="2430"/>
              </a:spcBef>
              <a:buClr>
                <a:srgbClr val="FFFFFF"/>
              </a:buClr>
              <a:buFont typeface="Wingdings" panose="05000000000000000000" charset="0"/>
              <a:buChar char="Ø"/>
            </a:pPr>
            <a:r>
              <a:rPr sz="1800" b="1" i="1" u="sng" spc="-10" dirty="0">
                <a:gradFill>
                  <a:gsLst>
                    <a:gs pos="0">
                      <a:srgbClr val="E30000"/>
                    </a:gs>
                    <a:gs pos="100000">
                      <a:srgbClr val="760303"/>
                    </a:gs>
                  </a:gsLst>
                  <a:lin scaled="0"/>
                </a:gradFill>
                <a:latin typeface="Arial" panose="020B0604020202020204"/>
                <a:cs typeface="Arial" panose="020B0604020202020204"/>
              </a:rPr>
              <a:t>Front End: The front end of a cloud system is the interface that clients interact with to access cloud services. This can include web browsers, mobile apps, or other client applications that connect to the cloud.</a:t>
            </a: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85750" indent="-285750" algn="ctr">
              <a:lnSpc>
                <a:spcPct val="100000"/>
              </a:lnSpc>
              <a:spcBef>
                <a:spcPts val="2430"/>
              </a:spcBef>
              <a:buClr>
                <a:srgbClr val="FFFFFF"/>
              </a:buClr>
              <a:buFont typeface="Wingdings" panose="05000000000000000000" charset="0"/>
              <a:buChar char="Ø"/>
            </a:pPr>
            <a:r>
              <a:rPr sz="1800" b="1" i="1" u="sng" spc="-10" dirty="0">
                <a:gradFill>
                  <a:gsLst>
                    <a:gs pos="0">
                      <a:srgbClr val="E30000"/>
                    </a:gs>
                    <a:gs pos="100000">
                      <a:srgbClr val="760303"/>
                    </a:gs>
                  </a:gsLst>
                  <a:lin scaled="0"/>
                </a:gradFill>
                <a:latin typeface="Arial" panose="020B0604020202020204"/>
                <a:cs typeface="Arial" panose="020B0604020202020204"/>
              </a:rPr>
              <a:t>Back End: The back end consists of the cloud infrastructure itself, including servers, storage, virtual machines, databases, and other resources. It's where the actual processing and storage of data take place.</a:t>
            </a: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85750" indent="-285750" algn="ctr">
              <a:lnSpc>
                <a:spcPct val="100000"/>
              </a:lnSpc>
              <a:spcBef>
                <a:spcPts val="2430"/>
              </a:spcBef>
              <a:buClr>
                <a:srgbClr val="FFFFFF"/>
              </a:buClr>
              <a:buFont typeface="Wingdings" panose="05000000000000000000" charset="0"/>
              <a:buChar char="Ø"/>
            </a:pPr>
            <a:r>
              <a:rPr sz="1800" b="1" i="1" u="sng" spc="-10" dirty="0">
                <a:gradFill>
                  <a:gsLst>
                    <a:gs pos="0">
                      <a:srgbClr val="E30000"/>
                    </a:gs>
                    <a:gs pos="100000">
                      <a:srgbClr val="760303"/>
                    </a:gs>
                  </a:gsLst>
                  <a:lin scaled="0"/>
                </a:gradFill>
                <a:latin typeface="Arial" panose="020B0604020202020204"/>
                <a:cs typeface="Arial" panose="020B0604020202020204"/>
              </a:rPr>
              <a:t>Cloud Services: These are the various services provided by the cloud, such as Infrastructure as a Service (IaaS), Platform as a Service (PaaS), and Software as a Service (SaaS). These services are typically accessed over the internet on a pay-per-use basis.</a:t>
            </a: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85750" indent="-285750" algn="ctr">
              <a:lnSpc>
                <a:spcPct val="100000"/>
              </a:lnSpc>
              <a:spcBef>
                <a:spcPts val="2430"/>
              </a:spcBef>
              <a:buClr>
                <a:srgbClr val="FFFFFF"/>
              </a:buClr>
              <a:buFont typeface="Wingdings" panose="05000000000000000000" charset="0"/>
              <a:buChar char="Ø"/>
            </a:pPr>
            <a:r>
              <a:rPr sz="1800" b="1" i="1" u="sng" spc="-10" dirty="0">
                <a:gradFill>
                  <a:gsLst>
                    <a:gs pos="0">
                      <a:srgbClr val="E30000"/>
                    </a:gs>
                    <a:gs pos="100000">
                      <a:srgbClr val="760303"/>
                    </a:gs>
                  </a:gsLst>
                  <a:lin scaled="0"/>
                </a:gradFill>
                <a:latin typeface="Arial" panose="020B0604020202020204"/>
                <a:cs typeface="Arial" panose="020B0604020202020204"/>
              </a:rPr>
              <a:t>Deployment Models: Cloud computing can be deployed in different ways, including public, private, hybrid, and multi-cloud environments. Each deployment model has its own set of advantages and considerations in terms of security, scalability, and control.</a:t>
            </a: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85750" indent="-285750" algn="ctr">
              <a:lnSpc>
                <a:spcPct val="100000"/>
              </a:lnSpc>
              <a:spcBef>
                <a:spcPts val="2430"/>
              </a:spcBef>
              <a:buClr>
                <a:srgbClr val="FFFFFF"/>
              </a:buClr>
              <a:buFont typeface="Wingdings" panose="05000000000000000000" charset="0"/>
              <a:buChar char="Ø"/>
            </a:pPr>
            <a:r>
              <a:rPr sz="1800" b="1" i="1" u="sng" spc="-10" dirty="0">
                <a:gradFill>
                  <a:gsLst>
                    <a:gs pos="0">
                      <a:srgbClr val="E30000"/>
                    </a:gs>
                    <a:gs pos="100000">
                      <a:srgbClr val="760303"/>
                    </a:gs>
                  </a:gsLst>
                  <a:lin scaled="0"/>
                </a:gradFill>
                <a:latin typeface="Arial" panose="020B0604020202020204"/>
                <a:cs typeface="Arial" panose="020B0604020202020204"/>
              </a:rPr>
              <a:t>Virtualization: Virtualization is a key technology in cloud computing that allows for the creation of virtual instances of computing resources, such as virtual machines (VMs) or virtual networks. This enables efficient resource utilization and scalability.</a:t>
            </a: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85750" indent="-285750" algn="ctr">
              <a:lnSpc>
                <a:spcPct val="100000"/>
              </a:lnSpc>
              <a:spcBef>
                <a:spcPts val="2430"/>
              </a:spcBef>
              <a:buClr>
                <a:srgbClr val="FFFFFF"/>
              </a:buClr>
              <a:buFont typeface="Wingdings" panose="05000000000000000000" charset="0"/>
              <a:buChar char="Ø"/>
            </a:pPr>
            <a:r>
              <a:rPr sz="1800" b="1" i="1" u="sng" spc="-10" dirty="0">
                <a:gradFill>
                  <a:gsLst>
                    <a:gs pos="0">
                      <a:srgbClr val="E30000"/>
                    </a:gs>
                    <a:gs pos="100000">
                      <a:srgbClr val="760303"/>
                    </a:gs>
                  </a:gsLst>
                  <a:lin scaled="0"/>
                </a:gradFill>
                <a:latin typeface="Arial" panose="020B0604020202020204"/>
                <a:cs typeface="Arial" panose="020B0604020202020204"/>
              </a:rPr>
              <a:t>Networking: Networking is crucial in cloud computing architecture for connecting clients to cloud services and facilitating communication between different components of the cloud infrastructure. This includes both local area networks (LANs) within data centers and wide area networks (WANs) connecting geographically distributed cloud resources.</a:t>
            </a: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85750" indent="-285750" algn="ctr">
              <a:lnSpc>
                <a:spcPct val="100000"/>
              </a:lnSpc>
              <a:spcBef>
                <a:spcPts val="2430"/>
              </a:spcBef>
              <a:buClr>
                <a:srgbClr val="FFFFFF"/>
              </a:buClr>
              <a:buFont typeface="Wingdings" panose="05000000000000000000" charset="0"/>
              <a:buChar char="Ø"/>
            </a:pPr>
            <a:r>
              <a:rPr sz="1800" b="1" i="1" u="sng" spc="-10" dirty="0">
                <a:gradFill>
                  <a:gsLst>
                    <a:gs pos="0">
                      <a:srgbClr val="E30000"/>
                    </a:gs>
                    <a:gs pos="100000">
                      <a:srgbClr val="760303"/>
                    </a:gs>
                  </a:gsLst>
                  <a:lin scaled="0"/>
                </a:gradFill>
                <a:latin typeface="Arial" panose="020B0604020202020204"/>
                <a:cs typeface="Arial" panose="020B0604020202020204"/>
              </a:rPr>
              <a:t>Security: Security is a critical aspect of cloud computing architecture, involving measures such as encryption, access control, identity management, and threat detection to protect data and resources from unauthorized access, data breaches, and other cyber threats.</a:t>
            </a: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85750" indent="-285750" algn="ctr">
              <a:lnSpc>
                <a:spcPct val="100000"/>
              </a:lnSpc>
              <a:spcBef>
                <a:spcPts val="2430"/>
              </a:spcBef>
              <a:buClr>
                <a:srgbClr val="FFFFFF"/>
              </a:buClr>
              <a:buFont typeface="Wingdings" panose="05000000000000000000" charset="0"/>
              <a:buChar char="Ø"/>
            </a:pPr>
            <a:r>
              <a:rPr sz="1800" b="1" i="1" u="sng" spc="-10" dirty="0">
                <a:gradFill>
                  <a:gsLst>
                    <a:gs pos="0">
                      <a:srgbClr val="E30000"/>
                    </a:gs>
                    <a:gs pos="100000">
                      <a:srgbClr val="760303"/>
                    </a:gs>
                  </a:gsLst>
                  <a:lin scaled="0"/>
                </a:gradFill>
                <a:latin typeface="Arial" panose="020B0604020202020204"/>
                <a:cs typeface="Arial" panose="020B0604020202020204"/>
              </a:rPr>
              <a:t>Monitoring and Management: Cloud providers typically offer tools and services for monitoring and managing cloud resources, including performance monitoring, resource allocation, automation, and billing.</a:t>
            </a: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85750" indent="-285750" algn="ctr">
              <a:lnSpc>
                <a:spcPct val="100000"/>
              </a:lnSpc>
              <a:spcBef>
                <a:spcPts val="2430"/>
              </a:spcBef>
              <a:buClr>
                <a:srgbClr val="FFFFFF"/>
              </a:buClr>
              <a:buFont typeface="Wingdings" panose="05000000000000000000" charset="0"/>
              <a:buChar char="Ø"/>
            </a:pPr>
            <a:r>
              <a:rPr sz="1800" b="1" i="1" u="sng" spc="-10" dirty="0">
                <a:gradFill>
                  <a:gsLst>
                    <a:gs pos="0">
                      <a:srgbClr val="E30000"/>
                    </a:gs>
                    <a:gs pos="100000">
                      <a:srgbClr val="760303"/>
                    </a:gs>
                  </a:gsLst>
                  <a:lin scaled="0"/>
                </a:gradFill>
                <a:latin typeface="Arial" panose="020B0604020202020204"/>
                <a:cs typeface="Arial" panose="020B0604020202020204"/>
              </a:rPr>
              <a:t>Overall, cloud computing architecture is designed to provide scalable, on-demand access to computing resources over the internet, enabling organizations to efficiently deploy and manage their applications and services without the need for significant upfront investment in hardware or infrastructure.</a:t>
            </a: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85750" indent="-285750" algn="ctr">
              <a:lnSpc>
                <a:spcPct val="100000"/>
              </a:lnSpc>
              <a:spcBef>
                <a:spcPts val="2430"/>
              </a:spcBef>
              <a:buClr>
                <a:srgbClr val="FFFFFF"/>
              </a:buClr>
              <a:buFont typeface="Wingdings" panose="05000000000000000000" charset="0"/>
              <a:buChar char="Ø"/>
            </a:pP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85750" indent="-285750" algn="ctr">
              <a:lnSpc>
                <a:spcPct val="100000"/>
              </a:lnSpc>
              <a:spcBef>
                <a:spcPts val="2430"/>
              </a:spcBef>
              <a:buClr>
                <a:srgbClr val="FFFFFF"/>
              </a:buClr>
              <a:buFont typeface="Wingdings" panose="05000000000000000000" charset="0"/>
              <a:buChar char="Ø"/>
            </a:pP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85750" indent="-285750" algn="ctr">
              <a:lnSpc>
                <a:spcPct val="100000"/>
              </a:lnSpc>
              <a:spcBef>
                <a:spcPts val="2430"/>
              </a:spcBef>
              <a:buClr>
                <a:srgbClr val="FFFFFF"/>
              </a:buClr>
              <a:buFont typeface="Wingdings" panose="05000000000000000000" charset="0"/>
              <a:buChar char="Ø"/>
            </a:pP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85750" indent="-285750" algn="ctr">
              <a:lnSpc>
                <a:spcPct val="100000"/>
              </a:lnSpc>
              <a:spcBef>
                <a:spcPts val="2430"/>
              </a:spcBef>
              <a:buClr>
                <a:srgbClr val="FFFFFF"/>
              </a:buClr>
              <a:buFont typeface="Wingdings" panose="05000000000000000000" charset="0"/>
              <a:buChar char="Ø"/>
            </a:pP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85750" indent="-285750" algn="ctr">
              <a:lnSpc>
                <a:spcPct val="100000"/>
              </a:lnSpc>
              <a:spcBef>
                <a:spcPts val="2430"/>
              </a:spcBef>
              <a:buClr>
                <a:srgbClr val="FFFFFF"/>
              </a:buClr>
              <a:buFont typeface="Wingdings" panose="05000000000000000000" charset="0"/>
              <a:buChar char="Ø"/>
            </a:pP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85750" indent="-285750" algn="ctr">
              <a:lnSpc>
                <a:spcPct val="100000"/>
              </a:lnSpc>
              <a:spcBef>
                <a:spcPts val="2430"/>
              </a:spcBef>
              <a:buClr>
                <a:srgbClr val="FFFFFF"/>
              </a:buClr>
              <a:buFont typeface="Wingdings" panose="05000000000000000000" charset="0"/>
              <a:buChar char="Ø"/>
            </a:pPr>
            <a:endParaRPr sz="1800" b="1" i="1" u="sng" spc="-10" dirty="0">
              <a:gradFill>
                <a:gsLst>
                  <a:gs pos="0">
                    <a:srgbClr val="E30000"/>
                  </a:gs>
                  <a:gs pos="100000">
                    <a:srgbClr val="760303"/>
                  </a:gs>
                </a:gsLst>
                <a:lin scaled="0"/>
              </a:gradFill>
              <a:latin typeface="Arial" panose="020B0604020202020204"/>
              <a:cs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1" cstate="print"/>
          <a:stretch>
            <a:fillRect/>
          </a:stretch>
        </p:blipFill>
        <p:spPr>
          <a:xfrm>
            <a:off x="5798819" y="2705100"/>
            <a:ext cx="7764779" cy="5181600"/>
          </a:xfrm>
          <a:prstGeom prst="rect">
            <a:avLst/>
          </a:prstGeom>
          <a:scene3d>
            <a:camera prst="isometricOffAxis2Top"/>
            <a:lightRig rig="threePt" dir="t"/>
          </a:scene3d>
        </p:spPr>
      </p:pic>
      <p:sp>
        <p:nvSpPr>
          <p:cNvPr id="2" name="object 2"/>
          <p:cNvSpPr txBox="1">
            <a:spLocks noGrp="1"/>
          </p:cNvSpPr>
          <p:nvPr>
            <p:ph type="title"/>
          </p:nvPr>
        </p:nvSpPr>
        <p:spPr>
          <a:xfrm>
            <a:off x="914400" y="-4048"/>
            <a:ext cx="16459200" cy="843915"/>
          </a:xfrm>
          <a:prstGeom prst="rect">
            <a:avLst/>
          </a:prstGeom>
        </p:spPr>
        <p:txBody>
          <a:bodyPr vert="horz" wrap="square" lIns="0" tIns="13335" rIns="0" bIns="0" rtlCol="0">
            <a:spAutoFit/>
          </a:bodyPr>
          <a:lstStyle/>
          <a:p>
            <a:pPr marL="88900" algn="ctr">
              <a:lnSpc>
                <a:spcPct val="100000"/>
              </a:lnSpc>
              <a:spcBef>
                <a:spcPts val="105"/>
              </a:spcBef>
            </a:pPr>
            <a:r>
              <a:rPr b="1" i="1" u="sng" spc="290" dirty="0">
                <a:gradFill>
                  <a:gsLst>
                    <a:gs pos="0">
                      <a:srgbClr val="E30000"/>
                    </a:gs>
                    <a:gs pos="100000">
                      <a:srgbClr val="760303"/>
                    </a:gs>
                  </a:gsLst>
                  <a:lin scaled="0"/>
                </a:gradFill>
              </a:rPr>
              <a:t>Benefits</a:t>
            </a:r>
            <a:r>
              <a:rPr b="1" i="1" u="sng" spc="484" dirty="0">
                <a:gradFill>
                  <a:gsLst>
                    <a:gs pos="0">
                      <a:srgbClr val="E30000"/>
                    </a:gs>
                    <a:gs pos="100000">
                      <a:srgbClr val="760303"/>
                    </a:gs>
                  </a:gsLst>
                  <a:lin scaled="0"/>
                </a:gradFill>
              </a:rPr>
              <a:t> </a:t>
            </a:r>
            <a:r>
              <a:rPr b="1" i="1" u="sng" spc="600" dirty="0">
                <a:gradFill>
                  <a:gsLst>
                    <a:gs pos="0">
                      <a:srgbClr val="E30000"/>
                    </a:gs>
                    <a:gs pos="100000">
                      <a:srgbClr val="760303"/>
                    </a:gs>
                  </a:gsLst>
                  <a:lin scaled="0"/>
                </a:gradFill>
              </a:rPr>
              <a:t>of</a:t>
            </a:r>
            <a:r>
              <a:rPr b="1" i="1" u="sng" spc="395" dirty="0">
                <a:gradFill>
                  <a:gsLst>
                    <a:gs pos="0">
                      <a:srgbClr val="E30000"/>
                    </a:gs>
                    <a:gs pos="100000">
                      <a:srgbClr val="760303"/>
                    </a:gs>
                  </a:gsLst>
                  <a:lin scaled="0"/>
                </a:gradFill>
              </a:rPr>
              <a:t> </a:t>
            </a:r>
            <a:r>
              <a:rPr b="1" i="1" u="sng" spc="370" dirty="0">
                <a:gradFill>
                  <a:gsLst>
                    <a:gs pos="0">
                      <a:srgbClr val="E30000"/>
                    </a:gs>
                    <a:gs pos="100000">
                      <a:srgbClr val="760303"/>
                    </a:gs>
                  </a:gsLst>
                  <a:lin scaled="0"/>
                </a:gradFill>
              </a:rPr>
              <a:t>Cloud</a:t>
            </a:r>
            <a:r>
              <a:rPr b="1" i="1" u="sng" spc="405" dirty="0">
                <a:gradFill>
                  <a:gsLst>
                    <a:gs pos="0">
                      <a:srgbClr val="E30000"/>
                    </a:gs>
                    <a:gs pos="100000">
                      <a:srgbClr val="760303"/>
                    </a:gs>
                  </a:gsLst>
                  <a:lin scaled="0"/>
                </a:gradFill>
              </a:rPr>
              <a:t> </a:t>
            </a:r>
            <a:r>
              <a:rPr b="1" i="1" u="sng" spc="455" dirty="0">
                <a:gradFill>
                  <a:gsLst>
                    <a:gs pos="0">
                      <a:srgbClr val="E30000"/>
                    </a:gs>
                    <a:gs pos="100000">
                      <a:srgbClr val="760303"/>
                    </a:gs>
                  </a:gsLst>
                  <a:lin scaled="0"/>
                </a:gradFill>
              </a:rPr>
              <a:t>Computing</a:t>
            </a:r>
            <a:endParaRPr b="1" i="1" u="sng" spc="455" dirty="0">
              <a:gradFill>
                <a:gsLst>
                  <a:gs pos="0">
                    <a:srgbClr val="E30000"/>
                  </a:gs>
                  <a:gs pos="100000">
                    <a:srgbClr val="760303"/>
                  </a:gs>
                </a:gsLst>
                <a:lin scaled="0"/>
              </a:gradFill>
            </a:endParaRPr>
          </a:p>
        </p:txBody>
      </p:sp>
      <p:sp>
        <p:nvSpPr>
          <p:cNvPr id="3" name="object 3"/>
          <p:cNvSpPr txBox="1"/>
          <p:nvPr/>
        </p:nvSpPr>
        <p:spPr>
          <a:xfrm>
            <a:off x="5260339" y="972439"/>
            <a:ext cx="8650605" cy="16200120"/>
          </a:xfrm>
          <a:prstGeom prst="rect">
            <a:avLst/>
          </a:prstGeom>
        </p:spPr>
        <p:txBody>
          <a:bodyPr vert="horz" wrap="square" lIns="0" tIns="12065" rIns="0" bIns="0" rtlCol="0">
            <a:spAutoFit/>
          </a:bodyPr>
          <a:lstStyle/>
          <a:p>
            <a:pPr marL="299085" marR="5080" indent="-290195" algn="ctr">
              <a:lnSpc>
                <a:spcPct val="100000"/>
              </a:lnSpc>
              <a:spcBef>
                <a:spcPts val="95"/>
              </a:spcBef>
              <a:buSzPct val="98000"/>
              <a:buFont typeface="Wingdings" panose="05000000000000000000"/>
              <a:buChar char=""/>
              <a:tabLst>
                <a:tab pos="299085" algn="l"/>
                <a:tab pos="415290" algn="l"/>
              </a:tabLst>
            </a:pPr>
            <a:r>
              <a:rPr sz="1800" b="1" i="1" u="sng" spc="-10" dirty="0">
                <a:gradFill>
                  <a:gsLst>
                    <a:gs pos="0">
                      <a:srgbClr val="E30000"/>
                    </a:gs>
                    <a:gs pos="100000">
                      <a:srgbClr val="760303"/>
                    </a:gs>
                  </a:gsLst>
                  <a:lin scaled="0"/>
                </a:gradFill>
                <a:latin typeface="Arial" panose="020B0604020202020204"/>
                <a:cs typeface="Arial" panose="020B0604020202020204"/>
              </a:rPr>
              <a:t>Cloud data management refers to the practices, processes, and technologies involved in managing and protecting data stored and processed in cloud environments. It encompasses a wide range of activities, including data storage, backup and recovery, data integration, data governance, and data security. Effective cloud data management is essential for ensuring data availability, integrity, confidentiality, and compliance in cloud-based IT infrastructures. Key aspects of cloud data management include:</a:t>
            </a: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99085" marR="5080" indent="-290195" algn="ctr">
              <a:lnSpc>
                <a:spcPct val="100000"/>
              </a:lnSpc>
              <a:spcBef>
                <a:spcPts val="95"/>
              </a:spcBef>
              <a:buSzPct val="98000"/>
              <a:buFont typeface="Wingdings" panose="05000000000000000000"/>
              <a:buChar char=""/>
              <a:tabLst>
                <a:tab pos="299085" algn="l"/>
                <a:tab pos="415290" algn="l"/>
              </a:tabLst>
            </a:pP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99085" marR="5080" indent="-290195" algn="ctr">
              <a:lnSpc>
                <a:spcPct val="100000"/>
              </a:lnSpc>
              <a:spcBef>
                <a:spcPts val="95"/>
              </a:spcBef>
              <a:buSzPct val="98000"/>
              <a:buFont typeface="Wingdings" panose="05000000000000000000"/>
              <a:buChar char=""/>
              <a:tabLst>
                <a:tab pos="299085" algn="l"/>
                <a:tab pos="415290" algn="l"/>
              </a:tabLst>
            </a:pPr>
            <a:r>
              <a:rPr sz="1800" b="1" i="1" u="sng" spc="-10" dirty="0">
                <a:gradFill>
                  <a:gsLst>
                    <a:gs pos="0">
                      <a:srgbClr val="E30000"/>
                    </a:gs>
                    <a:gs pos="100000">
                      <a:srgbClr val="760303"/>
                    </a:gs>
                  </a:gsLst>
                  <a:lin scaled="0"/>
                </a:gradFill>
                <a:latin typeface="Arial" panose="020B0604020202020204"/>
                <a:cs typeface="Arial" panose="020B0604020202020204"/>
              </a:rPr>
              <a:t>Data Storage: Cloud data management involves storing data in cloud-based storage services such as object storage, block storage, and file storage. Cloud storage offers scalability, flexibility, and cost-effectiveness, allowing organizations to store vast amounts of data and scale storage capacity as needed.</a:t>
            </a: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99085" marR="5080" indent="-290195" algn="ctr">
              <a:lnSpc>
                <a:spcPct val="100000"/>
              </a:lnSpc>
              <a:spcBef>
                <a:spcPts val="95"/>
              </a:spcBef>
              <a:buSzPct val="98000"/>
              <a:buFont typeface="Wingdings" panose="05000000000000000000"/>
              <a:buChar char=""/>
              <a:tabLst>
                <a:tab pos="299085" algn="l"/>
                <a:tab pos="415290" algn="l"/>
              </a:tabLst>
            </a:pPr>
            <a:r>
              <a:rPr sz="1800" b="1" i="1" u="sng" spc="-10" dirty="0">
                <a:gradFill>
                  <a:gsLst>
                    <a:gs pos="0">
                      <a:srgbClr val="E30000"/>
                    </a:gs>
                    <a:gs pos="100000">
                      <a:srgbClr val="760303"/>
                    </a:gs>
                  </a:gsLst>
                  <a:lin scaled="0"/>
                </a:gradFill>
                <a:latin typeface="Arial" panose="020B0604020202020204"/>
                <a:cs typeface="Arial" panose="020B0604020202020204"/>
              </a:rPr>
              <a:t>Backup and Recovery: Implementing backup and recovery solutions in the cloud ensures data resilience and protection against data loss due to accidental deletion, hardware failures, or malicious attacks. Cloud-based backup services offer automated backup, data replication, and disaster recovery capabilities, enabling organizations to recover data quickly and efficiently.</a:t>
            </a: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99085" marR="5080" indent="-290195" algn="ctr">
              <a:lnSpc>
                <a:spcPct val="100000"/>
              </a:lnSpc>
              <a:spcBef>
                <a:spcPts val="95"/>
              </a:spcBef>
              <a:buSzPct val="98000"/>
              <a:buFont typeface="Wingdings" panose="05000000000000000000"/>
              <a:buChar char=""/>
              <a:tabLst>
                <a:tab pos="299085" algn="l"/>
                <a:tab pos="415290" algn="l"/>
              </a:tabLst>
            </a:pPr>
            <a:r>
              <a:rPr sz="1800" b="1" i="1" u="sng" spc="-10" dirty="0">
                <a:gradFill>
                  <a:gsLst>
                    <a:gs pos="0">
                      <a:srgbClr val="E30000"/>
                    </a:gs>
                    <a:gs pos="100000">
                      <a:srgbClr val="760303"/>
                    </a:gs>
                  </a:gsLst>
                  <a:lin scaled="0"/>
                </a:gradFill>
                <a:latin typeface="Arial" panose="020B0604020202020204"/>
                <a:cs typeface="Arial" panose="020B0604020202020204"/>
              </a:rPr>
              <a:t>Data Integration: Integrating data from various sources and applications in cloud environments enables organizations to derive insights, make informed decisions, and drive business value. Cloud data integration platforms and services facilitate data ingestion, transformation, and synchronization across cloud and on-premises systems.</a:t>
            </a: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99085" marR="5080" indent="-290195" algn="ctr">
              <a:lnSpc>
                <a:spcPct val="100000"/>
              </a:lnSpc>
              <a:spcBef>
                <a:spcPts val="95"/>
              </a:spcBef>
              <a:buSzPct val="98000"/>
              <a:buFont typeface="Wingdings" panose="05000000000000000000"/>
              <a:buChar char=""/>
              <a:tabLst>
                <a:tab pos="299085" algn="l"/>
                <a:tab pos="415290" algn="l"/>
              </a:tabLst>
            </a:pPr>
            <a:r>
              <a:rPr sz="1800" b="1" i="1" u="sng" spc="-10" dirty="0">
                <a:gradFill>
                  <a:gsLst>
                    <a:gs pos="0">
                      <a:srgbClr val="E30000"/>
                    </a:gs>
                    <a:gs pos="100000">
                      <a:srgbClr val="760303"/>
                    </a:gs>
                  </a:gsLst>
                  <a:lin scaled="0"/>
                </a:gradFill>
                <a:latin typeface="Arial" panose="020B0604020202020204"/>
                <a:cs typeface="Arial" panose="020B0604020202020204"/>
              </a:rPr>
              <a:t>Data Governance: Establishing data governance policies, processes, and controls helps ensure data quality, consistency, and compliance with regulatory requirements and industry standards. Cloud data governance frameworks encompass data classification, access controls, data lineage, and data privacy measures to protect sensitive data and mitigate risks.</a:t>
            </a: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99085" marR="5080" indent="-290195" algn="ctr">
              <a:lnSpc>
                <a:spcPct val="100000"/>
              </a:lnSpc>
              <a:spcBef>
                <a:spcPts val="95"/>
              </a:spcBef>
              <a:buSzPct val="98000"/>
              <a:buFont typeface="Wingdings" panose="05000000000000000000"/>
              <a:buChar char=""/>
              <a:tabLst>
                <a:tab pos="299085" algn="l"/>
                <a:tab pos="415290" algn="l"/>
              </a:tabLst>
            </a:pPr>
            <a:r>
              <a:rPr sz="1800" b="1" i="1" u="sng" spc="-10" dirty="0">
                <a:gradFill>
                  <a:gsLst>
                    <a:gs pos="0">
                      <a:srgbClr val="E30000"/>
                    </a:gs>
                    <a:gs pos="100000">
                      <a:srgbClr val="760303"/>
                    </a:gs>
                  </a:gsLst>
                  <a:lin scaled="0"/>
                </a:gradFill>
                <a:latin typeface="Arial" panose="020B0604020202020204"/>
                <a:cs typeface="Arial" panose="020B0604020202020204"/>
              </a:rPr>
              <a:t>Data Security: Securing data in the cloud involves implementing robust security measures to protect data against unauthorized access, data breaches, and cyber threats. Encryption, access controls, data masking, and monitoring are essential components of cloud data security strategies, along with compliance with data protection regulations such as GDPR, HIPAA, and PCI DSS.</a:t>
            </a: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99085" marR="5080" indent="-290195" algn="ctr">
              <a:lnSpc>
                <a:spcPct val="100000"/>
              </a:lnSpc>
              <a:spcBef>
                <a:spcPts val="95"/>
              </a:spcBef>
              <a:buSzPct val="98000"/>
              <a:buFont typeface="Wingdings" panose="05000000000000000000"/>
              <a:buChar char=""/>
              <a:tabLst>
                <a:tab pos="299085" algn="l"/>
                <a:tab pos="415290" algn="l"/>
              </a:tabLst>
            </a:pPr>
            <a:r>
              <a:rPr sz="1800" b="1" i="1" u="sng" spc="-10" dirty="0">
                <a:gradFill>
                  <a:gsLst>
                    <a:gs pos="0">
                      <a:srgbClr val="E30000"/>
                    </a:gs>
                    <a:gs pos="100000">
                      <a:srgbClr val="760303"/>
                    </a:gs>
                  </a:gsLst>
                  <a:lin scaled="0"/>
                </a:gradFill>
                <a:latin typeface="Arial" panose="020B0604020202020204"/>
                <a:cs typeface="Arial" panose="020B0604020202020204"/>
              </a:rPr>
              <a:t>Data Lifecycle Management: Managing the entire lifecycle of data from creation to archival and deletion helps optimize storage costs, ensure data freshness, and maintain compliance with retention policies. Cloud data lifecycle management involves defining data retention periods, implementing data archiving and deletion policies, and automating data lifecycle workflows.</a:t>
            </a: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99085" marR="5080" indent="-290195" algn="ctr">
              <a:lnSpc>
                <a:spcPct val="100000"/>
              </a:lnSpc>
              <a:spcBef>
                <a:spcPts val="95"/>
              </a:spcBef>
              <a:buSzPct val="98000"/>
              <a:buFont typeface="Wingdings" panose="05000000000000000000"/>
              <a:buChar char=""/>
              <a:tabLst>
                <a:tab pos="299085" algn="l"/>
                <a:tab pos="415290" algn="l"/>
              </a:tabLst>
            </a:pPr>
            <a:r>
              <a:rPr sz="1800" b="1" i="1" u="sng" spc="-10" dirty="0">
                <a:gradFill>
                  <a:gsLst>
                    <a:gs pos="0">
                      <a:srgbClr val="E30000"/>
                    </a:gs>
                    <a:gs pos="100000">
                      <a:srgbClr val="760303"/>
                    </a:gs>
                  </a:gsLst>
                  <a:lin scaled="0"/>
                </a:gradFill>
                <a:latin typeface="Arial" panose="020B0604020202020204"/>
                <a:cs typeface="Arial" panose="020B0604020202020204"/>
              </a:rPr>
              <a:t>Metadata Management: Managing metadata, which provides descriptive information about data assets, is crucial for enabling data discovery, lineage, and governance in cloud environments. Cloud metadata management tools and services help organizations capture, store, and analyze metadata to gain insights into their data assets and enhance data management processes.</a:t>
            </a: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99085" marR="5080" indent="-290195" algn="ctr">
              <a:lnSpc>
                <a:spcPct val="100000"/>
              </a:lnSpc>
              <a:spcBef>
                <a:spcPts val="95"/>
              </a:spcBef>
              <a:buSzPct val="98000"/>
              <a:buFont typeface="Wingdings" panose="05000000000000000000"/>
              <a:buChar char=""/>
              <a:tabLst>
                <a:tab pos="299085" algn="l"/>
                <a:tab pos="415290" algn="l"/>
              </a:tabLst>
            </a:pPr>
            <a:r>
              <a:rPr sz="1800" b="1" i="1" u="sng" spc="-10" dirty="0">
                <a:gradFill>
                  <a:gsLst>
                    <a:gs pos="0">
                      <a:srgbClr val="E30000"/>
                    </a:gs>
                    <a:gs pos="100000">
                      <a:srgbClr val="760303"/>
                    </a:gs>
                  </a:gsLst>
                  <a:lin scaled="0"/>
                </a:gradFill>
                <a:latin typeface="Arial" panose="020B0604020202020204"/>
                <a:cs typeface="Arial" panose="020B0604020202020204"/>
              </a:rPr>
              <a:t>Data Analytics and Insights: Leveraging cloud-based analytics and business intelligence tools enables organizations to analyze and derive insights from their data, uncover trends and patterns, and make data-driven decisions. Cloud data analytics platforms offer scalable processing power, advanced analytics capabilities, and integration with cloud data sources for performing real-time and batch analytics.</a:t>
            </a:r>
            <a:endParaRPr sz="1800" b="1" i="1" u="sng" spc="-10" dirty="0">
              <a:gradFill>
                <a:gsLst>
                  <a:gs pos="0">
                    <a:srgbClr val="E30000"/>
                  </a:gs>
                  <a:gs pos="100000">
                    <a:srgbClr val="760303"/>
                  </a:gs>
                </a:gsLst>
                <a:lin scaled="0"/>
              </a:gradFill>
              <a:latin typeface="Arial" panose="020B0604020202020204"/>
              <a:cs typeface="Arial" panose="020B0604020202020204"/>
            </a:endParaRPr>
          </a:p>
          <a:p>
            <a:pPr marL="299085" marR="5080" indent="-290195" algn="ctr">
              <a:lnSpc>
                <a:spcPct val="100000"/>
              </a:lnSpc>
              <a:spcBef>
                <a:spcPts val="95"/>
              </a:spcBef>
              <a:buSzPct val="98000"/>
              <a:buFont typeface="Wingdings" panose="05000000000000000000"/>
              <a:buChar char=""/>
              <a:tabLst>
                <a:tab pos="299085" algn="l"/>
                <a:tab pos="415290" algn="l"/>
              </a:tabLst>
            </a:pPr>
            <a:r>
              <a:rPr sz="1800" b="1" i="1" u="sng" spc="-10" dirty="0">
                <a:gradFill>
                  <a:gsLst>
                    <a:gs pos="0">
                      <a:srgbClr val="E30000"/>
                    </a:gs>
                    <a:gs pos="100000">
                      <a:srgbClr val="760303"/>
                    </a:gs>
                  </a:gsLst>
                  <a:lin scaled="0"/>
                </a:gradFill>
                <a:latin typeface="Arial" panose="020B0604020202020204"/>
                <a:cs typeface="Arial" panose="020B0604020202020204"/>
              </a:rPr>
              <a:t>By adopting a holistic approach to cloud data management and leveraging cloud-native technologies and services, organizations can effectively manage, protect, and derive value from their data in cloud environments. A well-defined cloud data management strategy aligned with business goals and regulatory requirements is essential for maximizing the benefits of cloud computing while mitigating risks associated with data management in the cloud.</a:t>
            </a:r>
            <a:endParaRPr sz="1800" b="1" i="1" u="sng" spc="-10" dirty="0">
              <a:gradFill>
                <a:gsLst>
                  <a:gs pos="0">
                    <a:srgbClr val="E30000"/>
                  </a:gs>
                  <a:gs pos="100000">
                    <a:srgbClr val="760303"/>
                  </a:gs>
                </a:gsLst>
                <a:lin scaled="0"/>
              </a:gra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33851</Words>
  <Application>WPS Presentation</Application>
  <PresentationFormat>On-screen Show (4:3)</PresentationFormat>
  <Paragraphs>276</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Arial</vt:lpstr>
      <vt:lpstr>Wingdings</vt:lpstr>
      <vt:lpstr>Carlito</vt:lpstr>
      <vt:lpstr>Segoe Print</vt:lpstr>
      <vt:lpstr>Microsoft YaHei</vt:lpstr>
      <vt:lpstr>Arial Unicode MS</vt:lpstr>
      <vt:lpstr>Calibri</vt:lpstr>
      <vt:lpstr>Wingdings</vt:lpstr>
      <vt:lpstr>Green Color</vt:lpstr>
      <vt:lpstr>PowerPoint 演示文稿</vt:lpstr>
      <vt:lpstr>PowerPoint 演示文稿</vt:lpstr>
      <vt:lpstr>Introduction </vt:lpstr>
      <vt:lpstr>PowerPoint 演示文稿</vt:lpstr>
      <vt:lpstr>PowerPoint 演示文稿</vt:lpstr>
      <vt:lpstr>PowerPoint 演示文稿</vt:lpstr>
      <vt:lpstr>What is cloud computing.</vt:lpstr>
      <vt:lpstr>Cloud Computing Architecture</vt:lpstr>
      <vt:lpstr>Benefits of Cloud Computing</vt:lpstr>
      <vt:lpstr>Security in Cloud Computing</vt:lpstr>
      <vt:lpstr>Cloud Computing Deployment Models:-</vt:lpstr>
      <vt:lpstr>DevOps</vt:lpstr>
      <vt:lpstr>Cloud Data Management</vt:lpstr>
      <vt:lpstr>Cloud Artificial Intelligence:-</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NATIVE  ARTIFICIAL  INTELLIGENCE</dc:title>
  <dc:creator/>
  <cp:lastModifiedBy>Junaid Ul Haque</cp:lastModifiedBy>
  <cp:revision>6</cp:revision>
  <dcterms:created xsi:type="dcterms:W3CDTF">2024-04-21T01:24:00Z</dcterms:created>
  <dcterms:modified xsi:type="dcterms:W3CDTF">2024-04-21T14:08:55Z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2024-02-03T15:00:00Z</vt:filetime>
  </property>
  <property fmtid="{D5CDD505-2E9C-101B-9397-08002B2CF9AE}" pid="3" name="Creator">
    <vt:lpwstr>Microsoft® PowerPoint® 2013</vt:lpwstr>
  </property>
  <property fmtid="{D5CDD505-2E9C-101B-9397-08002B2CF9AE}" pid="4" name="LastSaved">
    <vt:filetime>2024-04-20T15:00:00Z</vt:filetime>
  </property>
  <property fmtid="{D5CDD505-2E9C-101B-9397-08002B2CF9AE}" pid="5" name="Producer">
    <vt:lpwstr>3-Heights(TM) PDF Security Shell 4.8.25.2 (http://www.pdf-tools.com)</vt:lpwstr>
  </property>
  <property fmtid="{D5CDD505-2E9C-101B-9397-08002B2CF9AE}" pid="6" name="ICV">
    <vt:lpwstr>AE7158FAE367401F87F58DA6994ED1F1_12</vt:lpwstr>
  </property>
  <property fmtid="{D5CDD505-2E9C-101B-9397-08002B2CF9AE}" pid="7" name="KSOProductBuildVer">
    <vt:lpwstr>1033-12.2.0.16731</vt:lpwstr>
  </property>
</Properties>
</file>