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4" r:id="rId4"/>
    <p:sldId id="266" r:id="rId5"/>
    <p:sldId id="268" r:id="rId6"/>
    <p:sldId id="269" r:id="rId7"/>
    <p:sldId id="262" r:id="rId8"/>
    <p:sldId id="260" r:id="rId9"/>
    <p:sldId id="259" r:id="rId10"/>
    <p:sldId id="276" r:id="rId11"/>
    <p:sldId id="270" r:id="rId12"/>
    <p:sldId id="280" r:id="rId13"/>
    <p:sldId id="271" r:id="rId14"/>
    <p:sldId id="275" r:id="rId15"/>
    <p:sldId id="277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A48E9-92BF-2A46-AD77-B6C3BC5F6716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5100-1529-F24B-B40A-9FAC8AD7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82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CE7F-DF2C-FD4D-8824-5BC74A5B938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9638D-6AAB-4E48-886C-3C1FD4271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9638D-6AAB-4E48-886C-3C1FD4271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B449AF-D7C9-604F-AA54-8F06065743E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E4CFF3A-7B3F-3C4E-9510-B6EF0ECC40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lab12.github.io/work/attitudinal-network-scienc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Community detection methodologies for signed graphs </a:t>
            </a:r>
            <a:r>
              <a:rPr lang="mr-IN" sz="4000" dirty="0" smtClean="0"/>
              <a:t>–</a:t>
            </a:r>
            <a:r>
              <a:rPr lang="en-US" sz="4000" dirty="0" smtClean="0"/>
              <a:t> a survey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Maria Tomasso</a:t>
            </a:r>
          </a:p>
          <a:p>
            <a:r>
              <a:rPr lang="en-US" dirty="0" smtClean="0"/>
              <a:t>CS 7300 </a:t>
            </a:r>
            <a:r>
              <a:rPr lang="mr-IN" dirty="0" smtClean="0"/>
              <a:t>–</a:t>
            </a:r>
            <a:r>
              <a:rPr lang="en-US" dirty="0" smtClean="0"/>
              <a:t> 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 - 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work: </a:t>
            </a:r>
            <a:endParaRPr lang="en-US" dirty="0" smtClean="0"/>
          </a:p>
          <a:p>
            <a:pPr lvl="1"/>
            <a:r>
              <a:rPr lang="en-US" dirty="0" err="1" smtClean="0"/>
              <a:t>Brieger</a:t>
            </a:r>
            <a:r>
              <a:rPr lang="en-US" dirty="0" smtClean="0"/>
              <a:t>, 1975 (CONCOR)</a:t>
            </a:r>
          </a:p>
          <a:p>
            <a:pPr lvl="2"/>
            <a:r>
              <a:rPr lang="en-US" dirty="0" smtClean="0"/>
              <a:t>Repeatedly partitions nodes into two sets based on convergence of an iterative correlation matrix</a:t>
            </a:r>
          </a:p>
          <a:p>
            <a:pPr lvl="1"/>
            <a:r>
              <a:rPr lang="en-US" dirty="0" err="1" smtClean="0"/>
              <a:t>Doreian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Mrvar</a:t>
            </a:r>
            <a:r>
              <a:rPr lang="en-US" dirty="0" smtClean="0"/>
              <a:t>, 1996</a:t>
            </a:r>
          </a:p>
          <a:p>
            <a:pPr lvl="2"/>
            <a:r>
              <a:rPr lang="en-US" dirty="0" smtClean="0"/>
              <a:t>Introduced a partitioning algorithm to minimize negative ties within clusters and positive ties between clusters</a:t>
            </a:r>
          </a:p>
          <a:p>
            <a:pPr lvl="2"/>
            <a:r>
              <a:rPr lang="en-US" dirty="0" smtClean="0"/>
              <a:t>Tested on small datasets for k=2 and k=3</a:t>
            </a:r>
            <a:endParaRPr lang="en-US" dirty="0"/>
          </a:p>
          <a:p>
            <a:r>
              <a:rPr lang="en-US" dirty="0" smtClean="0"/>
              <a:t>Contemporary methodologies</a:t>
            </a:r>
            <a:endParaRPr lang="en-US" dirty="0"/>
          </a:p>
          <a:p>
            <a:pPr lvl="1"/>
            <a:r>
              <a:rPr lang="en-US" dirty="0"/>
              <a:t>Spectral </a:t>
            </a:r>
            <a:r>
              <a:rPr lang="en-US" dirty="0" smtClean="0"/>
              <a:t>based methods</a:t>
            </a:r>
            <a:endParaRPr lang="en-US" dirty="0"/>
          </a:p>
          <a:p>
            <a:pPr lvl="1"/>
            <a:r>
              <a:rPr lang="en-US" dirty="0"/>
              <a:t>Modularity </a:t>
            </a:r>
            <a:r>
              <a:rPr lang="en-US" dirty="0" smtClean="0"/>
              <a:t>based methods</a:t>
            </a:r>
            <a:endParaRPr lang="en-US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walk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Community </a:t>
            </a:r>
            <a:r>
              <a:rPr lang="en-US" dirty="0" smtClean="0"/>
              <a:t>detection </a:t>
            </a:r>
            <a:r>
              <a:rPr lang="mr-IN" dirty="0" smtClean="0"/>
              <a:t>–</a:t>
            </a:r>
            <a:r>
              <a:rPr lang="en-US" dirty="0" smtClean="0"/>
              <a:t> spectral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By far the most popular, most signed graph methods involve adapting the original methodology proposed by Shi and Malik in 2000</a:t>
            </a:r>
          </a:p>
          <a:p>
            <a:r>
              <a:rPr lang="en-US" dirty="0" smtClean="0"/>
              <a:t>Yang 2007 (FEC)</a:t>
            </a:r>
          </a:p>
          <a:p>
            <a:pPr lvl="1"/>
            <a:r>
              <a:rPr lang="en-US" dirty="0" smtClean="0">
                <a:solidFill>
                  <a:srgbClr val="292934"/>
                </a:solidFill>
              </a:rPr>
              <a:t>Designed for densely connected networks</a:t>
            </a:r>
          </a:p>
          <a:p>
            <a:pPr lvl="1"/>
            <a:r>
              <a:rPr lang="en-US" dirty="0" smtClean="0"/>
              <a:t>Treats sign and density of edges as clustering attributes</a:t>
            </a:r>
          </a:p>
          <a:p>
            <a:pPr lvl="1"/>
            <a:r>
              <a:rPr lang="en-US" dirty="0" smtClean="0"/>
              <a:t>Designed for signed graphs but applicable to unsigned graphs</a:t>
            </a:r>
          </a:p>
          <a:p>
            <a:r>
              <a:rPr lang="en-US" dirty="0" err="1" smtClean="0"/>
              <a:t>Kunegis</a:t>
            </a:r>
            <a:r>
              <a:rPr lang="en-US" dirty="0" smtClean="0"/>
              <a:t> 2009 (Signed </a:t>
            </a:r>
            <a:r>
              <a:rPr lang="en-US" dirty="0" err="1" smtClean="0"/>
              <a:t>Laplacian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ositive definite </a:t>
            </a:r>
            <a:r>
              <a:rPr lang="en-US" dirty="0" err="1" smtClean="0"/>
              <a:t>iff</a:t>
            </a:r>
            <a:r>
              <a:rPr lang="en-US" dirty="0" smtClean="0"/>
              <a:t> the network is unbalanced</a:t>
            </a:r>
          </a:p>
          <a:p>
            <a:pPr lvl="1"/>
            <a:r>
              <a:rPr lang="en-US" dirty="0" err="1" smtClean="0"/>
              <a:t>Seperates</a:t>
            </a:r>
            <a:r>
              <a:rPr lang="en-US" dirty="0" smtClean="0"/>
              <a:t> negative-linked nodes rather than grouping positive-linked nodes</a:t>
            </a:r>
          </a:p>
          <a:p>
            <a:r>
              <a:rPr lang="en-US" dirty="0" smtClean="0"/>
              <a:t>Chiang 2012 (Balanced normalized cut)</a:t>
            </a:r>
          </a:p>
          <a:p>
            <a:pPr lvl="1"/>
            <a:r>
              <a:rPr lang="en-US" dirty="0" smtClean="0"/>
              <a:t>Minimizes positive links between communities</a:t>
            </a:r>
          </a:p>
          <a:p>
            <a:r>
              <a:rPr lang="en-US" dirty="0" err="1" smtClean="0"/>
              <a:t>Hseih</a:t>
            </a:r>
            <a:r>
              <a:rPr lang="en-US" dirty="0" smtClean="0"/>
              <a:t> 2012 (Clustering with matrix completion)</a:t>
            </a:r>
          </a:p>
          <a:p>
            <a:pPr lvl="1"/>
            <a:r>
              <a:rPr lang="en-US" dirty="0" smtClean="0"/>
              <a:t>Relies heavily on sign inference</a:t>
            </a:r>
          </a:p>
          <a:p>
            <a:pPr lvl="1"/>
            <a:r>
              <a:rPr lang="en-US" dirty="0" smtClean="0"/>
              <a:t>Complete the graph with any matrix completion algorithm, then perform spectral clustering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30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Community detection </a:t>
            </a:r>
            <a:r>
              <a:rPr lang="mr-IN" dirty="0"/>
              <a:t>–</a:t>
            </a:r>
            <a:r>
              <a:rPr lang="en-US" dirty="0"/>
              <a:t> spectral </a:t>
            </a:r>
            <a:r>
              <a:rPr lang="en-US" dirty="0" smtClean="0"/>
              <a:t>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Zheng</a:t>
            </a:r>
            <a:r>
              <a:rPr lang="en-US" dirty="0"/>
              <a:t> 2015 (Balanced normalized signed </a:t>
            </a:r>
            <a:r>
              <a:rPr lang="en-US" dirty="0" err="1"/>
              <a:t>Laplacian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Addresses shortcomings of the signed </a:t>
            </a:r>
            <a:r>
              <a:rPr lang="en-US" dirty="0" err="1"/>
              <a:t>Laplacian</a:t>
            </a:r>
            <a:endParaRPr lang="en-US" dirty="0"/>
          </a:p>
          <a:p>
            <a:r>
              <a:rPr lang="en-US" dirty="0"/>
              <a:t>Mercado </a:t>
            </a:r>
            <a:r>
              <a:rPr lang="en-US" dirty="0" smtClean="0"/>
              <a:t>2016 (Geometric </a:t>
            </a:r>
            <a:r>
              <a:rPr lang="en-US" dirty="0" err="1" smtClean="0"/>
              <a:t>Laplacian</a:t>
            </a:r>
            <a:r>
              <a:rPr lang="en-US" dirty="0" smtClean="0"/>
              <a:t> means)</a:t>
            </a:r>
          </a:p>
          <a:p>
            <a:pPr lvl="1"/>
            <a:r>
              <a:rPr lang="en-US" dirty="0" smtClean="0"/>
              <a:t>Uses the geometric mean of the positive and negative </a:t>
            </a:r>
            <a:r>
              <a:rPr lang="en-US" dirty="0" err="1" smtClean="0"/>
              <a:t>Laplacians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This approach works well for networks with little to no noise in either the positive or negative structure</a:t>
            </a:r>
          </a:p>
          <a:p>
            <a:pPr lvl="1"/>
            <a:r>
              <a:rPr lang="en-US" dirty="0" smtClean="0"/>
              <a:t>Effective, but computationally expensive</a:t>
            </a:r>
            <a:endParaRPr lang="en-US" dirty="0"/>
          </a:p>
          <a:p>
            <a:r>
              <a:rPr lang="en-US" dirty="0" err="1" smtClean="0"/>
              <a:t>Cucuringu</a:t>
            </a:r>
            <a:r>
              <a:rPr lang="en-US" dirty="0" smtClean="0"/>
              <a:t> 2019 (SPONGE)</a:t>
            </a:r>
          </a:p>
          <a:p>
            <a:pPr lvl="1"/>
            <a:r>
              <a:rPr lang="en-US" dirty="0" smtClean="0"/>
              <a:t>Solves for the k smallest eigenvalues using a generalized </a:t>
            </a:r>
            <a:r>
              <a:rPr lang="en-US" dirty="0" err="1" smtClean="0"/>
              <a:t>eigenproblem</a:t>
            </a:r>
            <a:endParaRPr lang="en-US" dirty="0" smtClean="0"/>
          </a:p>
          <a:p>
            <a:r>
              <a:rPr lang="en-US" dirty="0" smtClean="0"/>
              <a:t>Mercado 2019 (Matrix power means)</a:t>
            </a:r>
          </a:p>
          <a:p>
            <a:pPr lvl="1"/>
            <a:r>
              <a:rPr lang="en-US" dirty="0"/>
              <a:t>Uses the </a:t>
            </a:r>
            <a:r>
              <a:rPr lang="en-US" dirty="0" smtClean="0"/>
              <a:t>matrix power mean </a:t>
            </a:r>
            <a:r>
              <a:rPr lang="en-US" dirty="0"/>
              <a:t>of </a:t>
            </a:r>
            <a:r>
              <a:rPr lang="en-US" dirty="0" smtClean="0"/>
              <a:t>the normalized and </a:t>
            </a:r>
            <a:r>
              <a:rPr lang="en-US" dirty="0" err="1" smtClean="0"/>
              <a:t>signless</a:t>
            </a:r>
            <a:r>
              <a:rPr lang="en-US" dirty="0" smtClean="0"/>
              <a:t> </a:t>
            </a:r>
            <a:r>
              <a:rPr lang="en-US" dirty="0"/>
              <a:t>positive and negative </a:t>
            </a:r>
            <a:r>
              <a:rPr lang="en-US" dirty="0" err="1"/>
              <a:t>Laplacians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 </a:t>
            </a:r>
            <a:r>
              <a:rPr lang="mr-IN" dirty="0" smtClean="0"/>
              <a:t>–</a:t>
            </a:r>
            <a:r>
              <a:rPr lang="en-US" dirty="0" smtClean="0"/>
              <a:t> modularity based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idea:  Seek densely connected clusters using optimization techniques</a:t>
            </a:r>
          </a:p>
          <a:p>
            <a:r>
              <a:rPr lang="en-US" dirty="0" smtClean="0"/>
              <a:t>Newman 2004</a:t>
            </a:r>
          </a:p>
          <a:p>
            <a:pPr lvl="1"/>
            <a:r>
              <a:rPr lang="en-US" dirty="0" smtClean="0"/>
              <a:t>Introduced an hierarchical agglomeration algorithm based on modularity for community detection</a:t>
            </a:r>
          </a:p>
          <a:p>
            <a:pPr lvl="1"/>
            <a:r>
              <a:rPr lang="en-US" dirty="0" smtClean="0"/>
              <a:t>Notable for running in near linear time </a:t>
            </a:r>
            <a:r>
              <a:rPr lang="mr-IN" dirty="0" smtClean="0"/>
              <a:t>–</a:t>
            </a:r>
            <a:r>
              <a:rPr lang="en-US" dirty="0" smtClean="0"/>
              <a:t> a significant improvement over state-of-the-art techniques at the time</a:t>
            </a:r>
          </a:p>
          <a:p>
            <a:r>
              <a:rPr lang="en-US" dirty="0" smtClean="0"/>
              <a:t>Gomez 2009</a:t>
            </a:r>
          </a:p>
          <a:p>
            <a:pPr lvl="1"/>
            <a:r>
              <a:rPr lang="en-US" dirty="0" smtClean="0"/>
              <a:t>Extended existing methods to networks that are signed, directed, weighted, and/or contain loops</a:t>
            </a:r>
          </a:p>
          <a:p>
            <a:r>
              <a:rPr lang="en-US" dirty="0" err="1" smtClean="0"/>
              <a:t>Anchuri</a:t>
            </a:r>
            <a:r>
              <a:rPr lang="en-US" dirty="0" smtClean="0"/>
              <a:t> 2012</a:t>
            </a:r>
          </a:p>
          <a:p>
            <a:pPr lvl="1"/>
            <a:r>
              <a:rPr lang="en-US" dirty="0" smtClean="0"/>
              <a:t>Uses a spectral approach to minimize frustration and maximize modularity</a:t>
            </a:r>
          </a:p>
          <a:p>
            <a:r>
              <a:rPr lang="en-US" dirty="0" err="1" smtClean="0"/>
              <a:t>Traag</a:t>
            </a:r>
            <a:r>
              <a:rPr lang="en-US" dirty="0" smtClean="0"/>
              <a:t> 2013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subgraph</a:t>
            </a:r>
            <a:r>
              <a:rPr lang="en-US" dirty="0" smtClean="0"/>
              <a:t> analysis to determine appropriate resolution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7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Community detection </a:t>
            </a:r>
            <a:r>
              <a:rPr lang="mr-IN" dirty="0" smtClean="0"/>
              <a:t>–</a:t>
            </a:r>
            <a:r>
              <a:rPr lang="en-US" dirty="0" smtClean="0"/>
              <a:t> random walk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idea:  Trace a random path from node to node on a graph, with edge weights affecting the probability of a node being included in the walk </a:t>
            </a:r>
          </a:p>
          <a:p>
            <a:r>
              <a:rPr lang="en-US" dirty="0" err="1" smtClean="0"/>
              <a:t>Harel</a:t>
            </a:r>
            <a:r>
              <a:rPr lang="en-US" dirty="0" smtClean="0"/>
              <a:t> 2001</a:t>
            </a:r>
          </a:p>
          <a:p>
            <a:pPr lvl="1"/>
            <a:r>
              <a:rPr lang="en-US" dirty="0" smtClean="0"/>
              <a:t>Introduced random walk clustering for weighted graphs</a:t>
            </a:r>
          </a:p>
          <a:p>
            <a:r>
              <a:rPr lang="en-US" dirty="0" err="1" smtClean="0"/>
              <a:t>Hua</a:t>
            </a:r>
            <a:r>
              <a:rPr lang="en-US" dirty="0" smtClean="0"/>
              <a:t> 2020</a:t>
            </a:r>
          </a:p>
          <a:p>
            <a:pPr lvl="1"/>
            <a:r>
              <a:rPr lang="en-US" dirty="0" smtClean="0"/>
              <a:t>Proposes the random walk gap (RWG) heuristic for clustering on signed graphs</a:t>
            </a:r>
          </a:p>
          <a:p>
            <a:pPr lvl="1"/>
            <a:r>
              <a:rPr lang="en-US" dirty="0" smtClean="0"/>
              <a:t>Uses two types of random walks: one on positive edges, and one on negative edges, to make inferences about community structure</a:t>
            </a:r>
          </a:p>
          <a:p>
            <a:pPr lvl="1"/>
            <a:r>
              <a:rPr lang="en-US" dirty="0" smtClean="0"/>
              <a:t>First study to use walks on negative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Community detection in signed graphs is a rapidly evolving discipline with many different underlying methodologies</a:t>
            </a:r>
          </a:p>
          <a:p>
            <a:r>
              <a:rPr lang="en-US" dirty="0" smtClean="0"/>
              <a:t>Understanding the underlying assumptions and methodologies is critical when choosing the correct algorithm for your data</a:t>
            </a:r>
          </a:p>
          <a:p>
            <a:r>
              <a:rPr lang="en-US" dirty="0" smtClean="0"/>
              <a:t>While spectral methods remain as the “gold-standard”, emerging methodologies provide promise in community detection as well as other areas of signed graph mining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://datalab12.github.io/work/attitudinal-network-</a:t>
            </a:r>
            <a:r>
              <a:rPr lang="en-US" dirty="0" smtClean="0">
                <a:hlinkClick r:id="rId2"/>
              </a:rPr>
              <a:t>science.html</a:t>
            </a:r>
            <a:r>
              <a:rPr lang="en-US" dirty="0" smtClean="0"/>
              <a:t> for more information on a new methodology being developed here at Texas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144"/>
            <a:ext cx="8229600" cy="5245566"/>
          </a:xfrm>
        </p:spPr>
        <p:txBody>
          <a:bodyPr>
            <a:normAutofit fontScale="25000" lnSpcReduction="20000"/>
          </a:bodyPr>
          <a:lstStyle/>
          <a:p>
            <a:r>
              <a:rPr lang="en-US" sz="4000" dirty="0"/>
              <a:t>Fritz </a:t>
            </a:r>
            <a:r>
              <a:rPr lang="en-US" sz="4000" dirty="0" err="1"/>
              <a:t>Heider</a:t>
            </a:r>
            <a:r>
              <a:rPr lang="en-US" sz="4000" dirty="0"/>
              <a:t>. 1946. Attitudes and cognitive organization. </a:t>
            </a:r>
            <a:r>
              <a:rPr lang="en-US" sz="4000" i="1" dirty="0"/>
              <a:t>The Journal of psychology </a:t>
            </a:r>
            <a:r>
              <a:rPr lang="en-US" sz="4000" dirty="0"/>
              <a:t>21, 1 (1946), 107–112. </a:t>
            </a:r>
            <a:endParaRPr lang="en-US" sz="4000" dirty="0" smtClean="0"/>
          </a:p>
          <a:p>
            <a:r>
              <a:rPr lang="en-US" sz="4000" dirty="0" err="1"/>
              <a:t>Dorwin</a:t>
            </a:r>
            <a:r>
              <a:rPr lang="en-US" sz="4000" dirty="0"/>
              <a:t> Cartwright and Frank </a:t>
            </a:r>
            <a:r>
              <a:rPr lang="en-US" sz="4000" dirty="0" err="1"/>
              <a:t>Harary</a:t>
            </a:r>
            <a:r>
              <a:rPr lang="en-US" sz="4000" dirty="0"/>
              <a:t>. 1956. Structural balance: a generalization of </a:t>
            </a:r>
            <a:r>
              <a:rPr lang="en-US" sz="4000" dirty="0" err="1"/>
              <a:t>Heider’s</a:t>
            </a:r>
            <a:r>
              <a:rPr lang="en-US" sz="4000" dirty="0"/>
              <a:t> theory. </a:t>
            </a:r>
            <a:r>
              <a:rPr lang="en-US" sz="4000" i="1" dirty="0" smtClean="0"/>
              <a:t>Psychological </a:t>
            </a:r>
            <a:r>
              <a:rPr lang="en-US" sz="4000" i="1" dirty="0"/>
              <a:t>review </a:t>
            </a:r>
            <a:r>
              <a:rPr lang="en-US" sz="4000" dirty="0"/>
              <a:t>63, 5 (1956), 277. </a:t>
            </a:r>
            <a:endParaRPr lang="en-US" sz="4000" dirty="0"/>
          </a:p>
          <a:p>
            <a:r>
              <a:rPr lang="en-US" sz="4000" dirty="0"/>
              <a:t>Michael Moore. 1978. An international application of </a:t>
            </a:r>
            <a:r>
              <a:rPr lang="en-US" sz="4000" dirty="0" err="1"/>
              <a:t>Heider’s</a:t>
            </a:r>
            <a:r>
              <a:rPr lang="en-US" sz="4000" dirty="0"/>
              <a:t> balance theory. </a:t>
            </a:r>
            <a:r>
              <a:rPr lang="en-US" sz="4000" i="1" dirty="0"/>
              <a:t>European Journal of Social Psychology </a:t>
            </a:r>
            <a:r>
              <a:rPr lang="en-US" sz="4000" dirty="0"/>
              <a:t>8, 3 (1978), 401–405. </a:t>
            </a:r>
            <a:endParaRPr lang="en-US" sz="4000" dirty="0"/>
          </a:p>
          <a:p>
            <a:r>
              <a:rPr lang="en-US" sz="4000" dirty="0"/>
              <a:t>Michael Moore. 1979. Structural balance and international relations. </a:t>
            </a:r>
            <a:r>
              <a:rPr lang="en-US" sz="4000" i="1" dirty="0"/>
              <a:t>European Journal of Social Psychology </a:t>
            </a:r>
            <a:r>
              <a:rPr lang="en-US" sz="4000" dirty="0"/>
              <a:t>9, 3 (1979), 323–326. </a:t>
            </a:r>
            <a:endParaRPr lang="en-US" sz="4000" dirty="0" smtClean="0"/>
          </a:p>
          <a:p>
            <a:r>
              <a:rPr lang="en-US" sz="4000" dirty="0"/>
              <a:t>Robert Axelrod and D Scott Bennett. 1993. A landscape theory of aggregation. </a:t>
            </a:r>
            <a:r>
              <a:rPr lang="en-US" sz="4000" i="1" dirty="0"/>
              <a:t>British journal of political science </a:t>
            </a:r>
            <a:r>
              <a:rPr lang="en-US" sz="4000" dirty="0"/>
              <a:t>23, 02 (1993), 211–233. </a:t>
            </a:r>
            <a:endParaRPr lang="en-US" sz="4000" dirty="0"/>
          </a:p>
          <a:p>
            <a:r>
              <a:rPr lang="en-US" sz="4000" dirty="0"/>
              <a:t>Paolo Massa and Paolo </a:t>
            </a:r>
            <a:r>
              <a:rPr lang="en-US" sz="4000" dirty="0" err="1"/>
              <a:t>Avesani</a:t>
            </a:r>
            <a:r>
              <a:rPr lang="en-US" sz="4000" dirty="0"/>
              <a:t>. 2005. Controversial users demand local trust metrics: An experimental study on </a:t>
            </a:r>
            <a:r>
              <a:rPr lang="en-US" sz="4000" dirty="0" err="1"/>
              <a:t>epinions</a:t>
            </a:r>
            <a:r>
              <a:rPr lang="en-US" sz="4000" dirty="0"/>
              <a:t>. com community. In </a:t>
            </a:r>
            <a:r>
              <a:rPr lang="en-US" sz="4000" i="1" dirty="0"/>
              <a:t>Proceedings of the </a:t>
            </a:r>
            <a:r>
              <a:rPr lang="en-US" sz="4000" i="1" dirty="0" smtClean="0"/>
              <a:t>National </a:t>
            </a:r>
            <a:r>
              <a:rPr lang="en-US" sz="4000" i="1" dirty="0"/>
              <a:t>Conference on artificial Intelligence</a:t>
            </a:r>
            <a:r>
              <a:rPr lang="en-US" sz="4000" dirty="0"/>
              <a:t>, Vol. 20. Menlo Park, CA; Cambridge, MA; London; AAAI Press; MIT Press; 1999, 121</a:t>
            </a:r>
            <a:r>
              <a:rPr lang="en-US" sz="4000" dirty="0" smtClean="0"/>
              <a:t>.</a:t>
            </a:r>
          </a:p>
          <a:p>
            <a:r>
              <a:rPr lang="en-US" sz="4000" dirty="0" err="1" smtClean="0"/>
              <a:t>Breiger</a:t>
            </a:r>
            <a:r>
              <a:rPr lang="en-US" sz="4000" dirty="0" smtClean="0"/>
              <a:t>, R.L., </a:t>
            </a:r>
            <a:r>
              <a:rPr lang="en-US" sz="4000" dirty="0" err="1" smtClean="0"/>
              <a:t>Boorman</a:t>
            </a:r>
            <a:r>
              <a:rPr lang="en-US" sz="4000" dirty="0" smtClean="0"/>
              <a:t>, S. A., &amp; </a:t>
            </a:r>
            <a:r>
              <a:rPr lang="en-US" sz="4000" dirty="0" err="1" smtClean="0"/>
              <a:t>Arabie</a:t>
            </a:r>
            <a:r>
              <a:rPr lang="en-US" sz="4000" dirty="0" smtClean="0"/>
              <a:t>, P. (1975).  An algorithm for clustering relational data with applications to social network analysis and comparison with multidimensional scaling.  </a:t>
            </a:r>
            <a:r>
              <a:rPr lang="en-US" sz="4000" i="1" dirty="0" smtClean="0"/>
              <a:t>Journal of Mathematical Psychology, 12</a:t>
            </a:r>
            <a:r>
              <a:rPr lang="en-US" sz="4000" dirty="0" smtClean="0"/>
              <a:t>(3), 328-383</a:t>
            </a:r>
            <a:r>
              <a:rPr lang="en-US" sz="4000" i="1" dirty="0" smtClean="0"/>
              <a:t>.</a:t>
            </a:r>
            <a:endParaRPr lang="en-US" sz="4000" dirty="0" smtClean="0"/>
          </a:p>
          <a:p>
            <a:r>
              <a:rPr lang="en-US" sz="4000" dirty="0"/>
              <a:t>Patrick </a:t>
            </a:r>
            <a:r>
              <a:rPr lang="en-US" sz="4000" dirty="0" err="1"/>
              <a:t>Doreian</a:t>
            </a:r>
            <a:r>
              <a:rPr lang="en-US" sz="4000" dirty="0"/>
              <a:t> and Andrej </a:t>
            </a:r>
            <a:r>
              <a:rPr lang="en-US" sz="4000" dirty="0" err="1"/>
              <a:t>Mrvar</a:t>
            </a:r>
            <a:r>
              <a:rPr lang="en-US" sz="4000" dirty="0"/>
              <a:t>. 1996. A partitioning approach to structural balance. </a:t>
            </a:r>
            <a:r>
              <a:rPr lang="en-US" sz="4000" i="1" dirty="0"/>
              <a:t>Social networks </a:t>
            </a:r>
            <a:r>
              <a:rPr lang="en-US" sz="4000" dirty="0"/>
              <a:t>18, 2 (1996), 149–168. </a:t>
            </a:r>
            <a:endParaRPr lang="en-US" sz="4000" dirty="0" smtClean="0"/>
          </a:p>
          <a:p>
            <a:r>
              <a:rPr lang="en-US" sz="4000" dirty="0"/>
              <a:t>Bo Yang, William K Cheung, and </a:t>
            </a:r>
            <a:r>
              <a:rPr lang="en-US" sz="4000" dirty="0" err="1"/>
              <a:t>Jiming</a:t>
            </a:r>
            <a:r>
              <a:rPr lang="en-US" sz="4000" dirty="0"/>
              <a:t> Liu. 2007. Community mining from signed social networks. </a:t>
            </a:r>
            <a:r>
              <a:rPr lang="en-US" sz="4000" i="1" dirty="0" smtClean="0"/>
              <a:t>Knowledge </a:t>
            </a:r>
            <a:r>
              <a:rPr lang="en-US" sz="4000" i="1" dirty="0"/>
              <a:t>and Data Engineering, IEEE Transactions on </a:t>
            </a:r>
            <a:r>
              <a:rPr lang="en-US" sz="4000" dirty="0"/>
              <a:t>19, 10 (2007), 1333–1348. </a:t>
            </a:r>
            <a:endParaRPr lang="en-US" sz="4000" dirty="0" smtClean="0"/>
          </a:p>
          <a:p>
            <a:r>
              <a:rPr lang="en-US" sz="4000" dirty="0"/>
              <a:t>Kai-Yang Chiang, Joyce </a:t>
            </a:r>
            <a:r>
              <a:rPr lang="en-US" sz="4000" dirty="0" err="1"/>
              <a:t>Jiyoung</a:t>
            </a:r>
            <a:r>
              <a:rPr lang="en-US" sz="4000" dirty="0"/>
              <a:t> </a:t>
            </a:r>
            <a:r>
              <a:rPr lang="en-US" sz="4000" dirty="0" err="1"/>
              <a:t>Whang</a:t>
            </a:r>
            <a:r>
              <a:rPr lang="en-US" sz="4000" dirty="0"/>
              <a:t>, and </a:t>
            </a:r>
            <a:r>
              <a:rPr lang="en-US" sz="4000" dirty="0" err="1"/>
              <a:t>Inderjit</a:t>
            </a:r>
            <a:r>
              <a:rPr lang="en-US" sz="4000" dirty="0"/>
              <a:t> S </a:t>
            </a:r>
            <a:r>
              <a:rPr lang="en-US" sz="4000" dirty="0" err="1"/>
              <a:t>Dhillon</a:t>
            </a:r>
            <a:r>
              <a:rPr lang="en-US" sz="4000" dirty="0"/>
              <a:t>. 2012. Scalable clustering of signed networks using balance normalized cut. In </a:t>
            </a:r>
            <a:r>
              <a:rPr lang="en-US" sz="4000" i="1" dirty="0"/>
              <a:t>Proceedings of the 21st ACM international conference on Information and knowledge management</a:t>
            </a:r>
            <a:r>
              <a:rPr lang="en-US" sz="4000" dirty="0"/>
              <a:t>. ACM, 615–624. </a:t>
            </a:r>
            <a:endParaRPr lang="en-US" sz="4000" dirty="0"/>
          </a:p>
          <a:p>
            <a:r>
              <a:rPr lang="en-US" sz="4000" dirty="0"/>
              <a:t>Cho-</a:t>
            </a:r>
            <a:r>
              <a:rPr lang="en-US" sz="4000" dirty="0" err="1"/>
              <a:t>Jui</a:t>
            </a:r>
            <a:r>
              <a:rPr lang="en-US" sz="4000" dirty="0"/>
              <a:t> Hsieh, Kai-Yang Chiang, and </a:t>
            </a:r>
            <a:r>
              <a:rPr lang="en-US" sz="4000" dirty="0" err="1"/>
              <a:t>Inderjit</a:t>
            </a:r>
            <a:r>
              <a:rPr lang="en-US" sz="4000" dirty="0"/>
              <a:t> S </a:t>
            </a:r>
            <a:r>
              <a:rPr lang="en-US" sz="4000" dirty="0" err="1"/>
              <a:t>Dhillon</a:t>
            </a:r>
            <a:r>
              <a:rPr lang="en-US" sz="4000" dirty="0"/>
              <a:t>. 2012. Low rank modeling of signed networks. </a:t>
            </a:r>
            <a:r>
              <a:rPr lang="en-US" sz="4000" dirty="0" smtClean="0"/>
              <a:t>In </a:t>
            </a:r>
            <a:r>
              <a:rPr lang="en-US" sz="4000" i="1" dirty="0"/>
              <a:t>Proceedings of the 18th ACM SIGKDD international conference on Knowledge discovery and data </a:t>
            </a:r>
            <a:r>
              <a:rPr lang="en-US" sz="4000" i="1" dirty="0" smtClean="0"/>
              <a:t>mining</a:t>
            </a:r>
            <a:r>
              <a:rPr lang="en-US" sz="4000" dirty="0"/>
              <a:t>. ACM, 507–515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Q </a:t>
            </a:r>
            <a:r>
              <a:rPr lang="en-US" sz="4000" dirty="0" err="1"/>
              <a:t>Zheng</a:t>
            </a:r>
            <a:r>
              <a:rPr lang="en-US" sz="4000" dirty="0"/>
              <a:t> and DB </a:t>
            </a:r>
            <a:r>
              <a:rPr lang="en-US" sz="4000" dirty="0" err="1"/>
              <a:t>Skillicorn</a:t>
            </a:r>
            <a:r>
              <a:rPr lang="en-US" sz="4000" dirty="0"/>
              <a:t>. 2015. Spectral Embedding of Signed Networks. In </a:t>
            </a:r>
            <a:r>
              <a:rPr lang="en-US" sz="4000" i="1" dirty="0"/>
              <a:t>SDM</a:t>
            </a:r>
            <a:r>
              <a:rPr lang="en-US" sz="4000" dirty="0"/>
              <a:t>. SIAM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Mark EJ Newman and Michelle Girvan. 2004. Finding and evaluating community structure in networks. </a:t>
            </a:r>
            <a:r>
              <a:rPr lang="en-US" sz="4000" i="1" dirty="0" smtClean="0"/>
              <a:t>Physical </a:t>
            </a:r>
            <a:r>
              <a:rPr lang="en-US" sz="4000" i="1" dirty="0"/>
              <a:t>review E </a:t>
            </a:r>
            <a:r>
              <a:rPr lang="en-US" sz="4000" dirty="0"/>
              <a:t>69, 2 (2004), 026113</a:t>
            </a:r>
            <a:r>
              <a:rPr lang="en-US" sz="4000" dirty="0" smtClean="0"/>
              <a:t>.</a:t>
            </a:r>
          </a:p>
          <a:p>
            <a:r>
              <a:rPr lang="en-US" sz="4000" dirty="0"/>
              <a:t>Sergio Go ́</a:t>
            </a:r>
            <a:r>
              <a:rPr lang="en-US" sz="4000" dirty="0" err="1"/>
              <a:t>mez</a:t>
            </a:r>
            <a:r>
              <a:rPr lang="en-US" sz="4000" dirty="0"/>
              <a:t>, Pablo Jensen, and Alex Arenas. 2009. Analysis of community structure in networks of </a:t>
            </a:r>
            <a:r>
              <a:rPr lang="en-US" sz="4000" dirty="0" smtClean="0"/>
              <a:t>corre</a:t>
            </a:r>
            <a:r>
              <a:rPr lang="en-US" sz="4000" dirty="0"/>
              <a:t>l</a:t>
            </a:r>
            <a:r>
              <a:rPr lang="en-US" sz="4000" dirty="0" smtClean="0"/>
              <a:t>ated </a:t>
            </a:r>
            <a:r>
              <a:rPr lang="en-US" sz="4000" dirty="0"/>
              <a:t>data. </a:t>
            </a:r>
            <a:r>
              <a:rPr lang="en-US" sz="4000" i="1" dirty="0"/>
              <a:t>Physical Review E </a:t>
            </a:r>
            <a:r>
              <a:rPr lang="en-US" sz="4000" dirty="0"/>
              <a:t>80, 1 (2009), 016114. </a:t>
            </a:r>
            <a:endParaRPr lang="en-US" sz="4000" dirty="0" smtClean="0"/>
          </a:p>
          <a:p>
            <a:r>
              <a:rPr lang="en-US" sz="4000" dirty="0" err="1"/>
              <a:t>Pranay</a:t>
            </a:r>
            <a:r>
              <a:rPr lang="en-US" sz="4000" dirty="0"/>
              <a:t> </a:t>
            </a:r>
            <a:r>
              <a:rPr lang="en-US" sz="4000" dirty="0" err="1"/>
              <a:t>Anchuri</a:t>
            </a:r>
            <a:r>
              <a:rPr lang="en-US" sz="4000" dirty="0"/>
              <a:t> and Malik </a:t>
            </a:r>
            <a:r>
              <a:rPr lang="en-US" sz="4000" dirty="0" err="1"/>
              <a:t>Magdon</a:t>
            </a:r>
            <a:r>
              <a:rPr lang="en-US" sz="4000" dirty="0"/>
              <a:t>-Ismail. 2012. Communities and balance in signed networks: A spectral approach. In </a:t>
            </a:r>
            <a:r>
              <a:rPr lang="en-US" sz="4000" i="1" dirty="0"/>
              <a:t>Advances in Social Networks Analysis and Mining (ASONAM), 2012 IEEE/ACM </a:t>
            </a:r>
            <a:r>
              <a:rPr lang="en-US" sz="4000" i="1" dirty="0" err="1"/>
              <a:t>Interna</a:t>
            </a:r>
            <a:r>
              <a:rPr lang="en-US" sz="4000" i="1" dirty="0"/>
              <a:t>- </a:t>
            </a:r>
            <a:r>
              <a:rPr lang="en-US" sz="4000" i="1" dirty="0" err="1"/>
              <a:t>tional</a:t>
            </a:r>
            <a:r>
              <a:rPr lang="en-US" sz="4000" i="1" dirty="0"/>
              <a:t> Conference on</a:t>
            </a:r>
            <a:r>
              <a:rPr lang="en-US" sz="4000" dirty="0"/>
              <a:t>. IEEE, 235–242. </a:t>
            </a:r>
            <a:endParaRPr lang="en-US" sz="4000" dirty="0"/>
          </a:p>
          <a:p>
            <a:r>
              <a:rPr lang="en-US" sz="4000" dirty="0" err="1"/>
              <a:t>Jérôme</a:t>
            </a:r>
            <a:r>
              <a:rPr lang="en-US" sz="4000" dirty="0"/>
              <a:t> </a:t>
            </a:r>
            <a:r>
              <a:rPr lang="en-US" sz="4000" dirty="0" err="1"/>
              <a:t>Kunegis</a:t>
            </a:r>
            <a:r>
              <a:rPr lang="en-US" sz="4000" dirty="0"/>
              <a:t>, </a:t>
            </a:r>
            <a:r>
              <a:rPr lang="en-US" sz="4000" dirty="0" smtClean="0"/>
              <a:t>Stephan Schmidt, Andreas </a:t>
            </a:r>
            <a:r>
              <a:rPr lang="en-US" sz="4000" dirty="0" err="1" smtClean="0"/>
              <a:t>Lommatzsch</a:t>
            </a:r>
            <a:r>
              <a:rPr lang="en-US" sz="4000" dirty="0" smtClean="0"/>
              <a:t>, </a:t>
            </a:r>
            <a:r>
              <a:rPr lang="en-US" sz="4000" dirty="0" err="1" smtClean="0"/>
              <a:t>Jürgen</a:t>
            </a:r>
            <a:r>
              <a:rPr lang="en-US" sz="4000" dirty="0" smtClean="0"/>
              <a:t> Lerner, Ernesto William De Luca, and </a:t>
            </a:r>
            <a:r>
              <a:rPr lang="en-US" sz="4000" dirty="0" err="1" smtClean="0"/>
              <a:t>Sahin</a:t>
            </a:r>
            <a:r>
              <a:rPr lang="en-US" sz="4000" dirty="0" smtClean="0"/>
              <a:t> </a:t>
            </a:r>
            <a:r>
              <a:rPr lang="en-US" sz="4000" dirty="0" err="1" smtClean="0"/>
              <a:t>Albayrak</a:t>
            </a:r>
            <a:r>
              <a:rPr lang="en-US" sz="4000" dirty="0" smtClean="0"/>
              <a:t>. Spectral analysis of signed graphs for clustering, prediction and visualization. SDM, 10:559–570, 2010. </a:t>
            </a:r>
          </a:p>
          <a:p>
            <a:r>
              <a:rPr lang="en-US" sz="4000" dirty="0" smtClean="0"/>
              <a:t>Pedro Mercado, Francesco </a:t>
            </a:r>
            <a:r>
              <a:rPr lang="en-US" sz="4000" dirty="0" err="1" smtClean="0"/>
              <a:t>Tudisco</a:t>
            </a:r>
            <a:r>
              <a:rPr lang="en-US" sz="4000" dirty="0" smtClean="0"/>
              <a:t>, and Matthias Hein. Clustering signed networks with the geo- metric mean of </a:t>
            </a:r>
            <a:r>
              <a:rPr lang="en-US" sz="4000" dirty="0" err="1" smtClean="0"/>
              <a:t>Laplacians</a:t>
            </a:r>
            <a:r>
              <a:rPr lang="en-US" sz="4000" dirty="0" smtClean="0"/>
              <a:t>. In NIPS. 2016. </a:t>
            </a:r>
          </a:p>
          <a:p>
            <a:r>
              <a:rPr lang="en-US" sz="4000" dirty="0" smtClean="0"/>
              <a:t>M </a:t>
            </a:r>
            <a:r>
              <a:rPr lang="en-US" sz="4000" dirty="0" err="1" smtClean="0"/>
              <a:t>Cucuringi</a:t>
            </a:r>
            <a:r>
              <a:rPr lang="en-US" sz="4000" dirty="0" smtClean="0"/>
              <a:t>, P Davies, A </a:t>
            </a:r>
            <a:r>
              <a:rPr lang="en-US" sz="4000" dirty="0" err="1" smtClean="0"/>
              <a:t>Glielmo</a:t>
            </a:r>
            <a:r>
              <a:rPr lang="en-US" sz="4000" dirty="0" smtClean="0"/>
              <a:t>, H </a:t>
            </a:r>
            <a:r>
              <a:rPr lang="en-US" sz="4000" dirty="0" err="1" smtClean="0"/>
              <a:t>Tyagi</a:t>
            </a:r>
            <a:r>
              <a:rPr lang="en-US" sz="4000" dirty="0" smtClean="0"/>
              <a:t> (2019).  SPONGE: A generalized </a:t>
            </a:r>
            <a:r>
              <a:rPr lang="en-US" sz="4000" dirty="0" err="1" smtClean="0"/>
              <a:t>eigenproblem</a:t>
            </a:r>
            <a:r>
              <a:rPr lang="en-US" sz="4000" dirty="0" smtClean="0"/>
              <a:t> for clustering signed networks.  </a:t>
            </a:r>
            <a:r>
              <a:rPr lang="en-US" sz="4000" dirty="0" err="1" smtClean="0"/>
              <a:t>arXiv</a:t>
            </a:r>
            <a:r>
              <a:rPr lang="en-US" sz="4000" dirty="0" smtClean="0"/>
              <a:t> preprint arXiv:1904.08575</a:t>
            </a:r>
          </a:p>
          <a:p>
            <a:r>
              <a:rPr lang="en-US" sz="4000" dirty="0" smtClean="0"/>
              <a:t>Mercado, Pedro, </a:t>
            </a:r>
            <a:r>
              <a:rPr lang="en-US" sz="4000" dirty="0" err="1" smtClean="0"/>
              <a:t>Tudisco</a:t>
            </a:r>
            <a:r>
              <a:rPr lang="en-US" sz="4000" dirty="0" smtClean="0"/>
              <a:t>, Francesco and Hein, Matthias (2019).  Spectral clustering of signed graphs via matrix power means.  ICML, 2019.</a:t>
            </a:r>
          </a:p>
          <a:p>
            <a:r>
              <a:rPr lang="en-US" sz="4000" dirty="0" err="1" smtClean="0"/>
              <a:t>Hua</a:t>
            </a:r>
            <a:r>
              <a:rPr lang="en-US" sz="4000" dirty="0" smtClean="0"/>
              <a:t>, </a:t>
            </a:r>
            <a:r>
              <a:rPr lang="en-US" sz="4000" dirty="0" err="1" smtClean="0"/>
              <a:t>Jialin</a:t>
            </a:r>
            <a:r>
              <a:rPr lang="en-US" sz="4000" dirty="0" smtClean="0"/>
              <a:t>, Yu, </a:t>
            </a:r>
            <a:r>
              <a:rPr lang="en-US" sz="4000" dirty="0" err="1" smtClean="0"/>
              <a:t>Jian</a:t>
            </a:r>
            <a:r>
              <a:rPr lang="en-US" sz="4000" dirty="0" smtClean="0"/>
              <a:t>, and Yang, </a:t>
            </a:r>
            <a:r>
              <a:rPr lang="en-US" sz="4000" dirty="0" err="1" smtClean="0"/>
              <a:t>Miin-Shen</a:t>
            </a:r>
            <a:r>
              <a:rPr lang="en-US" sz="4000" dirty="0" smtClean="0"/>
              <a:t> (2020).  Fast clustering for signed graphs based on random walk gap.  </a:t>
            </a:r>
            <a:r>
              <a:rPr lang="en-US" sz="4000" i="1" dirty="0" smtClean="0"/>
              <a:t>Social Networks</a:t>
            </a:r>
            <a:r>
              <a:rPr lang="en-US" sz="4000" dirty="0" smtClean="0"/>
              <a:t>. 60: 113-128</a:t>
            </a:r>
            <a:r>
              <a:rPr lang="en-US" sz="4000" i="1" dirty="0" smtClean="0"/>
              <a:t>.</a:t>
            </a:r>
          </a:p>
          <a:p>
            <a:r>
              <a:rPr lang="en-US" sz="4000" dirty="0" err="1"/>
              <a:t>Harel</a:t>
            </a:r>
            <a:r>
              <a:rPr lang="en-US" sz="4000" dirty="0"/>
              <a:t> D., </a:t>
            </a:r>
            <a:r>
              <a:rPr lang="en-US" sz="4000" dirty="0" err="1"/>
              <a:t>Koren</a:t>
            </a:r>
            <a:r>
              <a:rPr lang="en-US" sz="4000" dirty="0"/>
              <a:t> Y. (2001) On Clustering Using Random Walks</a:t>
            </a:r>
            <a:r>
              <a:rPr lang="en-US" sz="4000" i="1" dirty="0"/>
              <a:t>. In: </a:t>
            </a:r>
            <a:r>
              <a:rPr lang="en-US" sz="4000" i="1" dirty="0" err="1"/>
              <a:t>Hariharan</a:t>
            </a:r>
            <a:r>
              <a:rPr lang="en-US" sz="4000" i="1" dirty="0"/>
              <a:t> R., </a:t>
            </a:r>
            <a:r>
              <a:rPr lang="en-US" sz="4000" i="1" dirty="0" err="1"/>
              <a:t>Vinay</a:t>
            </a:r>
            <a:r>
              <a:rPr lang="en-US" sz="4000" i="1" dirty="0"/>
              <a:t> V., </a:t>
            </a:r>
            <a:r>
              <a:rPr lang="en-US" sz="4000" i="1" dirty="0" err="1"/>
              <a:t>Mukund</a:t>
            </a:r>
            <a:r>
              <a:rPr lang="en-US" sz="4000" i="1" dirty="0"/>
              <a:t> M. (</a:t>
            </a:r>
            <a:r>
              <a:rPr lang="en-US" sz="4000" i="1" dirty="0" err="1"/>
              <a:t>eds</a:t>
            </a:r>
            <a:r>
              <a:rPr lang="en-US" sz="4000" i="1" dirty="0"/>
              <a:t>) FST TCS 2001: Foundations of Software Technology and Theoretical Computer Science. FSTTCS 2001. Lecture Notes in Computer Science, </a:t>
            </a:r>
            <a:r>
              <a:rPr lang="en-US" sz="4000" i="1" dirty="0" err="1"/>
              <a:t>vol</a:t>
            </a:r>
            <a:r>
              <a:rPr lang="en-US" sz="4000" i="1" dirty="0"/>
              <a:t> 2245. Springer, Berlin, Heidelberg</a:t>
            </a:r>
            <a:r>
              <a:rPr lang="en-US" sz="4000" i="1" dirty="0" smtClean="0"/>
              <a:t>.</a:t>
            </a:r>
          </a:p>
          <a:p>
            <a:r>
              <a:rPr lang="en-US" sz="4000" dirty="0" smtClean="0"/>
              <a:t>Tang, </a:t>
            </a:r>
            <a:r>
              <a:rPr lang="en-US" sz="4000" dirty="0" err="1" smtClean="0"/>
              <a:t>Jiliang</a:t>
            </a:r>
            <a:r>
              <a:rPr lang="en-US" sz="4000" dirty="0" smtClean="0"/>
              <a:t>, Yi, Chang, and </a:t>
            </a:r>
            <a:r>
              <a:rPr lang="en-US" sz="4000" dirty="0" err="1" smtClean="0"/>
              <a:t>Huan</a:t>
            </a:r>
            <a:r>
              <a:rPr lang="en-US" sz="4000" dirty="0" smtClean="0"/>
              <a:t>, Liu (2016).  A Survey of Signed Network Mining in Social Media.  </a:t>
            </a:r>
            <a:r>
              <a:rPr lang="en-US" sz="4000" dirty="0" err="1" smtClean="0"/>
              <a:t>arXiv</a:t>
            </a:r>
            <a:r>
              <a:rPr lang="en-US" sz="4000" dirty="0" smtClean="0"/>
              <a:t> preprint arXiv1511.07569</a:t>
            </a:r>
          </a:p>
        </p:txBody>
      </p:sp>
    </p:spTree>
    <p:extLst>
      <p:ext uri="{BB962C8B-B14F-4D97-AF65-F5344CB8AC3E}">
        <p14:creationId xmlns:p14="http://schemas.microsoft.com/office/powerpoint/2010/main" val="146183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</a:t>
            </a:r>
            <a:r>
              <a:rPr lang="mr-IN" dirty="0" smtClean="0"/>
              <a:t>–</a:t>
            </a:r>
            <a:r>
              <a:rPr lang="en-US" dirty="0" smtClean="0"/>
              <a:t>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graph</a:t>
            </a:r>
            <a:r>
              <a:rPr lang="en-US" dirty="0" smtClean="0"/>
              <a:t> G consists of two disjoints sets, V and E, whose objects are called </a:t>
            </a:r>
            <a:r>
              <a:rPr lang="en-US" b="1" dirty="0" smtClean="0"/>
              <a:t>vertices</a:t>
            </a:r>
            <a:r>
              <a:rPr lang="en-US" dirty="0" smtClean="0"/>
              <a:t> and </a:t>
            </a:r>
            <a:r>
              <a:rPr lang="en-US" b="1" dirty="0" smtClean="0"/>
              <a:t>edges</a:t>
            </a:r>
            <a:r>
              <a:rPr lang="en-US" dirty="0" smtClean="0"/>
              <a:t>, respectively.</a:t>
            </a:r>
          </a:p>
          <a:p>
            <a:r>
              <a:rPr lang="en-US" dirty="0" smtClean="0"/>
              <a:t>Graphs can be </a:t>
            </a:r>
            <a:r>
              <a:rPr lang="en-US" b="1" dirty="0" smtClean="0"/>
              <a:t>directed</a:t>
            </a:r>
            <a:r>
              <a:rPr lang="en-US" dirty="0" smtClean="0"/>
              <a:t> or </a:t>
            </a:r>
            <a:r>
              <a:rPr lang="en-US" b="1" dirty="0" smtClean="0"/>
              <a:t>undirected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signed</a:t>
            </a:r>
            <a:r>
              <a:rPr lang="en-US" dirty="0" smtClean="0"/>
              <a:t> graph, edges are assigned  +1 or -1 sentiments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complete</a:t>
            </a:r>
            <a:r>
              <a:rPr lang="en-US" dirty="0" smtClean="0"/>
              <a:t> graph, every pair of vertices is connected by an edge</a:t>
            </a:r>
          </a:p>
          <a:p>
            <a:r>
              <a:rPr lang="en-US" dirty="0" smtClean="0"/>
              <a:t>A graph is said to be </a:t>
            </a:r>
            <a:r>
              <a:rPr lang="en-US" b="1" dirty="0" smtClean="0"/>
              <a:t>dense</a:t>
            </a:r>
            <a:r>
              <a:rPr lang="en-US" dirty="0" smtClean="0"/>
              <a:t> if the total number of edges is close to the maximum number of edges</a:t>
            </a:r>
          </a:p>
          <a:p>
            <a:r>
              <a:rPr lang="en-US" dirty="0" smtClean="0"/>
              <a:t>If a graph has very few edges, it is </a:t>
            </a:r>
            <a:r>
              <a:rPr lang="en-US" b="1" dirty="0" smtClean="0"/>
              <a:t>sparse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2179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Fritz </a:t>
            </a:r>
            <a:r>
              <a:rPr lang="en-US" dirty="0" err="1" smtClean="0"/>
              <a:t>Heider</a:t>
            </a:r>
            <a:r>
              <a:rPr lang="en-US" dirty="0" smtClean="0"/>
              <a:t> in 1946, structural balance theory arose from studies in attitude and perception</a:t>
            </a:r>
          </a:p>
          <a:p>
            <a:r>
              <a:rPr lang="en-US" dirty="0" smtClean="0"/>
              <a:t>Provides a framework for determining when a social network is stable</a:t>
            </a:r>
          </a:p>
          <a:p>
            <a:r>
              <a:rPr lang="en-US" dirty="0" smtClean="0"/>
              <a:t>“The enemy of my enemy is my friend”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9" y="4279900"/>
            <a:ext cx="1676400" cy="1397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21" y="4279900"/>
            <a:ext cx="1676400" cy="1397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40" y="4279900"/>
            <a:ext cx="1676400" cy="1397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87227" y="4626618"/>
            <a:ext cx="2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30316" y="4626618"/>
            <a:ext cx="2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06035" y="5307568"/>
            <a:ext cx="2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14023" y="4616553"/>
            <a:ext cx="280403" cy="37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01511" y="4616553"/>
            <a:ext cx="280403" cy="37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68249" y="4647054"/>
            <a:ext cx="280403" cy="37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71137" y="4626618"/>
            <a:ext cx="280403" cy="37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1698" y="5297503"/>
            <a:ext cx="280403" cy="37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6962" y="5830669"/>
            <a:ext cx="14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(+++)</a:t>
            </a:r>
          </a:p>
          <a:p>
            <a:pPr algn="ctr"/>
            <a:r>
              <a:rPr lang="en-US" dirty="0" smtClean="0"/>
              <a:t>balanced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22030" y="5830669"/>
            <a:ext cx="14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(++-)</a:t>
            </a:r>
          </a:p>
          <a:p>
            <a:pPr algn="ctr"/>
            <a:r>
              <a:rPr lang="en-US" dirty="0" smtClean="0"/>
              <a:t>unbalanced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87227" y="5830669"/>
            <a:ext cx="14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(--+)</a:t>
            </a:r>
          </a:p>
          <a:p>
            <a:pPr algn="ctr"/>
            <a:r>
              <a:rPr lang="en-US" dirty="0" smtClean="0"/>
              <a:t>balanced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84284" y="5295320"/>
            <a:ext cx="280403" cy="37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10503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adjacency matrix</a:t>
            </a:r>
            <a:r>
              <a:rPr lang="en-US" dirty="0" smtClean="0"/>
              <a:t> is a square matrix whose row and column numbers represent vertices.  Entries in the adjacency matrix indicate the edges.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8" y="3705232"/>
            <a:ext cx="2468880" cy="24030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09" y="3705232"/>
            <a:ext cx="4737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0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/>
              <a:t>degree </a:t>
            </a:r>
            <a:r>
              <a:rPr lang="en-US" b="1" dirty="0"/>
              <a:t>matrix</a:t>
            </a:r>
            <a:r>
              <a:rPr lang="en-US" dirty="0"/>
              <a:t> is a square matrix whose row and column numbers represent vertices.  Entries </a:t>
            </a:r>
            <a:r>
              <a:rPr lang="en-US" dirty="0" smtClean="0"/>
              <a:t>along the diagonal represent the degrees of the vertices; all other entries are zero.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8" y="3705232"/>
            <a:ext cx="2468880" cy="2403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85" y="3705232"/>
            <a:ext cx="3486262" cy="22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 smtClean="0"/>
              <a:t>Laplacian</a:t>
            </a:r>
            <a:r>
              <a:rPr lang="en-US" b="1" dirty="0" smtClean="0"/>
              <a:t> </a:t>
            </a:r>
            <a:r>
              <a:rPr lang="en-US" b="1" dirty="0"/>
              <a:t>matrix</a:t>
            </a:r>
            <a:r>
              <a:rPr lang="en-US" dirty="0"/>
              <a:t> is </a:t>
            </a:r>
            <a:r>
              <a:rPr lang="en-US" dirty="0" smtClean="0"/>
              <a:t>equal to the degree matrix minus the adjacency 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8" y="3705232"/>
            <a:ext cx="2468880" cy="2403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07" y="3705232"/>
            <a:ext cx="4275025" cy="20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2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signed graphs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90707"/>
              </p:ext>
            </p:extLst>
          </p:nvPr>
        </p:nvGraphicFramePr>
        <p:xfrm>
          <a:off x="1524000" y="1559911"/>
          <a:ext cx="6096000" cy="44805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00655"/>
                <a:gridCol w="5195345"/>
              </a:tblGrid>
              <a:tr h="241126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</a:tr>
              <a:tr h="281061"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Heider</a:t>
                      </a:r>
                      <a:r>
                        <a:rPr lang="en-US" dirty="0" smtClean="0"/>
                        <a:t> publishes</a:t>
                      </a:r>
                      <a:r>
                        <a:rPr lang="en-US" baseline="0" dirty="0" smtClean="0"/>
                        <a:t> landmark paper </a:t>
                      </a:r>
                      <a:r>
                        <a:rPr lang="en-US" i="1" baseline="0" dirty="0" smtClean="0"/>
                        <a:t>‘Attitudes and cognitive organization</a:t>
                      </a:r>
                      <a:r>
                        <a:rPr lang="en-US" baseline="0" dirty="0" smtClean="0"/>
                        <a:t>’, introducing the idea of structural balance theory </a:t>
                      </a:r>
                      <a:endParaRPr lang="en-US" dirty="0"/>
                    </a:p>
                  </a:txBody>
                  <a:tcPr/>
                </a:tc>
              </a:tr>
              <a:tr h="281061">
                <a:tc>
                  <a:txBody>
                    <a:bodyPr/>
                    <a:lstStyle/>
                    <a:p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Cartwright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Harary</a:t>
                      </a:r>
                      <a:r>
                        <a:rPr lang="en-US" baseline="0" dirty="0" smtClean="0"/>
                        <a:t> built on </a:t>
                      </a:r>
                      <a:r>
                        <a:rPr lang="en-US" baseline="0" dirty="0" err="1" smtClean="0"/>
                        <a:t>Heider’s</a:t>
                      </a:r>
                      <a:r>
                        <a:rPr lang="en-US" baseline="0" dirty="0" smtClean="0"/>
                        <a:t> work and formalized the idea of a balanced signed graph</a:t>
                      </a:r>
                      <a:endParaRPr lang="en-US" dirty="0"/>
                    </a:p>
                  </a:txBody>
                  <a:tcPr/>
                </a:tc>
              </a:tr>
              <a:tr h="281061">
                <a:tc>
                  <a:txBody>
                    <a:bodyPr/>
                    <a:lstStyle/>
                    <a:p>
                      <a:r>
                        <a:rPr lang="en-US" dirty="0" smtClean="0"/>
                        <a:t>1978/</a:t>
                      </a:r>
                    </a:p>
                    <a:p>
                      <a:r>
                        <a:rPr lang="en-US" dirty="0" smtClean="0"/>
                        <a:t>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Moore applied structural balance theory to diplomatic relations in South Asia</a:t>
                      </a:r>
                      <a:endParaRPr lang="en-US" dirty="0"/>
                    </a:p>
                  </a:txBody>
                  <a:tcPr/>
                </a:tc>
              </a:tr>
              <a:tr h="281061">
                <a:tc>
                  <a:txBody>
                    <a:bodyPr/>
                    <a:lstStyle/>
                    <a:p>
                      <a:r>
                        <a:rPr lang="en-US" dirty="0" smtClean="0"/>
                        <a:t>1993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Axelrod and </a:t>
                      </a:r>
                      <a:r>
                        <a:rPr lang="en-US" dirty="0" err="1" smtClean="0"/>
                        <a:t>Bennet</a:t>
                      </a:r>
                      <a:r>
                        <a:rPr lang="en-US" dirty="0" smtClean="0"/>
                        <a:t> applied structural balance theory to international</a:t>
                      </a:r>
                      <a:r>
                        <a:rPr lang="en-US" baseline="0" dirty="0" smtClean="0"/>
                        <a:t> relations during WWII</a:t>
                      </a:r>
                      <a:endParaRPr lang="en-US" dirty="0"/>
                    </a:p>
                  </a:txBody>
                  <a:tcPr/>
                </a:tc>
              </a:tr>
              <a:tr h="281061"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Massa and </a:t>
                      </a:r>
                      <a:r>
                        <a:rPr lang="en-US" dirty="0" err="1" smtClean="0"/>
                        <a:t>Avesani</a:t>
                      </a:r>
                      <a:r>
                        <a:rPr lang="en-US" dirty="0" smtClean="0"/>
                        <a:t> applied signed graph theory to the Slashdot Zoo network</a:t>
                      </a:r>
                      <a:endParaRPr lang="en-US" dirty="0"/>
                    </a:p>
                  </a:txBody>
                  <a:tcPr/>
                </a:tc>
              </a:tr>
              <a:tr h="281061">
                <a:tc>
                  <a:txBody>
                    <a:bodyPr/>
                    <a:lstStyle/>
                    <a:p>
                      <a:r>
                        <a:rPr lang="en-US" dirty="0" smtClean="0"/>
                        <a:t>2005+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Signed graph mining</a:t>
                      </a:r>
                      <a:r>
                        <a:rPr lang="en-US" baseline="0" dirty="0" smtClean="0"/>
                        <a:t> exploded in popularity with the rise of social media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5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graph mining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Node-based tasks</a:t>
            </a:r>
            <a:r>
              <a:rPr lang="en-US" sz="2600" dirty="0" smtClean="0"/>
              <a:t>:  </a:t>
            </a:r>
            <a:r>
              <a:rPr lang="en-US" sz="2600" i="1" u="sng" dirty="0" smtClean="0"/>
              <a:t>community detection</a:t>
            </a:r>
            <a:r>
              <a:rPr lang="en-US" sz="2600" dirty="0" smtClean="0"/>
              <a:t>, node ranking, </a:t>
            </a:r>
            <a:r>
              <a:rPr lang="en-US" sz="2600" dirty="0" smtClean="0"/>
              <a:t>node classification, node embedding</a:t>
            </a:r>
          </a:p>
          <a:p>
            <a:r>
              <a:rPr lang="en-US" sz="2600" b="1" dirty="0" smtClean="0"/>
              <a:t>Link-oriented tasks</a:t>
            </a:r>
            <a:r>
              <a:rPr lang="en-US" sz="2600" dirty="0" smtClean="0"/>
              <a:t>: Link prediction, sign prediction, tie strength prediction, negative link prediction</a:t>
            </a:r>
          </a:p>
          <a:p>
            <a:r>
              <a:rPr lang="en-US" sz="2600" b="1" dirty="0" smtClean="0"/>
              <a:t>Application oriented tasks</a:t>
            </a:r>
            <a:r>
              <a:rPr lang="en-US" sz="2600" dirty="0" smtClean="0"/>
              <a:t>:  Information diffusion, recommendation, data classification, data clustering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44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- 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Discover community structure(s) within signed networks </a:t>
            </a:r>
          </a:p>
          <a:p>
            <a:r>
              <a:rPr lang="en-US" dirty="0" smtClean="0"/>
              <a:t>Why can we not just apply unsigned clustering methods to signed graphs?</a:t>
            </a:r>
          </a:p>
          <a:p>
            <a:pPr lvl="1"/>
            <a:r>
              <a:rPr lang="en-US" dirty="0" smtClean="0"/>
              <a:t>The most popular clustering method for unsigned graphs is spectral clustering</a:t>
            </a:r>
          </a:p>
          <a:p>
            <a:pPr lvl="1"/>
            <a:r>
              <a:rPr lang="en-US" dirty="0" smtClean="0"/>
              <a:t>Spectral clustering requires that all of the eigenvalues of the </a:t>
            </a:r>
            <a:r>
              <a:rPr lang="en-US" dirty="0" err="1" smtClean="0"/>
              <a:t>Laplacian</a:t>
            </a:r>
            <a:r>
              <a:rPr lang="en-US" dirty="0" smtClean="0"/>
              <a:t> be real and non-negative, i.e. the </a:t>
            </a:r>
            <a:r>
              <a:rPr lang="en-US" dirty="0" err="1" smtClean="0"/>
              <a:t>Laplacian</a:t>
            </a:r>
            <a:r>
              <a:rPr lang="en-US" dirty="0" smtClean="0"/>
              <a:t> must be </a:t>
            </a:r>
            <a:r>
              <a:rPr lang="en-US" b="1" dirty="0" smtClean="0"/>
              <a:t>positive semi-definite</a:t>
            </a:r>
          </a:p>
          <a:p>
            <a:pPr lvl="1"/>
            <a:r>
              <a:rPr lang="en-US" dirty="0" smtClean="0"/>
              <a:t>This cannot be assumed for signed graphs, and in many cases is untrue, so we must either adapt unsigned clustering methods or use novel methods on signed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4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5409</TotalTime>
  <Words>1866</Words>
  <Application>Microsoft Macintosh PowerPoint</Application>
  <PresentationFormat>On-screen Show (4:3)</PresentationFormat>
  <Paragraphs>145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Community detection methodologies for signed graphs – a survey</vt:lpstr>
      <vt:lpstr>Graph theory – the basics</vt:lpstr>
      <vt:lpstr>Graph theory – balance</vt:lpstr>
      <vt:lpstr>Graph representations</vt:lpstr>
      <vt:lpstr>Graph representations</vt:lpstr>
      <vt:lpstr>Graph representations</vt:lpstr>
      <vt:lpstr>History of signed graphs </vt:lpstr>
      <vt:lpstr>Signed graph mining</vt:lpstr>
      <vt:lpstr>Community detection -  the basics</vt:lpstr>
      <vt:lpstr>Community detection -  the basics</vt:lpstr>
      <vt:lpstr>Community detection – spectral clustering methods</vt:lpstr>
      <vt:lpstr>Community detection – spectral clustering methods</vt:lpstr>
      <vt:lpstr>Community detection – modularity based methods </vt:lpstr>
      <vt:lpstr>Community detection – random walk models</vt:lpstr>
      <vt:lpstr>Conclusion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ranking methodologies for signed graphs – a survey</dc:title>
  <dc:creator>Maria Tomasso</dc:creator>
  <cp:lastModifiedBy>Maria Tomasso</cp:lastModifiedBy>
  <cp:revision>42</cp:revision>
  <dcterms:created xsi:type="dcterms:W3CDTF">2020-11-10T00:30:58Z</dcterms:created>
  <dcterms:modified xsi:type="dcterms:W3CDTF">2020-11-13T18:40:12Z</dcterms:modified>
</cp:coreProperties>
</file>