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2/17/2016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2/17/2016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3221"/>
            <a:ext cx="12192000" cy="1323439"/>
          </a:xfrm>
          <a:prstGeom prst="rect">
            <a:avLst/>
          </a:prstGeom>
          <a:noFill/>
        </p:spPr>
        <p:txBody>
          <a:bodyPr wrap="square" lIns="91440" tIns="45720" rIns="91440" bIns="45720">
            <a:spAutoFit/>
          </a:bodyPr>
          <a:lstStyle/>
          <a:p>
            <a:pPr algn="ctr"/>
            <a:r>
              <a:rPr lang="en-US" sz="4000" b="1" dirty="0" smtClean="0">
                <a:ln w="0"/>
                <a:effectLst>
                  <a:outerShdw blurRad="38100" dist="19050" dir="2700000" algn="tl" rotWithShape="0">
                    <a:schemeClr val="dk1">
                      <a:alpha val="40000"/>
                    </a:schemeClr>
                  </a:outerShdw>
                </a:effectLst>
              </a:rPr>
              <a:t>SISTEM INFORMASI</a:t>
            </a:r>
          </a:p>
          <a:p>
            <a:pPr algn="ctr"/>
            <a:r>
              <a:rPr lang="en-US" sz="4000" b="1" dirty="0" smtClean="0">
                <a:ln w="0"/>
                <a:effectLst>
                  <a:outerShdw blurRad="38100" dist="19050" dir="2700000" algn="tl" rotWithShape="0">
                    <a:schemeClr val="dk1">
                      <a:alpha val="40000"/>
                    </a:schemeClr>
                  </a:outerShdw>
                </a:effectLst>
              </a:rPr>
              <a:t>REKAM MEDIS</a:t>
            </a:r>
            <a:endParaRPr lang="en-US" sz="4000" b="1" dirty="0">
              <a:ln w="0"/>
              <a:effectLst>
                <a:outerShdw blurRad="38100" dist="19050" dir="2700000" algn="tl" rotWithShape="0">
                  <a:schemeClr val="dk1">
                    <a:alpha val="40000"/>
                  </a:schemeClr>
                </a:outerShdw>
              </a:effectLst>
            </a:endParaRPr>
          </a:p>
        </p:txBody>
      </p:sp>
      <p:sp>
        <p:nvSpPr>
          <p:cNvPr id="5" name="Rectangle 4"/>
          <p:cNvSpPr/>
          <p:nvPr/>
        </p:nvSpPr>
        <p:spPr>
          <a:xfrm>
            <a:off x="0" y="3407966"/>
            <a:ext cx="12191999" cy="1077218"/>
          </a:xfrm>
          <a:prstGeom prst="rect">
            <a:avLst/>
          </a:prstGeom>
          <a:noFill/>
        </p:spPr>
        <p:txBody>
          <a:bodyPr wrap="square" lIns="91440" tIns="45720" rIns="91440" bIns="45720">
            <a:spAutoFit/>
          </a:bodyPr>
          <a:lstStyle/>
          <a:p>
            <a:pPr algn="ctr"/>
            <a:r>
              <a:rPr lang="en-US" sz="3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Rismawan Junandia</a:t>
            </a:r>
          </a:p>
          <a:p>
            <a:pPr algn="ctr"/>
            <a:r>
              <a:rPr lang="en-US" sz="3200" b="1" dirty="0" smtClean="0">
                <a:ln w="9525">
                  <a:solidFill>
                    <a:schemeClr val="bg1"/>
                  </a:solidFill>
                  <a:prstDash val="solid"/>
                </a:ln>
                <a:effectLst>
                  <a:outerShdw blurRad="12700" dist="38100" dir="2700000" algn="tl" rotWithShape="0">
                    <a:schemeClr val="bg1">
                      <a:lumMod val="50000"/>
                    </a:schemeClr>
                  </a:outerShdw>
                </a:effectLst>
              </a:rPr>
              <a:t>13141069</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322" y="1624997"/>
            <a:ext cx="1801352" cy="1726296"/>
          </a:xfrm>
          <a:prstGeom prst="rect">
            <a:avLst/>
          </a:prstGeom>
        </p:spPr>
      </p:pic>
      <p:sp>
        <p:nvSpPr>
          <p:cNvPr id="8" name="Rectangle 7"/>
          <p:cNvSpPr/>
          <p:nvPr/>
        </p:nvSpPr>
        <p:spPr>
          <a:xfrm>
            <a:off x="0" y="4973784"/>
            <a:ext cx="12191999" cy="1138773"/>
          </a:xfrm>
          <a:prstGeom prst="rect">
            <a:avLst/>
          </a:prstGeom>
          <a:noFill/>
        </p:spPr>
        <p:txBody>
          <a:bodyPr wrap="squar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YAYASAN PENGEMBANGAN SISTEM INFORMASI DAN MANAJEMEN</a:t>
            </a:r>
          </a:p>
          <a:p>
            <a:pPr algn="ctr"/>
            <a:r>
              <a:rPr lang="en-US" sz="2800" b="1" dirty="0" smtClean="0">
                <a:ln w="0"/>
                <a:effectLst>
                  <a:outerShdw blurRad="38100" dist="19050" dir="2700000" algn="tl" rotWithShape="0">
                    <a:schemeClr val="dk1">
                      <a:alpha val="40000"/>
                    </a:schemeClr>
                  </a:outerShdw>
                </a:effectLst>
              </a:rPr>
              <a:t>SMK PASIM PLUS KOTA SUKABUMI</a:t>
            </a:r>
          </a:p>
          <a:p>
            <a:pPr algn="ctr"/>
            <a:r>
              <a:rPr lang="en-US" sz="2000" b="0" cap="none" spc="0" dirty="0" smtClean="0">
                <a:ln w="0"/>
                <a:solidFill>
                  <a:schemeClr val="tx1"/>
                </a:solidFill>
                <a:effectLst>
                  <a:outerShdw blurRad="38100" dist="19050" dir="2700000" algn="tl" rotWithShape="0">
                    <a:schemeClr val="dk1">
                      <a:alpha val="40000"/>
                    </a:schemeClr>
                  </a:outerShdw>
                </a:effectLst>
              </a:rPr>
              <a:t>JL. PRANA NO 8A, CIKOLE, KOTA SUKABUMI</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62063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endParaRPr lang="id-ID" dirty="0"/>
          </a:p>
        </p:txBody>
      </p:sp>
      <p:sp>
        <p:nvSpPr>
          <p:cNvPr id="3" name="Content Placeholder 2"/>
          <p:cNvSpPr>
            <a:spLocks noGrp="1"/>
          </p:cNvSpPr>
          <p:nvPr>
            <p:ph idx="1"/>
          </p:nvPr>
        </p:nvSpPr>
        <p:spPr/>
        <p:txBody>
          <a:bodyPr>
            <a:normAutofit/>
          </a:bodyPr>
          <a:lstStyle/>
          <a:p>
            <a:r>
              <a:rPr lang="en-US" sz="3200" dirty="0" err="1" smtClean="0"/>
              <a:t>Dengan</a:t>
            </a:r>
            <a:r>
              <a:rPr lang="en-US" sz="3200" dirty="0" smtClean="0"/>
              <a:t> </a:t>
            </a:r>
            <a:r>
              <a:rPr lang="en-US" sz="3200" dirty="0" err="1" smtClean="0"/>
              <a:t>adanya</a:t>
            </a:r>
            <a:r>
              <a:rPr lang="en-US" sz="3200" dirty="0" smtClean="0"/>
              <a:t> </a:t>
            </a:r>
            <a:r>
              <a:rPr lang="en-US" sz="3200" dirty="0" err="1" smtClean="0"/>
              <a:t>aplikasi</a:t>
            </a:r>
            <a:r>
              <a:rPr lang="en-US" sz="3200" dirty="0" smtClean="0"/>
              <a:t> </a:t>
            </a:r>
            <a:r>
              <a:rPr lang="en-US" sz="3200" dirty="0" err="1" smtClean="0"/>
              <a:t>rekam</a:t>
            </a:r>
            <a:r>
              <a:rPr lang="en-US" sz="3200" dirty="0" smtClean="0"/>
              <a:t> </a:t>
            </a:r>
            <a:r>
              <a:rPr lang="en-US" sz="3200" dirty="0" err="1" smtClean="0"/>
              <a:t>medis</a:t>
            </a:r>
            <a:r>
              <a:rPr lang="en-US" sz="3200" dirty="0" smtClean="0"/>
              <a:t> </a:t>
            </a:r>
            <a:r>
              <a:rPr lang="en-US" sz="3200" dirty="0" err="1" smtClean="0"/>
              <a:t>berbasis</a:t>
            </a:r>
            <a:r>
              <a:rPr lang="en-US" sz="3200" dirty="0" smtClean="0"/>
              <a:t> </a:t>
            </a:r>
            <a:r>
              <a:rPr lang="en-US" sz="3200" dirty="0" err="1" smtClean="0"/>
              <a:t>komputer</a:t>
            </a:r>
            <a:r>
              <a:rPr lang="en-US" sz="3200" dirty="0" smtClean="0"/>
              <a:t> </a:t>
            </a:r>
            <a:r>
              <a:rPr lang="en-US" sz="3200" dirty="0" err="1" smtClean="0"/>
              <a:t>ini</a:t>
            </a:r>
            <a:r>
              <a:rPr lang="en-US" sz="3200" dirty="0" smtClean="0"/>
              <a:t> </a:t>
            </a:r>
            <a:r>
              <a:rPr lang="en-US" sz="3200" dirty="0" err="1" smtClean="0"/>
              <a:t>dokter</a:t>
            </a:r>
            <a:r>
              <a:rPr lang="en-US" sz="3200" dirty="0" smtClean="0"/>
              <a:t> </a:t>
            </a:r>
            <a:r>
              <a:rPr lang="en-US" sz="3200" dirty="0" err="1" smtClean="0"/>
              <a:t>ataupun</a:t>
            </a:r>
            <a:r>
              <a:rPr lang="en-US" sz="3200" dirty="0" smtClean="0"/>
              <a:t> </a:t>
            </a:r>
            <a:r>
              <a:rPr lang="en-US" sz="3200" dirty="0" err="1" smtClean="0"/>
              <a:t>petugas</a:t>
            </a:r>
            <a:r>
              <a:rPr lang="en-US" sz="3200" dirty="0" smtClean="0"/>
              <a:t> </a:t>
            </a:r>
            <a:r>
              <a:rPr lang="en-US" sz="3200" dirty="0" err="1" smtClean="0"/>
              <a:t>dapat</a:t>
            </a:r>
            <a:r>
              <a:rPr lang="en-US" sz="3200" dirty="0" smtClean="0"/>
              <a:t> </a:t>
            </a:r>
            <a:r>
              <a:rPr lang="en-US" sz="3200" dirty="0" err="1" smtClean="0"/>
              <a:t>dengan</a:t>
            </a:r>
            <a:r>
              <a:rPr lang="en-US" sz="3200" dirty="0" smtClean="0"/>
              <a:t> </a:t>
            </a:r>
            <a:r>
              <a:rPr lang="en-US" sz="3200" dirty="0" err="1" smtClean="0"/>
              <a:t>mudah</a:t>
            </a:r>
            <a:r>
              <a:rPr lang="en-US" sz="3200" dirty="0" smtClean="0"/>
              <a:t> </a:t>
            </a:r>
            <a:r>
              <a:rPr lang="en-US" sz="3200" dirty="0" err="1" smtClean="0"/>
              <a:t>mencari</a:t>
            </a:r>
            <a:r>
              <a:rPr lang="en-US" sz="3200" dirty="0" smtClean="0"/>
              <a:t> data </a:t>
            </a:r>
            <a:r>
              <a:rPr lang="en-US" sz="3200" dirty="0" err="1" smtClean="0"/>
              <a:t>rekam</a:t>
            </a:r>
            <a:r>
              <a:rPr lang="en-US" sz="3200" dirty="0" smtClean="0"/>
              <a:t> </a:t>
            </a:r>
            <a:r>
              <a:rPr lang="en-US" sz="3200" dirty="0" err="1" smtClean="0"/>
              <a:t>medis</a:t>
            </a:r>
            <a:r>
              <a:rPr lang="en-US" sz="3200" dirty="0" smtClean="0"/>
              <a:t> </a:t>
            </a:r>
            <a:r>
              <a:rPr lang="en-US" sz="3200" dirty="0" err="1" smtClean="0"/>
              <a:t>pasien</a:t>
            </a:r>
            <a:r>
              <a:rPr lang="en-US" sz="3200" dirty="0" smtClean="0"/>
              <a:t> yang di </a:t>
            </a:r>
            <a:r>
              <a:rPr lang="en-US" sz="3200" dirty="0" err="1" smtClean="0"/>
              <a:t>inginkan</a:t>
            </a:r>
            <a:r>
              <a:rPr lang="en-US" sz="3200" dirty="0" smtClean="0"/>
              <a:t>, </a:t>
            </a:r>
            <a:r>
              <a:rPr lang="en-US" sz="3200" dirty="0" err="1" smtClean="0"/>
              <a:t>tidak</a:t>
            </a:r>
            <a:r>
              <a:rPr lang="en-US" sz="3200" dirty="0" smtClean="0"/>
              <a:t> </a:t>
            </a:r>
            <a:r>
              <a:rPr lang="en-US" sz="3200" dirty="0" err="1" smtClean="0"/>
              <a:t>perlu</a:t>
            </a:r>
            <a:r>
              <a:rPr lang="en-US" sz="3200" dirty="0" smtClean="0"/>
              <a:t> </a:t>
            </a:r>
            <a:r>
              <a:rPr lang="en-US" sz="3200" dirty="0" err="1" smtClean="0"/>
              <a:t>mencari</a:t>
            </a:r>
            <a:r>
              <a:rPr lang="en-US" sz="3200" dirty="0" smtClean="0"/>
              <a:t> </a:t>
            </a:r>
            <a:r>
              <a:rPr lang="en-US" sz="3200" dirty="0" err="1" smtClean="0"/>
              <a:t>satu</a:t>
            </a:r>
            <a:r>
              <a:rPr lang="en-US" sz="3200" dirty="0" smtClean="0"/>
              <a:t> </a:t>
            </a:r>
            <a:r>
              <a:rPr lang="en-US" sz="3200" dirty="0" err="1" smtClean="0"/>
              <a:t>persatu</a:t>
            </a:r>
            <a:r>
              <a:rPr lang="en-US" sz="3200" dirty="0" smtClean="0"/>
              <a:t> data </a:t>
            </a:r>
            <a:r>
              <a:rPr lang="en-US" sz="3200" dirty="0" err="1" smtClean="0"/>
              <a:t>kertas</a:t>
            </a:r>
            <a:r>
              <a:rPr lang="en-US" sz="3200" dirty="0" smtClean="0"/>
              <a:t> </a:t>
            </a:r>
            <a:r>
              <a:rPr lang="en-US" sz="3200" dirty="0" err="1" smtClean="0"/>
              <a:t>catatan</a:t>
            </a:r>
            <a:r>
              <a:rPr lang="en-US" sz="3200" dirty="0" smtClean="0"/>
              <a:t> yang </a:t>
            </a:r>
            <a:r>
              <a:rPr lang="en-US" sz="3200" dirty="0" err="1" smtClean="0"/>
              <a:t>pastinya</a:t>
            </a:r>
            <a:r>
              <a:rPr lang="en-US" sz="3200" dirty="0" smtClean="0"/>
              <a:t> </a:t>
            </a:r>
            <a:r>
              <a:rPr lang="en-US" sz="3200" dirty="0" err="1" smtClean="0"/>
              <a:t>akan</a:t>
            </a:r>
            <a:r>
              <a:rPr lang="en-US" sz="3200" dirty="0" smtClean="0"/>
              <a:t> </a:t>
            </a:r>
            <a:r>
              <a:rPr lang="en-US" sz="3200" dirty="0" err="1" smtClean="0"/>
              <a:t>memakan</a:t>
            </a:r>
            <a:r>
              <a:rPr lang="en-US" sz="3200" dirty="0" smtClean="0"/>
              <a:t> </a:t>
            </a:r>
            <a:r>
              <a:rPr lang="en-US" sz="3200" dirty="0" err="1" smtClean="0"/>
              <a:t>waktu</a:t>
            </a:r>
            <a:r>
              <a:rPr lang="en-US" sz="3200" dirty="0" smtClean="0"/>
              <a:t> yang </a:t>
            </a:r>
            <a:r>
              <a:rPr lang="en-US" sz="3200" dirty="0" err="1" smtClean="0"/>
              <a:t>tidak</a:t>
            </a:r>
            <a:r>
              <a:rPr lang="en-US" sz="3200" dirty="0" smtClean="0"/>
              <a:t> </a:t>
            </a:r>
            <a:r>
              <a:rPr lang="en-US" sz="3200" dirty="0" err="1" smtClean="0"/>
              <a:t>sebentar</a:t>
            </a:r>
            <a:r>
              <a:rPr lang="en-US" sz="3200" smtClean="0"/>
              <a:t>.</a:t>
            </a:r>
            <a:endParaRPr lang="en-US" sz="3200" dirty="0" smtClean="0"/>
          </a:p>
          <a:p>
            <a:endParaRPr lang="id-ID" sz="3200" dirty="0"/>
          </a:p>
        </p:txBody>
      </p:sp>
    </p:spTree>
    <p:extLst>
      <p:ext uri="{BB962C8B-B14F-4D97-AF65-F5344CB8AC3E}">
        <p14:creationId xmlns:p14="http://schemas.microsoft.com/office/powerpoint/2010/main" val="2654695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Pengertian Rekam </a:t>
            </a:r>
            <a:r>
              <a:rPr lang="id-ID" dirty="0" smtClean="0"/>
              <a:t>Medis</a:t>
            </a:r>
            <a:endParaRPr lang="id-ID" dirty="0"/>
          </a:p>
        </p:txBody>
      </p:sp>
      <p:sp>
        <p:nvSpPr>
          <p:cNvPr id="3" name="Content Placeholder 2"/>
          <p:cNvSpPr>
            <a:spLocks noGrp="1"/>
          </p:cNvSpPr>
          <p:nvPr>
            <p:ph idx="1"/>
          </p:nvPr>
        </p:nvSpPr>
        <p:spPr/>
        <p:txBody>
          <a:bodyPr>
            <a:normAutofit/>
          </a:bodyPr>
          <a:lstStyle/>
          <a:p>
            <a:r>
              <a:rPr lang="id-ID" sz="2000" dirty="0">
                <a:latin typeface="Times New Roman" panose="02020603050405020304" pitchFamily="18" charset="0"/>
                <a:cs typeface="Times New Roman" panose="02020603050405020304" pitchFamily="18" charset="0"/>
              </a:rPr>
              <a:t>Rekam medis adalah keterangan baik yang tertulis maupun terekam tentang identitas ,</a:t>
            </a:r>
            <a:br>
              <a:rPr lang="id-ID" sz="2000" dirty="0">
                <a:latin typeface="Times New Roman" panose="02020603050405020304" pitchFamily="18" charset="0"/>
                <a:cs typeface="Times New Roman" panose="02020603050405020304" pitchFamily="18" charset="0"/>
              </a:rPr>
            </a:br>
            <a:r>
              <a:rPr lang="id-ID" sz="2000" dirty="0">
                <a:latin typeface="Times New Roman" panose="02020603050405020304" pitchFamily="18" charset="0"/>
                <a:cs typeface="Times New Roman" panose="02020603050405020304" pitchFamily="18" charset="0"/>
              </a:rPr>
              <a:t>anamnesa,penentuan fisik , laboratorium, diagnosa segala pelayanan dan tindakan medik</a:t>
            </a:r>
            <a:br>
              <a:rPr lang="id-ID" sz="2000" dirty="0">
                <a:latin typeface="Times New Roman" panose="02020603050405020304" pitchFamily="18" charset="0"/>
                <a:cs typeface="Times New Roman" panose="02020603050405020304" pitchFamily="18" charset="0"/>
              </a:rPr>
            </a:br>
            <a:r>
              <a:rPr lang="id-ID" sz="2000" dirty="0">
                <a:latin typeface="Times New Roman" panose="02020603050405020304" pitchFamily="18" charset="0"/>
                <a:cs typeface="Times New Roman" panose="02020603050405020304" pitchFamily="18" charset="0"/>
              </a:rPr>
              <a:t>yang diberikan kepada pasien dan pengobatan baik yang dirawat inap , rawat jalan maupun</a:t>
            </a:r>
            <a:br>
              <a:rPr lang="id-ID" sz="2000" dirty="0">
                <a:latin typeface="Times New Roman" panose="02020603050405020304" pitchFamily="18" charset="0"/>
                <a:cs typeface="Times New Roman" panose="02020603050405020304" pitchFamily="18" charset="0"/>
              </a:rPr>
            </a:br>
            <a:r>
              <a:rPr lang="id-ID" sz="2000" dirty="0">
                <a:latin typeface="Times New Roman" panose="02020603050405020304" pitchFamily="18" charset="0"/>
                <a:cs typeface="Times New Roman" panose="02020603050405020304" pitchFamily="18" charset="0"/>
              </a:rPr>
              <a:t>yang mendapatkan pelayanan gawat </a:t>
            </a:r>
            <a:r>
              <a:rPr lang="id-ID" sz="2000" dirty="0" smtClean="0">
                <a:latin typeface="Times New Roman" panose="02020603050405020304" pitchFamily="18" charset="0"/>
                <a:cs typeface="Times New Roman" panose="02020603050405020304" pitchFamily="18" charset="0"/>
              </a:rPr>
              <a:t>darurat</a:t>
            </a:r>
            <a:r>
              <a:rPr lang="en-US" sz="2000" dirty="0" smtClean="0">
                <a:latin typeface="Times New Roman" panose="02020603050405020304" pitchFamily="18" charset="0"/>
                <a:cs typeface="Times New Roman" panose="02020603050405020304" pitchFamily="18" charset="0"/>
              </a:rPr>
              <a:t>.</a:t>
            </a:r>
          </a:p>
          <a:p>
            <a:r>
              <a:rPr lang="id-ID" sz="2000" dirty="0" smtClean="0">
                <a:latin typeface="Times New Roman" panose="02020603050405020304" pitchFamily="18" charset="0"/>
                <a:cs typeface="Times New Roman" panose="02020603050405020304" pitchFamily="18" charset="0"/>
              </a:rPr>
              <a:t>Rekam </a:t>
            </a:r>
            <a:r>
              <a:rPr lang="id-ID" sz="2000" dirty="0">
                <a:latin typeface="Times New Roman" panose="02020603050405020304" pitchFamily="18" charset="0"/>
                <a:cs typeface="Times New Roman" panose="02020603050405020304" pitchFamily="18" charset="0"/>
              </a:rPr>
              <a:t>medis mempunyai pengertian yang sangat luas , tidak hanya sekedar kegiatan</a:t>
            </a:r>
            <a:br>
              <a:rPr lang="id-ID" sz="2000" dirty="0">
                <a:latin typeface="Times New Roman" panose="02020603050405020304" pitchFamily="18" charset="0"/>
                <a:cs typeface="Times New Roman" panose="02020603050405020304" pitchFamily="18" charset="0"/>
              </a:rPr>
            </a:br>
            <a:r>
              <a:rPr lang="id-ID" sz="2000" dirty="0">
                <a:latin typeface="Times New Roman" panose="02020603050405020304" pitchFamily="18" charset="0"/>
                <a:cs typeface="Times New Roman" panose="02020603050405020304" pitchFamily="18" charset="0"/>
              </a:rPr>
              <a:t>pencatatan, akan tetapi mempunyai pengertian sebagai suatu sistem penyelenggaraan </a:t>
            </a:r>
            <a:r>
              <a:rPr lang="id-ID" sz="2000" dirty="0" smtClean="0">
                <a:latin typeface="Times New Roman" panose="02020603050405020304" pitchFamily="18" charset="0"/>
                <a:cs typeface="Times New Roman" panose="02020603050405020304" pitchFamily="18" charset="0"/>
              </a:rPr>
              <a:t>rekam</a:t>
            </a:r>
            <a:r>
              <a:rPr lang="en-US" sz="2000" dirty="0" smtClean="0">
                <a:latin typeface="Times New Roman" panose="02020603050405020304" pitchFamily="18" charset="0"/>
                <a:cs typeface="Times New Roman" panose="02020603050405020304" pitchFamily="18" charset="0"/>
              </a:rPr>
              <a:t> </a:t>
            </a:r>
            <a:r>
              <a:rPr lang="id-ID" sz="2000" dirty="0" smtClean="0">
                <a:latin typeface="Times New Roman" panose="02020603050405020304" pitchFamily="18" charset="0"/>
                <a:cs typeface="Times New Roman" panose="02020603050405020304" pitchFamily="18" charset="0"/>
              </a:rPr>
              <a:t>medis </a:t>
            </a:r>
            <a:r>
              <a:rPr lang="id-ID" sz="2000" dirty="0">
                <a:latin typeface="Times New Roman" panose="02020603050405020304" pitchFamily="18" charset="0"/>
                <a:cs typeface="Times New Roman" panose="02020603050405020304" pitchFamily="18" charset="0"/>
              </a:rPr>
              <a:t>yaitu mulai pencatatan selama pasien mendapatkan pelayanan medik , </a:t>
            </a:r>
            <a:r>
              <a:rPr lang="id-ID" sz="2000" dirty="0" smtClean="0">
                <a:latin typeface="Times New Roman" panose="02020603050405020304" pitchFamily="18" charset="0"/>
                <a:cs typeface="Times New Roman" panose="02020603050405020304" pitchFamily="18" charset="0"/>
              </a:rPr>
              <a:t>dilanjutkan</a:t>
            </a:r>
            <a:r>
              <a:rPr lang="en-US" sz="2000" dirty="0" smtClean="0">
                <a:latin typeface="Times New Roman" panose="02020603050405020304" pitchFamily="18" charset="0"/>
                <a:cs typeface="Times New Roman" panose="02020603050405020304" pitchFamily="18" charset="0"/>
              </a:rPr>
              <a:t> </a:t>
            </a:r>
            <a:r>
              <a:rPr lang="id-ID" sz="2000" dirty="0" smtClean="0">
                <a:latin typeface="Times New Roman" panose="02020603050405020304" pitchFamily="18" charset="0"/>
                <a:cs typeface="Times New Roman" panose="02020603050405020304" pitchFamily="18" charset="0"/>
              </a:rPr>
              <a:t>dengan </a:t>
            </a:r>
            <a:r>
              <a:rPr lang="id-ID" sz="2000" dirty="0">
                <a:latin typeface="Times New Roman" panose="02020603050405020304" pitchFamily="18" charset="0"/>
                <a:cs typeface="Times New Roman" panose="02020603050405020304" pitchFamily="18" charset="0"/>
              </a:rPr>
              <a:t>penanganan berkas rekam medis yang meliputi penyelenggaraan penyimpanan </a:t>
            </a:r>
            <a:r>
              <a:rPr lang="id-ID" sz="2000" dirty="0" smtClean="0">
                <a:latin typeface="Times New Roman" panose="02020603050405020304" pitchFamily="18" charset="0"/>
                <a:cs typeface="Times New Roman" panose="02020603050405020304" pitchFamily="18" charset="0"/>
              </a:rPr>
              <a:t>serta</a:t>
            </a:r>
            <a:r>
              <a:rPr lang="en-US" sz="2000" dirty="0" smtClean="0">
                <a:latin typeface="Times New Roman" panose="02020603050405020304" pitchFamily="18" charset="0"/>
                <a:cs typeface="Times New Roman" panose="02020603050405020304" pitchFamily="18" charset="0"/>
              </a:rPr>
              <a:t> </a:t>
            </a:r>
            <a:r>
              <a:rPr lang="id-ID" sz="2000" dirty="0" smtClean="0">
                <a:latin typeface="Times New Roman" panose="02020603050405020304" pitchFamily="18" charset="0"/>
                <a:cs typeface="Times New Roman" panose="02020603050405020304" pitchFamily="18" charset="0"/>
              </a:rPr>
              <a:t>pengeluaran </a:t>
            </a:r>
            <a:r>
              <a:rPr lang="id-ID" sz="2000" dirty="0">
                <a:latin typeface="Times New Roman" panose="02020603050405020304" pitchFamily="18" charset="0"/>
                <a:cs typeface="Times New Roman" panose="02020603050405020304" pitchFamily="18" charset="0"/>
              </a:rPr>
              <a:t>berkas dari tempat penyimpanan untuk melayani </a:t>
            </a:r>
            <a:r>
              <a:rPr lang="id-ID" sz="2000" dirty="0" smtClean="0">
                <a:latin typeface="Times New Roman" panose="02020603050405020304" pitchFamily="18" charset="0"/>
                <a:cs typeface="Times New Roman" panose="02020603050405020304" pitchFamily="18" charset="0"/>
              </a:rPr>
              <a:t>permintaan/peminjaman</a:t>
            </a:r>
            <a:r>
              <a:rPr lang="en-US" sz="2000" dirty="0" smtClean="0">
                <a:latin typeface="Times New Roman" panose="02020603050405020304" pitchFamily="18" charset="0"/>
                <a:cs typeface="Times New Roman" panose="02020603050405020304" pitchFamily="18" charset="0"/>
              </a:rPr>
              <a:t> </a:t>
            </a:r>
            <a:r>
              <a:rPr lang="id-ID" sz="2000" dirty="0" smtClean="0">
                <a:latin typeface="Times New Roman" panose="02020603050405020304" pitchFamily="18" charset="0"/>
                <a:cs typeface="Times New Roman" panose="02020603050405020304" pitchFamily="18" charset="0"/>
              </a:rPr>
              <a:t>apabila </a:t>
            </a:r>
            <a:r>
              <a:rPr lang="id-ID" sz="2000" dirty="0">
                <a:latin typeface="Times New Roman" panose="02020603050405020304" pitchFamily="18" charset="0"/>
                <a:cs typeface="Times New Roman" panose="02020603050405020304" pitchFamily="18" charset="0"/>
              </a:rPr>
              <a:t>dari pasien atau untuk keperluan lainnya</a:t>
            </a:r>
            <a:endParaRPr lang="id-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485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Penyelenggaraan Rekam </a:t>
            </a:r>
            <a:r>
              <a:rPr lang="id-ID" dirty="0" smtClean="0"/>
              <a:t>Medis</a:t>
            </a:r>
            <a:endParaRPr lang="id-ID" dirty="0"/>
          </a:p>
        </p:txBody>
      </p:sp>
      <p:sp>
        <p:nvSpPr>
          <p:cNvPr id="3" name="Content Placeholder 2"/>
          <p:cNvSpPr>
            <a:spLocks noGrp="1"/>
          </p:cNvSpPr>
          <p:nvPr>
            <p:ph idx="1"/>
          </p:nvPr>
        </p:nvSpPr>
        <p:spPr>
          <a:xfrm>
            <a:off x="818712" y="2535795"/>
            <a:ext cx="10554574" cy="3636511"/>
          </a:xfrm>
        </p:spPr>
        <p:txBody>
          <a:bodyPr>
            <a:normAutofit/>
          </a:bodyPr>
          <a:lstStyle/>
          <a:p>
            <a:r>
              <a:rPr lang="id-ID" sz="2400" dirty="0">
                <a:latin typeface="Times New Roman" panose="02020603050405020304" pitchFamily="18" charset="0"/>
                <a:cs typeface="Times New Roman" panose="02020603050405020304" pitchFamily="18" charset="0"/>
              </a:rPr>
              <a:t>Penyelenggaraan Rekam Medis pada suatu sarana pelayanan kesehatan merupakan salah satu indikator mutu pelayanan pada institusi tersebut. Berdasarkan data pada Rekam Medis tersebut akan dapat dinilai apakah pelayanan yang diberikan sudah cukup baik mutunya atau tidak, serta apakah sudah sesuai standar atau tidak</a:t>
            </a:r>
            <a:r>
              <a:rPr lang="id-ID"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id-ID" sz="2400" dirty="0">
                <a:latin typeface="Times New Roman" panose="02020603050405020304" pitchFamily="18" charset="0"/>
                <a:cs typeface="Times New Roman" panose="02020603050405020304" pitchFamily="18" charset="0"/>
              </a:rPr>
              <a:t>Untuk itulah, maka pemerintah, dalam hal ini Departemen Kesehatan merasa perlu mengatur tata cara penyelenggaraan Rekam Medis dalam suatu peraturan menteri keehatan agar jelas rambu-rambunya, yaitu berupa Permenkes No.749a1Menkes/Per/XII/1989</a:t>
            </a:r>
            <a:r>
              <a:rPr lang="id-ID" sz="2400" dirty="0" smtClean="0">
                <a:latin typeface="Times New Roman" panose="02020603050405020304" pitchFamily="18" charset="0"/>
                <a:cs typeface="Times New Roman" panose="02020603050405020304" pitchFamily="18" charset="0"/>
              </a:rPr>
              <a:t>.</a:t>
            </a:r>
            <a:endParaRPr lang="id-ID" sz="2400" dirty="0">
              <a:latin typeface="Times New Roman" panose="02020603050405020304" pitchFamily="18" charset="0"/>
              <a:cs typeface="Times New Roman" panose="02020603050405020304" pitchFamily="18" charset="0"/>
            </a:endParaRPr>
          </a:p>
          <a:p>
            <a:endParaRPr lang="id-ID"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456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Manfaat Rekam </a:t>
            </a:r>
            <a:r>
              <a:rPr lang="id-ID" dirty="0" smtClean="0"/>
              <a:t>Medis</a:t>
            </a:r>
            <a:endParaRPr lang="id-ID" dirty="0"/>
          </a:p>
        </p:txBody>
      </p:sp>
      <p:sp>
        <p:nvSpPr>
          <p:cNvPr id="3" name="Content Placeholder 2"/>
          <p:cNvSpPr>
            <a:spLocks noGrp="1"/>
          </p:cNvSpPr>
          <p:nvPr>
            <p:ph idx="1"/>
          </p:nvPr>
        </p:nvSpPr>
        <p:spPr/>
        <p:txBody>
          <a:bodyPr/>
          <a:lstStyle/>
          <a:p>
            <a:pPr marL="0" indent="0">
              <a:buNone/>
            </a:pPr>
            <a:r>
              <a:rPr lang="id-ID" dirty="0"/>
              <a:t>Permenkes no. 749a tahun 1989 menyebutkan bahwa Rekam Medis memiliki 5 ,manfaat yaitu:</a:t>
            </a:r>
          </a:p>
          <a:p>
            <a:r>
              <a:rPr lang="id-ID" dirty="0"/>
              <a:t>Sebagai dasar pemeliharaan kesehatan dan pengobatan pasien</a:t>
            </a:r>
          </a:p>
          <a:p>
            <a:r>
              <a:rPr lang="id-ID" dirty="0"/>
              <a:t>Sebagai bahan pembuktian dalam perkara hukum</a:t>
            </a:r>
          </a:p>
          <a:p>
            <a:r>
              <a:rPr lang="id-ID" dirty="0"/>
              <a:t>Bahan untuk kepentingan penelitian</a:t>
            </a:r>
          </a:p>
          <a:p>
            <a:r>
              <a:rPr lang="id-ID" dirty="0"/>
              <a:t>Sebagai dasar pembayaran biaya pelayanan kesehatan dan</a:t>
            </a:r>
          </a:p>
          <a:p>
            <a:r>
              <a:rPr lang="id-ID" dirty="0"/>
              <a:t>Sebagai bahan untuk menyiapkan statistik kesehatan.</a:t>
            </a:r>
          </a:p>
          <a:p>
            <a:endParaRPr lang="id-ID" dirty="0"/>
          </a:p>
        </p:txBody>
      </p:sp>
    </p:spTree>
    <p:extLst>
      <p:ext uri="{BB962C8B-B14F-4D97-AF65-F5344CB8AC3E}">
        <p14:creationId xmlns:p14="http://schemas.microsoft.com/office/powerpoint/2010/main" val="3925460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Manfaat Rekam Medis</a:t>
            </a:r>
          </a:p>
        </p:txBody>
      </p:sp>
      <p:sp>
        <p:nvSpPr>
          <p:cNvPr id="3" name="Content Placeholder 2"/>
          <p:cNvSpPr>
            <a:spLocks noGrp="1"/>
          </p:cNvSpPr>
          <p:nvPr>
            <p:ph idx="1"/>
          </p:nvPr>
        </p:nvSpPr>
        <p:spPr/>
        <p:txBody>
          <a:bodyPr>
            <a:normAutofit lnSpcReduction="10000"/>
          </a:bodyPr>
          <a:lstStyle/>
          <a:p>
            <a:pPr marL="0" indent="0">
              <a:buNone/>
            </a:pPr>
            <a:r>
              <a:rPr lang="id-ID" dirty="0"/>
              <a:t>Dalam kepustakaan dikatakan bahwa rekam medis memiliki 5 manfaat, yang untuk mudahnya disingkat sebagai </a:t>
            </a:r>
            <a:r>
              <a:rPr lang="id-ID" b="1" dirty="0"/>
              <a:t>ALFRED</a:t>
            </a:r>
            <a:r>
              <a:rPr lang="id-ID" dirty="0"/>
              <a:t>, yaitu:</a:t>
            </a:r>
          </a:p>
          <a:p>
            <a:r>
              <a:rPr lang="id-ID" dirty="0"/>
              <a:t>1. </a:t>
            </a:r>
            <a:r>
              <a:rPr lang="id-ID" b="1" dirty="0"/>
              <a:t>Adminstratlve value</a:t>
            </a:r>
            <a:r>
              <a:rPr lang="id-ID" dirty="0"/>
              <a:t>: Rekam medis merupakan rekaman data adminitratif pelayanan kesehatan.</a:t>
            </a:r>
          </a:p>
          <a:p>
            <a:r>
              <a:rPr lang="id-ID" dirty="0"/>
              <a:t>2. </a:t>
            </a:r>
            <a:r>
              <a:rPr lang="id-ID" b="1" dirty="0"/>
              <a:t>Legal value</a:t>
            </a:r>
            <a:r>
              <a:rPr lang="id-ID" dirty="0"/>
              <a:t>: Rekam medis dapat.dijadikan bahan pembuktian di pengadilan</a:t>
            </a:r>
          </a:p>
          <a:p>
            <a:r>
              <a:rPr lang="id-ID" dirty="0"/>
              <a:t>3. </a:t>
            </a:r>
            <a:r>
              <a:rPr lang="id-ID" b="1" dirty="0"/>
              <a:t>Financial value</a:t>
            </a:r>
            <a:r>
              <a:rPr lang="id-ID" dirty="0"/>
              <a:t>: Rekam medis dapat dijadikan dasar untuk perincian biaya pelayanan kesehatan yang harus dibayar oleh pasien</a:t>
            </a:r>
          </a:p>
          <a:p>
            <a:r>
              <a:rPr lang="id-ID" dirty="0"/>
              <a:t>4. </a:t>
            </a:r>
            <a:r>
              <a:rPr lang="id-ID" b="1" dirty="0"/>
              <a:t>Research value</a:t>
            </a:r>
            <a:r>
              <a:rPr lang="id-ID" dirty="0"/>
              <a:t>: Data Rekam Medis dapat dijadikan bahan untuk penelitian dalam lapangan kedokteran, keperawatan dan kesehatan.</a:t>
            </a:r>
          </a:p>
          <a:p>
            <a:r>
              <a:rPr lang="id-ID" dirty="0"/>
              <a:t>5. </a:t>
            </a:r>
            <a:r>
              <a:rPr lang="id-ID" b="1" dirty="0"/>
              <a:t>Education value</a:t>
            </a:r>
            <a:r>
              <a:rPr lang="id-ID" dirty="0"/>
              <a:t>: Data-data dalam Rekam Medis dapat bahan pengajaran dan pendidikan mahasiswa kedokteran, keperawatan serta tenaga kesehatan lainnya.</a:t>
            </a:r>
          </a:p>
          <a:p>
            <a:endParaRPr lang="id-ID" dirty="0"/>
          </a:p>
        </p:txBody>
      </p:sp>
    </p:spTree>
    <p:extLst>
      <p:ext uri="{BB962C8B-B14F-4D97-AF65-F5344CB8AC3E}">
        <p14:creationId xmlns:p14="http://schemas.microsoft.com/office/powerpoint/2010/main" val="2641631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7" y="406009"/>
            <a:ext cx="6923314" cy="6099294"/>
          </a:xfrm>
          <a:prstGeom prst="rect">
            <a:avLst/>
          </a:prstGeom>
        </p:spPr>
      </p:pic>
      <p:sp>
        <p:nvSpPr>
          <p:cNvPr id="3" name="TextBox 2"/>
          <p:cNvSpPr txBox="1"/>
          <p:nvPr/>
        </p:nvSpPr>
        <p:spPr>
          <a:xfrm>
            <a:off x="7615646" y="406009"/>
            <a:ext cx="4389120" cy="4832092"/>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Login Page</a:t>
            </a:r>
          </a:p>
          <a:p>
            <a:endParaRPr lang="en-US" sz="2800" dirty="0"/>
          </a:p>
          <a:p>
            <a:r>
              <a:rPr lang="en-US" sz="2800" dirty="0" err="1" smtClean="0"/>
              <a:t>Karena</a:t>
            </a:r>
            <a:r>
              <a:rPr lang="en-US" sz="2800" dirty="0" smtClean="0"/>
              <a:t> </a:t>
            </a:r>
            <a:r>
              <a:rPr lang="en-US" sz="2800" dirty="0" err="1" smtClean="0"/>
              <a:t>aplikasi</a:t>
            </a:r>
            <a:r>
              <a:rPr lang="en-US" sz="2800" dirty="0" smtClean="0"/>
              <a:t> </a:t>
            </a:r>
            <a:r>
              <a:rPr lang="en-US" sz="2800" dirty="0" err="1" smtClean="0"/>
              <a:t>rekam</a:t>
            </a:r>
            <a:r>
              <a:rPr lang="en-US" sz="2800" dirty="0" smtClean="0"/>
              <a:t> </a:t>
            </a:r>
            <a:r>
              <a:rPr lang="en-US" sz="2800" dirty="0" err="1" smtClean="0"/>
              <a:t>medis</a:t>
            </a:r>
            <a:r>
              <a:rPr lang="en-US" sz="2800" dirty="0" smtClean="0"/>
              <a:t> </a:t>
            </a:r>
            <a:r>
              <a:rPr lang="en-US" sz="2800" dirty="0" err="1" smtClean="0"/>
              <a:t>ini</a:t>
            </a:r>
            <a:r>
              <a:rPr lang="en-US" sz="2800" dirty="0" smtClean="0"/>
              <a:t> </a:t>
            </a:r>
            <a:r>
              <a:rPr lang="en-US" sz="2800" dirty="0" err="1" smtClean="0"/>
              <a:t>bersifat</a:t>
            </a:r>
            <a:r>
              <a:rPr lang="en-US" sz="2800" dirty="0" smtClean="0"/>
              <a:t> internal, </a:t>
            </a:r>
            <a:r>
              <a:rPr lang="en-US" sz="2800" dirty="0" err="1" smtClean="0"/>
              <a:t>atau</a:t>
            </a:r>
            <a:r>
              <a:rPr lang="en-US" sz="2800" dirty="0" smtClean="0"/>
              <a:t> </a:t>
            </a:r>
            <a:r>
              <a:rPr lang="en-US" sz="2800" dirty="0" err="1" smtClean="0"/>
              <a:t>hanya</a:t>
            </a:r>
            <a:r>
              <a:rPr lang="en-US" sz="2800" dirty="0" smtClean="0"/>
              <a:t> administrator, </a:t>
            </a:r>
            <a:r>
              <a:rPr lang="en-US" sz="2800" dirty="0" err="1" smtClean="0"/>
              <a:t>petugas</a:t>
            </a:r>
            <a:r>
              <a:rPr lang="en-US" sz="2800" dirty="0" smtClean="0"/>
              <a:t>, </a:t>
            </a:r>
            <a:r>
              <a:rPr lang="en-US" sz="2800" dirty="0" err="1" smtClean="0"/>
              <a:t>dan</a:t>
            </a:r>
            <a:r>
              <a:rPr lang="en-US" sz="2800" dirty="0" smtClean="0"/>
              <a:t> </a:t>
            </a:r>
            <a:r>
              <a:rPr lang="en-US" sz="2800" dirty="0" err="1" smtClean="0"/>
              <a:t>dokter</a:t>
            </a:r>
            <a:r>
              <a:rPr lang="en-US" sz="2800" dirty="0" smtClean="0"/>
              <a:t> yang </a:t>
            </a:r>
            <a:r>
              <a:rPr lang="en-US" sz="2800" dirty="0" err="1" smtClean="0"/>
              <a:t>dapat</a:t>
            </a:r>
            <a:r>
              <a:rPr lang="en-US" sz="2800" dirty="0" smtClean="0"/>
              <a:t> </a:t>
            </a:r>
            <a:r>
              <a:rPr lang="en-US" sz="2800" dirty="0" err="1" smtClean="0"/>
              <a:t>mengakses</a:t>
            </a:r>
            <a:r>
              <a:rPr lang="en-US" sz="2800" dirty="0" smtClean="0"/>
              <a:t>, </a:t>
            </a:r>
            <a:r>
              <a:rPr lang="en-US" sz="2800" dirty="0" err="1" smtClean="0"/>
              <a:t>jadi</a:t>
            </a:r>
            <a:r>
              <a:rPr lang="en-US" sz="2800" dirty="0" smtClean="0"/>
              <a:t> </a:t>
            </a:r>
            <a:r>
              <a:rPr lang="en-US" sz="2800" dirty="0" err="1" smtClean="0"/>
              <a:t>pertama</a:t>
            </a:r>
            <a:r>
              <a:rPr lang="en-US" sz="2800" dirty="0" smtClean="0"/>
              <a:t>-tama </a:t>
            </a:r>
            <a:r>
              <a:rPr lang="en-US" sz="2800" dirty="0" err="1" smtClean="0"/>
              <a:t>kita</a:t>
            </a:r>
            <a:r>
              <a:rPr lang="en-US" sz="2800" dirty="0" smtClean="0"/>
              <a:t> </a:t>
            </a:r>
            <a:r>
              <a:rPr lang="en-US" sz="2800" dirty="0" err="1" smtClean="0"/>
              <a:t>harus</a:t>
            </a:r>
            <a:r>
              <a:rPr lang="en-US" sz="2800" dirty="0" smtClean="0"/>
              <a:t> login </a:t>
            </a:r>
            <a:r>
              <a:rPr lang="en-US" sz="2800" dirty="0" err="1" smtClean="0"/>
              <a:t>terlebih</a:t>
            </a:r>
            <a:r>
              <a:rPr lang="en-US" sz="2800" dirty="0" smtClean="0"/>
              <a:t> </a:t>
            </a:r>
            <a:r>
              <a:rPr lang="en-US" sz="2800" dirty="0" err="1" smtClean="0"/>
              <a:t>dahulu</a:t>
            </a:r>
            <a:r>
              <a:rPr lang="en-US" sz="2800" dirty="0" smtClean="0"/>
              <a:t>.</a:t>
            </a:r>
            <a:endParaRPr lang="id-ID" sz="2400" dirty="0"/>
          </a:p>
        </p:txBody>
      </p:sp>
    </p:spTree>
    <p:extLst>
      <p:ext uri="{BB962C8B-B14F-4D97-AF65-F5344CB8AC3E}">
        <p14:creationId xmlns:p14="http://schemas.microsoft.com/office/powerpoint/2010/main" val="619001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817119" cy="2860766"/>
          </a:xfrm>
          <a:prstGeom prst="rect">
            <a:avLst/>
          </a:prstGeom>
        </p:spPr>
      </p:pic>
      <p:sp>
        <p:nvSpPr>
          <p:cNvPr id="3" name="TextBox 2"/>
          <p:cNvSpPr txBox="1"/>
          <p:nvPr/>
        </p:nvSpPr>
        <p:spPr>
          <a:xfrm>
            <a:off x="4864353" y="414721"/>
            <a:ext cx="7327647" cy="2123658"/>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HALAMAN UTAMA</a:t>
            </a:r>
          </a:p>
          <a:p>
            <a:r>
              <a:rPr lang="en-US" dirty="0" smtClean="0"/>
              <a:t>Di </a:t>
            </a:r>
            <a:r>
              <a:rPr lang="en-US" dirty="0" err="1" smtClean="0"/>
              <a:t>halaman</a:t>
            </a:r>
            <a:r>
              <a:rPr lang="en-US" dirty="0" smtClean="0"/>
              <a:t> </a:t>
            </a:r>
            <a:r>
              <a:rPr lang="en-US" dirty="0" err="1" smtClean="0"/>
              <a:t>utama</a:t>
            </a:r>
            <a:r>
              <a:rPr lang="en-US" dirty="0" smtClean="0"/>
              <a:t>, admin </a:t>
            </a:r>
            <a:r>
              <a:rPr lang="en-US" dirty="0" err="1" smtClean="0"/>
              <a:t>atau</a:t>
            </a:r>
            <a:r>
              <a:rPr lang="en-US" dirty="0" smtClean="0"/>
              <a:t> </a:t>
            </a:r>
            <a:r>
              <a:rPr lang="en-US" dirty="0" err="1" smtClean="0"/>
              <a:t>petugas</a:t>
            </a:r>
            <a:r>
              <a:rPr lang="en-US" dirty="0" smtClean="0"/>
              <a:t> </a:t>
            </a:r>
            <a:r>
              <a:rPr lang="en-US" dirty="0" err="1" smtClean="0"/>
              <a:t>akan</a:t>
            </a:r>
            <a:r>
              <a:rPr lang="en-US" dirty="0" smtClean="0"/>
              <a:t> </a:t>
            </a:r>
            <a:r>
              <a:rPr lang="en-US" dirty="0" err="1" smtClean="0"/>
              <a:t>diberikan</a:t>
            </a:r>
            <a:endParaRPr lang="en-US" dirty="0" smtClean="0"/>
          </a:p>
          <a:p>
            <a:r>
              <a:rPr lang="en-US" dirty="0" err="1" smtClean="0"/>
              <a:t>Sebuah</a:t>
            </a:r>
            <a:r>
              <a:rPr lang="en-US" dirty="0" smtClean="0"/>
              <a:t> </a:t>
            </a:r>
            <a:r>
              <a:rPr lang="en-US" dirty="0" err="1" smtClean="0"/>
              <a:t>pertanyaan</a:t>
            </a:r>
            <a:r>
              <a:rPr lang="en-US" dirty="0" smtClean="0"/>
              <a:t>, “</a:t>
            </a:r>
            <a:r>
              <a:rPr lang="en-US" dirty="0" err="1" smtClean="0"/>
              <a:t>Apakah</a:t>
            </a:r>
            <a:r>
              <a:rPr lang="en-US" dirty="0" smtClean="0"/>
              <a:t> </a:t>
            </a:r>
            <a:r>
              <a:rPr lang="en-US" dirty="0" err="1" smtClean="0"/>
              <a:t>pasien</a:t>
            </a:r>
            <a:r>
              <a:rPr lang="en-US" dirty="0" smtClean="0"/>
              <a:t> </a:t>
            </a:r>
            <a:r>
              <a:rPr lang="en-US" dirty="0" err="1" smtClean="0"/>
              <a:t>pernah</a:t>
            </a:r>
            <a:r>
              <a:rPr lang="en-US" dirty="0" smtClean="0"/>
              <a:t> </a:t>
            </a:r>
            <a:r>
              <a:rPr lang="en-US" dirty="0" err="1" smtClean="0"/>
              <a:t>berobat</a:t>
            </a:r>
            <a:r>
              <a:rPr lang="en-US" dirty="0" smtClean="0"/>
              <a:t> </a:t>
            </a:r>
            <a:r>
              <a:rPr lang="en-US" dirty="0" err="1" smtClean="0"/>
              <a:t>disini</a:t>
            </a:r>
            <a:r>
              <a:rPr lang="en-US" dirty="0" smtClean="0"/>
              <a:t>?”</a:t>
            </a:r>
          </a:p>
          <a:p>
            <a:endParaRPr lang="en-US" dirty="0"/>
          </a:p>
          <a:p>
            <a:r>
              <a:rPr lang="en-US" dirty="0" err="1" smtClean="0"/>
              <a:t>Apabila</a:t>
            </a:r>
            <a:r>
              <a:rPr lang="en-US" dirty="0" smtClean="0"/>
              <a:t> </a:t>
            </a:r>
            <a:r>
              <a:rPr lang="en-US" dirty="0" err="1" smtClean="0"/>
              <a:t>Pernah</a:t>
            </a:r>
            <a:r>
              <a:rPr lang="en-US" dirty="0" smtClean="0"/>
              <a:t>, </a:t>
            </a:r>
            <a:r>
              <a:rPr lang="en-US" dirty="0" err="1" smtClean="0"/>
              <a:t>maka</a:t>
            </a:r>
            <a:r>
              <a:rPr lang="en-US" dirty="0" smtClean="0"/>
              <a:t> </a:t>
            </a:r>
            <a:r>
              <a:rPr lang="en-US" dirty="0" err="1" smtClean="0"/>
              <a:t>akan</a:t>
            </a:r>
            <a:r>
              <a:rPr lang="en-US" dirty="0" smtClean="0"/>
              <a:t> </a:t>
            </a:r>
            <a:r>
              <a:rPr lang="en-US" dirty="0" err="1" smtClean="0"/>
              <a:t>langsung</a:t>
            </a:r>
            <a:r>
              <a:rPr lang="en-US" dirty="0" smtClean="0"/>
              <a:t> </a:t>
            </a:r>
            <a:r>
              <a:rPr lang="en-US" dirty="0" err="1" smtClean="0"/>
              <a:t>ke</a:t>
            </a:r>
            <a:r>
              <a:rPr lang="en-US" dirty="0" smtClean="0"/>
              <a:t> </a:t>
            </a:r>
            <a:r>
              <a:rPr lang="en-US" b="1" dirty="0" smtClean="0"/>
              <a:t>TAMBAH KUNJUNGAN.</a:t>
            </a:r>
          </a:p>
          <a:p>
            <a:r>
              <a:rPr lang="en-US" dirty="0" err="1" smtClean="0"/>
              <a:t>Tetapi</a:t>
            </a:r>
            <a:r>
              <a:rPr lang="en-US" dirty="0" smtClean="0"/>
              <a:t> </a:t>
            </a:r>
            <a:r>
              <a:rPr lang="en-US" dirty="0" err="1" smtClean="0"/>
              <a:t>apabila</a:t>
            </a:r>
            <a:r>
              <a:rPr lang="en-US" dirty="0" smtClean="0"/>
              <a:t> </a:t>
            </a:r>
            <a:r>
              <a:rPr lang="en-US" dirty="0" err="1" smtClean="0"/>
              <a:t>belum</a:t>
            </a:r>
            <a:r>
              <a:rPr lang="en-US" dirty="0" smtClean="0"/>
              <a:t> </a:t>
            </a:r>
            <a:r>
              <a:rPr lang="en-US" dirty="0" err="1" smtClean="0"/>
              <a:t>pernah</a:t>
            </a:r>
            <a:r>
              <a:rPr lang="en-US" dirty="0" smtClean="0"/>
              <a:t>, </a:t>
            </a:r>
            <a:r>
              <a:rPr lang="en-US" dirty="0" err="1" smtClean="0"/>
              <a:t>maka</a:t>
            </a:r>
            <a:r>
              <a:rPr lang="en-US" dirty="0" smtClean="0"/>
              <a:t> </a:t>
            </a:r>
            <a:r>
              <a:rPr lang="en-US" dirty="0" err="1" smtClean="0"/>
              <a:t>akan</a:t>
            </a:r>
            <a:r>
              <a:rPr lang="en-US" dirty="0" smtClean="0"/>
              <a:t> di </a:t>
            </a:r>
            <a:r>
              <a:rPr lang="en-US" dirty="0" err="1" smtClean="0"/>
              <a:t>arahkan</a:t>
            </a:r>
            <a:r>
              <a:rPr lang="en-US" dirty="0" smtClean="0"/>
              <a:t> </a:t>
            </a:r>
            <a:r>
              <a:rPr lang="en-US" dirty="0" err="1" smtClean="0"/>
              <a:t>ke</a:t>
            </a:r>
            <a:r>
              <a:rPr lang="en-US" dirty="0" smtClean="0"/>
              <a:t> </a:t>
            </a:r>
            <a:r>
              <a:rPr lang="en-US" dirty="0" err="1" smtClean="0"/>
              <a:t>hala</a:t>
            </a:r>
            <a:r>
              <a:rPr lang="en-US" dirty="0" smtClean="0"/>
              <a:t>-</a:t>
            </a:r>
          </a:p>
          <a:p>
            <a:r>
              <a:rPr lang="en-US" dirty="0" smtClean="0"/>
              <a:t>Man </a:t>
            </a:r>
            <a:r>
              <a:rPr lang="en-US" b="1" dirty="0" smtClean="0"/>
              <a:t>TAMBAH PASIEN.</a:t>
            </a:r>
            <a:endParaRPr lang="id-ID"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730" y="3396343"/>
            <a:ext cx="4420217" cy="335715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71" y="3897478"/>
            <a:ext cx="4105848" cy="2172003"/>
          </a:xfrm>
          <a:prstGeom prst="rect">
            <a:avLst/>
          </a:prstGeom>
        </p:spPr>
      </p:pic>
      <p:sp>
        <p:nvSpPr>
          <p:cNvPr id="6" name="Rectangle 5"/>
          <p:cNvSpPr/>
          <p:nvPr/>
        </p:nvSpPr>
        <p:spPr>
          <a:xfrm>
            <a:off x="1274043" y="3897478"/>
            <a:ext cx="2980303" cy="400110"/>
          </a:xfrm>
          <a:prstGeom prst="rect">
            <a:avLst/>
          </a:prstGeom>
          <a:noFill/>
        </p:spPr>
        <p:txBody>
          <a:bodyPr wrap="non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TAMBAH KUNJUNGAN</a:t>
            </a:r>
            <a:endParaRPr lang="en-US" sz="2000" b="1" cap="none" spc="50" dirty="0">
              <a:ln w="0"/>
              <a:solidFill>
                <a:schemeClr val="bg2"/>
              </a:solidFill>
              <a:effectLst>
                <a:innerShdw blurRad="63500" dist="50800" dir="13500000">
                  <a:srgbClr val="000000">
                    <a:alpha val="50000"/>
                  </a:srgbClr>
                </a:innerShdw>
              </a:effectLst>
            </a:endParaRPr>
          </a:p>
        </p:txBody>
      </p:sp>
      <p:sp>
        <p:nvSpPr>
          <p:cNvPr id="7" name="Rectangle 6"/>
          <p:cNvSpPr/>
          <p:nvPr/>
        </p:nvSpPr>
        <p:spPr>
          <a:xfrm>
            <a:off x="8957481" y="3435813"/>
            <a:ext cx="2640466" cy="461665"/>
          </a:xfrm>
          <a:prstGeom prst="rect">
            <a:avLst/>
          </a:prstGeom>
          <a:noFill/>
        </p:spPr>
        <p:txBody>
          <a:bodyPr wrap="none" lIns="91440" tIns="45720" rIns="91440" bIns="45720">
            <a:spAutoFit/>
          </a:bodyPr>
          <a:lstStyle/>
          <a:p>
            <a:pPr algn="ctr"/>
            <a:r>
              <a:rPr lang="en-US" sz="2400" b="1" cap="none" spc="50" dirty="0" smtClean="0">
                <a:ln w="0"/>
                <a:solidFill>
                  <a:schemeClr val="bg2"/>
                </a:solidFill>
                <a:effectLst>
                  <a:innerShdw blurRad="63500" dist="50800" dir="13500000">
                    <a:srgbClr val="000000">
                      <a:alpha val="50000"/>
                    </a:srgbClr>
                  </a:innerShdw>
                </a:effectLst>
              </a:rPr>
              <a:t>TAMBAH PASIEN</a:t>
            </a:r>
            <a:endParaRPr lang="en-US" sz="2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071357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51" y="1005225"/>
            <a:ext cx="10058400" cy="1908516"/>
          </a:xfrm>
          <a:prstGeom prst="rect">
            <a:avLst/>
          </a:prstGeom>
        </p:spPr>
      </p:pic>
      <p:sp>
        <p:nvSpPr>
          <p:cNvPr id="3" name="Rectangle 2"/>
          <p:cNvSpPr/>
          <p:nvPr/>
        </p:nvSpPr>
        <p:spPr>
          <a:xfrm>
            <a:off x="3498121" y="-87922"/>
            <a:ext cx="4751622" cy="923330"/>
          </a:xfrm>
          <a:prstGeom prst="rect">
            <a:avLst/>
          </a:prstGeom>
          <a:noFill/>
        </p:spPr>
        <p:txBody>
          <a:bodyPr wrap="none" lIns="91440" tIns="45720" rIns="91440" bIns="45720">
            <a:spAutoFit/>
          </a:bodyPr>
          <a:lstStyle/>
          <a:p>
            <a:pPr algn="ctr"/>
            <a:r>
              <a:rPr lang="en-US" sz="5400" b="1" cap="none" spc="0" dirty="0" smtClean="0">
                <a:ln w="0"/>
                <a:solidFill>
                  <a:schemeClr val="accent1"/>
                </a:solidFill>
                <a:effectLst>
                  <a:outerShdw blurRad="38100" dist="25400" dir="5400000" algn="ctr" rotWithShape="0">
                    <a:srgbClr val="6E747A">
                      <a:alpha val="43000"/>
                    </a:srgbClr>
                  </a:outerShdw>
                </a:effectLst>
              </a:rPr>
              <a:t>REKAM MEDIS</a:t>
            </a:r>
            <a:endParaRPr lang="en-US" sz="5400" b="1"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0" y="3213825"/>
            <a:ext cx="12070080" cy="923330"/>
          </a:xfrm>
          <a:prstGeom prst="rect">
            <a:avLst/>
          </a:prstGeom>
          <a:noFill/>
        </p:spPr>
        <p:txBody>
          <a:bodyPr wrap="square" rtlCol="0">
            <a:spAutoFit/>
          </a:bodyPr>
          <a:lstStyle/>
          <a:p>
            <a:r>
              <a:rPr lang="en-US" dirty="0" smtClean="0"/>
              <a:t>Di </a:t>
            </a:r>
            <a:r>
              <a:rPr lang="en-US" dirty="0" err="1" smtClean="0"/>
              <a:t>halaman</a:t>
            </a:r>
            <a:r>
              <a:rPr lang="en-US" dirty="0" smtClean="0"/>
              <a:t> </a:t>
            </a:r>
            <a:r>
              <a:rPr lang="en-US" dirty="0" err="1" smtClean="0"/>
              <a:t>ini</a:t>
            </a:r>
            <a:r>
              <a:rPr lang="en-US" dirty="0" smtClean="0"/>
              <a:t> </a:t>
            </a:r>
            <a:r>
              <a:rPr lang="en-US" dirty="0" err="1" smtClean="0"/>
              <a:t>semua</a:t>
            </a:r>
            <a:r>
              <a:rPr lang="en-US" dirty="0" smtClean="0"/>
              <a:t> level user </a:t>
            </a:r>
            <a:r>
              <a:rPr lang="en-US" dirty="0" err="1" smtClean="0"/>
              <a:t>akan</a:t>
            </a:r>
            <a:r>
              <a:rPr lang="en-US" dirty="0" smtClean="0"/>
              <a:t> </a:t>
            </a:r>
            <a:r>
              <a:rPr lang="en-US" dirty="0" err="1" smtClean="0"/>
              <a:t>diberikan</a:t>
            </a:r>
            <a:r>
              <a:rPr lang="en-US" dirty="0" smtClean="0"/>
              <a:t> </a:t>
            </a:r>
            <a:r>
              <a:rPr lang="en-US" dirty="0" err="1" smtClean="0"/>
              <a:t>pilihan</a:t>
            </a:r>
            <a:r>
              <a:rPr lang="en-US" dirty="0" smtClean="0"/>
              <a:t> data </a:t>
            </a:r>
            <a:r>
              <a:rPr lang="en-US" dirty="0" err="1" smtClean="0"/>
              <a:t>kunjungan</a:t>
            </a:r>
            <a:r>
              <a:rPr lang="en-US" dirty="0" smtClean="0"/>
              <a:t>, </a:t>
            </a:r>
            <a:r>
              <a:rPr lang="en-US" dirty="0" err="1" smtClean="0"/>
              <a:t>ada</a:t>
            </a:r>
            <a:r>
              <a:rPr lang="en-US" dirty="0" smtClean="0"/>
              <a:t> yang HARI INI </a:t>
            </a:r>
            <a:r>
              <a:rPr lang="en-US" dirty="0" err="1" smtClean="0"/>
              <a:t>dan</a:t>
            </a:r>
            <a:r>
              <a:rPr lang="en-US" dirty="0" smtClean="0"/>
              <a:t> SEMUA DATA. </a:t>
            </a:r>
            <a:r>
              <a:rPr lang="en-US" dirty="0" err="1" smtClean="0"/>
              <a:t>Namun</a:t>
            </a:r>
            <a:r>
              <a:rPr lang="en-US" dirty="0" smtClean="0"/>
              <a:t>, </a:t>
            </a:r>
            <a:r>
              <a:rPr lang="en-US" dirty="0" err="1" smtClean="0"/>
              <a:t>jika</a:t>
            </a:r>
            <a:r>
              <a:rPr lang="en-US" dirty="0" smtClean="0"/>
              <a:t> </a:t>
            </a:r>
            <a:r>
              <a:rPr lang="en-US" dirty="0" err="1" smtClean="0"/>
              <a:t>kita</a:t>
            </a:r>
            <a:r>
              <a:rPr lang="en-US" dirty="0" smtClean="0"/>
              <a:t> login </a:t>
            </a:r>
            <a:r>
              <a:rPr lang="en-US" dirty="0" err="1" smtClean="0"/>
              <a:t>sebagai</a:t>
            </a:r>
            <a:r>
              <a:rPr lang="en-US" dirty="0" smtClean="0"/>
              <a:t> DOKTER, </a:t>
            </a:r>
            <a:r>
              <a:rPr lang="en-US" dirty="0" err="1" smtClean="0"/>
              <a:t>kita</a:t>
            </a:r>
            <a:r>
              <a:rPr lang="en-US" dirty="0" smtClean="0"/>
              <a:t> </a:t>
            </a:r>
            <a:r>
              <a:rPr lang="en-US" dirty="0" err="1" smtClean="0"/>
              <a:t>bisa</a:t>
            </a:r>
            <a:r>
              <a:rPr lang="en-US" dirty="0" smtClean="0"/>
              <a:t> </a:t>
            </a:r>
            <a:r>
              <a:rPr lang="en-US" dirty="0" err="1" smtClean="0"/>
              <a:t>melihat</a:t>
            </a:r>
            <a:r>
              <a:rPr lang="en-US" dirty="0" smtClean="0"/>
              <a:t> data </a:t>
            </a:r>
            <a:r>
              <a:rPr lang="en-US" dirty="0" err="1" smtClean="0"/>
              <a:t>rekam</a:t>
            </a:r>
            <a:r>
              <a:rPr lang="en-US" dirty="0" smtClean="0"/>
              <a:t> </a:t>
            </a:r>
            <a:r>
              <a:rPr lang="en-US" dirty="0" err="1" smtClean="0"/>
              <a:t>medis</a:t>
            </a:r>
            <a:r>
              <a:rPr lang="en-US" dirty="0" smtClean="0"/>
              <a:t> </a:t>
            </a:r>
            <a:r>
              <a:rPr lang="en-US" dirty="0" err="1" smtClean="0"/>
              <a:t>dari</a:t>
            </a:r>
            <a:r>
              <a:rPr lang="en-US" dirty="0" smtClean="0"/>
              <a:t> </a:t>
            </a:r>
            <a:r>
              <a:rPr lang="en-US" dirty="0" err="1" smtClean="0"/>
              <a:t>pasien</a:t>
            </a:r>
            <a:r>
              <a:rPr lang="en-US" dirty="0" smtClean="0"/>
              <a:t> </a:t>
            </a:r>
            <a:r>
              <a:rPr lang="en-US" dirty="0" err="1" smtClean="0"/>
              <a:t>dan</a:t>
            </a:r>
            <a:r>
              <a:rPr lang="en-US" dirty="0" smtClean="0"/>
              <a:t> </a:t>
            </a:r>
            <a:r>
              <a:rPr lang="en-US" dirty="0" err="1" smtClean="0"/>
              <a:t>menambahkan</a:t>
            </a:r>
            <a:r>
              <a:rPr lang="en-US" dirty="0" smtClean="0"/>
              <a:t> </a:t>
            </a:r>
            <a:r>
              <a:rPr lang="en-US" dirty="0" err="1" smtClean="0"/>
              <a:t>rekam</a:t>
            </a:r>
            <a:r>
              <a:rPr lang="en-US" dirty="0" smtClean="0"/>
              <a:t> </a:t>
            </a:r>
            <a:r>
              <a:rPr lang="en-US" dirty="0" err="1" smtClean="0"/>
              <a:t>medis</a:t>
            </a:r>
            <a:r>
              <a:rPr lang="en-US" dirty="0" smtClean="0"/>
              <a:t> </a:t>
            </a:r>
            <a:r>
              <a:rPr lang="en-US" dirty="0" err="1" smtClean="0"/>
              <a:t>pasien</a:t>
            </a:r>
            <a:r>
              <a:rPr lang="en-US" dirty="0" smtClean="0"/>
              <a:t>.</a:t>
            </a:r>
            <a:endParaRPr lang="id-ID"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51" y="4437239"/>
            <a:ext cx="10058400" cy="2306431"/>
          </a:xfrm>
          <a:prstGeom prst="rect">
            <a:avLst/>
          </a:prstGeom>
        </p:spPr>
      </p:pic>
    </p:spTree>
    <p:extLst>
      <p:ext uri="{BB962C8B-B14F-4D97-AF65-F5344CB8AC3E}">
        <p14:creationId xmlns:p14="http://schemas.microsoft.com/office/powerpoint/2010/main" val="2691386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4" y="428807"/>
            <a:ext cx="10058400" cy="2212996"/>
          </a:xfrm>
          <a:prstGeom prst="rect">
            <a:avLst/>
          </a:prstGeom>
        </p:spPr>
      </p:pic>
      <p:sp>
        <p:nvSpPr>
          <p:cNvPr id="3" name="Rectangle 2"/>
          <p:cNvSpPr/>
          <p:nvPr/>
        </p:nvSpPr>
        <p:spPr>
          <a:xfrm>
            <a:off x="1351418" y="1718473"/>
            <a:ext cx="5857694" cy="923330"/>
          </a:xfrm>
          <a:prstGeom prst="rect">
            <a:avLst/>
          </a:prstGeom>
          <a:noFill/>
        </p:spPr>
        <p:txBody>
          <a:bodyPr wrap="none" lIns="91440" tIns="45720" rIns="91440" bIns="45720">
            <a:spAutoFit/>
          </a:bodyPr>
          <a:lstStyle/>
          <a:p>
            <a:pPr algn="ctr"/>
            <a:r>
              <a:rPr lang="en-US" sz="5400" b="1" cap="none" spc="50" dirty="0" smtClean="0">
                <a:ln w="0"/>
                <a:solidFill>
                  <a:schemeClr val="bg2"/>
                </a:solidFill>
                <a:effectLst>
                  <a:innerShdw blurRad="63500" dist="50800" dir="13500000">
                    <a:srgbClr val="000000">
                      <a:alpha val="50000"/>
                    </a:srgbClr>
                  </a:innerShdw>
                </a:effectLst>
              </a:rPr>
              <a:t>List </a:t>
            </a:r>
            <a:r>
              <a:rPr lang="en-US" sz="5400" b="1" cap="none" spc="50" dirty="0" err="1" smtClean="0">
                <a:ln w="0"/>
                <a:solidFill>
                  <a:schemeClr val="bg2"/>
                </a:solidFill>
                <a:effectLst>
                  <a:innerShdw blurRad="63500" dist="50800" dir="13500000">
                    <a:srgbClr val="000000">
                      <a:alpha val="50000"/>
                    </a:srgbClr>
                  </a:innerShdw>
                </a:effectLst>
              </a:rPr>
              <a:t>rekam</a:t>
            </a:r>
            <a:r>
              <a:rPr lang="en-US" sz="5400" b="1" cap="none" spc="50" dirty="0" smtClean="0">
                <a:ln w="0"/>
                <a:solidFill>
                  <a:schemeClr val="bg2"/>
                </a:solidFill>
                <a:effectLst>
                  <a:innerShdw blurRad="63500" dist="50800" dir="13500000">
                    <a:srgbClr val="000000">
                      <a:alpha val="50000"/>
                    </a:srgbClr>
                  </a:innerShdw>
                </a:effectLst>
              </a:rPr>
              <a:t> </a:t>
            </a:r>
            <a:r>
              <a:rPr lang="en-US" sz="5400" b="1" cap="none" spc="50" dirty="0" err="1" smtClean="0">
                <a:ln w="0"/>
                <a:solidFill>
                  <a:schemeClr val="bg2"/>
                </a:solidFill>
                <a:effectLst>
                  <a:innerShdw blurRad="63500" dist="50800" dir="13500000">
                    <a:srgbClr val="000000">
                      <a:alpha val="50000"/>
                    </a:srgbClr>
                  </a:innerShdw>
                </a:effectLst>
              </a:rPr>
              <a:t>medis</a:t>
            </a:r>
            <a:endParaRPr lang="en-US" sz="5400" b="1" cap="none" spc="50" dirty="0">
              <a:ln w="0"/>
              <a:solidFill>
                <a:schemeClr val="bg2"/>
              </a:solidFill>
              <a:effectLst>
                <a:innerShdw blurRad="63500" dist="50800" dir="13500000">
                  <a:srgbClr val="000000">
                    <a:alpha val="50000"/>
                  </a:srgbClr>
                </a:innerShdw>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274" y="2714356"/>
            <a:ext cx="10058400" cy="3971778"/>
          </a:xfrm>
          <a:prstGeom prst="rect">
            <a:avLst/>
          </a:prstGeom>
        </p:spPr>
      </p:pic>
      <p:sp>
        <p:nvSpPr>
          <p:cNvPr id="5" name="Rectangle 4"/>
          <p:cNvSpPr/>
          <p:nvPr/>
        </p:nvSpPr>
        <p:spPr>
          <a:xfrm>
            <a:off x="1351418" y="2714356"/>
            <a:ext cx="9417964" cy="923330"/>
          </a:xfrm>
          <a:prstGeom prst="rect">
            <a:avLst/>
          </a:prstGeom>
          <a:noFill/>
        </p:spPr>
        <p:txBody>
          <a:bodyPr wrap="none" lIns="91440" tIns="45720" rIns="91440" bIns="45720">
            <a:spAutoFit/>
          </a:bodyPr>
          <a:lstStyle/>
          <a:p>
            <a:pPr algn="ctr"/>
            <a:r>
              <a:rPr lang="en-US" sz="5400" b="1" cap="none" spc="50" dirty="0" err="1" smtClean="0">
                <a:ln w="0"/>
                <a:solidFill>
                  <a:schemeClr val="bg2"/>
                </a:solidFill>
                <a:effectLst>
                  <a:innerShdw blurRad="63500" dist="50800" dir="13500000">
                    <a:srgbClr val="000000">
                      <a:alpha val="50000"/>
                    </a:srgbClr>
                  </a:innerShdw>
                </a:effectLst>
              </a:rPr>
              <a:t>Tambah</a:t>
            </a:r>
            <a:r>
              <a:rPr lang="en-US" sz="5400" b="1" cap="none" spc="50" dirty="0" smtClean="0">
                <a:ln w="0"/>
                <a:solidFill>
                  <a:schemeClr val="bg2"/>
                </a:solidFill>
                <a:effectLst>
                  <a:innerShdw blurRad="63500" dist="50800" dir="13500000">
                    <a:srgbClr val="000000">
                      <a:alpha val="50000"/>
                    </a:srgbClr>
                  </a:innerShdw>
                </a:effectLst>
              </a:rPr>
              <a:t> data </a:t>
            </a:r>
            <a:r>
              <a:rPr lang="en-US" sz="5400" b="1" cap="none" spc="50" dirty="0" err="1" smtClean="0">
                <a:ln w="0"/>
                <a:solidFill>
                  <a:schemeClr val="bg2"/>
                </a:solidFill>
                <a:effectLst>
                  <a:innerShdw blurRad="63500" dist="50800" dir="13500000">
                    <a:srgbClr val="000000">
                      <a:alpha val="50000"/>
                    </a:srgbClr>
                  </a:innerShdw>
                </a:effectLst>
              </a:rPr>
              <a:t>rekam</a:t>
            </a:r>
            <a:r>
              <a:rPr lang="en-US" sz="5400" b="1" cap="none" spc="50" dirty="0" smtClean="0">
                <a:ln w="0"/>
                <a:solidFill>
                  <a:schemeClr val="bg2"/>
                </a:solidFill>
                <a:effectLst>
                  <a:innerShdw blurRad="63500" dist="50800" dir="13500000">
                    <a:srgbClr val="000000">
                      <a:alpha val="50000"/>
                    </a:srgbClr>
                  </a:innerShdw>
                </a:effectLst>
              </a:rPr>
              <a:t> </a:t>
            </a:r>
            <a:r>
              <a:rPr lang="en-US" sz="5400" b="1" cap="none" spc="50" dirty="0" err="1" smtClean="0">
                <a:ln w="0"/>
                <a:solidFill>
                  <a:schemeClr val="bg2"/>
                </a:solidFill>
                <a:effectLst>
                  <a:innerShdw blurRad="63500" dist="50800" dir="13500000">
                    <a:srgbClr val="000000">
                      <a:alpha val="50000"/>
                    </a:srgbClr>
                  </a:innerShdw>
                </a:effectLst>
              </a:rPr>
              <a:t>medis</a:t>
            </a:r>
            <a:endParaRPr 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9170975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60</TotalTime>
  <Words>459</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Times New Roman</vt:lpstr>
      <vt:lpstr>Wingdings 2</vt:lpstr>
      <vt:lpstr>Quotable</vt:lpstr>
      <vt:lpstr>PowerPoint Presentation</vt:lpstr>
      <vt:lpstr>Pengertian Rekam Medis</vt:lpstr>
      <vt:lpstr>Penyelenggaraan Rekam Medis</vt:lpstr>
      <vt:lpstr>Manfaat Rekam Medis</vt:lpstr>
      <vt:lpstr>Manfaat Rekam Medis</vt:lpstr>
      <vt:lpstr>PowerPoint Presentation</vt:lpstr>
      <vt:lpstr>PowerPoint Presentation</vt:lpstr>
      <vt:lpstr>PowerPoint Presentation</vt:lpstr>
      <vt:lpstr>PowerPoint Presentation</vt:lpstr>
      <vt:lpstr>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Rismawan Junandia</dc:creator>
  <cp:lastModifiedBy>Rismawan Junandia</cp:lastModifiedBy>
  <cp:revision>7</cp:revision>
  <dcterms:created xsi:type="dcterms:W3CDTF">2016-02-17T08:28:02Z</dcterms:created>
  <dcterms:modified xsi:type="dcterms:W3CDTF">2016-02-17T14:28:25Z</dcterms:modified>
</cp:coreProperties>
</file>