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docs.google.com/forms/d/1TFl8-XAOFGt-xbZa06Eez-j8A_lk0GKD0IT26-PvOK8/ed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048000"/>
            <a:ext cx="7315200" cy="2590800"/>
          </a:xfrm>
        </p:spPr>
        <p:txBody>
          <a:bodyPr>
            <a:normAutofit/>
          </a:bodyPr>
          <a:lstStyle/>
          <a:p>
            <a:pPr lvl="3">
              <a:buFont typeface="Arial"/>
              <a:buChar char="•"/>
            </a:pP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</a:rPr>
              <a:t>Title: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</a:rPr>
              <a:t> Judicial Reforms in Bangladesh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srgbClr val="00B050"/>
                </a:solidFill>
              </a:rPr>
              <a:t>Presented By</a:t>
            </a:r>
          </a:p>
          <a:p>
            <a:endParaRPr lang="en-US" sz="2600" dirty="0">
              <a:solidFill>
                <a:srgbClr val="00B050"/>
              </a:solidFill>
            </a:endParaRPr>
          </a:p>
          <a:p>
            <a:r>
              <a:rPr lang="en-US" sz="2600" dirty="0" smtClean="0"/>
              <a:t> </a:t>
            </a:r>
            <a:r>
              <a:rPr lang="en-US" sz="2600" dirty="0" err="1" smtClean="0">
                <a:solidFill>
                  <a:schemeClr val="accent5">
                    <a:lumMod val="50000"/>
                  </a:schemeClr>
                </a:solidFill>
              </a:rPr>
              <a:t>Name:Md</a:t>
            </a:r>
            <a:r>
              <a:rPr lang="en-US" sz="2600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en-US" sz="2600" dirty="0" err="1" smtClean="0">
                <a:solidFill>
                  <a:schemeClr val="accent5">
                    <a:lumMod val="50000"/>
                  </a:schemeClr>
                </a:solidFill>
              </a:rPr>
              <a:t>Junayed</a:t>
            </a:r>
            <a:r>
              <a:rPr lang="en-US" sz="26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5">
                    <a:lumMod val="50000"/>
                  </a:schemeClr>
                </a:solidFill>
              </a:rPr>
              <a:t>akanda</a:t>
            </a:r>
            <a:r>
              <a:rPr lang="en-US" sz="26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5">
                    <a:lumMod val="50000"/>
                  </a:schemeClr>
                </a:solidFill>
              </a:rPr>
              <a:t>showrav</a:t>
            </a:r>
            <a:endParaRPr lang="en-US" sz="2600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3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82" y="609600"/>
            <a:ext cx="63246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91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2192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Slide 2: Structural Reforms in the Judiciary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206" y="1676400"/>
            <a:ext cx="3505200" cy="3755670"/>
          </a:xfrm>
        </p:spPr>
      </p:pic>
      <p:sp>
        <p:nvSpPr>
          <p:cNvPr id="5" name="Rectangle 4"/>
          <p:cNvSpPr/>
          <p:nvPr/>
        </p:nvSpPr>
        <p:spPr>
          <a:xfrm>
            <a:off x="76200" y="1905000"/>
            <a:ext cx="5486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rgbClr val="000099"/>
                </a:solidFill>
              </a:rPr>
              <a:t>Establishment </a:t>
            </a:r>
            <a:r>
              <a:rPr lang="en-US" dirty="0">
                <a:solidFill>
                  <a:srgbClr val="000099"/>
                </a:solidFill>
              </a:rPr>
              <a:t>of Supreme Court Secretariat (via constitutional amendment)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0099"/>
                </a:solidFill>
              </a:rPr>
              <a:t>Judicial Appointments Commission &amp; Supreme Judicial Council rules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0099"/>
                </a:solidFill>
              </a:rPr>
              <a:t>Decentralization: High Court judges at division, magistrates at </a:t>
            </a:r>
            <a:r>
              <a:rPr lang="en-US" dirty="0" err="1">
                <a:solidFill>
                  <a:srgbClr val="000099"/>
                </a:solidFill>
              </a:rPr>
              <a:t>Upazila</a:t>
            </a:r>
            <a:endParaRPr lang="en-US" dirty="0">
              <a:solidFill>
                <a:srgbClr val="000099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0099"/>
                </a:solidFill>
              </a:rPr>
              <a:t>Bangladesh Attorney Service proposal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rgbClr val="000099"/>
                </a:solidFill>
              </a:rPr>
              <a:t>Reforms: Judicial staff recruitment rules, independent investigation agency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0099"/>
                </a:solidFill>
              </a:rPr>
              <a:t>Legal aid expansion; JAO post creation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0099"/>
                </a:solidFill>
              </a:rPr>
              <a:t>Amendments to Village Court, Mobile Court Acts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0099"/>
                </a:solidFill>
              </a:rPr>
              <a:t>Reforms to Appellate Division Rules &amp; lawyer conduct rules</a:t>
            </a:r>
          </a:p>
        </p:txBody>
      </p:sp>
    </p:spTree>
    <p:extLst>
      <p:ext uri="{BB962C8B-B14F-4D97-AF65-F5344CB8AC3E}">
        <p14:creationId xmlns:p14="http://schemas.microsoft.com/office/powerpoint/2010/main" val="120788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Slide 3: Civil Justice System Reforms (Part 1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4">
                    <a:lumMod val="75000"/>
                  </a:schemeClr>
                </a:solidFill>
              </a:rPr>
            </a:br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05" y="1752600"/>
            <a:ext cx="4107696" cy="4419602"/>
          </a:xfrm>
        </p:spPr>
      </p:pic>
      <p:sp>
        <p:nvSpPr>
          <p:cNvPr id="5" name="Rectangle 4"/>
          <p:cNvSpPr/>
          <p:nvPr/>
        </p:nvSpPr>
        <p:spPr>
          <a:xfrm>
            <a:off x="20472" y="1990913"/>
            <a:ext cx="5486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>
              <a:buFont typeface="Arial"/>
              <a:buChar char="•"/>
            </a:pPr>
            <a:r>
              <a:rPr lang="en-US" dirty="0">
                <a:solidFill>
                  <a:srgbClr val="7030A0"/>
                </a:solidFill>
              </a:rPr>
              <a:t>JAO appointment for administrative </a:t>
            </a:r>
            <a:r>
              <a:rPr lang="en-US" dirty="0" smtClean="0">
                <a:solidFill>
                  <a:srgbClr val="7030A0"/>
                </a:solidFill>
              </a:rPr>
              <a:t>supervision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7030A0"/>
                </a:solidFill>
              </a:rPr>
              <a:t>Faster summons via NID &amp; digital </a:t>
            </a:r>
            <a:r>
              <a:rPr lang="en-US" dirty="0" smtClean="0">
                <a:solidFill>
                  <a:srgbClr val="7030A0"/>
                </a:solidFill>
              </a:rPr>
              <a:t>verification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7030A0"/>
                </a:solidFill>
              </a:rPr>
              <a:t>Mandatory submission of documents with </a:t>
            </a:r>
            <a:r>
              <a:rPr lang="en-US" dirty="0" smtClean="0">
                <a:solidFill>
                  <a:srgbClr val="7030A0"/>
                </a:solidFill>
              </a:rPr>
              <a:t>plaint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7030A0"/>
                </a:solidFill>
              </a:rPr>
              <a:t>Specific, timely replies </a:t>
            </a:r>
            <a:r>
              <a:rPr lang="en-US" dirty="0" smtClean="0">
                <a:solidFill>
                  <a:srgbClr val="7030A0"/>
                </a:solidFill>
              </a:rPr>
              <a:t>required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7030A0"/>
                </a:solidFill>
              </a:rPr>
              <a:t>Compulsory issue framing &amp; discovery process</a:t>
            </a:r>
          </a:p>
        </p:txBody>
      </p:sp>
    </p:spTree>
    <p:extLst>
      <p:ext uri="{BB962C8B-B14F-4D97-AF65-F5344CB8AC3E}">
        <p14:creationId xmlns:p14="http://schemas.microsoft.com/office/powerpoint/2010/main" val="68165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Slide 4: Civil Justice System Reforms (Part 2)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>
                <a:solidFill>
                  <a:srgbClr val="000099"/>
                </a:solidFill>
              </a:rPr>
              <a:t>Settlement efforts initiated by courts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99"/>
                </a:solidFill>
              </a:rPr>
              <a:t>Daily testimony for faster resolution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99"/>
                </a:solidFill>
              </a:rPr>
              <a:t>Detailed appeal memoranda, extended limits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99"/>
                </a:solidFill>
              </a:rPr>
              <a:t>Verified pleadings accepted as evidence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99"/>
                </a:solidFill>
              </a:rPr>
              <a:t>Final hearing to include cost assessment in decree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99"/>
                </a:solidFill>
              </a:rPr>
              <a:t>Court-ordered compensation—limit removed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99"/>
                </a:solidFill>
              </a:rPr>
              <a:t>Punishment for fake documents/testimony</a:t>
            </a:r>
          </a:p>
        </p:txBody>
      </p:sp>
    </p:spTree>
    <p:extLst>
      <p:ext uri="{BB962C8B-B14F-4D97-AF65-F5344CB8AC3E}">
        <p14:creationId xmlns:p14="http://schemas.microsoft.com/office/powerpoint/2010/main" val="196918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0800" y="3429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Slide 5: Criminal Justice System Reforms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665508" cy="5486400"/>
          </a:xfrm>
        </p:spPr>
      </p:pic>
      <p:sp>
        <p:nvSpPr>
          <p:cNvPr id="6" name="Rectangle 5"/>
          <p:cNvSpPr/>
          <p:nvPr/>
        </p:nvSpPr>
        <p:spPr>
          <a:xfrm>
            <a:off x="1676400" y="1828800"/>
            <a:ext cx="60198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Witness &amp; victim protection law + protection cell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2514599"/>
            <a:ext cx="6934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dirty="0">
                <a:solidFill>
                  <a:srgbClr val="000099"/>
                </a:solidFill>
              </a:rPr>
              <a:t>Security &amp; expenses for victims/witnesses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99"/>
                </a:solidFill>
              </a:rPr>
              <a:t>Section 545 </a:t>
            </a:r>
            <a:r>
              <a:rPr lang="en-US" dirty="0" err="1">
                <a:solidFill>
                  <a:srgbClr val="000099"/>
                </a:solidFill>
              </a:rPr>
              <a:t>CrPC</a:t>
            </a:r>
            <a:r>
              <a:rPr lang="en-US" dirty="0">
                <a:solidFill>
                  <a:srgbClr val="000099"/>
                </a:solidFill>
              </a:rPr>
              <a:t> amendment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99"/>
                </a:solidFill>
              </a:rPr>
              <a:t>Compoundable offenses expanded (Section 143 Penal Code)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99"/>
                </a:solidFill>
              </a:rPr>
              <a:t>Probation or fine for minor crimes (&lt;3 years)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99"/>
                </a:solidFill>
              </a:rPr>
              <a:t>Digital records now recognized as "documents"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99"/>
                </a:solidFill>
              </a:rPr>
              <a:t>Defined powers for "Justice of the Peace"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99"/>
                </a:solidFill>
              </a:rPr>
              <a:t>Introduction of plea bargaining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99"/>
                </a:solidFill>
              </a:rPr>
              <a:t>Peace-related hearing guidelines restored</a:t>
            </a:r>
          </a:p>
        </p:txBody>
      </p:sp>
    </p:spTree>
    <p:extLst>
      <p:ext uri="{BB962C8B-B14F-4D97-AF65-F5344CB8AC3E}">
        <p14:creationId xmlns:p14="http://schemas.microsoft.com/office/powerpoint/2010/main" val="34016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"</a:t>
            </a:r>
            <a:r>
              <a:rPr lang="en-US" sz="3100" dirty="0">
                <a:solidFill>
                  <a:schemeClr val="accent3"/>
                </a:solidFill>
              </a:rPr>
              <a:t>Public Opinion Survey on Legal Reform</a:t>
            </a:r>
            <a:r>
              <a:rPr lang="en-US" sz="3100" dirty="0"/>
              <a:t>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docs.google.com/forms/d/1TFl8-XAOFGt-xbZa06Eez-j8A_lk0GKD0IT26-PvOK8/edit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3505200"/>
            <a:ext cx="8890000" cy="280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5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44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Slide 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7: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Summary &amp; Conclusion</a:t>
            </a: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1051530"/>
            <a:ext cx="9067799" cy="5501670"/>
          </a:xfrm>
        </p:spPr>
      </p:pic>
      <p:sp>
        <p:nvSpPr>
          <p:cNvPr id="20" name="Rectangle 19"/>
          <p:cNvSpPr/>
          <p:nvPr/>
        </p:nvSpPr>
        <p:spPr>
          <a:xfrm>
            <a:off x="2286000" y="2690336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Aims: Independent, impartial, timely, cost-effective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judiciary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People’s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right to fair justice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ensured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Strengthens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trust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Meaningful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judicial reform is achievable through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29166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286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PowerPoint Presentation</vt:lpstr>
      <vt:lpstr>Slide 2: Structural Reforms in the Judiciary </vt:lpstr>
      <vt:lpstr>Slide 3: Civil Justice System Reforms (Part 1 </vt:lpstr>
      <vt:lpstr>Slide 4: Civil Justice System Reforms (Part 2)</vt:lpstr>
      <vt:lpstr>Slide 5: Criminal Justice System Reforms</vt:lpstr>
      <vt:lpstr>"Public Opinion Survey on Legal Reform"</vt:lpstr>
      <vt:lpstr>Slide 7: Summary &amp;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Student</cp:lastModifiedBy>
  <cp:revision>25</cp:revision>
  <dcterms:created xsi:type="dcterms:W3CDTF">2006-08-16T00:00:00Z</dcterms:created>
  <dcterms:modified xsi:type="dcterms:W3CDTF">2025-05-20T06:01:37Z</dcterms:modified>
</cp:coreProperties>
</file>