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03" r:id="rId4"/>
    <p:sldId id="305" r:id="rId5"/>
    <p:sldId id="321" r:id="rId6"/>
    <p:sldId id="315" r:id="rId7"/>
    <p:sldId id="357" r:id="rId8"/>
    <p:sldId id="356" r:id="rId9"/>
    <p:sldId id="359" r:id="rId10"/>
    <p:sldId id="360" r:id="rId11"/>
    <p:sldId id="33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8598E6"/>
    <a:srgbClr val="3C5CE8"/>
    <a:srgbClr val="E9ECFA"/>
    <a:srgbClr val="E8EBFA"/>
    <a:srgbClr val="FCFCFC"/>
    <a:srgbClr val="E8E8EA"/>
    <a:srgbClr val="020635"/>
    <a:srgbClr val="33013F"/>
    <a:srgbClr val="1D232F"/>
    <a:srgbClr val="030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830" y="-942"/>
      </p:cViewPr>
      <p:guideLst>
        <p:guide orient="horz" pos="2172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20136" y="3799843"/>
            <a:ext cx="2012562" cy="479598"/>
            <a:chOff x="1420136" y="3799843"/>
            <a:chExt cx="2012562" cy="479598"/>
          </a:xfrm>
        </p:grpSpPr>
        <p:sp>
          <p:nvSpPr>
            <p:cNvPr id="12" name="矩形: 圆角 11"/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420136" y="3871049"/>
              <a:ext cx="2012560" cy="3371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</a:t>
              </a:r>
              <a:r>
                <a:rPr kumimoji="0" lang="zh-CN" alt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：刘洪宇</a:t>
              </a:r>
              <a:endPara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57599" y="2212631"/>
            <a:ext cx="5878200" cy="1168322"/>
            <a:chOff x="1157599" y="2212631"/>
            <a:chExt cx="5878200" cy="1168322"/>
          </a:xfrm>
        </p:grpSpPr>
        <p:sp>
          <p:nvSpPr>
            <p:cNvPr id="9" name="文本框 8"/>
            <p:cNvSpPr txBox="1"/>
            <p:nvPr/>
          </p:nvSpPr>
          <p:spPr>
            <a:xfrm flipH="1">
              <a:off x="1157599" y="2551008"/>
              <a:ext cx="587820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u="none" strike="noStrike" kern="1200" cap="none" spc="0" normalizeH="0" baseline="0" noProof="0" dirty="0" smtClean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2020</a:t>
              </a:r>
              <a:r>
                <a:rPr kumimoji="0" lang="en-US" altLang="zh-CN" sz="48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</a:t>
              </a:r>
              <a:r>
                <a:rPr lang="zh-CN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作总结</a:t>
              </a:r>
              <a:r>
                <a:rPr kumimoji="0" lang="zh-CN" altLang="en-US" sz="4800" b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汇报</a:t>
              </a:r>
              <a:endParaRPr kumimoji="0" lang="zh-CN" altLang="en-US" sz="48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28" name="文本框 2627"/>
            <p:cNvSpPr txBox="1"/>
            <p:nvPr/>
          </p:nvSpPr>
          <p:spPr>
            <a:xfrm>
              <a:off x="1347513" y="2212631"/>
              <a:ext cx="5067117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软件研发中心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WEB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前端工程师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2485" y="327025"/>
            <a:ext cx="3809365" cy="420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3C5CE8"/>
                </a:solidFill>
                <a:cs typeface="+mn-ea"/>
                <a:sym typeface="+mn-lt"/>
              </a:rPr>
              <a:t>北京德辰科技股份有限公司</a:t>
            </a:r>
            <a:endParaRPr lang="en-US" altLang="zh-CN" sz="24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/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24350" y="695976"/>
            <a:ext cx="2506152" cy="605155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DEVELOP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11993" y="1684020"/>
            <a:ext cx="4377896" cy="833206"/>
            <a:chOff x="6411993" y="1684020"/>
            <a:chExt cx="4377896" cy="833206"/>
          </a:xfrm>
        </p:grpSpPr>
        <p:sp>
          <p:nvSpPr>
            <p:cNvPr id="24" name="椭圆 23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54086" y="1840944"/>
              <a:ext cx="3235803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年度总结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99557" y="3215722"/>
            <a:ext cx="4377892" cy="833206"/>
            <a:chOff x="6137657" y="2830277"/>
            <a:chExt cx="4377892" cy="833206"/>
          </a:xfrm>
        </p:grpSpPr>
        <p:sp>
          <p:nvSpPr>
            <p:cNvPr id="47" name="椭圆 46"/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279747" y="3046950"/>
              <a:ext cx="3235802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个人成长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88632" y="4697189"/>
            <a:ext cx="4385512" cy="833206"/>
            <a:chOff x="5640727" y="3872959"/>
            <a:chExt cx="4385512" cy="833206"/>
          </a:xfrm>
        </p:grpSpPr>
        <p:sp>
          <p:nvSpPr>
            <p:cNvPr id="52" name="椭圆 51"/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790437" y="4085316"/>
              <a:ext cx="3235802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新年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展望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 N 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645095" y="3012397"/>
            <a:ext cx="5222862" cy="872086"/>
            <a:chOff x="6411993" y="1684020"/>
            <a:chExt cx="5222862" cy="872086"/>
          </a:xfrm>
        </p:grpSpPr>
        <p:sp>
          <p:nvSpPr>
            <p:cNvPr id="24" name="椭圆 23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683706" y="1726161"/>
              <a:ext cx="3951149" cy="8299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年度总结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81050" y="-662111"/>
            <a:ext cx="5809460" cy="1610704"/>
            <a:chOff x="-781050" y="-662111"/>
            <a:chExt cx="5809460" cy="1610704"/>
          </a:xfrm>
        </p:grpSpPr>
        <p:sp>
          <p:nvSpPr>
            <p:cNvPr id="3" name="任意多边形: 形状 2"/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803275" y="365028"/>
              <a:ext cx="422513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年度总结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59255" y="1099820"/>
            <a:ext cx="2898581" cy="2993390"/>
            <a:chOff x="8826744" y="3915543"/>
            <a:chExt cx="2146056" cy="2433914"/>
          </a:xfrm>
        </p:grpSpPr>
        <p:sp>
          <p:nvSpPr>
            <p:cNvPr id="17" name="Freeform 5"/>
            <p:cNvSpPr/>
            <p:nvPr/>
          </p:nvSpPr>
          <p:spPr bwMode="auto">
            <a:xfrm>
              <a:off x="8826744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923212" y="4409801"/>
              <a:ext cx="1964254" cy="1373453"/>
              <a:chOff x="-1581010" y="4107909"/>
              <a:chExt cx="1964254" cy="1373453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-1542458" y="4959831"/>
                <a:ext cx="1925233" cy="42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为售后相关部门提供的信息管理存储平台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-1581010" y="4502891"/>
                <a:ext cx="1964254" cy="374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售后服务管理系统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-1528250" y="4107909"/>
                <a:ext cx="546945" cy="324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3C5CE8"/>
                    </a:solidFill>
                    <a:cs typeface="+mn-ea"/>
                    <a:sym typeface="+mn-lt"/>
                  </a:rPr>
                  <a:t>①</a:t>
                </a:r>
                <a:endParaRPr lang="zh-CN" altLang="en-US" sz="20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-1450102" y="5481362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/>
          <p:cNvGrpSpPr/>
          <p:nvPr/>
        </p:nvGrpSpPr>
        <p:grpSpPr>
          <a:xfrm>
            <a:off x="3302635" y="3599180"/>
            <a:ext cx="2898581" cy="2993390"/>
            <a:chOff x="8826744" y="3915543"/>
            <a:chExt cx="2146056" cy="2433914"/>
          </a:xfrm>
        </p:grpSpPr>
        <p:sp>
          <p:nvSpPr>
            <p:cNvPr id="14" name="Freeform 5"/>
            <p:cNvSpPr/>
            <p:nvPr/>
          </p:nvSpPr>
          <p:spPr bwMode="auto">
            <a:xfrm>
              <a:off x="8826744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944943" y="4421160"/>
              <a:ext cx="1973552" cy="1362094"/>
              <a:chOff x="-1559279" y="4119268"/>
              <a:chExt cx="1973552" cy="136209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-1542458" y="5005267"/>
                <a:ext cx="1925233" cy="42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为售后相关部门提供的信息管理存储平台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1549981" y="4480173"/>
                <a:ext cx="1964254" cy="524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dirty="0">
                    <a:solidFill>
                      <a:srgbClr val="3C5CE8"/>
                    </a:solidFill>
                    <a:cs typeface="+mn-ea"/>
                    <a:sym typeface="+mn-lt"/>
                  </a:rPr>
                  <a:t>Searchlight</a:t>
                </a:r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  <a:p>
                <a:r>
                  <a:rPr lang="zh-CN" altLang="en-US" dirty="0">
                    <a:solidFill>
                      <a:srgbClr val="3C5CE8"/>
                    </a:solidFill>
                    <a:cs typeface="+mn-ea"/>
                    <a:sym typeface="+mn-lt"/>
                  </a:rPr>
                  <a:t>无线电监管应用软件</a:t>
                </a:r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1559279" y="4119268"/>
                <a:ext cx="546945" cy="324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>
                    <a:solidFill>
                      <a:srgbClr val="3C5CE8"/>
                    </a:solidFill>
                    <a:cs typeface="+mn-ea"/>
                    <a:sym typeface="+mn-lt"/>
                  </a:rPr>
                  <a:t>②</a:t>
                </a:r>
                <a:endParaRPr lang="zh-CN" altLang="en-US" sz="20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-1450102" y="5481362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/>
          <p:cNvGrpSpPr/>
          <p:nvPr/>
        </p:nvGrpSpPr>
        <p:grpSpPr>
          <a:xfrm>
            <a:off x="4866005" y="1068705"/>
            <a:ext cx="2898581" cy="2993390"/>
            <a:chOff x="8826744" y="3915543"/>
            <a:chExt cx="2146056" cy="2433914"/>
          </a:xfrm>
        </p:grpSpPr>
        <p:sp>
          <p:nvSpPr>
            <p:cNvPr id="27" name="Freeform 5"/>
            <p:cNvSpPr/>
            <p:nvPr/>
          </p:nvSpPr>
          <p:spPr bwMode="auto">
            <a:xfrm>
              <a:off x="8826744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23212" y="4409801"/>
              <a:ext cx="1964254" cy="1373453"/>
              <a:chOff x="-1581010" y="4107909"/>
              <a:chExt cx="1964254" cy="13734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-1542458" y="4959831"/>
                <a:ext cx="1925233" cy="42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服务于Searchlight无线电监管应用软件的组件开发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-1581010" y="4502891"/>
                <a:ext cx="1964254" cy="374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公共组件库开发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-1528250" y="4107909"/>
                <a:ext cx="546945" cy="324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dirty="0">
                    <a:solidFill>
                      <a:srgbClr val="3C5CE8"/>
                    </a:solidFill>
                    <a:cs typeface="+mn-ea"/>
                    <a:sym typeface="+mn-lt"/>
                  </a:rPr>
                  <a:t>①</a:t>
                </a:r>
                <a:endParaRPr lang="zh-CN" altLang="en-US" sz="20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-1450102" y="5481362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圆角右箭头 43"/>
          <p:cNvSpPr/>
          <p:nvPr/>
        </p:nvSpPr>
        <p:spPr>
          <a:xfrm rot="16200000" flipH="1" flipV="1">
            <a:off x="8220075" y="1826260"/>
            <a:ext cx="1184910" cy="1348740"/>
          </a:xfrm>
          <a:prstGeom prst="bentArrow">
            <a:avLst/>
          </a:prstGeom>
          <a:solidFill>
            <a:srgbClr val="3C5CE8">
              <a:alpha val="10000"/>
            </a:srgbClr>
          </a:solidFill>
          <a:ln>
            <a:solidFill>
              <a:srgbClr val="859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995285" y="3474720"/>
            <a:ext cx="36810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高性能图表组件front-lcjs、dclc；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基于WebSocket 、JSON-RPC开发通讯组件json-rpc-websocket；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基于通讯组件开发云端边缘端客户端多端通讯系统CCESocket；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设计在qiankun微前端下父子应用与兄弟应用能够模糊调用和配置的消息推送系统Notifier；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>
                <a:solidFill>
                  <a:srgbClr val="3C5CE8"/>
                </a:solidFill>
                <a:cs typeface="+mn-ea"/>
                <a:sym typeface="+mn-lt"/>
              </a:rPr>
              <a:t>T W O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645095" y="3012397"/>
            <a:ext cx="5222862" cy="872086"/>
            <a:chOff x="6411993" y="1684020"/>
            <a:chExt cx="5222862" cy="872086"/>
          </a:xfrm>
        </p:grpSpPr>
        <p:sp>
          <p:nvSpPr>
            <p:cNvPr id="24" name="椭圆 23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683706" y="1726161"/>
              <a:ext cx="3951149" cy="8299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个人成长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3785" y="1843405"/>
            <a:ext cx="4048124" cy="3314701"/>
            <a:chOff x="1423275" y="2298345"/>
            <a:chExt cx="2900803" cy="2323858"/>
          </a:xfrm>
        </p:grpSpPr>
        <p:grpSp>
          <p:nvGrpSpPr>
            <p:cNvPr id="14" name="组合 13"/>
            <p:cNvGrpSpPr/>
            <p:nvPr/>
          </p:nvGrpSpPr>
          <p:grpSpPr>
            <a:xfrm>
              <a:off x="1423275" y="2298345"/>
              <a:ext cx="2634018" cy="2323858"/>
              <a:chOff x="1633558" y="1794075"/>
              <a:chExt cx="2634018" cy="2323858"/>
            </a:xfrm>
          </p:grpSpPr>
          <p:sp>
            <p:nvSpPr>
              <p:cNvPr id="2" name="任意多边形: 形状 1"/>
              <p:cNvSpPr/>
              <p:nvPr/>
            </p:nvSpPr>
            <p:spPr>
              <a:xfrm flipH="1">
                <a:off x="1928420" y="3705693"/>
                <a:ext cx="418171" cy="412240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 flipV="1">
                <a:off x="1633558" y="1794075"/>
                <a:ext cx="2634018" cy="1806342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4" name="Content Placeholder 2"/>
            <p:cNvSpPr txBox="1"/>
            <p:nvPr/>
          </p:nvSpPr>
          <p:spPr bwMode="auto">
            <a:xfrm>
              <a:off x="1527931" y="2436352"/>
              <a:ext cx="2796147" cy="140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9pPr>
            </a:lstStyle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React+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全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生态多方案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实践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TypeScript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深度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运用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精细化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JS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函数库设计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掌握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NPM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组件库的主流方案设计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781050" y="-662111"/>
            <a:ext cx="5809460" cy="1610704"/>
            <a:chOff x="-781050" y="-662111"/>
            <a:chExt cx="5809460" cy="1610704"/>
          </a:xfrm>
        </p:grpSpPr>
        <p:sp>
          <p:nvSpPr>
            <p:cNvPr id="28" name="任意多边形: 形状 27"/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 flipH="1">
              <a:off x="803275" y="365028"/>
              <a:ext cx="422513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个人成长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5280" y="1843405"/>
            <a:ext cx="4209414" cy="3314701"/>
            <a:chOff x="1423275" y="2298345"/>
            <a:chExt cx="3016380" cy="2323858"/>
          </a:xfrm>
        </p:grpSpPr>
        <p:grpSp>
          <p:nvGrpSpPr>
            <p:cNvPr id="15" name="组合 14"/>
            <p:cNvGrpSpPr/>
            <p:nvPr/>
          </p:nvGrpSpPr>
          <p:grpSpPr>
            <a:xfrm>
              <a:off x="1423275" y="2298345"/>
              <a:ext cx="2634018" cy="2323858"/>
              <a:chOff x="1633558" y="1794075"/>
              <a:chExt cx="2634018" cy="2323858"/>
            </a:xfrm>
          </p:grpSpPr>
          <p:sp>
            <p:nvSpPr>
              <p:cNvPr id="16" name="任意多边形: 形状 1"/>
              <p:cNvSpPr/>
              <p:nvPr/>
            </p:nvSpPr>
            <p:spPr>
              <a:xfrm flipH="1">
                <a:off x="1928420" y="3705693"/>
                <a:ext cx="418171" cy="412240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2"/>
              <p:cNvSpPr/>
              <p:nvPr/>
            </p:nvSpPr>
            <p:spPr>
              <a:xfrm flipV="1">
                <a:off x="1633558" y="1794075"/>
                <a:ext cx="2634018" cy="1806342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Content Placeholder 2"/>
            <p:cNvSpPr txBox="1"/>
            <p:nvPr/>
          </p:nvSpPr>
          <p:spPr bwMode="auto">
            <a:xfrm>
              <a:off x="1527931" y="2436352"/>
              <a:ext cx="2911724" cy="140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9pPr>
            </a:lstStyle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多种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跨端解决方案实践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掌握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更完整健壮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前端工程化方案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Node.js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及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生态实践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>
                <a:solidFill>
                  <a:srgbClr val="3C5CE8"/>
                </a:solidFill>
                <a:cs typeface="+mn-ea"/>
                <a:sym typeface="+mn-lt"/>
              </a:rPr>
              <a:t>T H R E E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645095" y="3012397"/>
            <a:ext cx="5222862" cy="872086"/>
            <a:chOff x="6411993" y="1684020"/>
            <a:chExt cx="5222862" cy="872086"/>
          </a:xfrm>
        </p:grpSpPr>
        <p:sp>
          <p:nvSpPr>
            <p:cNvPr id="24" name="椭圆 23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683706" y="1726161"/>
              <a:ext cx="3951149" cy="8299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新年展望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781050" y="-662111"/>
            <a:ext cx="5809460" cy="1610704"/>
            <a:chOff x="-781050" y="-662111"/>
            <a:chExt cx="5809460" cy="1610704"/>
          </a:xfrm>
        </p:grpSpPr>
        <p:sp>
          <p:nvSpPr>
            <p:cNvPr id="17" name="任意多边形: 形状 16"/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flipH="1">
              <a:off x="803275" y="365028"/>
              <a:ext cx="422513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新年</a:t>
              </a: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展望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Content Placeholder 2"/>
          <p:cNvSpPr txBox="1"/>
          <p:nvPr/>
        </p:nvSpPr>
        <p:spPr bwMode="auto">
          <a:xfrm>
            <a:off x="6544945" y="1895475"/>
            <a:ext cx="3902075" cy="308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85" tIns="121892" rIns="243785" bIns="121892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eriod"/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重走前端学习之路，确保所有底层知识的完整正确性，希望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自己对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Javascript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这门语言的认知有个新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的认知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eriod"/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主流前端方案全实践，增加各大框架或技术原理的源码熟悉量和手写重要源码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继续攀爬WEB全栈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天梯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eriod"/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掌握成体系的交互设计和深入研究用户体验，并运用到工作当中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eriod"/>
            </a:pP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eriod"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Content Placeholder 2"/>
          <p:cNvSpPr txBox="1"/>
          <p:nvPr/>
        </p:nvSpPr>
        <p:spPr bwMode="auto">
          <a:xfrm>
            <a:off x="1476375" y="1895475"/>
            <a:ext cx="3902075" cy="336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85" tIns="121892" rIns="243785" bIns="121892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eriod"/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提高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业务方向的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能力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，加强学习无线电监测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专业产业方向的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知识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eriod"/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继续为Searchlight后续迭代或其它项目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提供稳定健壮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eriod"/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继续主动承担难点和攻关任务，尽最大的努力把自己的工作的做好，为公司做出更多的贡献。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  <a:buNone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20136" y="3799843"/>
            <a:ext cx="2012562" cy="479598"/>
            <a:chOff x="1420136" y="3799843"/>
            <a:chExt cx="2012562" cy="479598"/>
          </a:xfrm>
        </p:grpSpPr>
        <p:sp>
          <p:nvSpPr>
            <p:cNvPr id="12" name="矩形: 圆角 11"/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420136" y="3871049"/>
              <a:ext cx="2012560" cy="3371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</a:t>
              </a:r>
              <a:r>
                <a:rPr kumimoji="0" lang="zh-CN" alt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：刘洪宇</a:t>
              </a:r>
              <a:endPara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57601" y="2212631"/>
            <a:ext cx="5327791" cy="1169374"/>
            <a:chOff x="1157601" y="2212631"/>
            <a:chExt cx="5327791" cy="1169374"/>
          </a:xfrm>
        </p:grpSpPr>
        <p:sp>
          <p:nvSpPr>
            <p:cNvPr id="9" name="文本框 8"/>
            <p:cNvSpPr txBox="1"/>
            <p:nvPr/>
          </p:nvSpPr>
          <p:spPr>
            <a:xfrm flipH="1">
              <a:off x="1157601" y="2551008"/>
              <a:ext cx="5327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感谢您的聆听</a:t>
              </a:r>
              <a:endParaRPr kumimoji="0" lang="zh-CN" altLang="en-US" sz="4800" b="1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28" name="文本框 2627"/>
            <p:cNvSpPr txBox="1"/>
            <p:nvPr/>
          </p:nvSpPr>
          <p:spPr>
            <a:xfrm>
              <a:off x="1347513" y="2212631"/>
              <a:ext cx="5067117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软件研发中心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WEB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前端工程师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2485" y="327025"/>
            <a:ext cx="3809365" cy="420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3C5CE8"/>
                </a:solidFill>
                <a:cs typeface="+mn-ea"/>
                <a:sym typeface="+mn-lt"/>
              </a:rPr>
              <a:t>北京德辰科技股份有限公司</a:t>
            </a:r>
            <a:endParaRPr lang="en-US" altLang="zh-CN" sz="2400" dirty="0">
              <a:solidFill>
                <a:srgbClr val="3C5CE8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p="http://schemas.openxmlformats.org/presentationml/2006/main">
  <p:tag name="ISLIDE.ICON" val="#407184;#407186;"/>
</p:tagLst>
</file>

<file path=ppt/tags/tag2.xml><?xml version="1.0" encoding="utf-8"?>
<p:tagLst xmlns:p="http://schemas.openxmlformats.org/presentationml/2006/main">
  <p:tag name="ISLIDE.ICON" val="#407148;#407180;#405327;#405321;#407214;#407214;#407327;#407323;#407320;"/>
</p:tagLst>
</file>

<file path=ppt/tags/tag3.xml><?xml version="1.0" encoding="utf-8"?>
<p:tagLst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p="http://schemas.openxmlformats.org/presentationml/2006/main">
  <p:tag name="ISLIDE.ICON" val="#407184;#407186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演示</Application>
  <PresentationFormat>自定义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Helvetica Neue</vt:lpstr>
      <vt:lpstr>微软雅黑</vt:lpstr>
      <vt:lpstr>Arial Unicode MS</vt:lpstr>
      <vt:lpstr>Calibri</vt:lpstr>
      <vt:lpstr>MS PGothic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Admin</cp:lastModifiedBy>
  <cp:revision>497</cp:revision>
  <dcterms:created xsi:type="dcterms:W3CDTF">2020-06-19T05:51:00Z</dcterms:created>
  <dcterms:modified xsi:type="dcterms:W3CDTF">2021-01-25T06:32:54Z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