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0B797-2E9B-4EFF-92BB-FEDCF080DD6C}" type="datetimeFigureOut">
              <a:rPr lang="zh-CN" altLang="en-US" smtClean="0"/>
              <a:t>2021-1-25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79CB9-76F9-4FC6-89B7-E2949F29B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21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封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游戏机, 笼子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5" name="任意多边形 7"/>
          <p:cNvSpPr/>
          <p:nvPr userDrawn="1"/>
        </p:nvSpPr>
        <p:spPr>
          <a:xfrm>
            <a:off x="4488110" y="1653557"/>
            <a:ext cx="7699093" cy="1775443"/>
          </a:xfrm>
          <a:custGeom>
            <a:avLst/>
            <a:gdLst>
              <a:gd name="connsiteX0" fmla="*/ 820950 w 7860083"/>
              <a:gd name="connsiteY0" fmla="*/ 0 h 1786399"/>
              <a:gd name="connsiteX1" fmla="*/ 7860083 w 7860083"/>
              <a:gd name="connsiteY1" fmla="*/ 0 h 1786399"/>
              <a:gd name="connsiteX2" fmla="*/ 7860083 w 7860083"/>
              <a:gd name="connsiteY2" fmla="*/ 1786399 h 1786399"/>
              <a:gd name="connsiteX3" fmla="*/ 0 w 7860083"/>
              <a:gd name="connsiteY3" fmla="*/ 1786399 h 178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083" h="1786399">
                <a:moveTo>
                  <a:pt x="820950" y="0"/>
                </a:moveTo>
                <a:lnTo>
                  <a:pt x="7860083" y="0"/>
                </a:lnTo>
                <a:lnTo>
                  <a:pt x="7860083" y="1786399"/>
                </a:lnTo>
                <a:lnTo>
                  <a:pt x="0" y="1786399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与过渡页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924" y="6625590"/>
            <a:ext cx="877920" cy="22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9317241-A53D-458D-AA02-330610E7A117}" type="datetime1">
              <a:rPr lang="zh-CN" altLang="en-US" smtClean="0"/>
              <a:t>2021-1-25</a:t>
            </a:fld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17178" y="6655435"/>
            <a:ext cx="767715" cy="20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4"/>
          <p:cNvSpPr txBox="1"/>
          <p:nvPr userDrawn="1"/>
        </p:nvSpPr>
        <p:spPr>
          <a:xfrm>
            <a:off x="2" y="477466"/>
            <a:ext cx="1631290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占位符 3"/>
          <p:cNvSpPr txBox="1"/>
          <p:nvPr userDrawn="1"/>
        </p:nvSpPr>
        <p:spPr>
          <a:xfrm>
            <a:off x="1775291" y="477466"/>
            <a:ext cx="9288517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占位符 3"/>
          <p:cNvSpPr txBox="1"/>
          <p:nvPr userDrawn="1"/>
        </p:nvSpPr>
        <p:spPr>
          <a:xfrm>
            <a:off x="1775291" y="477466"/>
            <a:ext cx="9288517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493485"/>
            <a:ext cx="1631289" cy="400110"/>
          </a:xfrm>
          <a:prstGeom prst="rect">
            <a:avLst/>
          </a:prstGeom>
        </p:spPr>
        <p:txBody>
          <a:bodyPr lIns="90000" anchor="ctr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/>
            </a:lvl1pPr>
            <a:lvl2pPr>
              <a:buFontTx/>
              <a:buNone/>
              <a:defRPr sz="2000" b="1"/>
            </a:lvl2pPr>
            <a:lvl3pPr>
              <a:buFontTx/>
              <a:buNone/>
              <a:defRPr sz="2000" b="1"/>
            </a:lvl3pPr>
            <a:lvl4pPr>
              <a:buFontTx/>
              <a:buNone/>
              <a:defRPr sz="2000" b="1"/>
            </a:lvl4pPr>
            <a:lvl5pPr>
              <a:buFontTx/>
              <a:buNone/>
              <a:defRPr sz="2000" b="1"/>
            </a:lvl5pPr>
          </a:lstStyle>
          <a:p>
            <a:pPr lvl="0"/>
            <a:r>
              <a:rPr lang="zh-CN" altLang="en-US" dirty="0"/>
              <a:t>第几章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1727730" y="493485"/>
            <a:ext cx="10464270" cy="400110"/>
          </a:xfrm>
          <a:prstGeom prst="rect">
            <a:avLst/>
          </a:prstGeom>
          <a:noFill/>
        </p:spPr>
        <p:txBody>
          <a:bodyPr anchor="ctr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  <a:lvl2pPr>
              <a:buFontTx/>
              <a:buNone/>
              <a:defRPr sz="2000" b="1"/>
            </a:lvl2pPr>
            <a:lvl3pPr>
              <a:buFontTx/>
              <a:buNone/>
              <a:defRPr sz="2000" b="1"/>
            </a:lvl3pPr>
            <a:lvl4pPr>
              <a:buFontTx/>
              <a:buNone/>
              <a:defRPr sz="2000" b="1"/>
            </a:lvl4pPr>
            <a:lvl5pPr>
              <a:buFontTx/>
              <a:buNone/>
              <a:defRPr sz="2000" b="1"/>
            </a:lvl5pPr>
          </a:lstStyle>
          <a:p>
            <a:pPr lvl="0"/>
            <a:r>
              <a:rPr lang="zh-CN" altLang="en-US" dirty="0"/>
              <a:t>插入正文标题</a:t>
            </a:r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2924" y="6625590"/>
            <a:ext cx="877920" cy="22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FB99720-4418-40F0-ACDB-E07E66E150E9}" type="datetime1">
              <a:rPr lang="zh-CN" altLang="en-US" smtClean="0"/>
              <a:t>2021-1-25</a:t>
            </a:fld>
            <a:endParaRPr lang="zh-CN" altLang="en-US" dirty="0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17178" y="6655435"/>
            <a:ext cx="767715" cy="20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6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924" y="6625590"/>
            <a:ext cx="877920" cy="22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BFA10FF-2386-4F51-BB2E-E704AFF562A8}" type="datetime1">
              <a:rPr lang="zh-CN" altLang="en-US" smtClean="0"/>
              <a:t>2021-1-25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17178" y="6655435"/>
            <a:ext cx="767715" cy="20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文本占位符 4"/>
          <p:cNvSpPr txBox="1"/>
          <p:nvPr userDrawn="1"/>
        </p:nvSpPr>
        <p:spPr>
          <a:xfrm>
            <a:off x="2" y="477466"/>
            <a:ext cx="1631290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占位符 3"/>
          <p:cNvSpPr txBox="1"/>
          <p:nvPr userDrawn="1"/>
        </p:nvSpPr>
        <p:spPr>
          <a:xfrm>
            <a:off x="1775291" y="477466"/>
            <a:ext cx="9288517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3"/>
          <p:cNvSpPr txBox="1"/>
          <p:nvPr userDrawn="1"/>
        </p:nvSpPr>
        <p:spPr>
          <a:xfrm>
            <a:off x="1775291" y="477466"/>
            <a:ext cx="9288517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7"/>
          <p:cNvSpPr/>
          <p:nvPr/>
        </p:nvSpPr>
        <p:spPr>
          <a:xfrm>
            <a:off x="4488110" y="1653557"/>
            <a:ext cx="7699093" cy="1775443"/>
          </a:xfrm>
          <a:custGeom>
            <a:avLst/>
            <a:gdLst>
              <a:gd name="connsiteX0" fmla="*/ 820950 w 7860083"/>
              <a:gd name="connsiteY0" fmla="*/ 0 h 1786399"/>
              <a:gd name="connsiteX1" fmla="*/ 7860083 w 7860083"/>
              <a:gd name="connsiteY1" fmla="*/ 0 h 1786399"/>
              <a:gd name="connsiteX2" fmla="*/ 7860083 w 7860083"/>
              <a:gd name="connsiteY2" fmla="*/ 1786399 h 1786399"/>
              <a:gd name="connsiteX3" fmla="*/ 0 w 7860083"/>
              <a:gd name="connsiteY3" fmla="*/ 1786399 h 178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083" h="1786399">
                <a:moveTo>
                  <a:pt x="820950" y="0"/>
                </a:moveTo>
                <a:lnTo>
                  <a:pt x="7860083" y="0"/>
                </a:lnTo>
                <a:lnTo>
                  <a:pt x="7860083" y="1786399"/>
                </a:lnTo>
                <a:lnTo>
                  <a:pt x="0" y="1786399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TextBox 42"/>
          <p:cNvSpPr txBox="1"/>
          <p:nvPr/>
        </p:nvSpPr>
        <p:spPr>
          <a:xfrm>
            <a:off x="4881482" y="2126891"/>
            <a:ext cx="7031555" cy="828675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r">
              <a:defRPr/>
            </a:pP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Xingkai SC" charset="-122"/>
              </a:rPr>
              <a:t>汪玲辉</a:t>
            </a:r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Xingkai SC" charset="-122"/>
              </a:rPr>
              <a:t>2020</a:t>
            </a: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Xingkai SC" charset="-122"/>
              </a:rPr>
              <a:t>年度工作总结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25818" y="2333734"/>
            <a:ext cx="1425443" cy="1541925"/>
            <a:chOff x="1118520" y="2600745"/>
            <a:chExt cx="1322186" cy="1279158"/>
          </a:xfrm>
        </p:grpSpPr>
        <p:sp>
          <p:nvSpPr>
            <p:cNvPr id="5" name="圆角矩形 13"/>
            <p:cNvSpPr/>
            <p:nvPr/>
          </p:nvSpPr>
          <p:spPr>
            <a:xfrm>
              <a:off x="1118520" y="2803203"/>
              <a:ext cx="1170326" cy="1076700"/>
            </a:xfrm>
            <a:prstGeom prst="roundRect">
              <a:avLst/>
            </a:prstGeom>
            <a:noFill/>
            <a:ln w="152400" cap="flat" cmpd="sng" algn="ctr">
              <a:solidFill>
                <a:srgbClr val="004FA8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2415102">
              <a:off x="1915755" y="2600745"/>
              <a:ext cx="524951" cy="474886"/>
            </a:xfrm>
            <a:prstGeom prst="rect">
              <a:avLst/>
            </a:prstGeom>
            <a:solidFill>
              <a:srgbClr val="F2F2E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rot="2301133">
              <a:off x="1793047" y="2634579"/>
              <a:ext cx="314970" cy="937128"/>
              <a:chOff x="8687494" y="4221882"/>
              <a:chExt cx="648072" cy="1861530"/>
            </a:xfrm>
          </p:grpSpPr>
          <p:sp>
            <p:nvSpPr>
              <p:cNvPr id="10" name="同侧圆角矩形 16"/>
              <p:cNvSpPr/>
              <p:nvPr/>
            </p:nvSpPr>
            <p:spPr>
              <a:xfrm>
                <a:off x="8687494" y="4221882"/>
                <a:ext cx="648072" cy="288032"/>
              </a:xfrm>
              <a:prstGeom prst="round2SameRect">
                <a:avLst/>
              </a:prstGeom>
              <a:solidFill>
                <a:srgbClr val="004FA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8687494" y="4576001"/>
                <a:ext cx="648072" cy="952137"/>
              </a:xfrm>
              <a:prstGeom prst="rect">
                <a:avLst/>
              </a:prstGeom>
              <a:solidFill>
                <a:srgbClr val="004FA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10800000">
                <a:off x="8687494" y="5589468"/>
                <a:ext cx="648072" cy="493944"/>
              </a:xfrm>
              <a:prstGeom prst="triangle">
                <a:avLst/>
              </a:prstGeom>
              <a:solidFill>
                <a:srgbClr val="004FA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" name="文本框 12"/>
          <p:cNvSpPr txBox="1"/>
          <p:nvPr/>
        </p:nvSpPr>
        <p:spPr>
          <a:xfrm>
            <a:off x="1663335" y="4056960"/>
            <a:ext cx="1262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414686" y="4489008"/>
            <a:ext cx="180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contents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 flipH="1">
            <a:off x="3630256" y="1898893"/>
            <a:ext cx="157223" cy="3456384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07977" y="1922958"/>
            <a:ext cx="655272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3000" dirty="0">
                <a:solidFill>
                  <a:srgbClr val="004FA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第一章、年度回顾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307976" y="2614779"/>
            <a:ext cx="633670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3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第二章、新年展望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B0BF9D-14F0-44E6-B5D4-AA8474CCCBAE}" type="datetime1">
              <a:rPr lang="zh-CN" altLang="en-US" smtClean="0"/>
              <a:t>2021-1-25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-1" y="494150"/>
            <a:ext cx="1631289" cy="398780"/>
          </a:xfrm>
        </p:spPr>
        <p:txBody>
          <a:bodyPr/>
          <a:lstStyle/>
          <a:p>
            <a:r>
              <a:rPr lang="zh-CN" altLang="en-US" dirty="0"/>
              <a:t>第一章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727730" y="494150"/>
            <a:ext cx="10464270" cy="398780"/>
          </a:xfrm>
        </p:spPr>
        <p:txBody>
          <a:bodyPr/>
          <a:lstStyle/>
          <a:p>
            <a:r>
              <a:rPr lang="zh-CN" altLang="en-US" dirty="0"/>
              <a:t>年度回顾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C337CC-52D0-415D-BCEA-8F6DB9781FD2}" type="datetime1">
              <a:rPr lang="zh-CN" altLang="en-US" smtClean="0"/>
              <a:t>2021-1-25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19100" y="1224915"/>
            <a:ext cx="1142365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我在</a:t>
            </a:r>
            <a:r>
              <a:rPr lang="en-US" altLang="zh-CN"/>
              <a:t>2020</a:t>
            </a:r>
            <a:r>
              <a:rPr lang="zh-CN" altLang="en-US"/>
              <a:t>年九月加入公司，四个来月的时间里主要负责以下工作：</a:t>
            </a:r>
          </a:p>
          <a:p>
            <a:endParaRPr lang="zh-CN" altLang="en-US"/>
          </a:p>
          <a:p>
            <a:pPr marL="342900" lvl="0" indent="-342900"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负责地图业务库服务端的初始化搭建工作和地图数据发布工作，现已将服务端集成于公司内部服务器当中，运行稳定。</a:t>
            </a:r>
          </a:p>
          <a:p>
            <a:pPr marL="342900" lvl="0" indent="-342900"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marL="342900" lvl="0" indent="-342900"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迭代前端地图业务库两个大版本，根据其他同事使用反馈不断优化。</a:t>
            </a:r>
          </a:p>
          <a:p>
            <a:pPr marL="342900" lvl="0" indent="-342900"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marL="342900" lvl="0" indent="-342900"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负责</a:t>
            </a:r>
            <a:r>
              <a:rPr lang="en-US" altLang="zh-CN">
                <a:solidFill>
                  <a:schemeClr val="tx1"/>
                </a:solidFill>
              </a:rPr>
              <a:t>autobots</a:t>
            </a:r>
            <a:r>
              <a:rPr lang="zh-CN" altLang="en-US">
                <a:solidFill>
                  <a:schemeClr val="tx1"/>
                </a:solidFill>
              </a:rPr>
              <a:t>新版项目主应用开发以及单频测向模块开发。</a:t>
            </a:r>
          </a:p>
          <a:p>
            <a:pPr marL="342900" lvl="0" indent="-342900"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marL="342900" lvl="0" indent="-342900"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lv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342900" lvl="0" indent="-342900"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lvl="0" indent="0"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-1" y="494150"/>
            <a:ext cx="1631289" cy="398780"/>
          </a:xfrm>
        </p:spPr>
        <p:txBody>
          <a:bodyPr/>
          <a:lstStyle/>
          <a:p>
            <a:r>
              <a:rPr lang="zh-CN" altLang="en-US" dirty="0"/>
              <a:t>第二章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727730" y="494150"/>
            <a:ext cx="10464270" cy="398780"/>
          </a:xfrm>
        </p:spPr>
        <p:txBody>
          <a:bodyPr/>
          <a:lstStyle/>
          <a:p>
            <a:r>
              <a:rPr lang="zh-CN" altLang="en-US" dirty="0"/>
              <a:t>新年展望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C337CC-52D0-415D-BCEA-8F6DB9781FD2}" type="datetime1">
              <a:rPr lang="zh-CN" altLang="en-US" smtClean="0"/>
              <a:t>2021-1-25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19100" y="1224915"/>
            <a:ext cx="1142365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>
              <a:buNone/>
            </a:pPr>
            <a:r>
              <a:rPr lang="zh-CN" altLang="en-US" dirty="0">
                <a:sym typeface="+mn-ea"/>
              </a:rPr>
              <a:t>回顾上一年的工作，工作任务基本能较好完成，但是开发过程中还是有很多需要改进的地方，对业务的熟练程度不够，和沟通程度不深是造成影响开发的主要原因。上一年软件部门也引入了很多工程化工具，制定了很多开发规范，我认为这对开发是很好的。除此之外也了解到软件部门被领导寄予了很大的期望，因此新的一年我对自己有以下的展望。</a:t>
            </a:r>
          </a:p>
          <a:p>
            <a:pPr lv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342900" lvl="0" indent="-342900"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首先是保持不断学习，不断提升自身前端知识的深度和广度，也要提升对业务的熟练度。</a:t>
            </a:r>
          </a:p>
          <a:p>
            <a:pPr marL="342900" lvl="0" indent="-342900">
              <a:buAutoNum type="arabicPeriod"/>
            </a:pPr>
            <a:endParaRPr lang="zh-CN" altLang="en-US" dirty="0">
              <a:solidFill>
                <a:schemeClr val="tx1"/>
              </a:solidFill>
            </a:endParaRPr>
          </a:p>
          <a:p>
            <a:pPr marL="342900" lvl="0" indent="-342900"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提高开发时的沟通效率，减少需求不清带来的影响。</a:t>
            </a:r>
          </a:p>
          <a:p>
            <a:pPr marL="342900" lvl="0" indent="-342900">
              <a:buAutoNum type="arabicPeriod"/>
            </a:pPr>
            <a:endParaRPr lang="zh-CN" altLang="en-US" dirty="0">
              <a:solidFill>
                <a:schemeClr val="tx1"/>
              </a:solidFill>
            </a:endParaRPr>
          </a:p>
          <a:p>
            <a:pPr marL="342900" lvl="0" indent="-342900"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开发产品时注重用户体验，不断提升产品质量。</a:t>
            </a:r>
          </a:p>
          <a:p>
            <a:pPr marL="342900" lvl="0" indent="-342900">
              <a:buAutoNum type="arabicPeriod"/>
            </a:pPr>
            <a:endParaRPr lang="zh-CN" altLang="en-US" dirty="0">
              <a:solidFill>
                <a:schemeClr val="tx1"/>
              </a:solidFill>
            </a:endParaRPr>
          </a:p>
          <a:p>
            <a:pPr lv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希望新的一年与部门各位同事一同奋斗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/>
              <a:t>共</a:t>
            </a:r>
            <a:r>
              <a:rPr lang="zh-CN" altLang="en-US" dirty="0" smtClean="0"/>
              <a:t>创佳绩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铸就软件部的辉煌。</a:t>
            </a:r>
          </a:p>
          <a:p>
            <a:pPr marL="342900" lvl="0" indent="-342900">
              <a:buAutoNum type="arabicPeriod"/>
            </a:pPr>
            <a:endParaRPr lang="zh-CN" altLang="en-US" dirty="0">
              <a:solidFill>
                <a:schemeClr val="tx1"/>
              </a:solidFill>
            </a:endParaRPr>
          </a:p>
          <a:p>
            <a:pPr marL="342900" lvl="0" indent="-342900">
              <a:buAutoNum type="arabicPeriod"/>
            </a:pPr>
            <a:endParaRPr lang="zh-CN" altLang="en-US" dirty="0">
              <a:solidFill>
                <a:schemeClr val="tx1"/>
              </a:solidFill>
            </a:endParaRPr>
          </a:p>
          <a:p>
            <a:pPr lv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342900" lvl="0" indent="-342900">
              <a:buAutoNum type="arabicPeriod"/>
            </a:pPr>
            <a:endParaRPr lang="zh-CN" altLang="en-US" dirty="0">
              <a:solidFill>
                <a:schemeClr val="tx1"/>
              </a:solidFill>
            </a:endParaRPr>
          </a:p>
          <a:p>
            <a:pPr lv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502207" y="1697422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" name="同心圆 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98564" y="2815281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064124" y="1814445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041407" y="2322563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3477357" y="2169157"/>
            <a:ext cx="1182355" cy="1246487"/>
          </a:xfrm>
          <a:prstGeom prst="rect">
            <a:avLst/>
          </a:prstGeom>
        </p:spPr>
        <p:txBody>
          <a:bodyPr wrap="none" lIns="121910" tIns="60956" rIns="121910" bIns="60956">
            <a:spAutoFit/>
          </a:bodyPr>
          <a:lstStyle/>
          <a:p>
            <a:r>
              <a:rPr lang="zh-CN" altLang="en-US" sz="7300" dirty="0">
                <a:solidFill>
                  <a:srgbClr val="004F94"/>
                </a:solidFill>
                <a:cs typeface="+mn-ea"/>
                <a:sym typeface="+mn-lt"/>
              </a:rPr>
              <a:t>敬</a:t>
            </a:r>
          </a:p>
        </p:txBody>
      </p:sp>
      <p:sp>
        <p:nvSpPr>
          <p:cNvPr id="15" name="矩形 14"/>
          <p:cNvSpPr/>
          <p:nvPr/>
        </p:nvSpPr>
        <p:spPr>
          <a:xfrm>
            <a:off x="4734067" y="3204743"/>
            <a:ext cx="1186482" cy="1251908"/>
          </a:xfrm>
          <a:prstGeom prst="rect">
            <a:avLst/>
          </a:prstGeom>
        </p:spPr>
        <p:txBody>
          <a:bodyPr wrap="none" lIns="121910" tIns="60956" rIns="121910" bIns="60956">
            <a:spAutoFit/>
          </a:bodyPr>
          <a:lstStyle/>
          <a:p>
            <a:r>
              <a:rPr lang="zh-CN" altLang="en-US" sz="7300" dirty="0">
                <a:solidFill>
                  <a:srgbClr val="004F94"/>
                </a:solidFill>
                <a:cs typeface="+mn-ea"/>
                <a:sym typeface="+mn-lt"/>
              </a:rPr>
              <a:t>请</a:t>
            </a:r>
          </a:p>
        </p:txBody>
      </p:sp>
      <p:sp>
        <p:nvSpPr>
          <p:cNvPr id="16" name="矩形 15"/>
          <p:cNvSpPr/>
          <p:nvPr/>
        </p:nvSpPr>
        <p:spPr>
          <a:xfrm>
            <a:off x="5926316" y="2086883"/>
            <a:ext cx="1182355" cy="1246487"/>
          </a:xfrm>
          <a:prstGeom prst="rect">
            <a:avLst/>
          </a:prstGeom>
        </p:spPr>
        <p:txBody>
          <a:bodyPr wrap="none" lIns="121910" tIns="60956" rIns="121910" bIns="60956">
            <a:spAutoFit/>
          </a:bodyPr>
          <a:lstStyle/>
          <a:p>
            <a:r>
              <a:rPr lang="zh-CN" altLang="en-US" sz="7300" dirty="0">
                <a:solidFill>
                  <a:srgbClr val="004F94"/>
                </a:solidFill>
                <a:cs typeface="+mn-ea"/>
                <a:sym typeface="+mn-lt"/>
              </a:rPr>
              <a:t>指</a:t>
            </a:r>
          </a:p>
        </p:txBody>
      </p:sp>
      <p:sp>
        <p:nvSpPr>
          <p:cNvPr id="17" name="矩形 16"/>
          <p:cNvSpPr/>
          <p:nvPr/>
        </p:nvSpPr>
        <p:spPr>
          <a:xfrm>
            <a:off x="7480300" y="2714813"/>
            <a:ext cx="1186482" cy="1251908"/>
          </a:xfrm>
          <a:prstGeom prst="rect">
            <a:avLst/>
          </a:prstGeom>
        </p:spPr>
        <p:txBody>
          <a:bodyPr wrap="none" lIns="121910" tIns="60956" rIns="121910" bIns="60956">
            <a:spAutoFit/>
          </a:bodyPr>
          <a:lstStyle/>
          <a:p>
            <a:r>
              <a:rPr lang="zh-CN" altLang="en-US" sz="7300" dirty="0">
                <a:solidFill>
                  <a:srgbClr val="004F94"/>
                </a:solidFill>
                <a:cs typeface="+mn-ea"/>
                <a:sym typeface="+mn-lt"/>
              </a:rPr>
              <a:t>导</a:t>
            </a:r>
          </a:p>
        </p:txBody>
      </p:sp>
      <p:sp>
        <p:nvSpPr>
          <p:cNvPr id="18" name="椭圆 17"/>
          <p:cNvSpPr/>
          <p:nvPr/>
        </p:nvSpPr>
        <p:spPr>
          <a:xfrm>
            <a:off x="6130134" y="4386343"/>
            <a:ext cx="667790" cy="6680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653043" y="4685496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433436" y="4685976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038376" y="4843797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263814" y="4692191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113321" y="4682182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767428" y="4857432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163969" y="4728340"/>
            <a:ext cx="333895" cy="33401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999001" y="4683786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565548" y="4694529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9842573" y="4760058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897491" y="4440393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790982" y="4857809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038553" y="4488533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305013" y="4611024"/>
            <a:ext cx="429479" cy="4296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797924" y="4681358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639808" y="4685802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259577" y="4860818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726845" y="4441384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284761" y="4756568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8287774" y="4498130"/>
            <a:ext cx="183161" cy="1832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0336799" y="4673408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52000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4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1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7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1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0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1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3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5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4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1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7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1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0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1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3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Microsoft Office PowerPoint</Application>
  <PresentationFormat>宽屏</PresentationFormat>
  <Paragraphs>41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Xingkai SC</vt:lpstr>
      <vt:lpstr>等线</vt:lpstr>
      <vt:lpstr>黑体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16</cp:revision>
  <dcterms:created xsi:type="dcterms:W3CDTF">2020-09-07T11:58:00Z</dcterms:created>
  <dcterms:modified xsi:type="dcterms:W3CDTF">2021-01-25T06:31:24Z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