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59" r:id="rId5"/>
    <p:sldId id="264" r:id="rId6"/>
    <p:sldId id="263" r:id="rId7"/>
    <p:sldId id="262" r:id="rId8"/>
    <p:sldId id="261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0B797-2E9B-4EFF-92BB-FEDCF080DD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79CB9-76F9-4FC6-89B7-E2949F29BC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笼子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5" name="任意多边形 7"/>
          <p:cNvSpPr/>
          <p:nvPr userDrawn="1"/>
        </p:nvSpPr>
        <p:spPr>
          <a:xfrm>
            <a:off x="4488110" y="1653557"/>
            <a:ext cx="7699093" cy="1775443"/>
          </a:xfrm>
          <a:custGeom>
            <a:avLst/>
            <a:gdLst>
              <a:gd name="connsiteX0" fmla="*/ 820950 w 7860083"/>
              <a:gd name="connsiteY0" fmla="*/ 0 h 1786399"/>
              <a:gd name="connsiteX1" fmla="*/ 7860083 w 7860083"/>
              <a:gd name="connsiteY1" fmla="*/ 0 h 1786399"/>
              <a:gd name="connsiteX2" fmla="*/ 7860083 w 7860083"/>
              <a:gd name="connsiteY2" fmla="*/ 1786399 h 1786399"/>
              <a:gd name="connsiteX3" fmla="*/ 0 w 7860083"/>
              <a:gd name="connsiteY3" fmla="*/ 1786399 h 178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083" h="1786399">
                <a:moveTo>
                  <a:pt x="820950" y="0"/>
                </a:moveTo>
                <a:lnTo>
                  <a:pt x="7860083" y="0"/>
                </a:lnTo>
                <a:lnTo>
                  <a:pt x="7860083" y="1786399"/>
                </a:lnTo>
                <a:lnTo>
                  <a:pt x="0" y="178639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过渡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9317241-A53D-458D-AA02-330610E7A11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"/>
          <p:cNvSpPr txBox="1"/>
          <p:nvPr userDrawn="1"/>
        </p:nvSpPr>
        <p:spPr>
          <a:xfrm>
            <a:off x="2" y="477466"/>
            <a:ext cx="1631290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93485"/>
            <a:ext cx="1631289" cy="400110"/>
          </a:xfrm>
          <a:prstGeom prst="rect">
            <a:avLst/>
          </a:prstGeom>
        </p:spPr>
        <p:txBody>
          <a:bodyPr lIns="90000" anchor="ctr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/>
            </a:lvl1pPr>
            <a:lvl2pPr>
              <a:buFontTx/>
              <a:buNone/>
              <a:defRPr sz="2000" b="1"/>
            </a:lvl2pPr>
            <a:lvl3pPr>
              <a:buFontTx/>
              <a:buNone/>
              <a:defRPr sz="2000" b="1"/>
            </a:lvl3pPr>
            <a:lvl4pPr>
              <a:buFontTx/>
              <a:buNone/>
              <a:defRPr sz="2000" b="1"/>
            </a:lvl4pPr>
            <a:lvl5pPr>
              <a:buFontTx/>
              <a:buNone/>
              <a:defRPr sz="2000" b="1"/>
            </a:lvl5pPr>
          </a:lstStyle>
          <a:p>
            <a:pPr lvl="0"/>
            <a:r>
              <a:rPr lang="zh-CN" altLang="en-US" dirty="0"/>
              <a:t>第几章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1727730" y="493485"/>
            <a:ext cx="10464270" cy="400110"/>
          </a:xfrm>
          <a:prstGeom prst="rect">
            <a:avLst/>
          </a:prstGeom>
          <a:noFill/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  <a:lvl2pPr>
              <a:buFontTx/>
              <a:buNone/>
              <a:defRPr sz="2000" b="1"/>
            </a:lvl2pPr>
            <a:lvl3pPr>
              <a:buFontTx/>
              <a:buNone/>
              <a:defRPr sz="2000" b="1"/>
            </a:lvl3pPr>
            <a:lvl4pPr>
              <a:buFontTx/>
              <a:buNone/>
              <a:defRPr sz="2000" b="1"/>
            </a:lvl4pPr>
            <a:lvl5pPr>
              <a:buFontTx/>
              <a:buNone/>
              <a:defRPr sz="2000" b="1"/>
            </a:lvl5pPr>
          </a:lstStyle>
          <a:p>
            <a:pPr lvl="0"/>
            <a:r>
              <a:rPr lang="zh-CN" altLang="en-US" dirty="0"/>
              <a:t>插入正文标题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FB99720-4418-40F0-ACDB-E07E66E150E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BFA10FF-2386-4F51-BB2E-E704AFF562A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4"/>
          <p:cNvSpPr txBox="1"/>
          <p:nvPr userDrawn="1"/>
        </p:nvSpPr>
        <p:spPr>
          <a:xfrm>
            <a:off x="2" y="477466"/>
            <a:ext cx="1631290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7"/>
          <p:cNvSpPr/>
          <p:nvPr/>
        </p:nvSpPr>
        <p:spPr>
          <a:xfrm>
            <a:off x="4488110" y="1653557"/>
            <a:ext cx="7699093" cy="1775443"/>
          </a:xfrm>
          <a:custGeom>
            <a:avLst/>
            <a:gdLst>
              <a:gd name="connsiteX0" fmla="*/ 820950 w 7860083"/>
              <a:gd name="connsiteY0" fmla="*/ 0 h 1786399"/>
              <a:gd name="connsiteX1" fmla="*/ 7860083 w 7860083"/>
              <a:gd name="connsiteY1" fmla="*/ 0 h 1786399"/>
              <a:gd name="connsiteX2" fmla="*/ 7860083 w 7860083"/>
              <a:gd name="connsiteY2" fmla="*/ 1786399 h 1786399"/>
              <a:gd name="connsiteX3" fmla="*/ 0 w 7860083"/>
              <a:gd name="connsiteY3" fmla="*/ 1786399 h 178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083" h="1786399">
                <a:moveTo>
                  <a:pt x="820950" y="0"/>
                </a:moveTo>
                <a:lnTo>
                  <a:pt x="7860083" y="0"/>
                </a:lnTo>
                <a:lnTo>
                  <a:pt x="7860083" y="1786399"/>
                </a:lnTo>
                <a:lnTo>
                  <a:pt x="0" y="178639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TextBox 42"/>
          <p:cNvSpPr txBox="1"/>
          <p:nvPr/>
        </p:nvSpPr>
        <p:spPr>
          <a:xfrm>
            <a:off x="4922757" y="1839236"/>
            <a:ext cx="7031555" cy="767080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r">
              <a:defRPr/>
            </a:pP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Xingkai SC" charset="-122"/>
                <a:sym typeface="+mn-ea"/>
              </a:rPr>
              <a:t>2020年度王小海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Xingkai SC" charset="-122"/>
                <a:sym typeface="+mn-ea"/>
              </a:rPr>
              <a:t>个人</a:t>
            </a: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Xingkai SC" charset="-122"/>
                <a:sym typeface="+mn-ea"/>
              </a:rPr>
              <a:t>总结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Xingkai SC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25818" y="2333734"/>
            <a:ext cx="1425443" cy="1541925"/>
            <a:chOff x="1118520" y="2600745"/>
            <a:chExt cx="1322186" cy="1279158"/>
          </a:xfrm>
        </p:grpSpPr>
        <p:sp>
          <p:nvSpPr>
            <p:cNvPr id="5" name="圆角矩形 13"/>
            <p:cNvSpPr/>
            <p:nvPr/>
          </p:nvSpPr>
          <p:spPr>
            <a:xfrm>
              <a:off x="1118520" y="2803203"/>
              <a:ext cx="1170326" cy="1076700"/>
            </a:xfrm>
            <a:prstGeom prst="roundRect">
              <a:avLst/>
            </a:prstGeom>
            <a:noFill/>
            <a:ln w="152400" cap="flat" cmpd="sng" algn="ctr">
              <a:solidFill>
                <a:srgbClr val="004FA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2415102">
              <a:off x="1915755" y="2600745"/>
              <a:ext cx="524951" cy="474886"/>
            </a:xfrm>
            <a:prstGeom prst="rect">
              <a:avLst/>
            </a:prstGeom>
            <a:solidFill>
              <a:srgbClr val="F2F2E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rot="2301133">
              <a:off x="1793047" y="2634579"/>
              <a:ext cx="314970" cy="937128"/>
              <a:chOff x="8687494" y="4221882"/>
              <a:chExt cx="648072" cy="1861530"/>
            </a:xfrm>
          </p:grpSpPr>
          <p:sp>
            <p:nvSpPr>
              <p:cNvPr id="10" name="同侧圆角矩形 16"/>
              <p:cNvSpPr/>
              <p:nvPr/>
            </p:nvSpPr>
            <p:spPr>
              <a:xfrm>
                <a:off x="8687494" y="4221882"/>
                <a:ext cx="648072" cy="288032"/>
              </a:xfrm>
              <a:prstGeom prst="round2SameRect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8687494" y="4576001"/>
                <a:ext cx="648072" cy="952137"/>
              </a:xfrm>
              <a:prstGeom prst="rect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0800000">
                <a:off x="8687494" y="5589468"/>
                <a:ext cx="648072" cy="493944"/>
              </a:xfrm>
              <a:prstGeom prst="triangle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1663335" y="4056960"/>
            <a:ext cx="1262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14686" y="4489008"/>
            <a:ext cx="180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contents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3630256" y="1898893"/>
            <a:ext cx="157223" cy="3456384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07977" y="1922958"/>
            <a:ext cx="655272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3000" dirty="0">
                <a:solidFill>
                  <a:srgbClr val="004FA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第一章、云端项目</a:t>
            </a:r>
            <a:endParaRPr lang="zh-CN" altLang="en-US" sz="3000" dirty="0">
              <a:solidFill>
                <a:srgbClr val="004FA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07976" y="2626844"/>
            <a:ext cx="633670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第二章、个人</a:t>
            </a:r>
            <a:r>
              <a: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项目</a:t>
            </a:r>
            <a:endParaRPr lang="zh-CN" altLang="en-US" sz="3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07978" y="3325124"/>
            <a:ext cx="6552726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3000" dirty="0">
                <a:solidFill>
                  <a:srgbClr val="004FA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第三章、</a:t>
            </a:r>
            <a:r>
              <a:rPr lang="zh-CN" altLang="en-US" sz="3000" dirty="0">
                <a:solidFill>
                  <a:srgbClr val="004FA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技术能力</a:t>
            </a:r>
            <a:endParaRPr lang="zh-CN" altLang="en-US" sz="3000" dirty="0">
              <a:solidFill>
                <a:srgbClr val="004FA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07976" y="4027658"/>
            <a:ext cx="583431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第四章、</a:t>
            </a:r>
            <a:r>
              <a: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个人规划</a:t>
            </a:r>
            <a:endParaRPr lang="zh-CN" altLang="en-US" sz="3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07976" y="4725938"/>
            <a:ext cx="5314196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3000" dirty="0">
                <a:solidFill>
                  <a:srgbClr val="004FA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第五章、工作体会</a:t>
            </a:r>
            <a:endParaRPr lang="zh-CN" altLang="en-US" sz="3000" dirty="0">
              <a:solidFill>
                <a:srgbClr val="004FA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B0BF9D-14F0-44E6-B5D4-AA8474CCCBA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第一章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zh-CN" altLang="en-US" dirty="0"/>
              <a:t>云端项目</a:t>
            </a:r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835" y="1054735"/>
            <a:ext cx="96913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年项目：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WindCharger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第一阶段项目研发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与Tracker800平台软件维护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基础运维工作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835" y="3213100"/>
            <a:ext cx="969137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cs typeface="+mn-ea"/>
              </a:rPr>
              <a:t>2021</a:t>
            </a:r>
            <a:r>
              <a:rPr lang="zh-CN" altLang="en-US" sz="2000" dirty="0">
                <a:latin typeface="+mn-ea"/>
                <a:cs typeface="+mn-ea"/>
              </a:rPr>
              <a:t>项目计划：</a:t>
            </a:r>
            <a:endParaRPr lang="en-US" altLang="zh-CN" sz="2000" dirty="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cs typeface="+mn-ea"/>
              </a:rPr>
              <a:t>WindCharger</a:t>
            </a:r>
            <a:r>
              <a:rPr lang="zh-CN" altLang="en-US" sz="2000" dirty="0">
                <a:latin typeface="+mn-ea"/>
                <a:cs typeface="+mn-ea"/>
              </a:rPr>
              <a:t>第二、三阶段项目研发</a:t>
            </a:r>
            <a:endParaRPr lang="zh-CN" altLang="en-US" sz="2000" dirty="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cs typeface="+mn-ea"/>
                <a:sym typeface="+mn-ea"/>
              </a:rPr>
              <a:t>参</a:t>
            </a:r>
            <a:r>
              <a:rPr lang="en-US" altLang="zh-CN" sz="2000" dirty="0">
                <a:latin typeface="+mn-ea"/>
                <a:cs typeface="+mn-ea"/>
                <a:sym typeface="+mn-ea"/>
              </a:rPr>
              <a:t>与Tracker800平台软件维护</a:t>
            </a:r>
            <a:endParaRPr sz="2000" dirty="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cs typeface="+mn-ea"/>
              </a:rPr>
              <a:t>无线电数据存储与分析系统（存储部分）</a:t>
            </a:r>
            <a:endParaRPr lang="zh-CN" altLang="en-US" sz="2000" dirty="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cs typeface="+mn-ea"/>
              </a:rPr>
              <a:t>DevOps(Docker</a:t>
            </a:r>
            <a:r>
              <a:rPr lang="zh-CN" altLang="en-US" sz="2000" dirty="0">
                <a:latin typeface="+mn-ea"/>
                <a:cs typeface="+mn-ea"/>
              </a:rPr>
              <a:t>、</a:t>
            </a:r>
            <a:r>
              <a:rPr lang="en-US" altLang="zh-CN" sz="2000" dirty="0">
                <a:latin typeface="+mn-ea"/>
                <a:cs typeface="+mn-ea"/>
              </a:rPr>
              <a:t>Docker-Compose</a:t>
            </a:r>
            <a:r>
              <a:rPr lang="zh-CN" altLang="en-US" sz="2000" dirty="0">
                <a:latin typeface="+mn-ea"/>
                <a:cs typeface="+mn-ea"/>
              </a:rPr>
              <a:t>、</a:t>
            </a:r>
            <a:r>
              <a:rPr lang="en-US" altLang="zh-CN" sz="2000" dirty="0">
                <a:latin typeface="+mn-ea"/>
                <a:cs typeface="+mn-ea"/>
              </a:rPr>
              <a:t>K8s )</a:t>
            </a:r>
            <a:endParaRPr lang="zh-CN" altLang="en-US" sz="2000" dirty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第二章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zh-CN" altLang="en-US" dirty="0"/>
              <a:t>个人项目总结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81380" y="1315085"/>
            <a:ext cx="704278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zh-CN" sz="2000" dirty="0">
                <a:latin typeface="+mn-ea"/>
                <a:cs typeface="+mn-ea"/>
                <a:sym typeface="+mn-ea"/>
              </a:rPr>
              <a:t>数据应用分析系统总体方案研究</a:t>
            </a:r>
            <a:endParaRPr lang="zh-CN" altLang="zh-CN" sz="2000" dirty="0">
              <a:latin typeface="+mn-ea"/>
              <a:cs typeface="+mn-ea"/>
              <a:sym typeface="+mn-ea"/>
            </a:endParaRP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000" dirty="0">
                <a:latin typeface="+mn-ea"/>
                <a:cs typeface="+mn-ea"/>
                <a:sym typeface="+mn-ea"/>
              </a:rPr>
              <a:t>WindCharger</a:t>
            </a:r>
            <a:r>
              <a:rPr lang="zh-CN" altLang="en-US" sz="2000" dirty="0">
                <a:latin typeface="+mn-ea"/>
                <a:cs typeface="+mn-ea"/>
                <a:sym typeface="+mn-ea"/>
              </a:rPr>
              <a:t>项目第一阶段</a:t>
            </a:r>
            <a:endParaRPr lang="zh-CN" altLang="en-US" sz="2000" dirty="0">
              <a:latin typeface="+mn-ea"/>
              <a:cs typeface="+mn-ea"/>
              <a:sym typeface="+mn-ea"/>
            </a:endParaRP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000" dirty="0">
                <a:latin typeface="+mn-ea"/>
                <a:cs typeface="+mn-ea"/>
                <a:sym typeface="+mn-ea"/>
              </a:rPr>
              <a:t>Linux</a:t>
            </a:r>
            <a:r>
              <a:rPr lang="zh-CN" altLang="en-US" sz="2000" dirty="0">
                <a:latin typeface="+mn-ea"/>
                <a:cs typeface="+mn-ea"/>
                <a:sym typeface="+mn-ea"/>
              </a:rPr>
              <a:t>系统基础运维</a:t>
            </a:r>
            <a:endParaRPr lang="zh-CN" altLang="en-US" sz="2000" dirty="0">
              <a:latin typeface="+mn-ea"/>
              <a:cs typeface="+mn-ea"/>
            </a:endParaRP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latin typeface="+mn-ea"/>
                <a:cs typeface="+mn-ea"/>
                <a:sym typeface="+mn-ea"/>
              </a:rPr>
              <a:t>分布式日志、存储系统</a:t>
            </a:r>
            <a:endParaRPr lang="zh-CN" altLang="en-US" sz="2000" dirty="0">
              <a:latin typeface="+mn-ea"/>
              <a:cs typeface="+mn-ea"/>
            </a:endParaRP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latin typeface="+mn-ea"/>
                <a:cs typeface="+mn-ea"/>
                <a:sym typeface="+mn-ea"/>
              </a:rPr>
              <a:t>容器化、单机自动化运维部署</a:t>
            </a:r>
            <a:endParaRPr lang="zh-CN" altLang="en-US" sz="2000" dirty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第三章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zh-CN" altLang="en-US" dirty="0"/>
              <a:t>个人</a:t>
            </a:r>
            <a:r>
              <a:rPr lang="zh-CN" altLang="en-US" dirty="0"/>
              <a:t>技术及</a:t>
            </a:r>
            <a:r>
              <a:rPr lang="zh-CN" altLang="en-US" dirty="0"/>
              <a:t>提升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545" y="1207770"/>
            <a:ext cx="980567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zh-CN" sz="2000" dirty="0">
                <a:sym typeface="+mn-ea"/>
              </a:rPr>
              <a:t>B/S系统设计与开发</a:t>
            </a:r>
            <a:endParaRPr lang="zh-CN" altLang="zh-CN" sz="2000" dirty="0"/>
          </a:p>
          <a:p>
            <a:pPr marL="342900" indent="-342900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zh-CN" sz="2000" dirty="0">
                <a:sym typeface="+mn-ea"/>
              </a:rPr>
              <a:t>掌握基本的大数据处理相关技术</a:t>
            </a:r>
            <a:endParaRPr lang="zh-CN" altLang="zh-CN" sz="2000" dirty="0"/>
          </a:p>
          <a:p>
            <a:pPr marL="342900" indent="-342900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zh-CN" sz="2000" dirty="0">
                <a:sym typeface="+mn-ea"/>
              </a:rPr>
              <a:t>数据分析基础知识</a:t>
            </a:r>
            <a:endParaRPr lang="zh-CN" altLang="zh-CN" sz="2000" dirty="0"/>
          </a:p>
          <a:p>
            <a:pPr marL="342900" indent="-342900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zh-CN" sz="2000" dirty="0">
                <a:sym typeface="+mn-ea"/>
              </a:rPr>
              <a:t>Linux系统基础运维</a:t>
            </a:r>
            <a:endParaRPr lang="zh-CN" altLang="zh-CN" sz="2000" dirty="0"/>
          </a:p>
          <a:p>
            <a:pPr marL="342900" indent="-342900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zh-CN" sz="2000" dirty="0">
                <a:sym typeface="+mn-ea"/>
              </a:rPr>
              <a:t>容器化、虚拟化技术相关的</a:t>
            </a:r>
            <a:r>
              <a:rPr lang="zh-CN" altLang="zh-CN" sz="2000" dirty="0">
                <a:sym typeface="+mn-ea"/>
              </a:rPr>
              <a:t>知识</a:t>
            </a:r>
            <a:endParaRPr lang="zh-CN" altLang="zh-CN" sz="2000" dirty="0"/>
          </a:p>
          <a:p>
            <a:pPr marL="342900" indent="-342900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zh-CN" sz="2000" dirty="0">
                <a:sym typeface="+mn-ea"/>
              </a:rPr>
              <a:t>了解</a:t>
            </a:r>
            <a:r>
              <a:rPr lang="zh-CN" altLang="zh-CN" sz="2000" dirty="0">
                <a:sym typeface="+mn-ea"/>
              </a:rPr>
              <a:t>分布式日志、存储、监控</a:t>
            </a:r>
            <a:r>
              <a:rPr lang="zh-CN" altLang="zh-CN" sz="2000" dirty="0">
                <a:sym typeface="+mn-ea"/>
              </a:rPr>
              <a:t>相关技术</a:t>
            </a:r>
            <a:endParaRPr lang="zh-CN" altLang="zh-CN" sz="2000" dirty="0">
              <a:sym typeface="+mn-ea"/>
            </a:endParaRPr>
          </a:p>
          <a:p>
            <a:pPr marL="342900" indent="-342900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zh-CN" sz="2000" dirty="0">
                <a:sym typeface="+mn-ea"/>
              </a:rPr>
              <a:t>Docker、Docker-compose、K8S等</a:t>
            </a:r>
            <a:r>
              <a:rPr lang="en-US" altLang="zh-CN" sz="2000" dirty="0">
                <a:sym typeface="+mn-ea"/>
              </a:rPr>
              <a:t>Devops</a:t>
            </a:r>
            <a:r>
              <a:rPr lang="zh-CN" altLang="en-US" sz="2000" dirty="0">
                <a:sym typeface="+mn-ea"/>
              </a:rPr>
              <a:t>技术</a:t>
            </a:r>
            <a:endParaRPr lang="zh-CN" altLang="zh-CN" sz="2000" dirty="0">
              <a:sym typeface="+mn-ea"/>
            </a:endParaRPr>
          </a:p>
          <a:p>
            <a:pPr marL="342900" indent="-342900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zh-CN" sz="2000" dirty="0">
                <a:sym typeface="+mn-ea"/>
              </a:rPr>
              <a:t>新的技术框架、开发、测试、发布</a:t>
            </a:r>
            <a:r>
              <a:rPr lang="zh-CN" altLang="zh-CN" sz="2000" dirty="0">
                <a:sym typeface="+mn-ea"/>
              </a:rPr>
              <a:t>流程更规范、提升了设计能力</a:t>
            </a:r>
            <a:endParaRPr lang="zh-CN" altLang="zh-CN" sz="2000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第四章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zh-CN" altLang="en-US" dirty="0"/>
              <a:t>个人规划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94606" y="3337261"/>
            <a:ext cx="1973601" cy="263176"/>
          </a:xfrm>
          <a:prstGeom prst="roundRect">
            <a:avLst>
              <a:gd name="adj" fmla="val 50000"/>
            </a:avLst>
          </a:prstGeom>
          <a:solidFill>
            <a:srgbClr val="46576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Yu Gothic" panose="020B0400000000000000" charset="-128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418362" y="3337261"/>
            <a:ext cx="2412180" cy="263176"/>
          </a:xfrm>
          <a:prstGeom prst="roundRect">
            <a:avLst>
              <a:gd name="adj" fmla="val 50000"/>
            </a:avLst>
          </a:prstGeom>
          <a:solidFill>
            <a:srgbClr val="7E94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Yu Gothic" panose="020B0400000000000000" charset="-128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580696" y="3337261"/>
            <a:ext cx="2412180" cy="263176"/>
          </a:xfrm>
          <a:prstGeom prst="roundRect">
            <a:avLst>
              <a:gd name="adj" fmla="val 50000"/>
            </a:avLst>
          </a:prstGeom>
          <a:solidFill>
            <a:srgbClr val="93CD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Yu Gothic" panose="020B0400000000000000" charset="-128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43029" y="3337261"/>
            <a:ext cx="2412180" cy="263176"/>
          </a:xfrm>
          <a:prstGeom prst="roundRect">
            <a:avLst>
              <a:gd name="adj" fmla="val 50000"/>
            </a:avLst>
          </a:prstGeom>
          <a:solidFill>
            <a:srgbClr val="78B0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Yu Gothic" panose="020B0400000000000000" charset="-128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382702" y="1732501"/>
            <a:ext cx="350862" cy="1604760"/>
            <a:chOff x="2770288" y="1732501"/>
            <a:chExt cx="350862" cy="1604760"/>
          </a:xfrm>
        </p:grpSpPr>
        <p:cxnSp>
          <p:nvCxnSpPr>
            <p:cNvPr id="43" name="直接连接符 11"/>
            <p:cNvCxnSpPr/>
            <p:nvPr/>
          </p:nvCxnSpPr>
          <p:spPr>
            <a:xfrm>
              <a:off x="2945719" y="1907932"/>
              <a:ext cx="0" cy="142932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2770288" y="1732501"/>
              <a:ext cx="350862" cy="350863"/>
            </a:xfrm>
            <a:prstGeom prst="ellipse">
              <a:avLst/>
            </a:prstGeom>
            <a:solidFill>
              <a:srgbClr val="46576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Yu Gothic" panose="020B0400000000000000" charset="-128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5" name="直接连接符 11"/>
          <p:cNvCxnSpPr/>
          <p:nvPr/>
        </p:nvCxnSpPr>
        <p:spPr>
          <a:xfrm>
            <a:off x="6900846" y="1907932"/>
            <a:ext cx="0" cy="142932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>
            <a:spLocks noChangeAspect="1"/>
          </p:cNvSpPr>
          <p:nvPr/>
        </p:nvSpPr>
        <p:spPr>
          <a:xfrm>
            <a:off x="6725415" y="1732501"/>
            <a:ext cx="350862" cy="350863"/>
          </a:xfrm>
          <a:prstGeom prst="ellipse">
            <a:avLst/>
          </a:prstGeom>
          <a:solidFill>
            <a:srgbClr val="93CD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Yu Gothic" panose="020B0400000000000000" charset="-128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 flipV="1">
            <a:off x="4533119" y="3600437"/>
            <a:ext cx="350862" cy="1604760"/>
            <a:chOff x="2770288" y="1732501"/>
            <a:chExt cx="350862" cy="1604760"/>
          </a:xfrm>
        </p:grpSpPr>
        <p:cxnSp>
          <p:nvCxnSpPr>
            <p:cNvPr id="48" name="直接连接符 11"/>
            <p:cNvCxnSpPr/>
            <p:nvPr/>
          </p:nvCxnSpPr>
          <p:spPr>
            <a:xfrm>
              <a:off x="2945719" y="1907932"/>
              <a:ext cx="0" cy="142932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2770288" y="1732501"/>
              <a:ext cx="350862" cy="350863"/>
            </a:xfrm>
            <a:prstGeom prst="ellipse">
              <a:avLst/>
            </a:prstGeom>
            <a:solidFill>
              <a:srgbClr val="7E94A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Yu Gothic" panose="020B0400000000000000" charset="-128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 flipV="1">
            <a:off x="8804347" y="3600437"/>
            <a:ext cx="350862" cy="1604760"/>
            <a:chOff x="2770288" y="1732501"/>
            <a:chExt cx="350862" cy="1604760"/>
          </a:xfrm>
        </p:grpSpPr>
        <p:cxnSp>
          <p:nvCxnSpPr>
            <p:cNvPr id="51" name="直接连接符 11"/>
            <p:cNvCxnSpPr/>
            <p:nvPr/>
          </p:nvCxnSpPr>
          <p:spPr>
            <a:xfrm>
              <a:off x="2945719" y="1907932"/>
              <a:ext cx="0" cy="142932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2770288" y="1732501"/>
              <a:ext cx="350862" cy="350863"/>
            </a:xfrm>
            <a:prstGeom prst="ellipse">
              <a:avLst/>
            </a:prstGeom>
            <a:solidFill>
              <a:srgbClr val="78B04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Yu Gothic" panose="020B0400000000000000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文本框 8"/>
          <p:cNvSpPr txBox="1"/>
          <p:nvPr/>
        </p:nvSpPr>
        <p:spPr>
          <a:xfrm>
            <a:off x="2727960" y="2049780"/>
            <a:ext cx="2198370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000000"/>
                </a:solidFill>
                <a:latin typeface="+mn-ea"/>
                <a:sym typeface="+mn-ea"/>
              </a:rPr>
              <a:t>努力做好</a:t>
            </a:r>
            <a:r>
              <a:rPr lang="en-US" altLang="zh-CN" sz="1000" dirty="0" smtClean="0">
                <a:solidFill>
                  <a:srgbClr val="000000"/>
                </a:solidFill>
                <a:latin typeface="+mn-ea"/>
                <a:sym typeface="+mn-ea"/>
              </a:rPr>
              <a:t>2021</a:t>
            </a:r>
            <a:r>
              <a:rPr lang="zh-CN" altLang="en-US" sz="1000" dirty="0" smtClean="0">
                <a:solidFill>
                  <a:srgbClr val="000000"/>
                </a:solidFill>
                <a:latin typeface="+mn-ea"/>
                <a:sym typeface="+mn-ea"/>
              </a:rPr>
              <a:t>年已规划的项目：</a:t>
            </a:r>
            <a:r>
              <a:rPr lang="en-US" altLang="zh-CN" sz="1000" dirty="0" smtClean="0">
                <a:solidFill>
                  <a:srgbClr val="000000"/>
                </a:solidFill>
                <a:latin typeface="+mn-ea"/>
                <a:sym typeface="+mn-ea"/>
              </a:rPr>
              <a:t>WindCharger</a:t>
            </a:r>
            <a:r>
              <a:rPr lang="zh-CN" altLang="en-US" sz="1000" dirty="0" smtClean="0">
                <a:solidFill>
                  <a:srgbClr val="000000"/>
                </a:solidFill>
                <a:latin typeface="+mn-ea"/>
                <a:sym typeface="+mn-ea"/>
              </a:rPr>
              <a:t>第二、三阶段项目、</a:t>
            </a:r>
            <a:endParaRPr lang="zh-CN" altLang="en-US" sz="1000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000000"/>
                </a:solidFill>
                <a:latin typeface="+mn-ea"/>
                <a:sym typeface="+mn-ea"/>
              </a:rPr>
              <a:t>无线电数据存储与服务</a:t>
            </a:r>
            <a:r>
              <a:rPr lang="en-US" altLang="zh-CN" sz="1000" dirty="0" smtClean="0">
                <a:solidFill>
                  <a:srgbClr val="000000"/>
                </a:solidFill>
                <a:latin typeface="+mn-ea"/>
                <a:sym typeface="+mn-ea"/>
              </a:rPr>
              <a:t>(</a:t>
            </a:r>
            <a:r>
              <a:rPr lang="zh-CN" altLang="en-US" sz="1000" dirty="0" smtClean="0">
                <a:solidFill>
                  <a:srgbClr val="000000"/>
                </a:solidFill>
                <a:latin typeface="+mn-ea"/>
                <a:sym typeface="+mn-ea"/>
              </a:rPr>
              <a:t>存储</a:t>
            </a:r>
            <a:r>
              <a:rPr lang="en-US" altLang="zh-CN" sz="1000" dirty="0" smtClean="0">
                <a:solidFill>
                  <a:srgbClr val="000000"/>
                </a:solidFill>
                <a:latin typeface="+mn-ea"/>
                <a:sym typeface="+mn-ea"/>
              </a:rPr>
              <a:t>)</a:t>
            </a:r>
            <a:r>
              <a:rPr lang="zh-CN" altLang="en-US" sz="1000" dirty="0" smtClean="0">
                <a:solidFill>
                  <a:srgbClr val="000000"/>
                </a:solidFill>
                <a:latin typeface="+mn-ea"/>
                <a:sym typeface="+mn-ea"/>
              </a:rPr>
              <a:t>、</a:t>
            </a:r>
            <a:endParaRPr lang="zh-CN" altLang="en-US" sz="1000" dirty="0" smtClean="0">
              <a:solidFill>
                <a:srgbClr val="000000"/>
              </a:solidFill>
              <a:latin typeface="+mn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Tracker800平台软件维护</a:t>
            </a:r>
            <a:r>
              <a:rPr lang="zh-CN" altLang="en-US" sz="1000" dirty="0">
                <a:latin typeface="+mn-ea"/>
                <a:cs typeface="+mn-ea"/>
                <a:sym typeface="+mn-ea"/>
              </a:rPr>
              <a:t>、</a:t>
            </a:r>
            <a:endParaRPr lang="zh-CN" altLang="en-US" sz="1000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000000"/>
                </a:solidFill>
                <a:latin typeface="+mn-ea"/>
                <a:sym typeface="+mn-ea"/>
              </a:rPr>
              <a:t>配合一体化平台的接入项目</a:t>
            </a:r>
            <a:endParaRPr lang="zh-CN" altLang="en-US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728220" y="1746349"/>
            <a:ext cx="191826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b="1" dirty="0" smtClean="0">
                <a:solidFill>
                  <a:srgbClr val="000000"/>
                </a:solidFill>
              </a:rPr>
              <a:t>努力做好当前本职工作</a:t>
            </a:r>
            <a:endParaRPr lang="en-US" altLang="zh-CN" sz="1200" b="1" dirty="0">
              <a:solidFill>
                <a:srgbClr val="000000"/>
              </a:solidFill>
            </a:endParaRPr>
          </a:p>
        </p:txBody>
      </p:sp>
      <p:sp>
        <p:nvSpPr>
          <p:cNvPr id="55" name="文本框 8"/>
          <p:cNvSpPr txBox="1"/>
          <p:nvPr/>
        </p:nvSpPr>
        <p:spPr>
          <a:xfrm>
            <a:off x="7251700" y="2049780"/>
            <a:ext cx="323596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加强无线电监测</a:t>
            </a: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专业知识的学习</a:t>
            </a:r>
            <a:endParaRPr lang="zh-CN" altLang="en-US" sz="10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提升系统分析与设计能力</a:t>
            </a:r>
            <a:endParaRPr lang="zh-CN" altLang="en-US" sz="10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提升项目管理能力、增强沟通能力、加强</a:t>
            </a: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团队凝聚力</a:t>
            </a:r>
            <a:endParaRPr lang="zh-CN" altLang="en-US" sz="10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en-US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251708" y="1746349"/>
            <a:ext cx="2802283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b="1" dirty="0" smtClean="0">
                <a:solidFill>
                  <a:srgbClr val="000000"/>
                </a:solidFill>
              </a:rPr>
              <a:t>注重</a:t>
            </a:r>
            <a:r>
              <a:rPr lang="zh-CN" altLang="en-US" sz="1200" b="1" dirty="0" smtClean="0">
                <a:solidFill>
                  <a:srgbClr val="000000"/>
                </a:solidFill>
              </a:rPr>
              <a:t>个人能力</a:t>
            </a:r>
            <a:r>
              <a:rPr lang="zh-CN" altLang="en-US" sz="1200" b="1" dirty="0" smtClean="0">
                <a:solidFill>
                  <a:srgbClr val="000000"/>
                </a:solidFill>
              </a:rPr>
              <a:t>提升</a:t>
            </a:r>
            <a:endParaRPr lang="zh-CN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57" name="文本框 8"/>
          <p:cNvSpPr txBox="1"/>
          <p:nvPr/>
        </p:nvSpPr>
        <p:spPr>
          <a:xfrm>
            <a:off x="4926334" y="4187252"/>
            <a:ext cx="1980329" cy="149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进一步完善</a:t>
            </a:r>
            <a:r>
              <a:rPr lang="en-US" altLang="zh-CN" sz="1000" dirty="0">
                <a:solidFill>
                  <a:srgbClr val="000000"/>
                </a:solidFill>
                <a:latin typeface="+mn-ea"/>
              </a:rPr>
              <a:t>Linux</a:t>
            </a: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运维技术</a:t>
            </a:r>
            <a:endParaRPr lang="en-US" altLang="zh-CN" sz="1000" dirty="0">
              <a:solidFill>
                <a:srgbClr val="000000"/>
              </a:solidFill>
              <a:latin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微服务</a:t>
            </a:r>
            <a:endParaRPr lang="zh-CN" altLang="en-US" sz="1000" dirty="0">
              <a:solidFill>
                <a:srgbClr val="000000"/>
              </a:solidFill>
              <a:latin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分布式日志系统</a:t>
            </a:r>
            <a:endParaRPr lang="zh-CN" altLang="en-US" sz="1000" dirty="0">
              <a:solidFill>
                <a:srgbClr val="000000"/>
              </a:solidFill>
              <a:latin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分布式存储系统</a:t>
            </a:r>
            <a:endParaRPr lang="zh-CN" altLang="en-US" sz="1000" dirty="0">
              <a:solidFill>
                <a:srgbClr val="000000"/>
              </a:solidFill>
              <a:latin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分布式</a:t>
            </a: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监控系统</a:t>
            </a:r>
            <a:endParaRPr lang="zh-CN" altLang="en-US" sz="1000" dirty="0">
              <a:solidFill>
                <a:srgbClr val="000000"/>
              </a:solidFill>
              <a:latin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+mn-ea"/>
              </a:rPr>
              <a:t>Docker</a:t>
            </a: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sz="1000" dirty="0">
                <a:solidFill>
                  <a:srgbClr val="000000"/>
                </a:solidFill>
                <a:latin typeface="+mn-ea"/>
              </a:rPr>
              <a:t>Docker-compose</a:t>
            </a: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sz="1000" dirty="0">
                <a:solidFill>
                  <a:srgbClr val="000000"/>
                </a:solidFill>
                <a:latin typeface="+mn-ea"/>
              </a:rPr>
              <a:t>K8s</a:t>
            </a: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sz="1000" dirty="0">
                <a:solidFill>
                  <a:srgbClr val="000000"/>
                </a:solidFill>
                <a:latin typeface="+mn-ea"/>
              </a:rPr>
              <a:t>K3s</a:t>
            </a: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等相关运维技术</a:t>
            </a:r>
            <a:endParaRPr lang="zh-CN" altLang="en-US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926333" y="3884075"/>
            <a:ext cx="2066543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b="1" dirty="0" smtClean="0">
                <a:solidFill>
                  <a:srgbClr val="000000"/>
                </a:solidFill>
              </a:rPr>
              <a:t>完善</a:t>
            </a:r>
            <a:r>
              <a:rPr lang="en-US" altLang="zh-CN" sz="1200" b="1" dirty="0" smtClean="0">
                <a:solidFill>
                  <a:srgbClr val="000000"/>
                </a:solidFill>
              </a:rPr>
              <a:t>DevOps</a:t>
            </a:r>
            <a:r>
              <a:rPr lang="zh-CN" altLang="en-US" sz="1200" b="1" dirty="0" smtClean="0">
                <a:solidFill>
                  <a:srgbClr val="000000"/>
                </a:solidFill>
              </a:rPr>
              <a:t>相关技术体系</a:t>
            </a:r>
            <a:endParaRPr lang="zh-CN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59" name="文本框 8"/>
          <p:cNvSpPr txBox="1"/>
          <p:nvPr/>
        </p:nvSpPr>
        <p:spPr>
          <a:xfrm>
            <a:off x="9330641" y="4187252"/>
            <a:ext cx="1980329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000000"/>
                </a:solidFill>
                <a:latin typeface="+mn-ea"/>
              </a:rPr>
              <a:t>将自动化运维技术落地，使容器化技术、单机、集群自动化部署运维落实到应用环境</a:t>
            </a:r>
            <a:r>
              <a:rPr lang="zh-CN" altLang="en-US" sz="1000" dirty="0" smtClean="0">
                <a:solidFill>
                  <a:srgbClr val="000000"/>
                </a:solidFill>
                <a:latin typeface="+mn-ea"/>
              </a:rPr>
              <a:t>，将分布式日志系统、分布式监控系统等基础支撑平台应用到实际项目中，完成</a:t>
            </a:r>
            <a:r>
              <a:rPr lang="zh-CN" altLang="en-US" sz="1000" dirty="0" smtClean="0">
                <a:solidFill>
                  <a:srgbClr val="000000"/>
                </a:solidFill>
                <a:latin typeface="+mn-ea"/>
              </a:rPr>
              <a:t>分布式存储系统。</a:t>
            </a:r>
            <a:endParaRPr lang="en-US" altLang="zh-CN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330640" y="3884075"/>
            <a:ext cx="1885888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200" b="1" dirty="0" smtClean="0">
                <a:solidFill>
                  <a:srgbClr val="000000"/>
                </a:solidFill>
              </a:rPr>
              <a:t>DevOps</a:t>
            </a:r>
            <a:r>
              <a:rPr lang="zh-CN" altLang="en-US" sz="1200" b="1" dirty="0" smtClean="0">
                <a:solidFill>
                  <a:srgbClr val="000000"/>
                </a:solidFill>
              </a:rPr>
              <a:t>实施到应用环境</a:t>
            </a:r>
            <a:endParaRPr lang="zh-CN" altLang="en-US" sz="1200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第五章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zh-CN" altLang="en-US" dirty="0"/>
              <a:t>工作体会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1082193" y="1084176"/>
            <a:ext cx="10054120" cy="1463775"/>
          </a:xfrm>
          <a:custGeom>
            <a:avLst/>
            <a:gdLst>
              <a:gd name="connsiteX0" fmla="*/ 0 w 9889099"/>
              <a:gd name="connsiteY0" fmla="*/ 359937 h 1439749"/>
              <a:gd name="connsiteX1" fmla="*/ 9169225 w 9889099"/>
              <a:gd name="connsiteY1" fmla="*/ 359937 h 1439749"/>
              <a:gd name="connsiteX2" fmla="*/ 9169225 w 9889099"/>
              <a:gd name="connsiteY2" fmla="*/ 0 h 1439749"/>
              <a:gd name="connsiteX3" fmla="*/ 9889099 w 9889099"/>
              <a:gd name="connsiteY3" fmla="*/ 719875 h 1439749"/>
              <a:gd name="connsiteX4" fmla="*/ 9169225 w 9889099"/>
              <a:gd name="connsiteY4" fmla="*/ 1439749 h 1439749"/>
              <a:gd name="connsiteX5" fmla="*/ 9169225 w 9889099"/>
              <a:gd name="connsiteY5" fmla="*/ 1079812 h 1439749"/>
              <a:gd name="connsiteX6" fmla="*/ 0 w 9889099"/>
              <a:gd name="connsiteY6" fmla="*/ 1079812 h 1439749"/>
              <a:gd name="connsiteX7" fmla="*/ 0 w 9889099"/>
              <a:gd name="connsiteY7" fmla="*/ 359937 h 143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89099" h="1439749">
                <a:moveTo>
                  <a:pt x="0" y="359937"/>
                </a:moveTo>
                <a:lnTo>
                  <a:pt x="9169225" y="359937"/>
                </a:lnTo>
                <a:lnTo>
                  <a:pt x="9169225" y="0"/>
                </a:lnTo>
                <a:lnTo>
                  <a:pt x="9889099" y="719875"/>
                </a:lnTo>
                <a:lnTo>
                  <a:pt x="9169225" y="1439749"/>
                </a:lnTo>
                <a:lnTo>
                  <a:pt x="9169225" y="1079812"/>
                </a:lnTo>
                <a:lnTo>
                  <a:pt x="0" y="1079812"/>
                </a:lnTo>
                <a:lnTo>
                  <a:pt x="0" y="359937"/>
                </a:lnTo>
                <a:close/>
              </a:path>
            </a:pathLst>
          </a:custGeom>
          <a:solidFill>
            <a:srgbClr val="465761"/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05000" tIns="315673" rIns="460453" bIns="441373" numCol="1" spcCol="953" anchor="ctr" anchorCtr="0">
            <a:noAutofit/>
          </a:bodyPr>
          <a:p>
            <a:pPr marL="0" marR="0" lvl="0" indent="0" defTabSz="533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Yu Gothic" panose="020B0400000000000000" charset="-128"/>
                <a:ea typeface="+mn-ea"/>
                <a:cs typeface="+mn-cs"/>
              </a:rPr>
              <a:t>   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Yu Gothic" panose="020B0400000000000000" charset="-128"/>
              <a:ea typeface="+mn-ea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399790" y="1723390"/>
            <a:ext cx="7736840" cy="1350010"/>
          </a:xfrm>
          <a:custGeom>
            <a:avLst/>
            <a:gdLst>
              <a:gd name="connsiteX0" fmla="*/ 0 w 7609661"/>
              <a:gd name="connsiteY0" fmla="*/ 359937 h 1439749"/>
              <a:gd name="connsiteX1" fmla="*/ 6889787 w 7609661"/>
              <a:gd name="connsiteY1" fmla="*/ 359937 h 1439749"/>
              <a:gd name="connsiteX2" fmla="*/ 6889787 w 7609661"/>
              <a:gd name="connsiteY2" fmla="*/ 0 h 1439749"/>
              <a:gd name="connsiteX3" fmla="*/ 7609661 w 7609661"/>
              <a:gd name="connsiteY3" fmla="*/ 719875 h 1439749"/>
              <a:gd name="connsiteX4" fmla="*/ 6889787 w 7609661"/>
              <a:gd name="connsiteY4" fmla="*/ 1439749 h 1439749"/>
              <a:gd name="connsiteX5" fmla="*/ 6889787 w 7609661"/>
              <a:gd name="connsiteY5" fmla="*/ 1079812 h 1439749"/>
              <a:gd name="connsiteX6" fmla="*/ 0 w 7609661"/>
              <a:gd name="connsiteY6" fmla="*/ 1079812 h 1439749"/>
              <a:gd name="connsiteX7" fmla="*/ 0 w 7609661"/>
              <a:gd name="connsiteY7" fmla="*/ 359937 h 143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09661" h="1439749">
                <a:moveTo>
                  <a:pt x="0" y="359937"/>
                </a:moveTo>
                <a:lnTo>
                  <a:pt x="6889787" y="359937"/>
                </a:lnTo>
                <a:lnTo>
                  <a:pt x="6889787" y="0"/>
                </a:lnTo>
                <a:lnTo>
                  <a:pt x="7609661" y="719875"/>
                </a:lnTo>
                <a:lnTo>
                  <a:pt x="6889787" y="1439749"/>
                </a:lnTo>
                <a:lnTo>
                  <a:pt x="6889787" y="1079812"/>
                </a:lnTo>
                <a:lnTo>
                  <a:pt x="0" y="1079812"/>
                </a:lnTo>
                <a:lnTo>
                  <a:pt x="0" y="359937"/>
                </a:lnTo>
                <a:close/>
              </a:path>
            </a:pathLst>
          </a:custGeom>
          <a:solidFill>
            <a:srgbClr val="7E94A2"/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05000" tIns="315673" rIns="460453" bIns="441373" numCol="1" spcCol="953" anchor="ctr" anchorCtr="0">
            <a:noAutofit/>
          </a:bodyPr>
          <a:p>
            <a:pPr marL="0" marR="0" lvl="0" indent="0" defTabSz="533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Yu Gothic" panose="020B0400000000000000" charset="-128"/>
                <a:ea typeface="+mn-ea"/>
                <a:cs typeface="+mn-cs"/>
              </a:rPr>
              <a:t>   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Yu Gothic" panose="020B0400000000000000" charset="-128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5716905" y="2226310"/>
            <a:ext cx="5419090" cy="1373505"/>
          </a:xfrm>
          <a:custGeom>
            <a:avLst/>
            <a:gdLst>
              <a:gd name="connsiteX0" fmla="*/ 0 w 5330224"/>
              <a:gd name="connsiteY0" fmla="*/ 359937 h 1439749"/>
              <a:gd name="connsiteX1" fmla="*/ 4610350 w 5330224"/>
              <a:gd name="connsiteY1" fmla="*/ 359937 h 1439749"/>
              <a:gd name="connsiteX2" fmla="*/ 4610350 w 5330224"/>
              <a:gd name="connsiteY2" fmla="*/ 0 h 1439749"/>
              <a:gd name="connsiteX3" fmla="*/ 5330224 w 5330224"/>
              <a:gd name="connsiteY3" fmla="*/ 719875 h 1439749"/>
              <a:gd name="connsiteX4" fmla="*/ 4610350 w 5330224"/>
              <a:gd name="connsiteY4" fmla="*/ 1439749 h 1439749"/>
              <a:gd name="connsiteX5" fmla="*/ 4610350 w 5330224"/>
              <a:gd name="connsiteY5" fmla="*/ 1079812 h 1439749"/>
              <a:gd name="connsiteX6" fmla="*/ 0 w 5330224"/>
              <a:gd name="connsiteY6" fmla="*/ 1079812 h 1439749"/>
              <a:gd name="connsiteX7" fmla="*/ 0 w 5330224"/>
              <a:gd name="connsiteY7" fmla="*/ 359937 h 143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224" h="1439749">
                <a:moveTo>
                  <a:pt x="0" y="359937"/>
                </a:moveTo>
                <a:lnTo>
                  <a:pt x="4610350" y="359937"/>
                </a:lnTo>
                <a:lnTo>
                  <a:pt x="4610350" y="0"/>
                </a:lnTo>
                <a:lnTo>
                  <a:pt x="5330224" y="719875"/>
                </a:lnTo>
                <a:lnTo>
                  <a:pt x="4610350" y="1439749"/>
                </a:lnTo>
                <a:lnTo>
                  <a:pt x="4610350" y="1079812"/>
                </a:lnTo>
                <a:lnTo>
                  <a:pt x="0" y="1079812"/>
                </a:lnTo>
                <a:lnTo>
                  <a:pt x="0" y="359937"/>
                </a:lnTo>
                <a:close/>
              </a:path>
            </a:pathLst>
          </a:custGeom>
          <a:solidFill>
            <a:srgbClr val="93CD66"/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05000" tIns="315673" rIns="460453" bIns="441373" numCol="1" spcCol="953" anchor="ctr" anchorCtr="0">
            <a:noAutofit/>
          </a:bodyPr>
          <a:p>
            <a:pPr marL="0" marR="0" lvl="0" indent="0" defTabSz="533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Yu Gothic" panose="020B0400000000000000" charset="-128"/>
                <a:ea typeface="+mn-ea"/>
                <a:cs typeface="+mn-cs"/>
              </a:rPr>
              <a:t>   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Yu Gothic" panose="020B0400000000000000" charset="-128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8034655" y="2761615"/>
            <a:ext cx="3101975" cy="1363980"/>
          </a:xfrm>
          <a:custGeom>
            <a:avLst/>
            <a:gdLst>
              <a:gd name="connsiteX0" fmla="*/ 0 w 3050787"/>
              <a:gd name="connsiteY0" fmla="*/ 359937 h 1439749"/>
              <a:gd name="connsiteX1" fmla="*/ 2330913 w 3050787"/>
              <a:gd name="connsiteY1" fmla="*/ 359937 h 1439749"/>
              <a:gd name="connsiteX2" fmla="*/ 2330913 w 3050787"/>
              <a:gd name="connsiteY2" fmla="*/ 0 h 1439749"/>
              <a:gd name="connsiteX3" fmla="*/ 3050787 w 3050787"/>
              <a:gd name="connsiteY3" fmla="*/ 719875 h 1439749"/>
              <a:gd name="connsiteX4" fmla="*/ 2330913 w 3050787"/>
              <a:gd name="connsiteY4" fmla="*/ 1439749 h 1439749"/>
              <a:gd name="connsiteX5" fmla="*/ 2330913 w 3050787"/>
              <a:gd name="connsiteY5" fmla="*/ 1079812 h 1439749"/>
              <a:gd name="connsiteX6" fmla="*/ 0 w 3050787"/>
              <a:gd name="connsiteY6" fmla="*/ 1079812 h 1439749"/>
              <a:gd name="connsiteX7" fmla="*/ 0 w 3050787"/>
              <a:gd name="connsiteY7" fmla="*/ 359937 h 143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0787" h="1439749">
                <a:moveTo>
                  <a:pt x="0" y="359937"/>
                </a:moveTo>
                <a:lnTo>
                  <a:pt x="2330913" y="359937"/>
                </a:lnTo>
                <a:lnTo>
                  <a:pt x="2330913" y="0"/>
                </a:lnTo>
                <a:lnTo>
                  <a:pt x="3050787" y="719875"/>
                </a:lnTo>
                <a:lnTo>
                  <a:pt x="2330913" y="1439749"/>
                </a:lnTo>
                <a:lnTo>
                  <a:pt x="2330913" y="1079812"/>
                </a:lnTo>
                <a:lnTo>
                  <a:pt x="0" y="1079812"/>
                </a:lnTo>
                <a:lnTo>
                  <a:pt x="0" y="359937"/>
                </a:lnTo>
                <a:close/>
              </a:path>
            </a:pathLst>
          </a:custGeom>
          <a:solidFill>
            <a:srgbClr val="78B04D"/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05000" tIns="315673" rIns="460453" bIns="441373" numCol="1" spcCol="953" anchor="ctr" anchorCtr="0">
            <a:noAutofit/>
          </a:bodyPr>
          <a:p>
            <a:pPr marL="0" marR="0" lvl="0" indent="0" defTabSz="533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Yu Gothic" panose="020B0400000000000000" charset="-128"/>
                <a:ea typeface="+mn-ea"/>
                <a:cs typeface="+mn-cs"/>
              </a:rPr>
              <a:t>   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Yu Gothic" panose="020B0400000000000000" charset="-128"/>
              <a:ea typeface="+mn-ea"/>
              <a:cs typeface="+mn-cs"/>
            </a:endParaRPr>
          </a:p>
        </p:txBody>
      </p:sp>
      <p:sp>
        <p:nvSpPr>
          <p:cNvPr id="10" name="Freeform 244"/>
          <p:cNvSpPr>
            <a:spLocks noEditPoints="1"/>
          </p:cNvSpPr>
          <p:nvPr/>
        </p:nvSpPr>
        <p:spPr bwMode="auto">
          <a:xfrm>
            <a:off x="1259471" y="1625500"/>
            <a:ext cx="377899" cy="381128"/>
          </a:xfrm>
          <a:custGeom>
            <a:avLst/>
            <a:gdLst>
              <a:gd name="T0" fmla="*/ 232 w 240"/>
              <a:gd name="T1" fmla="*/ 203 h 240"/>
              <a:gd name="T2" fmla="*/ 240 w 240"/>
              <a:gd name="T3" fmla="*/ 228 h 240"/>
              <a:gd name="T4" fmla="*/ 217 w 240"/>
              <a:gd name="T5" fmla="*/ 232 h 240"/>
              <a:gd name="T6" fmla="*/ 192 w 240"/>
              <a:gd name="T7" fmla="*/ 240 h 240"/>
              <a:gd name="T8" fmla="*/ 167 w 240"/>
              <a:gd name="T9" fmla="*/ 232 h 240"/>
              <a:gd name="T10" fmla="*/ 145 w 240"/>
              <a:gd name="T11" fmla="*/ 232 h 240"/>
              <a:gd name="T12" fmla="*/ 120 w 240"/>
              <a:gd name="T13" fmla="*/ 240 h 240"/>
              <a:gd name="T14" fmla="*/ 95 w 240"/>
              <a:gd name="T15" fmla="*/ 232 h 240"/>
              <a:gd name="T16" fmla="*/ 73 w 240"/>
              <a:gd name="T17" fmla="*/ 232 h 240"/>
              <a:gd name="T18" fmla="*/ 48 w 240"/>
              <a:gd name="T19" fmla="*/ 240 h 240"/>
              <a:gd name="T20" fmla="*/ 23 w 240"/>
              <a:gd name="T21" fmla="*/ 232 h 240"/>
              <a:gd name="T22" fmla="*/ 0 w 240"/>
              <a:gd name="T23" fmla="*/ 228 h 240"/>
              <a:gd name="T24" fmla="*/ 8 w 240"/>
              <a:gd name="T25" fmla="*/ 203 h 240"/>
              <a:gd name="T26" fmla="*/ 8 w 240"/>
              <a:gd name="T27" fmla="*/ 181 h 240"/>
              <a:gd name="T28" fmla="*/ 0 w 240"/>
              <a:gd name="T29" fmla="*/ 156 h 240"/>
              <a:gd name="T30" fmla="*/ 8 w 240"/>
              <a:gd name="T31" fmla="*/ 131 h 240"/>
              <a:gd name="T32" fmla="*/ 8 w 240"/>
              <a:gd name="T33" fmla="*/ 109 h 240"/>
              <a:gd name="T34" fmla="*/ 0 w 240"/>
              <a:gd name="T35" fmla="*/ 84 h 240"/>
              <a:gd name="T36" fmla="*/ 8 w 240"/>
              <a:gd name="T37" fmla="*/ 59 h 240"/>
              <a:gd name="T38" fmla="*/ 8 w 240"/>
              <a:gd name="T39" fmla="*/ 37 h 240"/>
              <a:gd name="T40" fmla="*/ 0 w 240"/>
              <a:gd name="T41" fmla="*/ 12 h 240"/>
              <a:gd name="T42" fmla="*/ 23 w 240"/>
              <a:gd name="T43" fmla="*/ 8 h 240"/>
              <a:gd name="T44" fmla="*/ 48 w 240"/>
              <a:gd name="T45" fmla="*/ 0 h 240"/>
              <a:gd name="T46" fmla="*/ 73 w 240"/>
              <a:gd name="T47" fmla="*/ 8 h 240"/>
              <a:gd name="T48" fmla="*/ 95 w 240"/>
              <a:gd name="T49" fmla="*/ 8 h 240"/>
              <a:gd name="T50" fmla="*/ 120 w 240"/>
              <a:gd name="T51" fmla="*/ 0 h 240"/>
              <a:gd name="T52" fmla="*/ 145 w 240"/>
              <a:gd name="T53" fmla="*/ 8 h 240"/>
              <a:gd name="T54" fmla="*/ 167 w 240"/>
              <a:gd name="T55" fmla="*/ 8 h 240"/>
              <a:gd name="T56" fmla="*/ 192 w 240"/>
              <a:gd name="T57" fmla="*/ 0 h 240"/>
              <a:gd name="T58" fmla="*/ 217 w 240"/>
              <a:gd name="T59" fmla="*/ 8 h 240"/>
              <a:gd name="T60" fmla="*/ 240 w 240"/>
              <a:gd name="T61" fmla="*/ 12 h 240"/>
              <a:gd name="T62" fmla="*/ 232 w 240"/>
              <a:gd name="T63" fmla="*/ 37 h 240"/>
              <a:gd name="T64" fmla="*/ 232 w 240"/>
              <a:gd name="T65" fmla="*/ 59 h 240"/>
              <a:gd name="T66" fmla="*/ 240 w 240"/>
              <a:gd name="T67" fmla="*/ 84 h 240"/>
              <a:gd name="T68" fmla="*/ 232 w 240"/>
              <a:gd name="T69" fmla="*/ 109 h 240"/>
              <a:gd name="T70" fmla="*/ 232 w 240"/>
              <a:gd name="T71" fmla="*/ 131 h 240"/>
              <a:gd name="T72" fmla="*/ 240 w 240"/>
              <a:gd name="T73" fmla="*/ 156 h 240"/>
              <a:gd name="T74" fmla="*/ 232 w 240"/>
              <a:gd name="T75" fmla="*/ 181 h 240"/>
              <a:gd name="T76" fmla="*/ 208 w 240"/>
              <a:gd name="T77" fmla="*/ 32 h 240"/>
              <a:gd name="T78" fmla="*/ 32 w 240"/>
              <a:gd name="T79" fmla="*/ 208 h 240"/>
              <a:gd name="T80" fmla="*/ 208 w 240"/>
              <a:gd name="T81" fmla="*/ 32 h 240"/>
              <a:gd name="T82" fmla="*/ 160 w 240"/>
              <a:gd name="T83" fmla="*/ 92 h 240"/>
              <a:gd name="T84" fmla="*/ 196 w 240"/>
              <a:gd name="T85" fmla="*/ 196 h 240"/>
              <a:gd name="T86" fmla="*/ 92 w 240"/>
              <a:gd name="T87" fmla="*/ 148 h 240"/>
              <a:gd name="T88" fmla="*/ 80 w 240"/>
              <a:gd name="T89" fmla="*/ 104 h 240"/>
              <a:gd name="T90" fmla="*/ 80 w 240"/>
              <a:gd name="T91" fmla="*/ 56 h 240"/>
              <a:gd name="T92" fmla="*/ 80 w 240"/>
              <a:gd name="T93" fmla="*/ 104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40" h="240">
                <a:moveTo>
                  <a:pt x="240" y="192"/>
                </a:moveTo>
                <a:cubicBezTo>
                  <a:pt x="240" y="197"/>
                  <a:pt x="237" y="202"/>
                  <a:pt x="232" y="203"/>
                </a:cubicBezTo>
                <a:cubicBezTo>
                  <a:pt x="232" y="217"/>
                  <a:pt x="232" y="217"/>
                  <a:pt x="232" y="217"/>
                </a:cubicBezTo>
                <a:cubicBezTo>
                  <a:pt x="237" y="218"/>
                  <a:pt x="240" y="223"/>
                  <a:pt x="240" y="228"/>
                </a:cubicBezTo>
                <a:cubicBezTo>
                  <a:pt x="240" y="235"/>
                  <a:pt x="235" y="240"/>
                  <a:pt x="228" y="240"/>
                </a:cubicBezTo>
                <a:cubicBezTo>
                  <a:pt x="223" y="240"/>
                  <a:pt x="218" y="237"/>
                  <a:pt x="217" y="232"/>
                </a:cubicBezTo>
                <a:cubicBezTo>
                  <a:pt x="203" y="232"/>
                  <a:pt x="203" y="232"/>
                  <a:pt x="203" y="232"/>
                </a:cubicBezTo>
                <a:cubicBezTo>
                  <a:pt x="202" y="237"/>
                  <a:pt x="197" y="240"/>
                  <a:pt x="192" y="240"/>
                </a:cubicBezTo>
                <a:cubicBezTo>
                  <a:pt x="187" y="240"/>
                  <a:pt x="182" y="237"/>
                  <a:pt x="181" y="232"/>
                </a:cubicBezTo>
                <a:cubicBezTo>
                  <a:pt x="167" y="232"/>
                  <a:pt x="167" y="232"/>
                  <a:pt x="167" y="232"/>
                </a:cubicBezTo>
                <a:cubicBezTo>
                  <a:pt x="166" y="237"/>
                  <a:pt x="161" y="240"/>
                  <a:pt x="156" y="240"/>
                </a:cubicBezTo>
                <a:cubicBezTo>
                  <a:pt x="151" y="240"/>
                  <a:pt x="146" y="237"/>
                  <a:pt x="145" y="232"/>
                </a:cubicBezTo>
                <a:cubicBezTo>
                  <a:pt x="131" y="232"/>
                  <a:pt x="131" y="232"/>
                  <a:pt x="131" y="232"/>
                </a:cubicBezTo>
                <a:cubicBezTo>
                  <a:pt x="130" y="237"/>
                  <a:pt x="125" y="240"/>
                  <a:pt x="120" y="240"/>
                </a:cubicBezTo>
                <a:cubicBezTo>
                  <a:pt x="115" y="240"/>
                  <a:pt x="110" y="237"/>
                  <a:pt x="109" y="232"/>
                </a:cubicBezTo>
                <a:cubicBezTo>
                  <a:pt x="95" y="232"/>
                  <a:pt x="95" y="232"/>
                  <a:pt x="95" y="232"/>
                </a:cubicBezTo>
                <a:cubicBezTo>
                  <a:pt x="94" y="237"/>
                  <a:pt x="89" y="240"/>
                  <a:pt x="84" y="240"/>
                </a:cubicBezTo>
                <a:cubicBezTo>
                  <a:pt x="79" y="240"/>
                  <a:pt x="74" y="237"/>
                  <a:pt x="73" y="232"/>
                </a:cubicBezTo>
                <a:cubicBezTo>
                  <a:pt x="59" y="232"/>
                  <a:pt x="59" y="232"/>
                  <a:pt x="59" y="232"/>
                </a:cubicBezTo>
                <a:cubicBezTo>
                  <a:pt x="58" y="237"/>
                  <a:pt x="53" y="240"/>
                  <a:pt x="48" y="240"/>
                </a:cubicBezTo>
                <a:cubicBezTo>
                  <a:pt x="43" y="240"/>
                  <a:pt x="38" y="237"/>
                  <a:pt x="37" y="232"/>
                </a:cubicBezTo>
                <a:cubicBezTo>
                  <a:pt x="23" y="232"/>
                  <a:pt x="23" y="232"/>
                  <a:pt x="23" y="232"/>
                </a:cubicBezTo>
                <a:cubicBezTo>
                  <a:pt x="22" y="237"/>
                  <a:pt x="17" y="240"/>
                  <a:pt x="12" y="240"/>
                </a:cubicBezTo>
                <a:cubicBezTo>
                  <a:pt x="5" y="240"/>
                  <a:pt x="0" y="235"/>
                  <a:pt x="0" y="228"/>
                </a:cubicBezTo>
                <a:cubicBezTo>
                  <a:pt x="0" y="223"/>
                  <a:pt x="3" y="218"/>
                  <a:pt x="8" y="217"/>
                </a:cubicBezTo>
                <a:cubicBezTo>
                  <a:pt x="8" y="203"/>
                  <a:pt x="8" y="203"/>
                  <a:pt x="8" y="203"/>
                </a:cubicBezTo>
                <a:cubicBezTo>
                  <a:pt x="3" y="202"/>
                  <a:pt x="0" y="197"/>
                  <a:pt x="0" y="192"/>
                </a:cubicBezTo>
                <a:cubicBezTo>
                  <a:pt x="0" y="187"/>
                  <a:pt x="3" y="182"/>
                  <a:pt x="8" y="181"/>
                </a:cubicBezTo>
                <a:cubicBezTo>
                  <a:pt x="8" y="167"/>
                  <a:pt x="8" y="167"/>
                  <a:pt x="8" y="167"/>
                </a:cubicBezTo>
                <a:cubicBezTo>
                  <a:pt x="3" y="166"/>
                  <a:pt x="0" y="161"/>
                  <a:pt x="0" y="156"/>
                </a:cubicBezTo>
                <a:cubicBezTo>
                  <a:pt x="0" y="151"/>
                  <a:pt x="3" y="146"/>
                  <a:pt x="8" y="145"/>
                </a:cubicBezTo>
                <a:cubicBezTo>
                  <a:pt x="8" y="131"/>
                  <a:pt x="8" y="131"/>
                  <a:pt x="8" y="131"/>
                </a:cubicBezTo>
                <a:cubicBezTo>
                  <a:pt x="3" y="130"/>
                  <a:pt x="0" y="125"/>
                  <a:pt x="0" y="120"/>
                </a:cubicBezTo>
                <a:cubicBezTo>
                  <a:pt x="0" y="115"/>
                  <a:pt x="3" y="110"/>
                  <a:pt x="8" y="109"/>
                </a:cubicBezTo>
                <a:cubicBezTo>
                  <a:pt x="8" y="95"/>
                  <a:pt x="8" y="95"/>
                  <a:pt x="8" y="95"/>
                </a:cubicBezTo>
                <a:cubicBezTo>
                  <a:pt x="3" y="94"/>
                  <a:pt x="0" y="89"/>
                  <a:pt x="0" y="84"/>
                </a:cubicBezTo>
                <a:cubicBezTo>
                  <a:pt x="0" y="79"/>
                  <a:pt x="3" y="74"/>
                  <a:pt x="8" y="73"/>
                </a:cubicBezTo>
                <a:cubicBezTo>
                  <a:pt x="8" y="59"/>
                  <a:pt x="8" y="59"/>
                  <a:pt x="8" y="59"/>
                </a:cubicBezTo>
                <a:cubicBezTo>
                  <a:pt x="3" y="58"/>
                  <a:pt x="0" y="53"/>
                  <a:pt x="0" y="48"/>
                </a:cubicBezTo>
                <a:cubicBezTo>
                  <a:pt x="0" y="43"/>
                  <a:pt x="3" y="38"/>
                  <a:pt x="8" y="37"/>
                </a:cubicBezTo>
                <a:cubicBezTo>
                  <a:pt x="8" y="23"/>
                  <a:pt x="8" y="23"/>
                  <a:pt x="8" y="23"/>
                </a:cubicBezTo>
                <a:cubicBezTo>
                  <a:pt x="3" y="22"/>
                  <a:pt x="0" y="17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7" y="0"/>
                  <a:pt x="22" y="3"/>
                  <a:pt x="23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8" y="3"/>
                  <a:pt x="43" y="0"/>
                  <a:pt x="48" y="0"/>
                </a:cubicBezTo>
                <a:cubicBezTo>
                  <a:pt x="53" y="0"/>
                  <a:pt x="58" y="3"/>
                  <a:pt x="59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4" y="3"/>
                  <a:pt x="79" y="0"/>
                  <a:pt x="84" y="0"/>
                </a:cubicBezTo>
                <a:cubicBezTo>
                  <a:pt x="89" y="0"/>
                  <a:pt x="94" y="3"/>
                  <a:pt x="95" y="8"/>
                </a:cubicBezTo>
                <a:cubicBezTo>
                  <a:pt x="109" y="8"/>
                  <a:pt x="109" y="8"/>
                  <a:pt x="109" y="8"/>
                </a:cubicBezTo>
                <a:cubicBezTo>
                  <a:pt x="110" y="3"/>
                  <a:pt x="115" y="0"/>
                  <a:pt x="120" y="0"/>
                </a:cubicBezTo>
                <a:cubicBezTo>
                  <a:pt x="125" y="0"/>
                  <a:pt x="130" y="3"/>
                  <a:pt x="131" y="8"/>
                </a:cubicBezTo>
                <a:cubicBezTo>
                  <a:pt x="145" y="8"/>
                  <a:pt x="145" y="8"/>
                  <a:pt x="145" y="8"/>
                </a:cubicBezTo>
                <a:cubicBezTo>
                  <a:pt x="146" y="3"/>
                  <a:pt x="151" y="0"/>
                  <a:pt x="156" y="0"/>
                </a:cubicBezTo>
                <a:cubicBezTo>
                  <a:pt x="161" y="0"/>
                  <a:pt x="166" y="3"/>
                  <a:pt x="167" y="8"/>
                </a:cubicBezTo>
                <a:cubicBezTo>
                  <a:pt x="181" y="8"/>
                  <a:pt x="181" y="8"/>
                  <a:pt x="181" y="8"/>
                </a:cubicBezTo>
                <a:cubicBezTo>
                  <a:pt x="182" y="3"/>
                  <a:pt x="187" y="0"/>
                  <a:pt x="192" y="0"/>
                </a:cubicBezTo>
                <a:cubicBezTo>
                  <a:pt x="197" y="0"/>
                  <a:pt x="202" y="3"/>
                  <a:pt x="203" y="8"/>
                </a:cubicBezTo>
                <a:cubicBezTo>
                  <a:pt x="217" y="8"/>
                  <a:pt x="217" y="8"/>
                  <a:pt x="217" y="8"/>
                </a:cubicBezTo>
                <a:cubicBezTo>
                  <a:pt x="218" y="3"/>
                  <a:pt x="223" y="0"/>
                  <a:pt x="228" y="0"/>
                </a:cubicBezTo>
                <a:cubicBezTo>
                  <a:pt x="235" y="0"/>
                  <a:pt x="240" y="5"/>
                  <a:pt x="240" y="12"/>
                </a:cubicBezTo>
                <a:cubicBezTo>
                  <a:pt x="240" y="17"/>
                  <a:pt x="237" y="22"/>
                  <a:pt x="232" y="23"/>
                </a:cubicBezTo>
                <a:cubicBezTo>
                  <a:pt x="232" y="37"/>
                  <a:pt x="232" y="37"/>
                  <a:pt x="232" y="37"/>
                </a:cubicBezTo>
                <a:cubicBezTo>
                  <a:pt x="237" y="38"/>
                  <a:pt x="240" y="43"/>
                  <a:pt x="240" y="48"/>
                </a:cubicBezTo>
                <a:cubicBezTo>
                  <a:pt x="240" y="53"/>
                  <a:pt x="237" y="58"/>
                  <a:pt x="232" y="59"/>
                </a:cubicBezTo>
                <a:cubicBezTo>
                  <a:pt x="232" y="73"/>
                  <a:pt x="232" y="73"/>
                  <a:pt x="232" y="73"/>
                </a:cubicBezTo>
                <a:cubicBezTo>
                  <a:pt x="237" y="74"/>
                  <a:pt x="240" y="79"/>
                  <a:pt x="240" y="84"/>
                </a:cubicBezTo>
                <a:cubicBezTo>
                  <a:pt x="240" y="89"/>
                  <a:pt x="237" y="94"/>
                  <a:pt x="232" y="95"/>
                </a:cubicBezTo>
                <a:cubicBezTo>
                  <a:pt x="232" y="109"/>
                  <a:pt x="232" y="109"/>
                  <a:pt x="232" y="109"/>
                </a:cubicBezTo>
                <a:cubicBezTo>
                  <a:pt x="237" y="110"/>
                  <a:pt x="240" y="115"/>
                  <a:pt x="240" y="120"/>
                </a:cubicBezTo>
                <a:cubicBezTo>
                  <a:pt x="240" y="125"/>
                  <a:pt x="237" y="130"/>
                  <a:pt x="232" y="131"/>
                </a:cubicBezTo>
                <a:cubicBezTo>
                  <a:pt x="232" y="145"/>
                  <a:pt x="232" y="145"/>
                  <a:pt x="232" y="145"/>
                </a:cubicBezTo>
                <a:cubicBezTo>
                  <a:pt x="237" y="146"/>
                  <a:pt x="240" y="151"/>
                  <a:pt x="240" y="156"/>
                </a:cubicBezTo>
                <a:cubicBezTo>
                  <a:pt x="240" y="161"/>
                  <a:pt x="237" y="166"/>
                  <a:pt x="232" y="167"/>
                </a:cubicBezTo>
                <a:cubicBezTo>
                  <a:pt x="232" y="181"/>
                  <a:pt x="232" y="181"/>
                  <a:pt x="232" y="181"/>
                </a:cubicBezTo>
                <a:cubicBezTo>
                  <a:pt x="237" y="182"/>
                  <a:pt x="240" y="187"/>
                  <a:pt x="240" y="192"/>
                </a:cubicBezTo>
                <a:moveTo>
                  <a:pt x="208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208"/>
                  <a:pt x="32" y="208"/>
                  <a:pt x="32" y="208"/>
                </a:cubicBezTo>
                <a:cubicBezTo>
                  <a:pt x="208" y="208"/>
                  <a:pt x="208" y="208"/>
                  <a:pt x="208" y="208"/>
                </a:cubicBezTo>
                <a:lnTo>
                  <a:pt x="208" y="32"/>
                </a:lnTo>
                <a:close/>
                <a:moveTo>
                  <a:pt x="104" y="160"/>
                </a:moveTo>
                <a:cubicBezTo>
                  <a:pt x="160" y="92"/>
                  <a:pt x="160" y="92"/>
                  <a:pt x="160" y="92"/>
                </a:cubicBezTo>
                <a:cubicBezTo>
                  <a:pt x="196" y="148"/>
                  <a:pt x="196" y="148"/>
                  <a:pt x="196" y="148"/>
                </a:cubicBezTo>
                <a:cubicBezTo>
                  <a:pt x="196" y="196"/>
                  <a:pt x="196" y="196"/>
                  <a:pt x="196" y="196"/>
                </a:cubicBezTo>
                <a:cubicBezTo>
                  <a:pt x="44" y="196"/>
                  <a:pt x="44" y="196"/>
                  <a:pt x="44" y="196"/>
                </a:cubicBezTo>
                <a:cubicBezTo>
                  <a:pt x="92" y="148"/>
                  <a:pt x="92" y="148"/>
                  <a:pt x="92" y="148"/>
                </a:cubicBezTo>
                <a:lnTo>
                  <a:pt x="104" y="160"/>
                </a:lnTo>
                <a:close/>
                <a:moveTo>
                  <a:pt x="80" y="104"/>
                </a:moveTo>
                <a:cubicBezTo>
                  <a:pt x="67" y="104"/>
                  <a:pt x="56" y="93"/>
                  <a:pt x="56" y="80"/>
                </a:cubicBezTo>
                <a:cubicBezTo>
                  <a:pt x="56" y="67"/>
                  <a:pt x="67" y="56"/>
                  <a:pt x="80" y="56"/>
                </a:cubicBezTo>
                <a:cubicBezTo>
                  <a:pt x="93" y="56"/>
                  <a:pt x="104" y="67"/>
                  <a:pt x="104" y="80"/>
                </a:cubicBezTo>
                <a:cubicBezTo>
                  <a:pt x="104" y="93"/>
                  <a:pt x="93" y="104"/>
                  <a:pt x="80" y="104"/>
                </a:cubicBezTo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charset="-128"/>
            </a:endParaRPr>
          </a:p>
        </p:txBody>
      </p:sp>
      <p:sp>
        <p:nvSpPr>
          <p:cNvPr id="11" name="Freeform 182"/>
          <p:cNvSpPr>
            <a:spLocks noEditPoints="1"/>
          </p:cNvSpPr>
          <p:nvPr/>
        </p:nvSpPr>
        <p:spPr bwMode="auto">
          <a:xfrm>
            <a:off x="3508105" y="2225874"/>
            <a:ext cx="403737" cy="251932"/>
          </a:xfrm>
          <a:custGeom>
            <a:avLst/>
            <a:gdLst>
              <a:gd name="T0" fmla="*/ 244 w 256"/>
              <a:gd name="T1" fmla="*/ 160 h 160"/>
              <a:gd name="T2" fmla="*/ 232 w 256"/>
              <a:gd name="T3" fmla="*/ 160 h 160"/>
              <a:gd name="T4" fmla="*/ 24 w 256"/>
              <a:gd name="T5" fmla="*/ 160 h 160"/>
              <a:gd name="T6" fmla="*/ 12 w 256"/>
              <a:gd name="T7" fmla="*/ 160 h 160"/>
              <a:gd name="T8" fmla="*/ 0 w 256"/>
              <a:gd name="T9" fmla="*/ 148 h 160"/>
              <a:gd name="T10" fmla="*/ 0 w 256"/>
              <a:gd name="T11" fmla="*/ 128 h 160"/>
              <a:gd name="T12" fmla="*/ 24 w 256"/>
              <a:gd name="T13" fmla="*/ 128 h 160"/>
              <a:gd name="T14" fmla="*/ 24 w 256"/>
              <a:gd name="T15" fmla="*/ 12 h 160"/>
              <a:gd name="T16" fmla="*/ 36 w 256"/>
              <a:gd name="T17" fmla="*/ 0 h 160"/>
              <a:gd name="T18" fmla="*/ 220 w 256"/>
              <a:gd name="T19" fmla="*/ 0 h 160"/>
              <a:gd name="T20" fmla="*/ 232 w 256"/>
              <a:gd name="T21" fmla="*/ 12 h 160"/>
              <a:gd name="T22" fmla="*/ 232 w 256"/>
              <a:gd name="T23" fmla="*/ 128 h 160"/>
              <a:gd name="T24" fmla="*/ 256 w 256"/>
              <a:gd name="T25" fmla="*/ 128 h 160"/>
              <a:gd name="T26" fmla="*/ 256 w 256"/>
              <a:gd name="T27" fmla="*/ 148 h 160"/>
              <a:gd name="T28" fmla="*/ 244 w 256"/>
              <a:gd name="T29" fmla="*/ 160 h 160"/>
              <a:gd name="T30" fmla="*/ 100 w 256"/>
              <a:gd name="T31" fmla="*/ 148 h 160"/>
              <a:gd name="T32" fmla="*/ 156 w 256"/>
              <a:gd name="T33" fmla="*/ 148 h 160"/>
              <a:gd name="T34" fmla="*/ 156 w 256"/>
              <a:gd name="T35" fmla="*/ 140 h 160"/>
              <a:gd name="T36" fmla="*/ 100 w 256"/>
              <a:gd name="T37" fmla="*/ 140 h 160"/>
              <a:gd name="T38" fmla="*/ 100 w 256"/>
              <a:gd name="T39" fmla="*/ 148 h 160"/>
              <a:gd name="T40" fmla="*/ 216 w 256"/>
              <a:gd name="T41" fmla="*/ 16 h 160"/>
              <a:gd name="T42" fmla="*/ 40 w 256"/>
              <a:gd name="T43" fmla="*/ 16 h 160"/>
              <a:gd name="T44" fmla="*/ 40 w 256"/>
              <a:gd name="T45" fmla="*/ 120 h 160"/>
              <a:gd name="T46" fmla="*/ 216 w 256"/>
              <a:gd name="T47" fmla="*/ 120 h 160"/>
              <a:gd name="T48" fmla="*/ 216 w 256"/>
              <a:gd name="T49" fmla="*/ 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6" h="160">
                <a:moveTo>
                  <a:pt x="244" y="160"/>
                </a:moveTo>
                <a:cubicBezTo>
                  <a:pt x="232" y="160"/>
                  <a:pt x="232" y="160"/>
                  <a:pt x="232" y="160"/>
                </a:cubicBezTo>
                <a:cubicBezTo>
                  <a:pt x="24" y="160"/>
                  <a:pt x="24" y="160"/>
                  <a:pt x="24" y="160"/>
                </a:cubicBezTo>
                <a:cubicBezTo>
                  <a:pt x="12" y="160"/>
                  <a:pt x="12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28"/>
                  <a:pt x="0" y="128"/>
                  <a:pt x="0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5"/>
                  <a:pt x="29" y="0"/>
                  <a:pt x="36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7" y="0"/>
                  <a:pt x="232" y="5"/>
                  <a:pt x="232" y="12"/>
                </a:cubicBezTo>
                <a:cubicBezTo>
                  <a:pt x="232" y="128"/>
                  <a:pt x="232" y="128"/>
                  <a:pt x="232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moveTo>
                  <a:pt x="100" y="148"/>
                </a:moveTo>
                <a:cubicBezTo>
                  <a:pt x="156" y="148"/>
                  <a:pt x="156" y="148"/>
                  <a:pt x="156" y="148"/>
                </a:cubicBezTo>
                <a:cubicBezTo>
                  <a:pt x="156" y="140"/>
                  <a:pt x="156" y="140"/>
                  <a:pt x="156" y="140"/>
                </a:cubicBezTo>
                <a:cubicBezTo>
                  <a:pt x="100" y="140"/>
                  <a:pt x="100" y="140"/>
                  <a:pt x="100" y="140"/>
                </a:cubicBezTo>
                <a:lnTo>
                  <a:pt x="100" y="148"/>
                </a:lnTo>
                <a:close/>
                <a:moveTo>
                  <a:pt x="216" y="16"/>
                </a:moveTo>
                <a:cubicBezTo>
                  <a:pt x="40" y="16"/>
                  <a:pt x="40" y="16"/>
                  <a:pt x="40" y="16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216" y="120"/>
                  <a:pt x="216" y="120"/>
                  <a:pt x="216" y="120"/>
                </a:cubicBezTo>
                <a:lnTo>
                  <a:pt x="216" y="1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charset="-128"/>
            </a:endParaRPr>
          </a:p>
        </p:txBody>
      </p:sp>
      <p:sp>
        <p:nvSpPr>
          <p:cNvPr id="12" name="Freeform 225"/>
          <p:cNvSpPr>
            <a:spLocks noEditPoints="1"/>
          </p:cNvSpPr>
          <p:nvPr/>
        </p:nvSpPr>
        <p:spPr bwMode="auto">
          <a:xfrm>
            <a:off x="5887640" y="2663639"/>
            <a:ext cx="403737" cy="403737"/>
          </a:xfrm>
          <a:custGeom>
            <a:avLst/>
            <a:gdLst>
              <a:gd name="T0" fmla="*/ 128 w 256"/>
              <a:gd name="T1" fmla="*/ 256 h 256"/>
              <a:gd name="T2" fmla="*/ 0 w 256"/>
              <a:gd name="T3" fmla="*/ 128 h 256"/>
              <a:gd name="T4" fmla="*/ 128 w 256"/>
              <a:gd name="T5" fmla="*/ 0 h 256"/>
              <a:gd name="T6" fmla="*/ 256 w 256"/>
              <a:gd name="T7" fmla="*/ 128 h 256"/>
              <a:gd name="T8" fmla="*/ 128 w 256"/>
              <a:gd name="T9" fmla="*/ 256 h 256"/>
              <a:gd name="T10" fmla="*/ 128 w 256"/>
              <a:gd name="T11" fmla="*/ 24 h 256"/>
              <a:gd name="T12" fmla="*/ 24 w 256"/>
              <a:gd name="T13" fmla="*/ 128 h 256"/>
              <a:gd name="T14" fmla="*/ 51 w 256"/>
              <a:gd name="T15" fmla="*/ 198 h 256"/>
              <a:gd name="T16" fmla="*/ 80 w 256"/>
              <a:gd name="T17" fmla="*/ 188 h 256"/>
              <a:gd name="T18" fmla="*/ 105 w 256"/>
              <a:gd name="T19" fmla="*/ 177 h 256"/>
              <a:gd name="T20" fmla="*/ 105 w 256"/>
              <a:gd name="T21" fmla="*/ 158 h 256"/>
              <a:gd name="T22" fmla="*/ 95 w 256"/>
              <a:gd name="T23" fmla="*/ 134 h 256"/>
              <a:gd name="T24" fmla="*/ 89 w 256"/>
              <a:gd name="T25" fmla="*/ 124 h 256"/>
              <a:gd name="T26" fmla="*/ 92 w 256"/>
              <a:gd name="T27" fmla="*/ 108 h 256"/>
              <a:gd name="T28" fmla="*/ 90 w 256"/>
              <a:gd name="T29" fmla="*/ 87 h 256"/>
              <a:gd name="T30" fmla="*/ 128 w 256"/>
              <a:gd name="T31" fmla="*/ 56 h 256"/>
              <a:gd name="T32" fmla="*/ 166 w 256"/>
              <a:gd name="T33" fmla="*/ 87 h 256"/>
              <a:gd name="T34" fmla="*/ 164 w 256"/>
              <a:gd name="T35" fmla="*/ 108 h 256"/>
              <a:gd name="T36" fmla="*/ 167 w 256"/>
              <a:gd name="T37" fmla="*/ 124 h 256"/>
              <a:gd name="T38" fmla="*/ 161 w 256"/>
              <a:gd name="T39" fmla="*/ 134 h 256"/>
              <a:gd name="T40" fmla="*/ 151 w 256"/>
              <a:gd name="T41" fmla="*/ 158 h 256"/>
              <a:gd name="T42" fmla="*/ 151 w 256"/>
              <a:gd name="T43" fmla="*/ 177 h 256"/>
              <a:gd name="T44" fmla="*/ 176 w 256"/>
              <a:gd name="T45" fmla="*/ 188 h 256"/>
              <a:gd name="T46" fmla="*/ 205 w 256"/>
              <a:gd name="T47" fmla="*/ 198 h 256"/>
              <a:gd name="T48" fmla="*/ 232 w 256"/>
              <a:gd name="T49" fmla="*/ 128 h 256"/>
              <a:gd name="T50" fmla="*/ 128 w 256"/>
              <a:gd name="T51" fmla="*/ 24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55"/>
                  <a:pt x="34" y="179"/>
                  <a:pt x="51" y="198"/>
                </a:cubicBezTo>
                <a:cubicBezTo>
                  <a:pt x="66" y="190"/>
                  <a:pt x="61" y="196"/>
                  <a:pt x="80" y="188"/>
                </a:cubicBezTo>
                <a:cubicBezTo>
                  <a:pt x="100" y="180"/>
                  <a:pt x="105" y="177"/>
                  <a:pt x="105" y="177"/>
                </a:cubicBezTo>
                <a:cubicBezTo>
                  <a:pt x="105" y="158"/>
                  <a:pt x="105" y="158"/>
                  <a:pt x="105" y="158"/>
                </a:cubicBezTo>
                <a:cubicBezTo>
                  <a:pt x="105" y="158"/>
                  <a:pt x="98" y="152"/>
                  <a:pt x="95" y="134"/>
                </a:cubicBezTo>
                <a:cubicBezTo>
                  <a:pt x="91" y="136"/>
                  <a:pt x="89" y="129"/>
                  <a:pt x="89" y="124"/>
                </a:cubicBezTo>
                <a:cubicBezTo>
                  <a:pt x="89" y="120"/>
                  <a:pt x="86" y="107"/>
                  <a:pt x="92" y="108"/>
                </a:cubicBezTo>
                <a:cubicBezTo>
                  <a:pt x="91" y="99"/>
                  <a:pt x="90" y="92"/>
                  <a:pt x="90" y="87"/>
                </a:cubicBezTo>
                <a:cubicBezTo>
                  <a:pt x="92" y="73"/>
                  <a:pt x="106" y="57"/>
                  <a:pt x="128" y="56"/>
                </a:cubicBezTo>
                <a:cubicBezTo>
                  <a:pt x="154" y="57"/>
                  <a:pt x="164" y="73"/>
                  <a:pt x="166" y="87"/>
                </a:cubicBezTo>
                <a:cubicBezTo>
                  <a:pt x="166" y="92"/>
                  <a:pt x="165" y="99"/>
                  <a:pt x="164" y="108"/>
                </a:cubicBezTo>
                <a:cubicBezTo>
                  <a:pt x="170" y="107"/>
                  <a:pt x="167" y="120"/>
                  <a:pt x="167" y="124"/>
                </a:cubicBezTo>
                <a:cubicBezTo>
                  <a:pt x="167" y="129"/>
                  <a:pt x="165" y="136"/>
                  <a:pt x="161" y="134"/>
                </a:cubicBezTo>
                <a:cubicBezTo>
                  <a:pt x="158" y="152"/>
                  <a:pt x="151" y="158"/>
                  <a:pt x="151" y="158"/>
                </a:cubicBezTo>
                <a:cubicBezTo>
                  <a:pt x="151" y="177"/>
                  <a:pt x="151" y="177"/>
                  <a:pt x="151" y="177"/>
                </a:cubicBezTo>
                <a:cubicBezTo>
                  <a:pt x="151" y="177"/>
                  <a:pt x="156" y="180"/>
                  <a:pt x="176" y="188"/>
                </a:cubicBezTo>
                <a:cubicBezTo>
                  <a:pt x="195" y="196"/>
                  <a:pt x="190" y="190"/>
                  <a:pt x="205" y="198"/>
                </a:cubicBezTo>
                <a:cubicBezTo>
                  <a:pt x="222" y="179"/>
                  <a:pt x="232" y="155"/>
                  <a:pt x="232" y="128"/>
                </a:cubicBezTo>
                <a:cubicBezTo>
                  <a:pt x="232" y="71"/>
                  <a:pt x="185" y="24"/>
                  <a:pt x="128" y="24"/>
                </a:cubicBezTo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charset="-128"/>
            </a:endParaRPr>
          </a:p>
        </p:txBody>
      </p:sp>
      <p:sp>
        <p:nvSpPr>
          <p:cNvPr id="13" name="Freeform 259"/>
          <p:cNvSpPr>
            <a:spLocks noEditPoints="1"/>
          </p:cNvSpPr>
          <p:nvPr/>
        </p:nvSpPr>
        <p:spPr bwMode="auto">
          <a:xfrm>
            <a:off x="8165140" y="3189665"/>
            <a:ext cx="406966" cy="403737"/>
          </a:xfrm>
          <a:custGeom>
            <a:avLst/>
            <a:gdLst>
              <a:gd name="T0" fmla="*/ 128 w 256"/>
              <a:gd name="T1" fmla="*/ 256 h 256"/>
              <a:gd name="T2" fmla="*/ 0 w 256"/>
              <a:gd name="T3" fmla="*/ 128 h 256"/>
              <a:gd name="T4" fmla="*/ 128 w 256"/>
              <a:gd name="T5" fmla="*/ 0 h 256"/>
              <a:gd name="T6" fmla="*/ 256 w 256"/>
              <a:gd name="T7" fmla="*/ 128 h 256"/>
              <a:gd name="T8" fmla="*/ 128 w 256"/>
              <a:gd name="T9" fmla="*/ 256 h 256"/>
              <a:gd name="T10" fmla="*/ 128 w 256"/>
              <a:gd name="T11" fmla="*/ 24 h 256"/>
              <a:gd name="T12" fmla="*/ 24 w 256"/>
              <a:gd name="T13" fmla="*/ 128 h 256"/>
              <a:gd name="T14" fmla="*/ 128 w 256"/>
              <a:gd name="T15" fmla="*/ 232 h 256"/>
              <a:gd name="T16" fmla="*/ 232 w 256"/>
              <a:gd name="T17" fmla="*/ 128 h 256"/>
              <a:gd name="T18" fmla="*/ 128 w 256"/>
              <a:gd name="T19" fmla="*/ 24 h 256"/>
              <a:gd name="T20" fmla="*/ 100 w 256"/>
              <a:gd name="T21" fmla="*/ 152 h 256"/>
              <a:gd name="T22" fmla="*/ 64 w 256"/>
              <a:gd name="T23" fmla="*/ 64 h 256"/>
              <a:gd name="T24" fmla="*/ 156 w 256"/>
              <a:gd name="T25" fmla="*/ 100 h 256"/>
              <a:gd name="T26" fmla="*/ 192 w 256"/>
              <a:gd name="T27" fmla="*/ 192 h 256"/>
              <a:gd name="T28" fmla="*/ 100 w 256"/>
              <a:gd name="T29" fmla="*/ 152 h 256"/>
              <a:gd name="T30" fmla="*/ 128 w 256"/>
              <a:gd name="T31" fmla="*/ 116 h 256"/>
              <a:gd name="T32" fmla="*/ 116 w 256"/>
              <a:gd name="T33" fmla="*/ 128 h 256"/>
              <a:gd name="T34" fmla="*/ 128 w 256"/>
              <a:gd name="T35" fmla="*/ 140 h 256"/>
              <a:gd name="T36" fmla="*/ 140 w 256"/>
              <a:gd name="T37" fmla="*/ 128 h 256"/>
              <a:gd name="T38" fmla="*/ 128 w 256"/>
              <a:gd name="T39" fmla="*/ 11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00" y="152"/>
                </a:moveTo>
                <a:cubicBezTo>
                  <a:pt x="64" y="64"/>
                  <a:pt x="64" y="64"/>
                  <a:pt x="64" y="64"/>
                </a:cubicBezTo>
                <a:cubicBezTo>
                  <a:pt x="156" y="100"/>
                  <a:pt x="156" y="100"/>
                  <a:pt x="156" y="100"/>
                </a:cubicBezTo>
                <a:cubicBezTo>
                  <a:pt x="192" y="192"/>
                  <a:pt x="192" y="192"/>
                  <a:pt x="192" y="192"/>
                </a:cubicBezTo>
                <a:lnTo>
                  <a:pt x="100" y="152"/>
                </a:lnTo>
                <a:close/>
                <a:moveTo>
                  <a:pt x="128" y="116"/>
                </a:moveTo>
                <a:cubicBezTo>
                  <a:pt x="121" y="116"/>
                  <a:pt x="116" y="121"/>
                  <a:pt x="116" y="128"/>
                </a:cubicBezTo>
                <a:cubicBezTo>
                  <a:pt x="116" y="135"/>
                  <a:pt x="121" y="140"/>
                  <a:pt x="128" y="140"/>
                </a:cubicBezTo>
                <a:cubicBezTo>
                  <a:pt x="135" y="140"/>
                  <a:pt x="140" y="135"/>
                  <a:pt x="140" y="128"/>
                </a:cubicBezTo>
                <a:cubicBezTo>
                  <a:pt x="140" y="121"/>
                  <a:pt x="135" y="116"/>
                  <a:pt x="128" y="116"/>
                </a:cubicBezTo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B0400000000000000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82192" y="2338283"/>
            <a:ext cx="1847390" cy="29457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457200">
              <a:lnSpc>
                <a:spcPct val="130000"/>
              </a:lnSpc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确定自己的发展方向，并为此目标制定可行的</a:t>
            </a: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计划，经过长时间的累积，才会有所沉淀和收获。</a:t>
            </a:r>
            <a:endParaRPr lang="zh-CN" altLang="en-US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lnSpc>
                <a:spcPct val="130000"/>
              </a:lnSpc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并根据实际情况，做好优化和调增。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99666" y="2846448"/>
            <a:ext cx="1847390" cy="33058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l" defTabSz="457200">
              <a:lnSpc>
                <a:spcPct val="130000"/>
              </a:lnSpc>
              <a:buClrTx/>
              <a:buSzTx/>
              <a:buNone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养成总结与反思的习惯，并有意识地提炼日常工作成果，形成自己的技术和经验总结、解决某类问题的通用系统体系结构、甚至进化为框架。</a:t>
            </a:r>
            <a:endParaRPr lang="zh-CN" altLang="en-US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16905" y="3342005"/>
            <a:ext cx="2181860" cy="29457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l" defTabSz="457200">
              <a:lnSpc>
                <a:spcPct val="130000"/>
              </a:lnSpc>
              <a:buClrTx/>
              <a:buSzTx/>
              <a:buFontTx/>
            </a:pPr>
            <a:r>
              <a:rPr lang="zh-CN" alt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在遇到难以解决的问题时，尤其是长时间未解决的情况下，要停下来多思考，重新整理自己的思维，尝试换个角度，问题会更容易解决。</a:t>
            </a:r>
            <a:endParaRPr lang="zh-CN" altLang="en-US" sz="180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34615" y="3887683"/>
            <a:ext cx="1847390" cy="18669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l" defTabSz="457200">
              <a:lnSpc>
                <a:spcPct val="130000"/>
              </a:lnSpc>
              <a:buClrTx/>
              <a:buSzTx/>
              <a:buFontTx/>
            </a:pPr>
            <a:r>
              <a:rPr lang="zh-CN" alt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只有自信，才会自立，自强，也才会用尽心思去挖掘所有的可能性。</a:t>
            </a:r>
            <a:endParaRPr lang="zh-CN" altLang="en-US" sz="180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3214" y="1544879"/>
            <a:ext cx="3444743" cy="47115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865" b="1" dirty="0">
                <a:solidFill>
                  <a:schemeClr val="bg1"/>
                </a:solidFill>
              </a:rPr>
              <a:t>确定自己的发展方向</a:t>
            </a:r>
            <a:endParaRPr lang="en-US" altLang="zh-CN" sz="1865" b="1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01899" y="2078558"/>
            <a:ext cx="3513251" cy="52334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865" b="1" dirty="0">
                <a:solidFill>
                  <a:schemeClr val="bg1"/>
                </a:solidFill>
              </a:rPr>
              <a:t>养成总结与反思的习惯</a:t>
            </a:r>
            <a:endParaRPr lang="en-US" altLang="zh-CN" sz="1865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16905" y="2592070"/>
            <a:ext cx="3162300" cy="52959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b="1" dirty="0" smtClean="0"/>
              <a:t>             </a:t>
            </a:r>
            <a:r>
              <a:rPr lang="zh-CN" altLang="en-US" sz="1865" b="1" dirty="0" smtClean="0">
                <a:solidFill>
                  <a:schemeClr val="bg1"/>
                </a:solidFill>
              </a:rPr>
              <a:t>放松</a:t>
            </a:r>
            <a:r>
              <a:rPr lang="zh-CN" altLang="en-US" sz="1865" b="1" dirty="0">
                <a:solidFill>
                  <a:schemeClr val="bg1"/>
                </a:solidFill>
              </a:rPr>
              <a:t>自己，重拾自信</a:t>
            </a:r>
            <a:endParaRPr lang="en-US" altLang="zh-CN" sz="1865" b="1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034615" y="3128082"/>
            <a:ext cx="2492189" cy="4711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865" dirty="0" smtClean="0">
                <a:solidFill>
                  <a:schemeClr val="bg1"/>
                </a:solidFill>
              </a:rPr>
              <a:t>             </a:t>
            </a:r>
            <a:r>
              <a:rPr lang="zh-CN" altLang="en-US" sz="1865" b="1" dirty="0" smtClean="0">
                <a:solidFill>
                  <a:schemeClr val="bg1"/>
                </a:solidFill>
              </a:rPr>
              <a:t>相信自己</a:t>
            </a:r>
            <a:endParaRPr lang="en-US" altLang="zh-CN" sz="1865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502207" y="1697422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98564" y="2815281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64124" y="1814445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41407" y="2322563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3477357" y="2169157"/>
            <a:ext cx="1182355" cy="1246487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敬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34067" y="3204743"/>
            <a:ext cx="1186482" cy="1251908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请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26316" y="2086883"/>
            <a:ext cx="1182355" cy="1246487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指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80300" y="2714813"/>
            <a:ext cx="1186482" cy="1251908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导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130134" y="4386343"/>
            <a:ext cx="667790" cy="6680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653043" y="468549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433436" y="468597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038376" y="4843797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263814" y="4692191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113321" y="4682182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767428" y="4857432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163969" y="4728340"/>
            <a:ext cx="333895" cy="3340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999001" y="468378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565548" y="4694529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842573" y="476005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897491" y="4440393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790982" y="4857809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038553" y="4488533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305013" y="4611024"/>
            <a:ext cx="429479" cy="429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797924" y="4681358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639808" y="4685802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259577" y="486081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726845" y="4441384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284761" y="475656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8287774" y="4498130"/>
            <a:ext cx="183161" cy="1832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336799" y="4673408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</Words>
  <Application>WPS 演示</Application>
  <PresentationFormat>宽屏</PresentationFormat>
  <Paragraphs>146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黑体</vt:lpstr>
      <vt:lpstr>Xingkai SC</vt:lpstr>
      <vt:lpstr>Calibri</vt:lpstr>
      <vt:lpstr>Arial Unicode MS</vt:lpstr>
      <vt:lpstr>等线</vt:lpstr>
      <vt:lpstr>Wingdings</vt:lpstr>
      <vt:lpstr>Calibri</vt:lpstr>
      <vt:lpstr>Yu Gothic</vt:lpstr>
      <vt:lpstr>新宋体</vt:lpstr>
      <vt:lpstr>Bahnschrift</vt:lpstr>
      <vt:lpstr>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神州</cp:lastModifiedBy>
  <cp:revision>79</cp:revision>
  <dcterms:created xsi:type="dcterms:W3CDTF">2020-09-07T11:58:00Z</dcterms:created>
  <dcterms:modified xsi:type="dcterms:W3CDTF">2021-01-25T06:59:01Z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